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5"/>
  </p:notesMasterIdLst>
  <p:sldIdLst>
    <p:sldId id="297" r:id="rId2"/>
    <p:sldId id="299" r:id="rId3"/>
    <p:sldId id="258" r:id="rId4"/>
    <p:sldId id="439" r:id="rId5"/>
    <p:sldId id="405" r:id="rId6"/>
    <p:sldId id="406" r:id="rId7"/>
    <p:sldId id="438" r:id="rId8"/>
    <p:sldId id="407" r:id="rId9"/>
    <p:sldId id="408" r:id="rId10"/>
    <p:sldId id="345" r:id="rId11"/>
    <p:sldId id="437" r:id="rId12"/>
    <p:sldId id="409" r:id="rId13"/>
    <p:sldId id="411" r:id="rId14"/>
    <p:sldId id="412" r:id="rId15"/>
    <p:sldId id="410" r:id="rId16"/>
    <p:sldId id="413" r:id="rId17"/>
    <p:sldId id="414" r:id="rId18"/>
    <p:sldId id="415" r:id="rId19"/>
    <p:sldId id="416" r:id="rId20"/>
    <p:sldId id="417" r:id="rId21"/>
    <p:sldId id="418" r:id="rId22"/>
    <p:sldId id="419" r:id="rId23"/>
    <p:sldId id="420" r:id="rId24"/>
    <p:sldId id="421" r:id="rId25"/>
    <p:sldId id="423" r:id="rId26"/>
    <p:sldId id="422" r:id="rId27"/>
    <p:sldId id="424" r:id="rId28"/>
    <p:sldId id="425" r:id="rId29"/>
    <p:sldId id="426" r:id="rId30"/>
    <p:sldId id="427" r:id="rId31"/>
    <p:sldId id="428" r:id="rId32"/>
    <p:sldId id="430" r:id="rId33"/>
    <p:sldId id="429" r:id="rId34"/>
    <p:sldId id="440" r:id="rId35"/>
    <p:sldId id="443" r:id="rId36"/>
    <p:sldId id="431" r:id="rId37"/>
    <p:sldId id="441" r:id="rId38"/>
    <p:sldId id="432" r:id="rId39"/>
    <p:sldId id="442" r:id="rId40"/>
    <p:sldId id="433" r:id="rId41"/>
    <p:sldId id="434" r:id="rId42"/>
    <p:sldId id="435" r:id="rId43"/>
    <p:sldId id="436"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0648" autoAdjust="0"/>
    <p:restoredTop sz="94660"/>
  </p:normalViewPr>
  <p:slideViewPr>
    <p:cSldViewPr snapToGrid="0">
      <p:cViewPr varScale="1">
        <p:scale>
          <a:sx n="57" d="100"/>
          <a:sy n="57" d="100"/>
        </p:scale>
        <p:origin x="36" y="3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602E99-6D94-4C77-A974-8AE173D34FA7}" type="datetimeFigureOut">
              <a:rPr lang="en-US" smtClean="0"/>
              <a:t>7/28/2024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929C28-5340-4769-B6AF-DEBEC562026B}" type="slidenum">
              <a:rPr lang="en-US" smtClean="0"/>
              <a:t>‹#›</a:t>
            </a:fld>
            <a:endParaRPr lang="en-US"/>
          </a:p>
        </p:txBody>
      </p:sp>
    </p:spTree>
    <p:extLst>
      <p:ext uri="{BB962C8B-B14F-4D97-AF65-F5344CB8AC3E}">
        <p14:creationId xmlns:p14="http://schemas.microsoft.com/office/powerpoint/2010/main" val="2818589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929C28-5340-4769-B6AF-DEBEC562026B}" type="slidenum">
              <a:rPr lang="en-US" smtClean="0"/>
              <a:t>3</a:t>
            </a:fld>
            <a:endParaRPr lang="en-US"/>
          </a:p>
        </p:txBody>
      </p:sp>
    </p:spTree>
    <p:extLst>
      <p:ext uri="{BB962C8B-B14F-4D97-AF65-F5344CB8AC3E}">
        <p14:creationId xmlns:p14="http://schemas.microsoft.com/office/powerpoint/2010/main" val="3255344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929C28-5340-4769-B6AF-DEBEC562026B}" type="slidenum">
              <a:rPr lang="en-US" smtClean="0"/>
              <a:t>4</a:t>
            </a:fld>
            <a:endParaRPr lang="en-US"/>
          </a:p>
        </p:txBody>
      </p:sp>
    </p:spTree>
    <p:extLst>
      <p:ext uri="{BB962C8B-B14F-4D97-AF65-F5344CB8AC3E}">
        <p14:creationId xmlns:p14="http://schemas.microsoft.com/office/powerpoint/2010/main" val="832540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CB482-B5B5-4F20-816B-56CBF158817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60927B9-BF45-4ACE-8B92-B8F4404D2E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C85D285-0F88-48FB-A81F-D30BF1D0DF2A}"/>
              </a:ext>
            </a:extLst>
          </p:cNvPr>
          <p:cNvSpPr>
            <a:spLocks noGrp="1"/>
          </p:cNvSpPr>
          <p:nvPr>
            <p:ph type="dt" sz="half" idx="10"/>
          </p:nvPr>
        </p:nvSpPr>
        <p:spPr/>
        <p:txBody>
          <a:bodyPr/>
          <a:lstStyle/>
          <a:p>
            <a:fld id="{D5C4DD63-9849-4A71-8022-5C2301500D9F}" type="datetimeFigureOut">
              <a:rPr lang="en-US" smtClean="0"/>
              <a:t>7/28/2024</a:t>
            </a:fld>
            <a:endParaRPr lang="en-US"/>
          </a:p>
        </p:txBody>
      </p:sp>
      <p:sp>
        <p:nvSpPr>
          <p:cNvPr id="5" name="Footer Placeholder 4">
            <a:extLst>
              <a:ext uri="{FF2B5EF4-FFF2-40B4-BE49-F238E27FC236}">
                <a16:creationId xmlns:a16="http://schemas.microsoft.com/office/drawing/2014/main" id="{A035F4D2-BB6B-4504-B8A5-DEC8E42274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2B406A-33EF-4BCC-8B89-5E8B0996A801}"/>
              </a:ext>
            </a:extLst>
          </p:cNvPr>
          <p:cNvSpPr>
            <a:spLocks noGrp="1"/>
          </p:cNvSpPr>
          <p:nvPr>
            <p:ph type="sldNum" sz="quarter" idx="12"/>
          </p:nvPr>
        </p:nvSpPr>
        <p:spPr/>
        <p:txBody>
          <a:bodyPr/>
          <a:lstStyle/>
          <a:p>
            <a:fld id="{A3CB2071-B23B-4E95-B2E1-E982B8BB603F}" type="slidenum">
              <a:rPr lang="en-US" smtClean="0"/>
              <a:t>‹#›</a:t>
            </a:fld>
            <a:endParaRPr lang="en-US"/>
          </a:p>
        </p:txBody>
      </p:sp>
    </p:spTree>
    <p:extLst>
      <p:ext uri="{BB962C8B-B14F-4D97-AF65-F5344CB8AC3E}">
        <p14:creationId xmlns:p14="http://schemas.microsoft.com/office/powerpoint/2010/main" val="2795307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AB46A-C142-450E-A248-FE2479DDACA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313418-6FC2-49EE-8684-7E818492E73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700105-7328-4BBE-9926-FE15F7F2B2BF}"/>
              </a:ext>
            </a:extLst>
          </p:cNvPr>
          <p:cNvSpPr>
            <a:spLocks noGrp="1"/>
          </p:cNvSpPr>
          <p:nvPr>
            <p:ph type="dt" sz="half" idx="10"/>
          </p:nvPr>
        </p:nvSpPr>
        <p:spPr/>
        <p:txBody>
          <a:bodyPr/>
          <a:lstStyle/>
          <a:p>
            <a:fld id="{D5C4DD63-9849-4A71-8022-5C2301500D9F}" type="datetimeFigureOut">
              <a:rPr lang="en-US" smtClean="0"/>
              <a:t>7/28/2024</a:t>
            </a:fld>
            <a:endParaRPr lang="en-US"/>
          </a:p>
        </p:txBody>
      </p:sp>
      <p:sp>
        <p:nvSpPr>
          <p:cNvPr id="5" name="Footer Placeholder 4">
            <a:extLst>
              <a:ext uri="{FF2B5EF4-FFF2-40B4-BE49-F238E27FC236}">
                <a16:creationId xmlns:a16="http://schemas.microsoft.com/office/drawing/2014/main" id="{417AE121-E12F-4BB8-8B5E-C7CEC08458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DB2148-A41F-46A2-BF0F-496CFE22E235}"/>
              </a:ext>
            </a:extLst>
          </p:cNvPr>
          <p:cNvSpPr>
            <a:spLocks noGrp="1"/>
          </p:cNvSpPr>
          <p:nvPr>
            <p:ph type="sldNum" sz="quarter" idx="12"/>
          </p:nvPr>
        </p:nvSpPr>
        <p:spPr/>
        <p:txBody>
          <a:bodyPr/>
          <a:lstStyle/>
          <a:p>
            <a:fld id="{A3CB2071-B23B-4E95-B2E1-E982B8BB603F}" type="slidenum">
              <a:rPr lang="en-US" smtClean="0"/>
              <a:t>‹#›</a:t>
            </a:fld>
            <a:endParaRPr lang="en-US"/>
          </a:p>
        </p:txBody>
      </p:sp>
    </p:spTree>
    <p:extLst>
      <p:ext uri="{BB962C8B-B14F-4D97-AF65-F5344CB8AC3E}">
        <p14:creationId xmlns:p14="http://schemas.microsoft.com/office/powerpoint/2010/main" val="56490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7E0EA2-F287-4013-9DBA-A5B4772F9D1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1C7AEFC-6F86-4C9E-B812-93F18DB9C3F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6409FC-E2BA-434E-8D5F-537EE36E2F68}"/>
              </a:ext>
            </a:extLst>
          </p:cNvPr>
          <p:cNvSpPr>
            <a:spLocks noGrp="1"/>
          </p:cNvSpPr>
          <p:nvPr>
            <p:ph type="dt" sz="half" idx="10"/>
          </p:nvPr>
        </p:nvSpPr>
        <p:spPr/>
        <p:txBody>
          <a:bodyPr/>
          <a:lstStyle/>
          <a:p>
            <a:fld id="{D5C4DD63-9849-4A71-8022-5C2301500D9F}" type="datetimeFigureOut">
              <a:rPr lang="en-US" smtClean="0"/>
              <a:t>7/28/2024</a:t>
            </a:fld>
            <a:endParaRPr lang="en-US"/>
          </a:p>
        </p:txBody>
      </p:sp>
      <p:sp>
        <p:nvSpPr>
          <p:cNvPr id="5" name="Footer Placeholder 4">
            <a:extLst>
              <a:ext uri="{FF2B5EF4-FFF2-40B4-BE49-F238E27FC236}">
                <a16:creationId xmlns:a16="http://schemas.microsoft.com/office/drawing/2014/main" id="{1267F8EF-BD4B-47BA-97D5-93AA186D6E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345806-02DE-4BD4-B55D-801018174FDB}"/>
              </a:ext>
            </a:extLst>
          </p:cNvPr>
          <p:cNvSpPr>
            <a:spLocks noGrp="1"/>
          </p:cNvSpPr>
          <p:nvPr>
            <p:ph type="sldNum" sz="quarter" idx="12"/>
          </p:nvPr>
        </p:nvSpPr>
        <p:spPr/>
        <p:txBody>
          <a:bodyPr/>
          <a:lstStyle/>
          <a:p>
            <a:fld id="{A3CB2071-B23B-4E95-B2E1-E982B8BB603F}" type="slidenum">
              <a:rPr lang="en-US" smtClean="0"/>
              <a:t>‹#›</a:t>
            </a:fld>
            <a:endParaRPr lang="en-US"/>
          </a:p>
        </p:txBody>
      </p:sp>
    </p:spTree>
    <p:extLst>
      <p:ext uri="{BB962C8B-B14F-4D97-AF65-F5344CB8AC3E}">
        <p14:creationId xmlns:p14="http://schemas.microsoft.com/office/powerpoint/2010/main" val="3138914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BF46F-95EE-4E99-A74D-19D28D6B28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766B66-EE92-4E29-AAA2-90C09EF9425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6023EA-3821-44E2-951B-2E2A2252A742}"/>
              </a:ext>
            </a:extLst>
          </p:cNvPr>
          <p:cNvSpPr>
            <a:spLocks noGrp="1"/>
          </p:cNvSpPr>
          <p:nvPr>
            <p:ph type="dt" sz="half" idx="10"/>
          </p:nvPr>
        </p:nvSpPr>
        <p:spPr/>
        <p:txBody>
          <a:bodyPr/>
          <a:lstStyle/>
          <a:p>
            <a:fld id="{D5C4DD63-9849-4A71-8022-5C2301500D9F}" type="datetimeFigureOut">
              <a:rPr lang="en-US" smtClean="0"/>
              <a:t>7/28/2024</a:t>
            </a:fld>
            <a:endParaRPr lang="en-US"/>
          </a:p>
        </p:txBody>
      </p:sp>
      <p:sp>
        <p:nvSpPr>
          <p:cNvPr id="5" name="Footer Placeholder 4">
            <a:extLst>
              <a:ext uri="{FF2B5EF4-FFF2-40B4-BE49-F238E27FC236}">
                <a16:creationId xmlns:a16="http://schemas.microsoft.com/office/drawing/2014/main" id="{E224453C-9AA9-46FB-8A38-317DF8EF7D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BECB46-A17D-45FA-B335-068251CB252E}"/>
              </a:ext>
            </a:extLst>
          </p:cNvPr>
          <p:cNvSpPr>
            <a:spLocks noGrp="1"/>
          </p:cNvSpPr>
          <p:nvPr>
            <p:ph type="sldNum" sz="quarter" idx="12"/>
          </p:nvPr>
        </p:nvSpPr>
        <p:spPr/>
        <p:txBody>
          <a:bodyPr/>
          <a:lstStyle/>
          <a:p>
            <a:fld id="{A3CB2071-B23B-4E95-B2E1-E982B8BB603F}" type="slidenum">
              <a:rPr lang="en-US" smtClean="0"/>
              <a:t>‹#›</a:t>
            </a:fld>
            <a:endParaRPr lang="en-US"/>
          </a:p>
        </p:txBody>
      </p:sp>
    </p:spTree>
    <p:extLst>
      <p:ext uri="{BB962C8B-B14F-4D97-AF65-F5344CB8AC3E}">
        <p14:creationId xmlns:p14="http://schemas.microsoft.com/office/powerpoint/2010/main" val="3569949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0DD31-78A3-40EF-8456-289C4FC4A0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6230800-58AC-4DCC-8F9C-9E2D309A6E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4599F19-DD59-41AD-A8B4-2E64EA4CC894}"/>
              </a:ext>
            </a:extLst>
          </p:cNvPr>
          <p:cNvSpPr>
            <a:spLocks noGrp="1"/>
          </p:cNvSpPr>
          <p:nvPr>
            <p:ph type="dt" sz="half" idx="10"/>
          </p:nvPr>
        </p:nvSpPr>
        <p:spPr/>
        <p:txBody>
          <a:bodyPr/>
          <a:lstStyle/>
          <a:p>
            <a:fld id="{D5C4DD63-9849-4A71-8022-5C2301500D9F}" type="datetimeFigureOut">
              <a:rPr lang="en-US" smtClean="0"/>
              <a:t>7/28/2024</a:t>
            </a:fld>
            <a:endParaRPr lang="en-US"/>
          </a:p>
        </p:txBody>
      </p:sp>
      <p:sp>
        <p:nvSpPr>
          <p:cNvPr id="5" name="Footer Placeholder 4">
            <a:extLst>
              <a:ext uri="{FF2B5EF4-FFF2-40B4-BE49-F238E27FC236}">
                <a16:creationId xmlns:a16="http://schemas.microsoft.com/office/drawing/2014/main" id="{8397D4D6-B931-48CE-BA55-EEE1FD5614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4ACA44-F77B-4380-97A8-A177B199D0FA}"/>
              </a:ext>
            </a:extLst>
          </p:cNvPr>
          <p:cNvSpPr>
            <a:spLocks noGrp="1"/>
          </p:cNvSpPr>
          <p:nvPr>
            <p:ph type="sldNum" sz="quarter" idx="12"/>
          </p:nvPr>
        </p:nvSpPr>
        <p:spPr/>
        <p:txBody>
          <a:bodyPr/>
          <a:lstStyle/>
          <a:p>
            <a:fld id="{A3CB2071-B23B-4E95-B2E1-E982B8BB603F}" type="slidenum">
              <a:rPr lang="en-US" smtClean="0"/>
              <a:t>‹#›</a:t>
            </a:fld>
            <a:endParaRPr lang="en-US"/>
          </a:p>
        </p:txBody>
      </p:sp>
    </p:spTree>
    <p:extLst>
      <p:ext uri="{BB962C8B-B14F-4D97-AF65-F5344CB8AC3E}">
        <p14:creationId xmlns:p14="http://schemas.microsoft.com/office/powerpoint/2010/main" val="1897536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D3C96-B5C9-4088-9D76-0AD1B9D7D4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83A630-BDA9-488F-9471-DDD133ED38A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B48E9E8-BC3C-4ADB-837A-F7CA5216C9D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D67E555-FD69-48B3-9A42-155E5A00A908}"/>
              </a:ext>
            </a:extLst>
          </p:cNvPr>
          <p:cNvSpPr>
            <a:spLocks noGrp="1"/>
          </p:cNvSpPr>
          <p:nvPr>
            <p:ph type="dt" sz="half" idx="10"/>
          </p:nvPr>
        </p:nvSpPr>
        <p:spPr/>
        <p:txBody>
          <a:bodyPr/>
          <a:lstStyle/>
          <a:p>
            <a:fld id="{D5C4DD63-9849-4A71-8022-5C2301500D9F}" type="datetimeFigureOut">
              <a:rPr lang="en-US" smtClean="0"/>
              <a:t>7/28/2024</a:t>
            </a:fld>
            <a:endParaRPr lang="en-US"/>
          </a:p>
        </p:txBody>
      </p:sp>
      <p:sp>
        <p:nvSpPr>
          <p:cNvPr id="6" name="Footer Placeholder 5">
            <a:extLst>
              <a:ext uri="{FF2B5EF4-FFF2-40B4-BE49-F238E27FC236}">
                <a16:creationId xmlns:a16="http://schemas.microsoft.com/office/drawing/2014/main" id="{E7A65F2D-0BFF-4902-A569-40A042790F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3B6882-CD3B-4AD2-82AA-A49188F50885}"/>
              </a:ext>
            </a:extLst>
          </p:cNvPr>
          <p:cNvSpPr>
            <a:spLocks noGrp="1"/>
          </p:cNvSpPr>
          <p:nvPr>
            <p:ph type="sldNum" sz="quarter" idx="12"/>
          </p:nvPr>
        </p:nvSpPr>
        <p:spPr/>
        <p:txBody>
          <a:bodyPr/>
          <a:lstStyle/>
          <a:p>
            <a:fld id="{A3CB2071-B23B-4E95-B2E1-E982B8BB603F}" type="slidenum">
              <a:rPr lang="en-US" smtClean="0"/>
              <a:t>‹#›</a:t>
            </a:fld>
            <a:endParaRPr lang="en-US"/>
          </a:p>
        </p:txBody>
      </p:sp>
    </p:spTree>
    <p:extLst>
      <p:ext uri="{BB962C8B-B14F-4D97-AF65-F5344CB8AC3E}">
        <p14:creationId xmlns:p14="http://schemas.microsoft.com/office/powerpoint/2010/main" val="2965088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8D746-5788-4C8B-B3FA-53024AD5C70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1D8FE6-6D3C-49D9-8748-604552BD4E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D03A969-394A-4666-831B-0EE3D1BA7A1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96980B3-E0A2-4E35-81C5-B50818CE7E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8AA7AD0-7E26-451B-896F-A78759C4FC5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A59E41-412B-417A-8ACE-8F1B0D0B6261}"/>
              </a:ext>
            </a:extLst>
          </p:cNvPr>
          <p:cNvSpPr>
            <a:spLocks noGrp="1"/>
          </p:cNvSpPr>
          <p:nvPr>
            <p:ph type="dt" sz="half" idx="10"/>
          </p:nvPr>
        </p:nvSpPr>
        <p:spPr/>
        <p:txBody>
          <a:bodyPr/>
          <a:lstStyle/>
          <a:p>
            <a:fld id="{D5C4DD63-9849-4A71-8022-5C2301500D9F}" type="datetimeFigureOut">
              <a:rPr lang="en-US" smtClean="0"/>
              <a:t>7/28/2024</a:t>
            </a:fld>
            <a:endParaRPr lang="en-US"/>
          </a:p>
        </p:txBody>
      </p:sp>
      <p:sp>
        <p:nvSpPr>
          <p:cNvPr id="8" name="Footer Placeholder 7">
            <a:extLst>
              <a:ext uri="{FF2B5EF4-FFF2-40B4-BE49-F238E27FC236}">
                <a16:creationId xmlns:a16="http://schemas.microsoft.com/office/drawing/2014/main" id="{791FB9CF-1437-4F07-81BB-0F020F7038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B76311E-FD01-4219-BECB-5D8E0BE623C2}"/>
              </a:ext>
            </a:extLst>
          </p:cNvPr>
          <p:cNvSpPr>
            <a:spLocks noGrp="1"/>
          </p:cNvSpPr>
          <p:nvPr>
            <p:ph type="sldNum" sz="quarter" idx="12"/>
          </p:nvPr>
        </p:nvSpPr>
        <p:spPr/>
        <p:txBody>
          <a:bodyPr/>
          <a:lstStyle/>
          <a:p>
            <a:fld id="{A3CB2071-B23B-4E95-B2E1-E982B8BB603F}" type="slidenum">
              <a:rPr lang="en-US" smtClean="0"/>
              <a:t>‹#›</a:t>
            </a:fld>
            <a:endParaRPr lang="en-US"/>
          </a:p>
        </p:txBody>
      </p:sp>
    </p:spTree>
    <p:extLst>
      <p:ext uri="{BB962C8B-B14F-4D97-AF65-F5344CB8AC3E}">
        <p14:creationId xmlns:p14="http://schemas.microsoft.com/office/powerpoint/2010/main" val="1601134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E89DC-A67B-4003-99D1-9FDA5B2D4A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B85335-7DE3-451B-B868-07011CBA9F7D}"/>
              </a:ext>
            </a:extLst>
          </p:cNvPr>
          <p:cNvSpPr>
            <a:spLocks noGrp="1"/>
          </p:cNvSpPr>
          <p:nvPr>
            <p:ph type="dt" sz="half" idx="10"/>
          </p:nvPr>
        </p:nvSpPr>
        <p:spPr/>
        <p:txBody>
          <a:bodyPr/>
          <a:lstStyle/>
          <a:p>
            <a:fld id="{D5C4DD63-9849-4A71-8022-5C2301500D9F}" type="datetimeFigureOut">
              <a:rPr lang="en-US" smtClean="0"/>
              <a:t>7/28/2024</a:t>
            </a:fld>
            <a:endParaRPr lang="en-US"/>
          </a:p>
        </p:txBody>
      </p:sp>
      <p:sp>
        <p:nvSpPr>
          <p:cNvPr id="4" name="Footer Placeholder 3">
            <a:extLst>
              <a:ext uri="{FF2B5EF4-FFF2-40B4-BE49-F238E27FC236}">
                <a16:creationId xmlns:a16="http://schemas.microsoft.com/office/drawing/2014/main" id="{BFC3CCE0-B6B9-4300-8989-BA9F6C7164F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8773E13-896D-4DDF-995C-3E8EE66CD80C}"/>
              </a:ext>
            </a:extLst>
          </p:cNvPr>
          <p:cNvSpPr>
            <a:spLocks noGrp="1"/>
          </p:cNvSpPr>
          <p:nvPr>
            <p:ph type="sldNum" sz="quarter" idx="12"/>
          </p:nvPr>
        </p:nvSpPr>
        <p:spPr/>
        <p:txBody>
          <a:bodyPr/>
          <a:lstStyle/>
          <a:p>
            <a:fld id="{A3CB2071-B23B-4E95-B2E1-E982B8BB603F}" type="slidenum">
              <a:rPr lang="en-US" smtClean="0"/>
              <a:t>‹#›</a:t>
            </a:fld>
            <a:endParaRPr lang="en-US"/>
          </a:p>
        </p:txBody>
      </p:sp>
    </p:spTree>
    <p:extLst>
      <p:ext uri="{BB962C8B-B14F-4D97-AF65-F5344CB8AC3E}">
        <p14:creationId xmlns:p14="http://schemas.microsoft.com/office/powerpoint/2010/main" val="777758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3521EF-1C58-4907-8751-C197F0A48CC4}"/>
              </a:ext>
            </a:extLst>
          </p:cNvPr>
          <p:cNvSpPr>
            <a:spLocks noGrp="1"/>
          </p:cNvSpPr>
          <p:nvPr>
            <p:ph type="dt" sz="half" idx="10"/>
          </p:nvPr>
        </p:nvSpPr>
        <p:spPr/>
        <p:txBody>
          <a:bodyPr/>
          <a:lstStyle/>
          <a:p>
            <a:fld id="{D5C4DD63-9849-4A71-8022-5C2301500D9F}" type="datetimeFigureOut">
              <a:rPr lang="en-US" smtClean="0"/>
              <a:t>7/28/2024</a:t>
            </a:fld>
            <a:endParaRPr lang="en-US"/>
          </a:p>
        </p:txBody>
      </p:sp>
      <p:sp>
        <p:nvSpPr>
          <p:cNvPr id="3" name="Footer Placeholder 2">
            <a:extLst>
              <a:ext uri="{FF2B5EF4-FFF2-40B4-BE49-F238E27FC236}">
                <a16:creationId xmlns:a16="http://schemas.microsoft.com/office/drawing/2014/main" id="{7CA0E80E-132B-45D5-B030-10514C12127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85B4D75-8270-4F73-8D98-572C37E77CCE}"/>
              </a:ext>
            </a:extLst>
          </p:cNvPr>
          <p:cNvSpPr>
            <a:spLocks noGrp="1"/>
          </p:cNvSpPr>
          <p:nvPr>
            <p:ph type="sldNum" sz="quarter" idx="12"/>
          </p:nvPr>
        </p:nvSpPr>
        <p:spPr/>
        <p:txBody>
          <a:bodyPr/>
          <a:lstStyle/>
          <a:p>
            <a:fld id="{A3CB2071-B23B-4E95-B2E1-E982B8BB603F}" type="slidenum">
              <a:rPr lang="en-US" smtClean="0"/>
              <a:t>‹#›</a:t>
            </a:fld>
            <a:endParaRPr lang="en-US"/>
          </a:p>
        </p:txBody>
      </p:sp>
    </p:spTree>
    <p:extLst>
      <p:ext uri="{BB962C8B-B14F-4D97-AF65-F5344CB8AC3E}">
        <p14:creationId xmlns:p14="http://schemas.microsoft.com/office/powerpoint/2010/main" val="2620144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422D1-38E6-4A47-BAAA-64A4FB7DFA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CAA6B27-B66F-46B4-B166-0838CB2659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CEA269C-CAA7-4B96-8667-8EE75B2574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46535EE-B6E2-4461-9749-179665AA2873}"/>
              </a:ext>
            </a:extLst>
          </p:cNvPr>
          <p:cNvSpPr>
            <a:spLocks noGrp="1"/>
          </p:cNvSpPr>
          <p:nvPr>
            <p:ph type="dt" sz="half" idx="10"/>
          </p:nvPr>
        </p:nvSpPr>
        <p:spPr/>
        <p:txBody>
          <a:bodyPr/>
          <a:lstStyle/>
          <a:p>
            <a:fld id="{D5C4DD63-9849-4A71-8022-5C2301500D9F}" type="datetimeFigureOut">
              <a:rPr lang="en-US" smtClean="0"/>
              <a:t>7/28/2024</a:t>
            </a:fld>
            <a:endParaRPr lang="en-US"/>
          </a:p>
        </p:txBody>
      </p:sp>
      <p:sp>
        <p:nvSpPr>
          <p:cNvPr id="6" name="Footer Placeholder 5">
            <a:extLst>
              <a:ext uri="{FF2B5EF4-FFF2-40B4-BE49-F238E27FC236}">
                <a16:creationId xmlns:a16="http://schemas.microsoft.com/office/drawing/2014/main" id="{DF1AFE1C-4B07-47C5-BC41-E6B06124CE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A284C3-B636-449E-8F74-8E60C76673B0}"/>
              </a:ext>
            </a:extLst>
          </p:cNvPr>
          <p:cNvSpPr>
            <a:spLocks noGrp="1"/>
          </p:cNvSpPr>
          <p:nvPr>
            <p:ph type="sldNum" sz="quarter" idx="12"/>
          </p:nvPr>
        </p:nvSpPr>
        <p:spPr/>
        <p:txBody>
          <a:bodyPr/>
          <a:lstStyle/>
          <a:p>
            <a:fld id="{A3CB2071-B23B-4E95-B2E1-E982B8BB603F}" type="slidenum">
              <a:rPr lang="en-US" smtClean="0"/>
              <a:t>‹#›</a:t>
            </a:fld>
            <a:endParaRPr lang="en-US"/>
          </a:p>
        </p:txBody>
      </p:sp>
    </p:spTree>
    <p:extLst>
      <p:ext uri="{BB962C8B-B14F-4D97-AF65-F5344CB8AC3E}">
        <p14:creationId xmlns:p14="http://schemas.microsoft.com/office/powerpoint/2010/main" val="203218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300C6-6AD0-41D5-BA1A-B0017FE52C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1A4A9E-AC96-444A-B518-3A8E26CA7A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3AFE2F-21FD-40A1-865C-4382B9E2E6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2532D31-0555-456E-9176-D5618818A263}"/>
              </a:ext>
            </a:extLst>
          </p:cNvPr>
          <p:cNvSpPr>
            <a:spLocks noGrp="1"/>
          </p:cNvSpPr>
          <p:nvPr>
            <p:ph type="dt" sz="half" idx="10"/>
          </p:nvPr>
        </p:nvSpPr>
        <p:spPr/>
        <p:txBody>
          <a:bodyPr/>
          <a:lstStyle/>
          <a:p>
            <a:fld id="{D5C4DD63-9849-4A71-8022-5C2301500D9F}" type="datetimeFigureOut">
              <a:rPr lang="en-US" smtClean="0"/>
              <a:t>7/28/2024</a:t>
            </a:fld>
            <a:endParaRPr lang="en-US"/>
          </a:p>
        </p:txBody>
      </p:sp>
      <p:sp>
        <p:nvSpPr>
          <p:cNvPr id="6" name="Footer Placeholder 5">
            <a:extLst>
              <a:ext uri="{FF2B5EF4-FFF2-40B4-BE49-F238E27FC236}">
                <a16:creationId xmlns:a16="http://schemas.microsoft.com/office/drawing/2014/main" id="{20445A82-1B0B-4F9D-9CAF-0793737348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E3252C-BDF2-455D-9293-1B2D152BD93E}"/>
              </a:ext>
            </a:extLst>
          </p:cNvPr>
          <p:cNvSpPr>
            <a:spLocks noGrp="1"/>
          </p:cNvSpPr>
          <p:nvPr>
            <p:ph type="sldNum" sz="quarter" idx="12"/>
          </p:nvPr>
        </p:nvSpPr>
        <p:spPr/>
        <p:txBody>
          <a:bodyPr/>
          <a:lstStyle/>
          <a:p>
            <a:fld id="{A3CB2071-B23B-4E95-B2E1-E982B8BB603F}" type="slidenum">
              <a:rPr lang="en-US" smtClean="0"/>
              <a:t>‹#›</a:t>
            </a:fld>
            <a:endParaRPr lang="en-US"/>
          </a:p>
        </p:txBody>
      </p:sp>
    </p:spTree>
    <p:extLst>
      <p:ext uri="{BB962C8B-B14F-4D97-AF65-F5344CB8AC3E}">
        <p14:creationId xmlns:p14="http://schemas.microsoft.com/office/powerpoint/2010/main" val="4254928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E3D33B-5236-4125-8B2A-1C049C2357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A5C9422-4D58-491E-A532-E425515575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449F40-A8A4-4DE2-81D0-A30693DCD6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C4DD63-9849-4A71-8022-5C2301500D9F}" type="datetimeFigureOut">
              <a:rPr lang="en-US" smtClean="0"/>
              <a:t>7/28/2024</a:t>
            </a:fld>
            <a:endParaRPr lang="en-US"/>
          </a:p>
        </p:txBody>
      </p:sp>
      <p:sp>
        <p:nvSpPr>
          <p:cNvPr id="5" name="Footer Placeholder 4">
            <a:extLst>
              <a:ext uri="{FF2B5EF4-FFF2-40B4-BE49-F238E27FC236}">
                <a16:creationId xmlns:a16="http://schemas.microsoft.com/office/drawing/2014/main" id="{56349A0A-57FC-4BD1-9C0F-F677B71416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79A89BE-A1CE-4212-B6A1-F4A399D6B9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B2071-B23B-4E95-B2E1-E982B8BB603F}" type="slidenum">
              <a:rPr lang="en-US" smtClean="0"/>
              <a:t>‹#›</a:t>
            </a:fld>
            <a:endParaRPr lang="en-US"/>
          </a:p>
        </p:txBody>
      </p:sp>
    </p:spTree>
    <p:extLst>
      <p:ext uri="{BB962C8B-B14F-4D97-AF65-F5344CB8AC3E}">
        <p14:creationId xmlns:p14="http://schemas.microsoft.com/office/powerpoint/2010/main" val="812797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6CC5F-BB1F-4D14-B612-191B7694A3A0}"/>
              </a:ext>
            </a:extLst>
          </p:cNvPr>
          <p:cNvSpPr>
            <a:spLocks noGrp="1"/>
          </p:cNvSpPr>
          <p:nvPr>
            <p:ph type="ctrTitle"/>
          </p:nvPr>
        </p:nvSpPr>
        <p:spPr/>
        <p:txBody>
          <a:bodyPr>
            <a:normAutofit fontScale="90000"/>
          </a:bodyPr>
          <a:lstStyle/>
          <a:p>
            <a:r>
              <a:rPr lang="en-US" b="1" dirty="0">
                <a:solidFill>
                  <a:schemeClr val="bg1"/>
                </a:solidFill>
              </a:rPr>
              <a:t>Standing with the Global Church</a:t>
            </a:r>
            <a:br>
              <a:rPr lang="en-US" dirty="0">
                <a:solidFill>
                  <a:schemeClr val="bg1"/>
                </a:solidFill>
              </a:rPr>
            </a:br>
            <a:endParaRPr lang="en-US" dirty="0">
              <a:solidFill>
                <a:schemeClr val="bg1"/>
              </a:solidFill>
            </a:endParaRPr>
          </a:p>
        </p:txBody>
      </p:sp>
      <p:sp>
        <p:nvSpPr>
          <p:cNvPr id="5" name="Subtitle 4">
            <a:extLst>
              <a:ext uri="{FF2B5EF4-FFF2-40B4-BE49-F238E27FC236}">
                <a16:creationId xmlns:a16="http://schemas.microsoft.com/office/drawing/2014/main" id="{04D565D6-7C29-4683-A786-1623918A402C}"/>
              </a:ext>
            </a:extLst>
          </p:cNvPr>
          <p:cNvSpPr>
            <a:spLocks noGrp="1"/>
          </p:cNvSpPr>
          <p:nvPr>
            <p:ph type="subTitle" idx="1"/>
          </p:nvPr>
        </p:nvSpPr>
        <p:spPr/>
        <p:txBody>
          <a:bodyPr>
            <a:normAutofit/>
          </a:bodyPr>
          <a:lstStyle/>
          <a:p>
            <a:endParaRPr lang="en-US" sz="4000" dirty="0">
              <a:solidFill>
                <a:schemeClr val="bg1"/>
              </a:solidFill>
            </a:endParaRPr>
          </a:p>
          <a:p>
            <a:r>
              <a:rPr lang="en-US" sz="4400" dirty="0">
                <a:solidFill>
                  <a:schemeClr val="bg1"/>
                </a:solidFill>
              </a:rPr>
              <a:t>We gain more than we think</a:t>
            </a:r>
          </a:p>
        </p:txBody>
      </p:sp>
    </p:spTree>
    <p:extLst>
      <p:ext uri="{BB962C8B-B14F-4D97-AF65-F5344CB8AC3E}">
        <p14:creationId xmlns:p14="http://schemas.microsoft.com/office/powerpoint/2010/main" val="12205909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What does “solidarity” with the Global Church Mean</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4758055"/>
          </a:xfrm>
        </p:spPr>
        <p:txBody>
          <a:bodyPr>
            <a:normAutofit/>
          </a:bodyPr>
          <a:lstStyle/>
          <a:p>
            <a:r>
              <a:rPr lang="en-US" sz="3200" dirty="0">
                <a:solidFill>
                  <a:schemeClr val="bg1"/>
                </a:solidFill>
              </a:rPr>
              <a:t> Solidarity –</a:t>
            </a:r>
          </a:p>
          <a:p>
            <a:pPr lvl="0"/>
            <a:r>
              <a:rPr lang="en-US" sz="3200" dirty="0">
                <a:solidFill>
                  <a:schemeClr val="bg1"/>
                </a:solidFill>
              </a:rPr>
              <a:t> Union or fellowship arising from common responsibilities and interests, as between members of a group or between classes, peoples, etc.</a:t>
            </a:r>
          </a:p>
          <a:p>
            <a:pPr marL="0" indent="0">
              <a:buNone/>
            </a:pPr>
            <a:endParaRPr lang="en-US" sz="3200" dirty="0">
              <a:solidFill>
                <a:schemeClr val="bg1"/>
              </a:solidFill>
            </a:endParaRPr>
          </a:p>
        </p:txBody>
      </p:sp>
    </p:spTree>
    <p:extLst>
      <p:ext uri="{BB962C8B-B14F-4D97-AF65-F5344CB8AC3E}">
        <p14:creationId xmlns:p14="http://schemas.microsoft.com/office/powerpoint/2010/main" val="2013222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What does “solidarity” with the Global Church Mean</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4758055"/>
          </a:xfrm>
        </p:spPr>
        <p:txBody>
          <a:bodyPr>
            <a:normAutofit/>
          </a:bodyPr>
          <a:lstStyle/>
          <a:p>
            <a:r>
              <a:rPr lang="en-US" sz="3200" dirty="0">
                <a:solidFill>
                  <a:schemeClr val="bg1"/>
                </a:solidFill>
              </a:rPr>
              <a:t> Solidarity –</a:t>
            </a:r>
          </a:p>
          <a:p>
            <a:pPr lvl="0"/>
            <a:r>
              <a:rPr lang="en-US" sz="3200" dirty="0">
                <a:solidFill>
                  <a:schemeClr val="bg1"/>
                </a:solidFill>
              </a:rPr>
              <a:t> Union or fellowship arising from </a:t>
            </a:r>
            <a:r>
              <a:rPr lang="en-US" sz="3200" u="sng" dirty="0">
                <a:solidFill>
                  <a:schemeClr val="bg1"/>
                </a:solidFill>
              </a:rPr>
              <a:t>common responsibilities and interests</a:t>
            </a:r>
            <a:r>
              <a:rPr lang="en-US" sz="3200" dirty="0">
                <a:solidFill>
                  <a:schemeClr val="bg1"/>
                </a:solidFill>
              </a:rPr>
              <a:t>, as </a:t>
            </a:r>
            <a:r>
              <a:rPr lang="en-US" sz="3200" u="sng" dirty="0">
                <a:solidFill>
                  <a:schemeClr val="bg1"/>
                </a:solidFill>
              </a:rPr>
              <a:t>between members of a group </a:t>
            </a:r>
            <a:r>
              <a:rPr lang="en-US" sz="3200" dirty="0">
                <a:solidFill>
                  <a:schemeClr val="bg1"/>
                </a:solidFill>
              </a:rPr>
              <a:t>or </a:t>
            </a:r>
            <a:r>
              <a:rPr lang="en-US" sz="3200" u="sng" dirty="0">
                <a:solidFill>
                  <a:schemeClr val="bg1"/>
                </a:solidFill>
              </a:rPr>
              <a:t>between classes, peoples, etc.</a:t>
            </a:r>
          </a:p>
          <a:p>
            <a:pPr marL="0" indent="0">
              <a:buNone/>
            </a:pPr>
            <a:endParaRPr lang="en-US" sz="3200" dirty="0">
              <a:solidFill>
                <a:schemeClr val="bg1"/>
              </a:solidFill>
            </a:endParaRPr>
          </a:p>
        </p:txBody>
      </p:sp>
    </p:spTree>
    <p:extLst>
      <p:ext uri="{BB962C8B-B14F-4D97-AF65-F5344CB8AC3E}">
        <p14:creationId xmlns:p14="http://schemas.microsoft.com/office/powerpoint/2010/main" val="3778431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What does “solidarity” with the Global Church Mean</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4758055"/>
          </a:xfrm>
        </p:spPr>
        <p:txBody>
          <a:bodyPr>
            <a:normAutofit/>
          </a:bodyPr>
          <a:lstStyle/>
          <a:p>
            <a:r>
              <a:rPr lang="en-US" sz="3200" dirty="0">
                <a:solidFill>
                  <a:schemeClr val="bg1"/>
                </a:solidFill>
              </a:rPr>
              <a:t> Solidarity –</a:t>
            </a:r>
          </a:p>
          <a:p>
            <a:pPr lvl="0"/>
            <a:r>
              <a:rPr lang="en-US" sz="3200" dirty="0">
                <a:solidFill>
                  <a:schemeClr val="bg1"/>
                </a:solidFill>
              </a:rPr>
              <a:t> Union or fellowship arising from </a:t>
            </a:r>
            <a:r>
              <a:rPr lang="en-US" sz="3200" u="sng" dirty="0">
                <a:solidFill>
                  <a:schemeClr val="bg1"/>
                </a:solidFill>
              </a:rPr>
              <a:t>common responsibilities and interests</a:t>
            </a:r>
            <a:r>
              <a:rPr lang="en-US" sz="3200" dirty="0">
                <a:solidFill>
                  <a:schemeClr val="bg1"/>
                </a:solidFill>
              </a:rPr>
              <a:t>, as </a:t>
            </a:r>
            <a:r>
              <a:rPr lang="en-US" sz="3200" u="sng" dirty="0">
                <a:solidFill>
                  <a:schemeClr val="bg1"/>
                </a:solidFill>
              </a:rPr>
              <a:t>between members </a:t>
            </a:r>
            <a:r>
              <a:rPr lang="en-US" sz="3200" dirty="0">
                <a:solidFill>
                  <a:schemeClr val="bg1"/>
                </a:solidFill>
              </a:rPr>
              <a:t>of a group or between classes, </a:t>
            </a:r>
            <a:r>
              <a:rPr lang="en-US" sz="3200" u="sng" dirty="0">
                <a:solidFill>
                  <a:schemeClr val="bg1"/>
                </a:solidFill>
              </a:rPr>
              <a:t>peoples</a:t>
            </a:r>
            <a:r>
              <a:rPr lang="en-US" sz="3200" dirty="0">
                <a:solidFill>
                  <a:schemeClr val="bg1"/>
                </a:solidFill>
              </a:rPr>
              <a:t>, etc.</a:t>
            </a:r>
          </a:p>
          <a:p>
            <a:pPr marL="0" indent="0">
              <a:buNone/>
            </a:pPr>
            <a:endParaRPr lang="en-US" sz="3200" dirty="0">
              <a:solidFill>
                <a:schemeClr val="bg1"/>
              </a:solidFill>
            </a:endParaRPr>
          </a:p>
        </p:txBody>
      </p:sp>
      <p:sp>
        <p:nvSpPr>
          <p:cNvPr id="4" name="Rectangle: Rounded Corners 3">
            <a:extLst>
              <a:ext uri="{FF2B5EF4-FFF2-40B4-BE49-F238E27FC236}">
                <a16:creationId xmlns:a16="http://schemas.microsoft.com/office/drawing/2014/main" id="{E79D1A37-B478-4054-9E24-F98FB7B68F22}"/>
              </a:ext>
            </a:extLst>
          </p:cNvPr>
          <p:cNvSpPr/>
          <p:nvPr/>
        </p:nvSpPr>
        <p:spPr>
          <a:xfrm>
            <a:off x="203200" y="3921760"/>
            <a:ext cx="11897360" cy="26517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Matthew 28: “</a:t>
            </a:r>
            <a:r>
              <a:rPr lang="en-US" sz="2800" b="1" baseline="30000" dirty="0"/>
              <a:t>18 </a:t>
            </a:r>
            <a:r>
              <a:rPr lang="en-US" sz="2800" dirty="0"/>
              <a:t>And Jesus came up and spoke to them, saying, “All authority has been given to Me in heaven and on earth. </a:t>
            </a:r>
            <a:r>
              <a:rPr lang="en-US" sz="2800" b="1" baseline="30000" dirty="0"/>
              <a:t>19 </a:t>
            </a:r>
            <a:r>
              <a:rPr lang="en-US" sz="2800" dirty="0"/>
              <a:t>Go therefore and make disciples of all the nations, baptizing them in the name of the Father and the Son and the Holy Spirit, </a:t>
            </a:r>
            <a:r>
              <a:rPr lang="en-US" sz="2800" b="1" baseline="30000" dirty="0"/>
              <a:t>20 </a:t>
            </a:r>
            <a:r>
              <a:rPr lang="en-US" sz="2800" dirty="0"/>
              <a:t>teaching them to observe all that I commanded you; and lo, I am with you always, even to the end of the age.”</a:t>
            </a:r>
          </a:p>
        </p:txBody>
      </p:sp>
    </p:spTree>
    <p:extLst>
      <p:ext uri="{BB962C8B-B14F-4D97-AF65-F5344CB8AC3E}">
        <p14:creationId xmlns:p14="http://schemas.microsoft.com/office/powerpoint/2010/main" val="3741131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What does “solidarity” with the Global Church Mean</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4758055"/>
          </a:xfrm>
        </p:spPr>
        <p:txBody>
          <a:bodyPr>
            <a:normAutofit/>
          </a:bodyPr>
          <a:lstStyle/>
          <a:p>
            <a:r>
              <a:rPr lang="en-US" sz="3200" dirty="0">
                <a:solidFill>
                  <a:schemeClr val="bg1"/>
                </a:solidFill>
              </a:rPr>
              <a:t> Solidarity –</a:t>
            </a:r>
          </a:p>
          <a:p>
            <a:pPr lvl="0"/>
            <a:r>
              <a:rPr lang="en-US" sz="3200" dirty="0">
                <a:solidFill>
                  <a:schemeClr val="bg1"/>
                </a:solidFill>
              </a:rPr>
              <a:t> Union or fellowship arising from </a:t>
            </a:r>
            <a:r>
              <a:rPr lang="en-US" sz="3200" u="sng" dirty="0">
                <a:solidFill>
                  <a:schemeClr val="bg1"/>
                </a:solidFill>
              </a:rPr>
              <a:t>common responsibilities and interests</a:t>
            </a:r>
            <a:r>
              <a:rPr lang="en-US" sz="3200" dirty="0">
                <a:solidFill>
                  <a:schemeClr val="bg1"/>
                </a:solidFill>
              </a:rPr>
              <a:t>, as </a:t>
            </a:r>
            <a:r>
              <a:rPr lang="en-US" sz="3200" u="sng" dirty="0">
                <a:solidFill>
                  <a:schemeClr val="bg1"/>
                </a:solidFill>
              </a:rPr>
              <a:t>between members </a:t>
            </a:r>
            <a:r>
              <a:rPr lang="en-US" sz="3200" dirty="0">
                <a:solidFill>
                  <a:schemeClr val="bg1"/>
                </a:solidFill>
              </a:rPr>
              <a:t>of a group or between classes, </a:t>
            </a:r>
            <a:r>
              <a:rPr lang="en-US" sz="3200" u="sng" dirty="0">
                <a:solidFill>
                  <a:schemeClr val="bg1"/>
                </a:solidFill>
              </a:rPr>
              <a:t>peoples</a:t>
            </a:r>
            <a:r>
              <a:rPr lang="en-US" sz="3200" dirty="0">
                <a:solidFill>
                  <a:schemeClr val="bg1"/>
                </a:solidFill>
              </a:rPr>
              <a:t>, etc.</a:t>
            </a:r>
          </a:p>
          <a:p>
            <a:pPr marL="0" indent="0">
              <a:buNone/>
            </a:pPr>
            <a:endParaRPr lang="en-US" sz="3200" dirty="0">
              <a:solidFill>
                <a:schemeClr val="bg1"/>
              </a:solidFill>
            </a:endParaRPr>
          </a:p>
        </p:txBody>
      </p:sp>
      <p:sp>
        <p:nvSpPr>
          <p:cNvPr id="4" name="Rectangle: Rounded Corners 3">
            <a:extLst>
              <a:ext uri="{FF2B5EF4-FFF2-40B4-BE49-F238E27FC236}">
                <a16:creationId xmlns:a16="http://schemas.microsoft.com/office/drawing/2014/main" id="{E79D1A37-B478-4054-9E24-F98FB7B68F22}"/>
              </a:ext>
            </a:extLst>
          </p:cNvPr>
          <p:cNvSpPr/>
          <p:nvPr/>
        </p:nvSpPr>
        <p:spPr>
          <a:xfrm>
            <a:off x="203200" y="3921760"/>
            <a:ext cx="11897360" cy="29362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Acts 1:7-8 “</a:t>
            </a:r>
            <a:r>
              <a:rPr lang="en-US" sz="3200" b="1" baseline="30000" dirty="0"/>
              <a:t>7 </a:t>
            </a:r>
            <a:r>
              <a:rPr lang="en-US" sz="3200" dirty="0"/>
              <a:t>He said to them, “It is not for you to know times or epochs which the Father has fixed by His own authority; </a:t>
            </a:r>
            <a:r>
              <a:rPr lang="en-US" sz="3200" b="1" baseline="30000" dirty="0"/>
              <a:t>8 </a:t>
            </a:r>
            <a:r>
              <a:rPr lang="en-US" sz="3200" dirty="0"/>
              <a:t>but you will receive power when the Holy Spirit has come upon you; and you shall be My witnesses both in Jerusalem, and in all Judea and Samaria, and even to the remotest part of the earth.” </a:t>
            </a:r>
          </a:p>
        </p:txBody>
      </p:sp>
    </p:spTree>
    <p:extLst>
      <p:ext uri="{BB962C8B-B14F-4D97-AF65-F5344CB8AC3E}">
        <p14:creationId xmlns:p14="http://schemas.microsoft.com/office/powerpoint/2010/main" val="3402626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What does “solidarity” with the Global Church Mean</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4758055"/>
          </a:xfrm>
        </p:spPr>
        <p:txBody>
          <a:bodyPr>
            <a:normAutofit/>
          </a:bodyPr>
          <a:lstStyle/>
          <a:p>
            <a:r>
              <a:rPr lang="en-US" sz="3200" dirty="0">
                <a:solidFill>
                  <a:schemeClr val="bg1"/>
                </a:solidFill>
              </a:rPr>
              <a:t> Solidarity –</a:t>
            </a:r>
          </a:p>
          <a:p>
            <a:pPr lvl="0"/>
            <a:r>
              <a:rPr lang="en-US" sz="3200" dirty="0">
                <a:solidFill>
                  <a:schemeClr val="bg1"/>
                </a:solidFill>
              </a:rPr>
              <a:t> Union or fellowship arising from </a:t>
            </a:r>
            <a:r>
              <a:rPr lang="en-US" sz="3200" u="sng" dirty="0">
                <a:solidFill>
                  <a:schemeClr val="bg1"/>
                </a:solidFill>
              </a:rPr>
              <a:t>common responsibilities and interests</a:t>
            </a:r>
            <a:r>
              <a:rPr lang="en-US" sz="3200" dirty="0">
                <a:solidFill>
                  <a:schemeClr val="bg1"/>
                </a:solidFill>
              </a:rPr>
              <a:t>, as </a:t>
            </a:r>
            <a:r>
              <a:rPr lang="en-US" sz="3200" u="sng" dirty="0">
                <a:solidFill>
                  <a:schemeClr val="bg1"/>
                </a:solidFill>
              </a:rPr>
              <a:t>between members </a:t>
            </a:r>
            <a:r>
              <a:rPr lang="en-US" sz="3200" dirty="0">
                <a:solidFill>
                  <a:schemeClr val="bg1"/>
                </a:solidFill>
              </a:rPr>
              <a:t>of a group or between classes, </a:t>
            </a:r>
            <a:r>
              <a:rPr lang="en-US" sz="3200" u="sng" dirty="0">
                <a:solidFill>
                  <a:schemeClr val="bg1"/>
                </a:solidFill>
              </a:rPr>
              <a:t>peoples</a:t>
            </a:r>
            <a:r>
              <a:rPr lang="en-US" sz="3200" dirty="0">
                <a:solidFill>
                  <a:schemeClr val="bg1"/>
                </a:solidFill>
              </a:rPr>
              <a:t>, etc.</a:t>
            </a:r>
          </a:p>
          <a:p>
            <a:pPr marL="0" indent="0">
              <a:buNone/>
            </a:pPr>
            <a:endParaRPr lang="en-US" sz="3200" dirty="0">
              <a:solidFill>
                <a:schemeClr val="bg1"/>
              </a:solidFill>
            </a:endParaRPr>
          </a:p>
        </p:txBody>
      </p:sp>
      <p:sp>
        <p:nvSpPr>
          <p:cNvPr id="4" name="Rectangle: Rounded Corners 3">
            <a:extLst>
              <a:ext uri="{FF2B5EF4-FFF2-40B4-BE49-F238E27FC236}">
                <a16:creationId xmlns:a16="http://schemas.microsoft.com/office/drawing/2014/main" id="{E79D1A37-B478-4054-9E24-F98FB7B68F22}"/>
              </a:ext>
            </a:extLst>
          </p:cNvPr>
          <p:cNvSpPr/>
          <p:nvPr/>
        </p:nvSpPr>
        <p:spPr>
          <a:xfrm>
            <a:off x="0" y="3429000"/>
            <a:ext cx="12192000" cy="3429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2 Corinthians 8:12-15 “</a:t>
            </a:r>
            <a:r>
              <a:rPr lang="en-US" dirty="0"/>
              <a:t> </a:t>
            </a:r>
            <a:r>
              <a:rPr lang="en-US" sz="2800" b="1" baseline="30000" dirty="0"/>
              <a:t>12 </a:t>
            </a:r>
            <a:r>
              <a:rPr lang="en-US" sz="2800" dirty="0"/>
              <a:t>For if the readiness is present, it is acceptable according to what </a:t>
            </a:r>
            <a:r>
              <a:rPr lang="en-US" sz="2800" i="1" dirty="0"/>
              <a:t>a person</a:t>
            </a:r>
            <a:r>
              <a:rPr lang="en-US" sz="2800" dirty="0"/>
              <a:t> has, not according to what he does not have. </a:t>
            </a:r>
            <a:r>
              <a:rPr lang="en-US" sz="2800" b="1" baseline="30000" dirty="0"/>
              <a:t>13 </a:t>
            </a:r>
            <a:r>
              <a:rPr lang="en-US" sz="2800" dirty="0"/>
              <a:t>For </a:t>
            </a:r>
            <a:r>
              <a:rPr lang="en-US" sz="2800" i="1" dirty="0"/>
              <a:t>this</a:t>
            </a:r>
            <a:r>
              <a:rPr lang="en-US" sz="2800" dirty="0"/>
              <a:t> is not for the ease of others </a:t>
            </a:r>
            <a:r>
              <a:rPr lang="en-US" sz="2800" i="1" dirty="0"/>
              <a:t>and</a:t>
            </a:r>
            <a:r>
              <a:rPr lang="en-US" sz="2800" dirty="0"/>
              <a:t> for your affliction, but by way of equality— </a:t>
            </a:r>
            <a:r>
              <a:rPr lang="en-US" sz="2800" b="1" baseline="30000" dirty="0"/>
              <a:t>14 </a:t>
            </a:r>
            <a:r>
              <a:rPr lang="en-US" sz="2800" dirty="0"/>
              <a:t>at this present time your abundance </a:t>
            </a:r>
            <a:r>
              <a:rPr lang="en-US" sz="2800" i="1" dirty="0"/>
              <a:t>being a supply</a:t>
            </a:r>
            <a:r>
              <a:rPr lang="en-US" sz="2800" dirty="0"/>
              <a:t> for their need, so that their abundance also may become </a:t>
            </a:r>
            <a:r>
              <a:rPr lang="en-US" sz="2800" i="1" dirty="0"/>
              <a:t>a supply</a:t>
            </a:r>
            <a:r>
              <a:rPr lang="en-US" sz="2800" dirty="0"/>
              <a:t> for your need, that there may be equality; </a:t>
            </a:r>
            <a:r>
              <a:rPr lang="en-US" sz="2800" b="1" baseline="30000" dirty="0"/>
              <a:t>15 </a:t>
            </a:r>
            <a:r>
              <a:rPr lang="en-US" sz="2800" dirty="0"/>
              <a:t>as it is written, “</a:t>
            </a:r>
            <a:r>
              <a:rPr lang="en-US" sz="2800" cap="small" dirty="0"/>
              <a:t>He who</a:t>
            </a:r>
            <a:r>
              <a:rPr lang="en-US" sz="2800" dirty="0"/>
              <a:t> </a:t>
            </a:r>
            <a:r>
              <a:rPr lang="en-US" sz="2800" i="1" dirty="0"/>
              <a:t>gathered</a:t>
            </a:r>
            <a:r>
              <a:rPr lang="en-US" sz="2800" dirty="0"/>
              <a:t> </a:t>
            </a:r>
            <a:r>
              <a:rPr lang="en-US" sz="2800" cap="small" dirty="0"/>
              <a:t>much did not have too much, and he who</a:t>
            </a:r>
            <a:r>
              <a:rPr lang="en-US" sz="2800" dirty="0"/>
              <a:t> </a:t>
            </a:r>
            <a:r>
              <a:rPr lang="en-US" sz="2800" i="1" dirty="0"/>
              <a:t>gathered</a:t>
            </a:r>
            <a:r>
              <a:rPr lang="en-US" sz="2800" dirty="0"/>
              <a:t> </a:t>
            </a:r>
            <a:r>
              <a:rPr lang="en-US" sz="2800" cap="small" dirty="0"/>
              <a:t>little had no lack</a:t>
            </a:r>
            <a:r>
              <a:rPr lang="en-US" sz="2800" dirty="0"/>
              <a:t>.”” </a:t>
            </a:r>
          </a:p>
        </p:txBody>
      </p:sp>
    </p:spTree>
    <p:extLst>
      <p:ext uri="{BB962C8B-B14F-4D97-AF65-F5344CB8AC3E}">
        <p14:creationId xmlns:p14="http://schemas.microsoft.com/office/powerpoint/2010/main" val="4209515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What does “solidarity” with the Global Church Mean</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4758055"/>
          </a:xfrm>
        </p:spPr>
        <p:txBody>
          <a:bodyPr>
            <a:normAutofit/>
          </a:bodyPr>
          <a:lstStyle/>
          <a:p>
            <a:r>
              <a:rPr lang="en-US" sz="3200" dirty="0">
                <a:solidFill>
                  <a:schemeClr val="bg1"/>
                </a:solidFill>
              </a:rPr>
              <a:t> Solidarity – truly standing with our brothers and sisters, means:</a:t>
            </a:r>
          </a:p>
          <a:p>
            <a:r>
              <a:rPr lang="en-US" sz="3200" dirty="0">
                <a:solidFill>
                  <a:schemeClr val="bg1"/>
                </a:solidFill>
              </a:rPr>
              <a:t>We are standing in common cause with a common purpose</a:t>
            </a:r>
          </a:p>
          <a:p>
            <a:r>
              <a:rPr lang="en-US" sz="3200" dirty="0">
                <a:solidFill>
                  <a:schemeClr val="bg1"/>
                </a:solidFill>
              </a:rPr>
              <a:t>We understand that “we” are God’s people and God’s instrument in the world.</a:t>
            </a:r>
          </a:p>
          <a:p>
            <a:r>
              <a:rPr lang="en-US" sz="3200" dirty="0">
                <a:solidFill>
                  <a:schemeClr val="bg1"/>
                </a:solidFill>
              </a:rPr>
              <a:t>We not only give, but we gain together something greater than ourselves.</a:t>
            </a:r>
          </a:p>
          <a:p>
            <a:pPr marL="0" lvl="0" indent="0">
              <a:buNone/>
            </a:pPr>
            <a:endParaRPr lang="en-US" sz="3200" dirty="0">
              <a:solidFill>
                <a:schemeClr val="bg1"/>
              </a:solidFill>
            </a:endParaRPr>
          </a:p>
        </p:txBody>
      </p:sp>
    </p:spTree>
    <p:extLst>
      <p:ext uri="{BB962C8B-B14F-4D97-AF65-F5344CB8AC3E}">
        <p14:creationId xmlns:p14="http://schemas.microsoft.com/office/powerpoint/2010/main" val="3029569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The landscape has changed and role of the west in missions has changed</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4758055"/>
          </a:xfrm>
        </p:spPr>
        <p:txBody>
          <a:bodyPr>
            <a:normAutofit/>
          </a:bodyPr>
          <a:lstStyle/>
          <a:p>
            <a:r>
              <a:rPr lang="en-US" sz="3200" dirty="0">
                <a:solidFill>
                  <a:schemeClr val="bg1"/>
                </a:solidFill>
              </a:rPr>
              <a:t>The Global Church has matured.</a:t>
            </a:r>
          </a:p>
          <a:p>
            <a:r>
              <a:rPr lang="en-US" sz="3200" dirty="0">
                <a:solidFill>
                  <a:schemeClr val="bg1"/>
                </a:solidFill>
              </a:rPr>
              <a:t>The past “paternal” view of missions needs to keep up.</a:t>
            </a:r>
          </a:p>
          <a:p>
            <a:r>
              <a:rPr lang="en-US" sz="3200" dirty="0">
                <a:solidFill>
                  <a:schemeClr val="bg1"/>
                </a:solidFill>
              </a:rPr>
              <a:t>Just as parents need to see their role changing as their children mature, so do we.</a:t>
            </a:r>
          </a:p>
          <a:p>
            <a:r>
              <a:rPr lang="en-US" sz="3200" dirty="0">
                <a:solidFill>
                  <a:schemeClr val="bg1"/>
                </a:solidFill>
              </a:rPr>
              <a:t>We need more humility and understand our limitations and baggage.</a:t>
            </a:r>
          </a:p>
          <a:p>
            <a:r>
              <a:rPr lang="en-US" sz="3200" dirty="0">
                <a:solidFill>
                  <a:schemeClr val="bg1"/>
                </a:solidFill>
              </a:rPr>
              <a:t>We need to see their strengths and truly value their contribution </a:t>
            </a:r>
          </a:p>
        </p:txBody>
      </p:sp>
    </p:spTree>
    <p:extLst>
      <p:ext uri="{BB962C8B-B14F-4D97-AF65-F5344CB8AC3E}">
        <p14:creationId xmlns:p14="http://schemas.microsoft.com/office/powerpoint/2010/main" val="153354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What we can give and what they gain</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4758055"/>
          </a:xfrm>
        </p:spPr>
        <p:txBody>
          <a:bodyPr>
            <a:normAutofit/>
          </a:bodyPr>
          <a:lstStyle/>
          <a:p>
            <a:r>
              <a:rPr lang="en-US" sz="3200" dirty="0">
                <a:solidFill>
                  <a:schemeClr val="bg1"/>
                </a:solidFill>
              </a:rPr>
              <a:t> Of course there is financial</a:t>
            </a:r>
          </a:p>
          <a:p>
            <a:r>
              <a:rPr lang="en-US" sz="3200" dirty="0">
                <a:solidFill>
                  <a:schemeClr val="bg1"/>
                </a:solidFill>
              </a:rPr>
              <a:t>Some estimate that about 30% of all global wealth resides in the USA, while we are only about 4% of the global population.</a:t>
            </a:r>
          </a:p>
          <a:p>
            <a:r>
              <a:rPr lang="en-US" sz="3200" dirty="0">
                <a:solidFill>
                  <a:schemeClr val="bg1"/>
                </a:solidFill>
              </a:rPr>
              <a:t>Global average household income is $12,000 yearly, the median household income is less than $3,000 and some places we work it is below $1,000 annually.</a:t>
            </a:r>
          </a:p>
          <a:p>
            <a:r>
              <a:rPr lang="en-US" sz="3200" dirty="0">
                <a:solidFill>
                  <a:schemeClr val="bg1"/>
                </a:solidFill>
              </a:rPr>
              <a:t>USA median household income is $76,000.</a:t>
            </a:r>
          </a:p>
          <a:p>
            <a:r>
              <a:rPr lang="en-US" sz="3200" dirty="0">
                <a:solidFill>
                  <a:schemeClr val="bg1"/>
                </a:solidFill>
              </a:rPr>
              <a:t>Clearly, we can and should bring to play targeted and strategic use of financial resources.</a:t>
            </a:r>
          </a:p>
        </p:txBody>
      </p:sp>
    </p:spTree>
    <p:extLst>
      <p:ext uri="{BB962C8B-B14F-4D97-AF65-F5344CB8AC3E}">
        <p14:creationId xmlns:p14="http://schemas.microsoft.com/office/powerpoint/2010/main" val="1920189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What we can give and what they gain</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4758055"/>
          </a:xfrm>
        </p:spPr>
        <p:txBody>
          <a:bodyPr>
            <a:normAutofit/>
          </a:bodyPr>
          <a:lstStyle/>
          <a:p>
            <a:r>
              <a:rPr lang="en-US" sz="3200" dirty="0">
                <a:solidFill>
                  <a:schemeClr val="bg1"/>
                </a:solidFill>
              </a:rPr>
              <a:t> Of course there is financial</a:t>
            </a:r>
          </a:p>
          <a:p>
            <a:r>
              <a:rPr lang="en-US" sz="3200" dirty="0">
                <a:solidFill>
                  <a:schemeClr val="bg1"/>
                </a:solidFill>
              </a:rPr>
              <a:t>Some estimate that about 30% of all global wealth resides in the USA, while we are only about 4% of the global population.</a:t>
            </a:r>
          </a:p>
          <a:p>
            <a:r>
              <a:rPr lang="en-US" sz="3200" dirty="0">
                <a:solidFill>
                  <a:schemeClr val="bg1"/>
                </a:solidFill>
              </a:rPr>
              <a:t>Global average household income is $12,000 yearly, the median household income is less than $3,000 and some places we work it is below $1,000 annually.</a:t>
            </a:r>
          </a:p>
          <a:p>
            <a:r>
              <a:rPr lang="en-US" sz="3200" dirty="0">
                <a:solidFill>
                  <a:schemeClr val="bg1"/>
                </a:solidFill>
              </a:rPr>
              <a:t>USA median household income is $76,000.</a:t>
            </a:r>
          </a:p>
          <a:p>
            <a:r>
              <a:rPr lang="en-US" sz="3200" dirty="0">
                <a:solidFill>
                  <a:schemeClr val="bg1"/>
                </a:solidFill>
              </a:rPr>
              <a:t>Clearly, we can and should bring to play targeted and strategic use of financial resources.</a:t>
            </a:r>
          </a:p>
        </p:txBody>
      </p:sp>
      <p:sp>
        <p:nvSpPr>
          <p:cNvPr id="4" name="Rectangle: Rounded Corners 3">
            <a:extLst>
              <a:ext uri="{FF2B5EF4-FFF2-40B4-BE49-F238E27FC236}">
                <a16:creationId xmlns:a16="http://schemas.microsoft.com/office/drawing/2014/main" id="{61ACF02B-D44B-44A2-8D7A-AE82B8B7EBF1}"/>
              </a:ext>
            </a:extLst>
          </p:cNvPr>
          <p:cNvSpPr/>
          <p:nvPr/>
        </p:nvSpPr>
        <p:spPr>
          <a:xfrm>
            <a:off x="6177280" y="3576320"/>
            <a:ext cx="6014720" cy="32816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Money is only a portion of what we provide</a:t>
            </a:r>
          </a:p>
        </p:txBody>
      </p:sp>
    </p:spTree>
    <p:extLst>
      <p:ext uri="{BB962C8B-B14F-4D97-AF65-F5344CB8AC3E}">
        <p14:creationId xmlns:p14="http://schemas.microsoft.com/office/powerpoint/2010/main" val="13405582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There is much we have to offer</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4758055"/>
          </a:xfrm>
        </p:spPr>
        <p:txBody>
          <a:bodyPr>
            <a:normAutofit/>
          </a:bodyPr>
          <a:lstStyle/>
          <a:p>
            <a:r>
              <a:rPr lang="en-US" sz="3200" u="sng" dirty="0">
                <a:solidFill>
                  <a:schemeClr val="bg1"/>
                </a:solidFill>
              </a:rPr>
              <a:t>New ways of thinking</a:t>
            </a:r>
          </a:p>
          <a:p>
            <a:r>
              <a:rPr lang="en-US" sz="3200" dirty="0">
                <a:solidFill>
                  <a:schemeClr val="bg1"/>
                </a:solidFill>
              </a:rPr>
              <a:t>Much of the global church functioning under an outdated and restrictive model – traditional church structure</a:t>
            </a:r>
          </a:p>
          <a:p>
            <a:r>
              <a:rPr lang="en-US" sz="3200" dirty="0">
                <a:solidFill>
                  <a:schemeClr val="bg1"/>
                </a:solidFill>
              </a:rPr>
              <a:t>It is expensive and restrictive </a:t>
            </a:r>
          </a:p>
          <a:p>
            <a:r>
              <a:rPr lang="en-US" sz="3200" dirty="0">
                <a:solidFill>
                  <a:schemeClr val="bg1"/>
                </a:solidFill>
              </a:rPr>
              <a:t>The HG model – cost effective, flexible, resilient and mobilizes more ordinary people into effective ministry.</a:t>
            </a:r>
          </a:p>
          <a:p>
            <a:r>
              <a:rPr lang="en-US" sz="3200" dirty="0">
                <a:solidFill>
                  <a:schemeClr val="bg1"/>
                </a:solidFill>
              </a:rPr>
              <a:t>On going training in bible and theology, as well as better approaches to teaching</a:t>
            </a:r>
          </a:p>
          <a:p>
            <a:r>
              <a:rPr lang="en-US" sz="3200" dirty="0">
                <a:solidFill>
                  <a:schemeClr val="bg1"/>
                </a:solidFill>
              </a:rPr>
              <a:t>Strategic planning, helping develop systems, leadership development</a:t>
            </a:r>
          </a:p>
        </p:txBody>
      </p:sp>
    </p:spTree>
    <p:extLst>
      <p:ext uri="{BB962C8B-B14F-4D97-AF65-F5344CB8AC3E}">
        <p14:creationId xmlns:p14="http://schemas.microsoft.com/office/powerpoint/2010/main" val="3475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t>!</a:t>
            </a:r>
            <a:r>
              <a:rPr lang="en-US" b="1" dirty="0">
                <a:solidFill>
                  <a:schemeClr val="bg1"/>
                </a:solidFill>
              </a:rPr>
              <a:t>Standing with the Global Church </a:t>
            </a:r>
            <a:endParaRPr lang="en-US" b="1" dirty="0"/>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p:txBody>
          <a:bodyPr>
            <a:noAutofit/>
          </a:bodyPr>
          <a:lstStyle/>
          <a:p>
            <a:r>
              <a:rPr lang="en-US" sz="3200" dirty="0">
                <a:solidFill>
                  <a:schemeClr val="bg1"/>
                </a:solidFill>
              </a:rPr>
              <a:t>The majority of Christians live in the Global South, and the greatest expansion of the Gospel in history is in the developing world. Standing with the Global Church means more than what we in the West have to offer; there is also so much they have to offer us. We will explore the "win-win-win" of true solidarity.</a:t>
            </a:r>
          </a:p>
        </p:txBody>
      </p:sp>
    </p:spTree>
    <p:extLst>
      <p:ext uri="{BB962C8B-B14F-4D97-AF65-F5344CB8AC3E}">
        <p14:creationId xmlns:p14="http://schemas.microsoft.com/office/powerpoint/2010/main" val="31087566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What we gain</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4758055"/>
          </a:xfrm>
        </p:spPr>
        <p:txBody>
          <a:bodyPr>
            <a:normAutofit/>
          </a:bodyPr>
          <a:lstStyle/>
          <a:p>
            <a:r>
              <a:rPr lang="en-US" sz="3200" dirty="0">
                <a:solidFill>
                  <a:schemeClr val="bg1"/>
                </a:solidFill>
              </a:rPr>
              <a:t>A stake in the worldwide movement of the gospel</a:t>
            </a:r>
          </a:p>
          <a:p>
            <a:r>
              <a:rPr lang="en-US" sz="3200" dirty="0">
                <a:solidFill>
                  <a:schemeClr val="bg1"/>
                </a:solidFill>
              </a:rPr>
              <a:t>A practical and effective outlet for the incredible stewardship we have</a:t>
            </a:r>
          </a:p>
          <a:p>
            <a:r>
              <a:rPr lang="en-US" sz="3200" dirty="0">
                <a:solidFill>
                  <a:schemeClr val="bg1"/>
                </a:solidFill>
              </a:rPr>
              <a:t>Future reward and happiness </a:t>
            </a:r>
          </a:p>
          <a:p>
            <a:endParaRPr lang="en-US" sz="3200" dirty="0">
              <a:solidFill>
                <a:schemeClr val="bg1"/>
              </a:solidFill>
            </a:endParaRPr>
          </a:p>
        </p:txBody>
      </p:sp>
    </p:spTree>
    <p:extLst>
      <p:ext uri="{BB962C8B-B14F-4D97-AF65-F5344CB8AC3E}">
        <p14:creationId xmlns:p14="http://schemas.microsoft.com/office/powerpoint/2010/main" val="121559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What we gain</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4758055"/>
          </a:xfrm>
        </p:spPr>
        <p:txBody>
          <a:bodyPr>
            <a:normAutofit/>
          </a:bodyPr>
          <a:lstStyle/>
          <a:p>
            <a:r>
              <a:rPr lang="en-US" sz="3200" dirty="0">
                <a:solidFill>
                  <a:schemeClr val="bg1"/>
                </a:solidFill>
              </a:rPr>
              <a:t>A stake in the worldwide movement of the gospel</a:t>
            </a:r>
          </a:p>
          <a:p>
            <a:r>
              <a:rPr lang="en-US" sz="3200" dirty="0">
                <a:solidFill>
                  <a:schemeClr val="bg1"/>
                </a:solidFill>
              </a:rPr>
              <a:t>A practical and effective outlet for the incredible stewardship we have</a:t>
            </a:r>
          </a:p>
          <a:p>
            <a:endParaRPr lang="en-US" sz="3200" dirty="0">
              <a:solidFill>
                <a:schemeClr val="bg1"/>
              </a:solidFill>
            </a:endParaRPr>
          </a:p>
        </p:txBody>
      </p:sp>
      <p:sp>
        <p:nvSpPr>
          <p:cNvPr id="4" name="Rectangle: Rounded Corners 3">
            <a:extLst>
              <a:ext uri="{FF2B5EF4-FFF2-40B4-BE49-F238E27FC236}">
                <a16:creationId xmlns:a16="http://schemas.microsoft.com/office/drawing/2014/main" id="{2AE5DF39-61C9-4914-AC10-CE6DDB59DE78}"/>
              </a:ext>
            </a:extLst>
          </p:cNvPr>
          <p:cNvSpPr/>
          <p:nvPr/>
        </p:nvSpPr>
        <p:spPr>
          <a:xfrm>
            <a:off x="203200" y="3429000"/>
            <a:ext cx="11866880" cy="3144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Matthew 6:19-21</a:t>
            </a:r>
          </a:p>
          <a:p>
            <a:r>
              <a:rPr lang="en-US" sz="3200" b="1" baseline="30000" dirty="0"/>
              <a:t>19 </a:t>
            </a:r>
            <a:r>
              <a:rPr lang="en-US" sz="3200" dirty="0"/>
              <a:t>“Do not store up for yourselves treasures on earth, where moth and rust destroy, and where thieves break in and steal. </a:t>
            </a:r>
            <a:r>
              <a:rPr lang="en-US" sz="3200" b="1" baseline="30000" dirty="0"/>
              <a:t>20 </a:t>
            </a:r>
            <a:r>
              <a:rPr lang="en-US" sz="3200" dirty="0"/>
              <a:t>But store up for yourselves treasures in heaven, where neither moth nor rust destroys, and where thieves do not break in or steal; </a:t>
            </a:r>
            <a:r>
              <a:rPr lang="en-US" sz="3200" b="1" baseline="30000" dirty="0"/>
              <a:t>21 </a:t>
            </a:r>
            <a:r>
              <a:rPr lang="en-US" sz="3200" dirty="0"/>
              <a:t>for where your treasure is, there your heart will be also.</a:t>
            </a:r>
          </a:p>
        </p:txBody>
      </p:sp>
    </p:spTree>
    <p:extLst>
      <p:ext uri="{BB962C8B-B14F-4D97-AF65-F5344CB8AC3E}">
        <p14:creationId xmlns:p14="http://schemas.microsoft.com/office/powerpoint/2010/main" val="37315651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What we gain</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4758055"/>
          </a:xfrm>
        </p:spPr>
        <p:txBody>
          <a:bodyPr>
            <a:normAutofit/>
          </a:bodyPr>
          <a:lstStyle/>
          <a:p>
            <a:r>
              <a:rPr lang="en-US" sz="3200" dirty="0">
                <a:solidFill>
                  <a:schemeClr val="bg1"/>
                </a:solidFill>
              </a:rPr>
              <a:t>A stake in the worldwide movement of the gospel</a:t>
            </a:r>
          </a:p>
          <a:p>
            <a:r>
              <a:rPr lang="en-US" sz="3200" dirty="0">
                <a:solidFill>
                  <a:schemeClr val="bg1"/>
                </a:solidFill>
              </a:rPr>
              <a:t>A practical and effective outlet for the incredible stewardship we have</a:t>
            </a:r>
          </a:p>
          <a:p>
            <a:r>
              <a:rPr lang="en-US" sz="3200" dirty="0">
                <a:solidFill>
                  <a:schemeClr val="bg1"/>
                </a:solidFill>
              </a:rPr>
              <a:t>Future reward and happiness </a:t>
            </a:r>
          </a:p>
          <a:p>
            <a:r>
              <a:rPr lang="en-US" sz="3200" dirty="0">
                <a:solidFill>
                  <a:schemeClr val="bg1"/>
                </a:solidFill>
              </a:rPr>
              <a:t>We also can learn a so much from their example</a:t>
            </a:r>
          </a:p>
          <a:p>
            <a:endParaRPr lang="en-US" sz="3200" dirty="0">
              <a:solidFill>
                <a:schemeClr val="bg1"/>
              </a:solidFill>
            </a:endParaRPr>
          </a:p>
        </p:txBody>
      </p:sp>
    </p:spTree>
    <p:extLst>
      <p:ext uri="{BB962C8B-B14F-4D97-AF65-F5344CB8AC3E}">
        <p14:creationId xmlns:p14="http://schemas.microsoft.com/office/powerpoint/2010/main" val="4154746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What we can learn from our partners</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4758055"/>
          </a:xfrm>
        </p:spPr>
        <p:txBody>
          <a:bodyPr>
            <a:normAutofit/>
          </a:bodyPr>
          <a:lstStyle/>
          <a:p>
            <a:r>
              <a:rPr lang="en-US" sz="3200" dirty="0">
                <a:solidFill>
                  <a:schemeClr val="bg1"/>
                </a:solidFill>
              </a:rPr>
              <a:t>Their life is harder than ours in every way</a:t>
            </a:r>
          </a:p>
          <a:p>
            <a:r>
              <a:rPr lang="en-US" sz="3200" dirty="0">
                <a:solidFill>
                  <a:schemeClr val="bg1"/>
                </a:solidFill>
              </a:rPr>
              <a:t>They have less than us </a:t>
            </a:r>
          </a:p>
          <a:p>
            <a:r>
              <a:rPr lang="en-US" sz="3200" dirty="0">
                <a:solidFill>
                  <a:schemeClr val="bg1"/>
                </a:solidFill>
              </a:rPr>
              <a:t>Yet they do more</a:t>
            </a:r>
          </a:p>
        </p:txBody>
      </p:sp>
    </p:spTree>
    <p:extLst>
      <p:ext uri="{BB962C8B-B14F-4D97-AF65-F5344CB8AC3E}">
        <p14:creationId xmlns:p14="http://schemas.microsoft.com/office/powerpoint/2010/main" val="2596294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What we can learn from our partners</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4758055"/>
          </a:xfrm>
        </p:spPr>
        <p:txBody>
          <a:bodyPr>
            <a:normAutofit/>
          </a:bodyPr>
          <a:lstStyle/>
          <a:p>
            <a:r>
              <a:rPr lang="en-US" sz="3200" dirty="0">
                <a:solidFill>
                  <a:schemeClr val="bg1"/>
                </a:solidFill>
              </a:rPr>
              <a:t>A few things stand out about them:</a:t>
            </a:r>
          </a:p>
          <a:p>
            <a:r>
              <a:rPr lang="en-US" sz="3200" u="sng" dirty="0">
                <a:solidFill>
                  <a:schemeClr val="bg1"/>
                </a:solidFill>
              </a:rPr>
              <a:t>Belief and Confidence</a:t>
            </a:r>
          </a:p>
          <a:p>
            <a:endParaRPr lang="en-US" sz="3200" u="sng" dirty="0">
              <a:solidFill>
                <a:schemeClr val="bg1"/>
              </a:solidFill>
            </a:endParaRPr>
          </a:p>
        </p:txBody>
      </p:sp>
    </p:spTree>
    <p:extLst>
      <p:ext uri="{BB962C8B-B14F-4D97-AF65-F5344CB8AC3E}">
        <p14:creationId xmlns:p14="http://schemas.microsoft.com/office/powerpoint/2010/main" val="42506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What we can learn from our partners</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4758055"/>
          </a:xfrm>
        </p:spPr>
        <p:txBody>
          <a:bodyPr>
            <a:normAutofit/>
          </a:bodyPr>
          <a:lstStyle/>
          <a:p>
            <a:r>
              <a:rPr lang="en-US" sz="3200" dirty="0">
                <a:solidFill>
                  <a:schemeClr val="bg1"/>
                </a:solidFill>
              </a:rPr>
              <a:t>A few things stand out about them:</a:t>
            </a:r>
          </a:p>
          <a:p>
            <a:r>
              <a:rPr lang="en-US" sz="3200" u="sng" dirty="0">
                <a:solidFill>
                  <a:schemeClr val="bg1"/>
                </a:solidFill>
              </a:rPr>
              <a:t>Belief and Confidence</a:t>
            </a:r>
          </a:p>
          <a:p>
            <a:endParaRPr lang="en-US" sz="3200" u="sng" dirty="0">
              <a:solidFill>
                <a:schemeClr val="bg1"/>
              </a:solidFill>
            </a:endParaRPr>
          </a:p>
        </p:txBody>
      </p:sp>
      <p:sp>
        <p:nvSpPr>
          <p:cNvPr id="4" name="Rectangle: Rounded Corners 3">
            <a:extLst>
              <a:ext uri="{FF2B5EF4-FFF2-40B4-BE49-F238E27FC236}">
                <a16:creationId xmlns:a16="http://schemas.microsoft.com/office/drawing/2014/main" id="{292A874B-8C2F-4781-9F89-759A03907F7A}"/>
              </a:ext>
            </a:extLst>
          </p:cNvPr>
          <p:cNvSpPr/>
          <p:nvPr/>
        </p:nvSpPr>
        <p:spPr>
          <a:xfrm>
            <a:off x="0" y="3027680"/>
            <a:ext cx="12192000" cy="38303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Joshua 1</a:t>
            </a:r>
          </a:p>
          <a:p>
            <a:r>
              <a:rPr lang="en-US" sz="2800" dirty="0"/>
              <a:t>Just as I have been with Moses, I will be with you; I will not fail you or forsake you. </a:t>
            </a:r>
            <a:r>
              <a:rPr lang="en-US" sz="2800" b="1" baseline="30000" dirty="0"/>
              <a:t>6 </a:t>
            </a:r>
            <a:r>
              <a:rPr lang="en-US" sz="2800" dirty="0"/>
              <a:t>Be strong and courageous,…  </a:t>
            </a:r>
            <a:r>
              <a:rPr lang="en-US" sz="2800" b="1" baseline="30000" dirty="0"/>
              <a:t>7 </a:t>
            </a:r>
            <a:r>
              <a:rPr lang="en-US" sz="2800" dirty="0"/>
              <a:t>Only be strong and very courageous; be careful to do according to all the law which Moses My servant commanded you; …, be careful to do according to all that is written in it; for then you will make your way prosperous, and then you will have success. </a:t>
            </a:r>
            <a:r>
              <a:rPr lang="en-US" sz="2800" b="1" baseline="30000" dirty="0"/>
              <a:t>9 </a:t>
            </a:r>
            <a:r>
              <a:rPr lang="en-US" sz="2800" dirty="0"/>
              <a:t>Have I not commanded you? Be strong and courageous! Do not tremble or be dismayed, for the </a:t>
            </a:r>
            <a:r>
              <a:rPr lang="en-US" sz="2800" cap="small" dirty="0"/>
              <a:t>Lord</a:t>
            </a:r>
            <a:r>
              <a:rPr lang="en-US" sz="2800" dirty="0"/>
              <a:t> your God is with you wherever you go.”</a:t>
            </a:r>
          </a:p>
          <a:p>
            <a:pPr algn="ctr"/>
            <a:endParaRPr lang="en-US" dirty="0"/>
          </a:p>
        </p:txBody>
      </p:sp>
    </p:spTree>
    <p:extLst>
      <p:ext uri="{BB962C8B-B14F-4D97-AF65-F5344CB8AC3E}">
        <p14:creationId xmlns:p14="http://schemas.microsoft.com/office/powerpoint/2010/main" val="18659155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What we can learn from our partners</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4758055"/>
          </a:xfrm>
        </p:spPr>
        <p:txBody>
          <a:bodyPr>
            <a:normAutofit/>
          </a:bodyPr>
          <a:lstStyle/>
          <a:p>
            <a:r>
              <a:rPr lang="en-US" sz="3200" dirty="0">
                <a:solidFill>
                  <a:schemeClr val="bg1"/>
                </a:solidFill>
              </a:rPr>
              <a:t>A few things stand out about them:</a:t>
            </a:r>
          </a:p>
          <a:p>
            <a:r>
              <a:rPr lang="en-US" sz="3200" u="sng" dirty="0">
                <a:solidFill>
                  <a:schemeClr val="bg1"/>
                </a:solidFill>
              </a:rPr>
              <a:t>Belief and Confidence</a:t>
            </a:r>
          </a:p>
          <a:p>
            <a:r>
              <a:rPr lang="en-US" sz="3200" dirty="0">
                <a:solidFill>
                  <a:schemeClr val="bg1"/>
                </a:solidFill>
              </a:rPr>
              <a:t>“I am with you”</a:t>
            </a:r>
          </a:p>
          <a:p>
            <a:r>
              <a:rPr lang="en-US" sz="3200" dirty="0">
                <a:solidFill>
                  <a:schemeClr val="bg1"/>
                </a:solidFill>
              </a:rPr>
              <a:t>They believe if they do what God is asking them to do, He will be with them as they do it</a:t>
            </a:r>
          </a:p>
          <a:p>
            <a:r>
              <a:rPr lang="en-US" sz="3200" dirty="0">
                <a:solidFill>
                  <a:schemeClr val="bg1"/>
                </a:solidFill>
              </a:rPr>
              <a:t>God promises, they trust Him – we also can do this</a:t>
            </a:r>
          </a:p>
        </p:txBody>
      </p:sp>
    </p:spTree>
    <p:extLst>
      <p:ext uri="{BB962C8B-B14F-4D97-AF65-F5344CB8AC3E}">
        <p14:creationId xmlns:p14="http://schemas.microsoft.com/office/powerpoint/2010/main" val="376223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What we can learn from our partners</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4758055"/>
          </a:xfrm>
        </p:spPr>
        <p:txBody>
          <a:bodyPr>
            <a:normAutofit/>
          </a:bodyPr>
          <a:lstStyle/>
          <a:p>
            <a:r>
              <a:rPr lang="en-US" sz="3200" dirty="0">
                <a:solidFill>
                  <a:schemeClr val="bg1"/>
                </a:solidFill>
              </a:rPr>
              <a:t>A few things stand out about them:</a:t>
            </a:r>
          </a:p>
          <a:p>
            <a:r>
              <a:rPr lang="en-US" sz="3200" u="sng" dirty="0">
                <a:solidFill>
                  <a:schemeClr val="bg1"/>
                </a:solidFill>
              </a:rPr>
              <a:t>Gratitude and Happiness</a:t>
            </a:r>
          </a:p>
          <a:p>
            <a:endParaRPr lang="en-US" sz="3200" u="sng" dirty="0">
              <a:solidFill>
                <a:schemeClr val="bg1"/>
              </a:solidFill>
            </a:endParaRPr>
          </a:p>
        </p:txBody>
      </p:sp>
    </p:spTree>
    <p:extLst>
      <p:ext uri="{BB962C8B-B14F-4D97-AF65-F5344CB8AC3E}">
        <p14:creationId xmlns:p14="http://schemas.microsoft.com/office/powerpoint/2010/main" val="40050028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What we can learn from our partners</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4758055"/>
          </a:xfrm>
        </p:spPr>
        <p:txBody>
          <a:bodyPr>
            <a:normAutofit/>
          </a:bodyPr>
          <a:lstStyle/>
          <a:p>
            <a:r>
              <a:rPr lang="en-US" sz="3200" dirty="0">
                <a:solidFill>
                  <a:schemeClr val="bg1"/>
                </a:solidFill>
              </a:rPr>
              <a:t>A few things stand out about them:</a:t>
            </a:r>
          </a:p>
          <a:p>
            <a:r>
              <a:rPr lang="en-US" sz="3200" u="sng" dirty="0">
                <a:solidFill>
                  <a:schemeClr val="bg1"/>
                </a:solidFill>
              </a:rPr>
              <a:t>Gratitude and Happiness</a:t>
            </a:r>
          </a:p>
          <a:p>
            <a:endParaRPr lang="en-US" sz="3200" u="sng" dirty="0">
              <a:solidFill>
                <a:schemeClr val="bg1"/>
              </a:solidFill>
            </a:endParaRPr>
          </a:p>
        </p:txBody>
      </p:sp>
      <p:sp>
        <p:nvSpPr>
          <p:cNvPr id="4" name="Rectangle: Rounded Corners 3">
            <a:extLst>
              <a:ext uri="{FF2B5EF4-FFF2-40B4-BE49-F238E27FC236}">
                <a16:creationId xmlns:a16="http://schemas.microsoft.com/office/drawing/2014/main" id="{72CD20C3-FC0E-4AF0-A25C-BE126271C556}"/>
              </a:ext>
            </a:extLst>
          </p:cNvPr>
          <p:cNvSpPr/>
          <p:nvPr/>
        </p:nvSpPr>
        <p:spPr>
          <a:xfrm>
            <a:off x="0" y="2936240"/>
            <a:ext cx="12192000" cy="39217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t>1 Thessalonians 5:18</a:t>
            </a:r>
          </a:p>
          <a:p>
            <a:r>
              <a:rPr lang="en-US" sz="3200" b="1" dirty="0"/>
              <a:t>in everything give thanks; for this is God’s will for you in Christ Jesus.</a:t>
            </a:r>
          </a:p>
          <a:p>
            <a:endParaRPr lang="en-US" sz="3200" b="1" dirty="0"/>
          </a:p>
          <a:p>
            <a:r>
              <a:rPr lang="en-US" sz="3200" b="1" dirty="0"/>
              <a:t>Philippians 4:4</a:t>
            </a:r>
          </a:p>
          <a:p>
            <a:r>
              <a:rPr lang="en-US" sz="3200" b="1" dirty="0"/>
              <a:t>Rejoice in the Lord always; again I will say, rejoice!</a:t>
            </a:r>
          </a:p>
        </p:txBody>
      </p:sp>
    </p:spTree>
    <p:extLst>
      <p:ext uri="{BB962C8B-B14F-4D97-AF65-F5344CB8AC3E}">
        <p14:creationId xmlns:p14="http://schemas.microsoft.com/office/powerpoint/2010/main" val="3247644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What we can learn from our partners</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4758055"/>
          </a:xfrm>
        </p:spPr>
        <p:txBody>
          <a:bodyPr>
            <a:normAutofit/>
          </a:bodyPr>
          <a:lstStyle/>
          <a:p>
            <a:r>
              <a:rPr lang="en-US" sz="3200" dirty="0">
                <a:solidFill>
                  <a:schemeClr val="bg1"/>
                </a:solidFill>
              </a:rPr>
              <a:t>A few things stand out about them:</a:t>
            </a:r>
          </a:p>
          <a:p>
            <a:r>
              <a:rPr lang="en-US" sz="3200" u="sng" dirty="0">
                <a:solidFill>
                  <a:schemeClr val="bg1"/>
                </a:solidFill>
              </a:rPr>
              <a:t>Gratitude and Happiness</a:t>
            </a:r>
          </a:p>
          <a:p>
            <a:r>
              <a:rPr lang="en-US" sz="3200" dirty="0">
                <a:solidFill>
                  <a:schemeClr val="bg1"/>
                </a:solidFill>
              </a:rPr>
              <a:t>They are so very grateful</a:t>
            </a:r>
          </a:p>
          <a:p>
            <a:r>
              <a:rPr lang="en-US" sz="3200" dirty="0">
                <a:solidFill>
                  <a:schemeClr val="bg1"/>
                </a:solidFill>
              </a:rPr>
              <a:t>For His salvation</a:t>
            </a:r>
          </a:p>
          <a:p>
            <a:r>
              <a:rPr lang="en-US" sz="3200" dirty="0">
                <a:solidFill>
                  <a:schemeClr val="bg1"/>
                </a:solidFill>
              </a:rPr>
              <a:t>For His work in and through their lives</a:t>
            </a:r>
          </a:p>
          <a:p>
            <a:r>
              <a:rPr lang="en-US" sz="3200" dirty="0">
                <a:solidFill>
                  <a:schemeClr val="bg1"/>
                </a:solidFill>
              </a:rPr>
              <a:t>For his provision</a:t>
            </a:r>
          </a:p>
          <a:p>
            <a:r>
              <a:rPr lang="en-US" sz="3200" dirty="0">
                <a:solidFill>
                  <a:schemeClr val="bg1"/>
                </a:solidFill>
              </a:rPr>
              <a:t>For our partnership</a:t>
            </a:r>
          </a:p>
        </p:txBody>
      </p:sp>
    </p:spTree>
    <p:extLst>
      <p:ext uri="{BB962C8B-B14F-4D97-AF65-F5344CB8AC3E}">
        <p14:creationId xmlns:p14="http://schemas.microsoft.com/office/powerpoint/2010/main" val="3621198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We live in the time of the greatest expansion of the Gospel in human history</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p:txBody>
          <a:bodyPr>
            <a:normAutofit/>
          </a:bodyPr>
          <a:lstStyle/>
          <a:p>
            <a:r>
              <a:rPr lang="en-US" sz="3200" dirty="0">
                <a:solidFill>
                  <a:schemeClr val="bg1"/>
                </a:solidFill>
              </a:rPr>
              <a:t> The number of evangelicals has more than tripled in the last 50 years.</a:t>
            </a:r>
          </a:p>
          <a:p>
            <a:r>
              <a:rPr lang="en-US" sz="3200" dirty="0">
                <a:solidFill>
                  <a:schemeClr val="bg1"/>
                </a:solidFill>
              </a:rPr>
              <a:t>Hundreds of millions of people have found faith in Jesus Christ over these years.</a:t>
            </a:r>
          </a:p>
          <a:p>
            <a:r>
              <a:rPr lang="en-US" sz="3200" dirty="0">
                <a:solidFill>
                  <a:schemeClr val="bg1"/>
                </a:solidFill>
              </a:rPr>
              <a:t>Studies indicate that there were roughly 112 million in 1970 world wide.</a:t>
            </a:r>
          </a:p>
          <a:p>
            <a:r>
              <a:rPr lang="en-US" sz="3200" dirty="0">
                <a:solidFill>
                  <a:schemeClr val="bg1"/>
                </a:solidFill>
              </a:rPr>
              <a:t>Today estimates range between 400 million and 600 million.</a:t>
            </a:r>
          </a:p>
          <a:p>
            <a:r>
              <a:rPr lang="en-US" sz="3200" dirty="0">
                <a:solidFill>
                  <a:schemeClr val="bg1"/>
                </a:solidFill>
              </a:rPr>
              <a:t>Yet, over 3 Billion people in the world still can’t truly hear.</a:t>
            </a:r>
          </a:p>
        </p:txBody>
      </p:sp>
    </p:spTree>
    <p:extLst>
      <p:ext uri="{BB962C8B-B14F-4D97-AF65-F5344CB8AC3E}">
        <p14:creationId xmlns:p14="http://schemas.microsoft.com/office/powerpoint/2010/main" val="4015953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What we can learn from our partners</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4758055"/>
          </a:xfrm>
        </p:spPr>
        <p:txBody>
          <a:bodyPr>
            <a:normAutofit/>
          </a:bodyPr>
          <a:lstStyle/>
          <a:p>
            <a:r>
              <a:rPr lang="en-US" sz="3200" dirty="0">
                <a:solidFill>
                  <a:schemeClr val="bg1"/>
                </a:solidFill>
              </a:rPr>
              <a:t>A few things stand out about them:</a:t>
            </a:r>
          </a:p>
          <a:p>
            <a:r>
              <a:rPr lang="en-US" sz="3200" u="sng" dirty="0">
                <a:solidFill>
                  <a:schemeClr val="bg1"/>
                </a:solidFill>
              </a:rPr>
              <a:t>Prayer</a:t>
            </a:r>
          </a:p>
          <a:p>
            <a:endParaRPr lang="en-US" sz="3200" dirty="0">
              <a:solidFill>
                <a:schemeClr val="bg1"/>
              </a:solidFill>
            </a:endParaRPr>
          </a:p>
        </p:txBody>
      </p:sp>
    </p:spTree>
    <p:extLst>
      <p:ext uri="{BB962C8B-B14F-4D97-AF65-F5344CB8AC3E}">
        <p14:creationId xmlns:p14="http://schemas.microsoft.com/office/powerpoint/2010/main" val="5942663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What we can learn from our partners</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4758055"/>
          </a:xfrm>
        </p:spPr>
        <p:txBody>
          <a:bodyPr>
            <a:normAutofit/>
          </a:bodyPr>
          <a:lstStyle/>
          <a:p>
            <a:r>
              <a:rPr lang="en-US" sz="3200" dirty="0">
                <a:solidFill>
                  <a:schemeClr val="bg1"/>
                </a:solidFill>
              </a:rPr>
              <a:t>A few things stand out about them:</a:t>
            </a:r>
          </a:p>
          <a:p>
            <a:r>
              <a:rPr lang="en-US" sz="3200" u="sng" dirty="0">
                <a:solidFill>
                  <a:schemeClr val="bg1"/>
                </a:solidFill>
              </a:rPr>
              <a:t>Prayer</a:t>
            </a:r>
          </a:p>
          <a:p>
            <a:endParaRPr lang="en-US" sz="3200" dirty="0">
              <a:solidFill>
                <a:schemeClr val="bg1"/>
              </a:solidFill>
            </a:endParaRPr>
          </a:p>
        </p:txBody>
      </p:sp>
      <p:sp>
        <p:nvSpPr>
          <p:cNvPr id="4" name="Rectangle: Rounded Corners 3">
            <a:extLst>
              <a:ext uri="{FF2B5EF4-FFF2-40B4-BE49-F238E27FC236}">
                <a16:creationId xmlns:a16="http://schemas.microsoft.com/office/drawing/2014/main" id="{BCDCE908-B411-45A6-A3CD-F19861980BF7}"/>
              </a:ext>
            </a:extLst>
          </p:cNvPr>
          <p:cNvSpPr/>
          <p:nvPr/>
        </p:nvSpPr>
        <p:spPr>
          <a:xfrm>
            <a:off x="0" y="3129280"/>
            <a:ext cx="12192000" cy="37287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t>1 Thessalonians 5:17</a:t>
            </a:r>
          </a:p>
          <a:p>
            <a:r>
              <a:rPr lang="en-US" sz="3200" b="1" dirty="0"/>
              <a:t>Pray without ceasing</a:t>
            </a:r>
          </a:p>
          <a:p>
            <a:endParaRPr lang="en-US" sz="3200" b="1" dirty="0"/>
          </a:p>
          <a:p>
            <a:r>
              <a:rPr lang="en-US" sz="3200" b="1" dirty="0"/>
              <a:t>Philippians 4:6</a:t>
            </a:r>
          </a:p>
          <a:p>
            <a:r>
              <a:rPr lang="en-US" sz="3200" b="1" dirty="0"/>
              <a:t>Be anxious for nothing, but in everything by prayer and supplication with thanksgiving let your requests be made known to God.</a:t>
            </a:r>
          </a:p>
          <a:p>
            <a:pPr algn="ctr"/>
            <a:endParaRPr lang="en-US" dirty="0"/>
          </a:p>
        </p:txBody>
      </p:sp>
    </p:spTree>
    <p:extLst>
      <p:ext uri="{BB962C8B-B14F-4D97-AF65-F5344CB8AC3E}">
        <p14:creationId xmlns:p14="http://schemas.microsoft.com/office/powerpoint/2010/main" val="38983851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What we can learn from our partners</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5032376"/>
          </a:xfrm>
        </p:spPr>
        <p:txBody>
          <a:bodyPr>
            <a:normAutofit/>
          </a:bodyPr>
          <a:lstStyle/>
          <a:p>
            <a:r>
              <a:rPr lang="en-US" sz="3200" dirty="0">
                <a:solidFill>
                  <a:schemeClr val="bg1"/>
                </a:solidFill>
              </a:rPr>
              <a:t>A few things stand out about them:</a:t>
            </a:r>
          </a:p>
          <a:p>
            <a:r>
              <a:rPr lang="en-US" sz="3200" u="sng" dirty="0">
                <a:solidFill>
                  <a:schemeClr val="bg1"/>
                </a:solidFill>
              </a:rPr>
              <a:t>Prayer</a:t>
            </a:r>
          </a:p>
          <a:p>
            <a:r>
              <a:rPr lang="en-US" sz="3200" dirty="0">
                <a:solidFill>
                  <a:schemeClr val="bg1"/>
                </a:solidFill>
              </a:rPr>
              <a:t>They really pray – honestly like nothing I have seen</a:t>
            </a:r>
          </a:p>
          <a:p>
            <a:r>
              <a:rPr lang="en-US" sz="3200" dirty="0">
                <a:solidFill>
                  <a:schemeClr val="bg1"/>
                </a:solidFill>
              </a:rPr>
              <a:t>Hard for us to pray for an hour, they will pray all day for something</a:t>
            </a:r>
          </a:p>
          <a:p>
            <a:r>
              <a:rPr lang="en-US" sz="3200" dirty="0">
                <a:solidFill>
                  <a:schemeClr val="bg1"/>
                </a:solidFill>
              </a:rPr>
              <a:t>They truly depend on God</a:t>
            </a:r>
          </a:p>
          <a:p>
            <a:r>
              <a:rPr lang="en-US" sz="3200" dirty="0">
                <a:solidFill>
                  <a:schemeClr val="bg1"/>
                </a:solidFill>
              </a:rPr>
              <a:t>They understand more clearly that their lives and their ministry is in God’s hands</a:t>
            </a:r>
          </a:p>
          <a:p>
            <a:r>
              <a:rPr lang="en-US" sz="3200" dirty="0">
                <a:solidFill>
                  <a:schemeClr val="bg1"/>
                </a:solidFill>
              </a:rPr>
              <a:t>Down side of an easier life is that we get “duped” into thinking “we got this.”</a:t>
            </a:r>
          </a:p>
          <a:p>
            <a:endParaRPr lang="en-US" sz="3200" dirty="0">
              <a:solidFill>
                <a:schemeClr val="bg1"/>
              </a:solidFill>
            </a:endParaRPr>
          </a:p>
        </p:txBody>
      </p:sp>
    </p:spTree>
    <p:extLst>
      <p:ext uri="{BB962C8B-B14F-4D97-AF65-F5344CB8AC3E}">
        <p14:creationId xmlns:p14="http://schemas.microsoft.com/office/powerpoint/2010/main" val="3093514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What we can learn from our partners</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5032376"/>
          </a:xfrm>
        </p:spPr>
        <p:txBody>
          <a:bodyPr>
            <a:normAutofit/>
          </a:bodyPr>
          <a:lstStyle/>
          <a:p>
            <a:r>
              <a:rPr lang="en-US" sz="3200" dirty="0">
                <a:solidFill>
                  <a:schemeClr val="bg1"/>
                </a:solidFill>
              </a:rPr>
              <a:t>A few things stand out about them:</a:t>
            </a:r>
          </a:p>
          <a:p>
            <a:r>
              <a:rPr lang="en-US" sz="3200" u="sng" dirty="0">
                <a:solidFill>
                  <a:schemeClr val="bg1"/>
                </a:solidFill>
              </a:rPr>
              <a:t>Willingness to suffer</a:t>
            </a:r>
          </a:p>
        </p:txBody>
      </p:sp>
      <p:sp>
        <p:nvSpPr>
          <p:cNvPr id="4" name="Rectangle: Rounded Corners 3">
            <a:extLst>
              <a:ext uri="{FF2B5EF4-FFF2-40B4-BE49-F238E27FC236}">
                <a16:creationId xmlns:a16="http://schemas.microsoft.com/office/drawing/2014/main" id="{C6C8B079-0309-4E29-ACA0-00F3E1204D95}"/>
              </a:ext>
            </a:extLst>
          </p:cNvPr>
          <p:cNvSpPr/>
          <p:nvPr/>
        </p:nvSpPr>
        <p:spPr>
          <a:xfrm>
            <a:off x="0" y="3159760"/>
            <a:ext cx="6715760" cy="36982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t>2 Timothy 2:3 </a:t>
            </a:r>
          </a:p>
          <a:p>
            <a:endParaRPr lang="en-US" sz="2000" b="1" dirty="0"/>
          </a:p>
          <a:p>
            <a:r>
              <a:rPr lang="en-US" sz="3200" b="1" dirty="0"/>
              <a:t>Suffer hardship with me, as a good soldier of Christ Jesus.</a:t>
            </a:r>
          </a:p>
        </p:txBody>
      </p:sp>
    </p:spTree>
    <p:extLst>
      <p:ext uri="{BB962C8B-B14F-4D97-AF65-F5344CB8AC3E}">
        <p14:creationId xmlns:p14="http://schemas.microsoft.com/office/powerpoint/2010/main" val="1980454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What we can learn from our partners</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5032376"/>
          </a:xfrm>
        </p:spPr>
        <p:txBody>
          <a:bodyPr>
            <a:normAutofit/>
          </a:bodyPr>
          <a:lstStyle/>
          <a:p>
            <a:r>
              <a:rPr lang="en-US" sz="3200" dirty="0">
                <a:solidFill>
                  <a:schemeClr val="bg1"/>
                </a:solidFill>
              </a:rPr>
              <a:t>A few things stand out about them:</a:t>
            </a:r>
          </a:p>
          <a:p>
            <a:r>
              <a:rPr lang="en-US" sz="3200" u="sng" dirty="0">
                <a:solidFill>
                  <a:schemeClr val="bg1"/>
                </a:solidFill>
              </a:rPr>
              <a:t>Willingness to suffer</a:t>
            </a:r>
          </a:p>
          <a:p>
            <a:r>
              <a:rPr lang="en-US" sz="3200" dirty="0">
                <a:solidFill>
                  <a:schemeClr val="bg1"/>
                </a:solidFill>
              </a:rPr>
              <a:t>Many suffered significantly before seeing significant fruit</a:t>
            </a:r>
          </a:p>
          <a:p>
            <a:r>
              <a:rPr lang="en-US" sz="3200" dirty="0">
                <a:solidFill>
                  <a:schemeClr val="bg1"/>
                </a:solidFill>
              </a:rPr>
              <a:t>They are willing to wait on God in trust of Him</a:t>
            </a:r>
          </a:p>
          <a:p>
            <a:r>
              <a:rPr lang="en-US" sz="3200" dirty="0">
                <a:solidFill>
                  <a:schemeClr val="bg1"/>
                </a:solidFill>
              </a:rPr>
              <a:t>They paid a price and continue to do so</a:t>
            </a:r>
          </a:p>
        </p:txBody>
      </p:sp>
    </p:spTree>
    <p:extLst>
      <p:ext uri="{BB962C8B-B14F-4D97-AF65-F5344CB8AC3E}">
        <p14:creationId xmlns:p14="http://schemas.microsoft.com/office/powerpoint/2010/main" val="2285440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What we can learn from our partners</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5032376"/>
          </a:xfrm>
        </p:spPr>
        <p:txBody>
          <a:bodyPr>
            <a:normAutofit/>
          </a:bodyPr>
          <a:lstStyle/>
          <a:p>
            <a:r>
              <a:rPr lang="en-US" sz="3200" dirty="0">
                <a:solidFill>
                  <a:schemeClr val="bg1"/>
                </a:solidFill>
              </a:rPr>
              <a:t>A few things stand out about them:</a:t>
            </a:r>
          </a:p>
          <a:p>
            <a:r>
              <a:rPr lang="en-US" sz="3200" u="sng" dirty="0">
                <a:solidFill>
                  <a:schemeClr val="bg1"/>
                </a:solidFill>
              </a:rPr>
              <a:t>Responsive</a:t>
            </a:r>
          </a:p>
        </p:txBody>
      </p:sp>
    </p:spTree>
    <p:extLst>
      <p:ext uri="{BB962C8B-B14F-4D97-AF65-F5344CB8AC3E}">
        <p14:creationId xmlns:p14="http://schemas.microsoft.com/office/powerpoint/2010/main" val="38621632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What we can learn from our partners</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5032376"/>
          </a:xfrm>
        </p:spPr>
        <p:txBody>
          <a:bodyPr>
            <a:normAutofit/>
          </a:bodyPr>
          <a:lstStyle/>
          <a:p>
            <a:r>
              <a:rPr lang="en-US" sz="3200" dirty="0">
                <a:solidFill>
                  <a:schemeClr val="bg1"/>
                </a:solidFill>
              </a:rPr>
              <a:t>A few things stand out about them:</a:t>
            </a:r>
          </a:p>
          <a:p>
            <a:r>
              <a:rPr lang="en-US" sz="3200" u="sng" dirty="0">
                <a:solidFill>
                  <a:schemeClr val="bg1"/>
                </a:solidFill>
              </a:rPr>
              <a:t>Responsive</a:t>
            </a:r>
          </a:p>
        </p:txBody>
      </p:sp>
      <p:sp>
        <p:nvSpPr>
          <p:cNvPr id="4" name="Rectangle: Rounded Corners 3">
            <a:extLst>
              <a:ext uri="{FF2B5EF4-FFF2-40B4-BE49-F238E27FC236}">
                <a16:creationId xmlns:a16="http://schemas.microsoft.com/office/drawing/2014/main" id="{422E102E-8D73-4DBB-8212-977B6E7543ED}"/>
              </a:ext>
            </a:extLst>
          </p:cNvPr>
          <p:cNvSpPr/>
          <p:nvPr/>
        </p:nvSpPr>
        <p:spPr>
          <a:xfrm>
            <a:off x="0" y="2397760"/>
            <a:ext cx="12192000" cy="4389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dirty="0"/>
              <a:t>Hebrews 3:4-8</a:t>
            </a:r>
          </a:p>
          <a:p>
            <a:r>
              <a:rPr lang="en-US" sz="3000" b="1" baseline="30000" dirty="0"/>
              <a:t> </a:t>
            </a:r>
            <a:r>
              <a:rPr lang="en-US" sz="3000" dirty="0"/>
              <a:t>For every house is built by someone, but the builder of all things is God. </a:t>
            </a:r>
            <a:r>
              <a:rPr lang="en-US" sz="3000" b="1" baseline="30000" dirty="0"/>
              <a:t>5 </a:t>
            </a:r>
            <a:r>
              <a:rPr lang="en-US" sz="3000" dirty="0"/>
              <a:t>Now Moses was faithful in all His house as a servant, for a testimony of those things which were to be spoken later; </a:t>
            </a:r>
            <a:r>
              <a:rPr lang="en-US" sz="3000" b="1" baseline="30000" dirty="0"/>
              <a:t>6 </a:t>
            </a:r>
            <a:r>
              <a:rPr lang="en-US" sz="3000" dirty="0"/>
              <a:t>but Christ </a:t>
            </a:r>
            <a:r>
              <a:rPr lang="en-US" sz="3000" i="1" dirty="0"/>
              <a:t>was faithful</a:t>
            </a:r>
            <a:r>
              <a:rPr lang="en-US" sz="3000" dirty="0"/>
              <a:t> as a Son over His house—whose house we are, if we hold fast our confidence and the boast of our hope firm until the end.</a:t>
            </a:r>
          </a:p>
          <a:p>
            <a:r>
              <a:rPr lang="en-US" sz="3000" b="1" baseline="30000" dirty="0"/>
              <a:t>7 </a:t>
            </a:r>
            <a:r>
              <a:rPr lang="en-US" sz="3000" dirty="0"/>
              <a:t>Therefore, just as the Holy Spirit says, “Today if you hear His voice,</a:t>
            </a:r>
            <a:br>
              <a:rPr lang="en-US" sz="3000" dirty="0"/>
            </a:br>
            <a:r>
              <a:rPr lang="en-US" sz="3000" b="1" baseline="30000" dirty="0"/>
              <a:t>8 </a:t>
            </a:r>
            <a:r>
              <a:rPr lang="en-US" sz="3000" dirty="0"/>
              <a:t>Do not harden your hearts as when they provoked Me, As in the day of trial in the wilderness</a:t>
            </a:r>
          </a:p>
        </p:txBody>
      </p:sp>
    </p:spTree>
    <p:extLst>
      <p:ext uri="{BB962C8B-B14F-4D97-AF65-F5344CB8AC3E}">
        <p14:creationId xmlns:p14="http://schemas.microsoft.com/office/powerpoint/2010/main" val="39671730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What we can learn from our partners</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5032376"/>
          </a:xfrm>
        </p:spPr>
        <p:txBody>
          <a:bodyPr>
            <a:normAutofit/>
          </a:bodyPr>
          <a:lstStyle/>
          <a:p>
            <a:r>
              <a:rPr lang="en-US" sz="3200" dirty="0">
                <a:solidFill>
                  <a:schemeClr val="bg1"/>
                </a:solidFill>
              </a:rPr>
              <a:t>A few things stand out about them:</a:t>
            </a:r>
          </a:p>
          <a:p>
            <a:r>
              <a:rPr lang="en-US" sz="3200" u="sng" dirty="0">
                <a:solidFill>
                  <a:schemeClr val="bg1"/>
                </a:solidFill>
              </a:rPr>
              <a:t>Responsive</a:t>
            </a:r>
          </a:p>
          <a:p>
            <a:r>
              <a:rPr lang="en-US" sz="3200" dirty="0">
                <a:solidFill>
                  <a:schemeClr val="bg1"/>
                </a:solidFill>
              </a:rPr>
              <a:t>They have real humility – they take input well</a:t>
            </a:r>
          </a:p>
          <a:p>
            <a:r>
              <a:rPr lang="en-US" sz="3200" dirty="0">
                <a:solidFill>
                  <a:schemeClr val="bg1"/>
                </a:solidFill>
              </a:rPr>
              <a:t>They take action – if God opens a door they move into it</a:t>
            </a:r>
          </a:p>
          <a:p>
            <a:r>
              <a:rPr lang="en-US" sz="3200" dirty="0">
                <a:solidFill>
                  <a:schemeClr val="bg1"/>
                </a:solidFill>
              </a:rPr>
              <a:t>If God is calling them to do something, they do it</a:t>
            </a:r>
          </a:p>
        </p:txBody>
      </p:sp>
    </p:spTree>
    <p:extLst>
      <p:ext uri="{BB962C8B-B14F-4D97-AF65-F5344CB8AC3E}">
        <p14:creationId xmlns:p14="http://schemas.microsoft.com/office/powerpoint/2010/main" val="2210380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What we can learn from our partners</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5032376"/>
          </a:xfrm>
        </p:spPr>
        <p:txBody>
          <a:bodyPr>
            <a:normAutofit/>
          </a:bodyPr>
          <a:lstStyle/>
          <a:p>
            <a:r>
              <a:rPr lang="en-US" sz="3200" dirty="0">
                <a:solidFill>
                  <a:schemeClr val="bg1"/>
                </a:solidFill>
              </a:rPr>
              <a:t>A few things stand out about them:</a:t>
            </a:r>
          </a:p>
          <a:p>
            <a:r>
              <a:rPr lang="en-US" sz="3200" u="sng" dirty="0">
                <a:solidFill>
                  <a:schemeClr val="bg1"/>
                </a:solidFill>
              </a:rPr>
              <a:t>Flexible</a:t>
            </a:r>
          </a:p>
        </p:txBody>
      </p:sp>
      <p:sp>
        <p:nvSpPr>
          <p:cNvPr id="4" name="Rectangle: Rounded Corners 3">
            <a:extLst>
              <a:ext uri="{FF2B5EF4-FFF2-40B4-BE49-F238E27FC236}">
                <a16:creationId xmlns:a16="http://schemas.microsoft.com/office/drawing/2014/main" id="{145C01FD-A68F-4566-B72F-ACB57FCE6CEE}"/>
              </a:ext>
            </a:extLst>
          </p:cNvPr>
          <p:cNvSpPr/>
          <p:nvPr/>
        </p:nvSpPr>
        <p:spPr>
          <a:xfrm>
            <a:off x="182880" y="3220720"/>
            <a:ext cx="8087360" cy="36372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t>John 12:26</a:t>
            </a:r>
          </a:p>
          <a:p>
            <a:endParaRPr lang="en-US" sz="2000" b="1" dirty="0"/>
          </a:p>
          <a:p>
            <a:r>
              <a:rPr lang="en-US" sz="3200" b="1" dirty="0"/>
              <a:t>If anyone serves Me, he must follow Me; and where I am, there My servant will be also; if anyone serves Me, the Father will honor him</a:t>
            </a:r>
          </a:p>
        </p:txBody>
      </p:sp>
    </p:spTree>
    <p:extLst>
      <p:ext uri="{BB962C8B-B14F-4D97-AF65-F5344CB8AC3E}">
        <p14:creationId xmlns:p14="http://schemas.microsoft.com/office/powerpoint/2010/main" val="14544410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What we can learn from our partners</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5032376"/>
          </a:xfrm>
        </p:spPr>
        <p:txBody>
          <a:bodyPr>
            <a:normAutofit/>
          </a:bodyPr>
          <a:lstStyle/>
          <a:p>
            <a:r>
              <a:rPr lang="en-US" sz="3200" dirty="0">
                <a:solidFill>
                  <a:schemeClr val="bg1"/>
                </a:solidFill>
              </a:rPr>
              <a:t>A few things stand out about them:</a:t>
            </a:r>
          </a:p>
          <a:p>
            <a:r>
              <a:rPr lang="en-US" sz="3200" u="sng" dirty="0">
                <a:solidFill>
                  <a:schemeClr val="bg1"/>
                </a:solidFill>
              </a:rPr>
              <a:t>Flexible</a:t>
            </a:r>
          </a:p>
          <a:p>
            <a:r>
              <a:rPr lang="en-US" sz="3200" dirty="0">
                <a:solidFill>
                  <a:schemeClr val="bg1"/>
                </a:solidFill>
              </a:rPr>
              <a:t>They don’t put their own agendas before God’s work</a:t>
            </a:r>
          </a:p>
          <a:p>
            <a:r>
              <a:rPr lang="en-US" sz="3200" dirty="0">
                <a:solidFill>
                  <a:schemeClr val="bg1"/>
                </a:solidFill>
              </a:rPr>
              <a:t>They see changing circumstances as opportunities</a:t>
            </a:r>
          </a:p>
          <a:p>
            <a:r>
              <a:rPr lang="en-US" sz="3200" dirty="0">
                <a:solidFill>
                  <a:schemeClr val="bg1"/>
                </a:solidFill>
              </a:rPr>
              <a:t>“spontaneous” expansion </a:t>
            </a:r>
          </a:p>
          <a:p>
            <a:r>
              <a:rPr lang="en-US" sz="3200" dirty="0">
                <a:solidFill>
                  <a:schemeClr val="bg1"/>
                </a:solidFill>
              </a:rPr>
              <a:t>Guy in Benin</a:t>
            </a:r>
          </a:p>
        </p:txBody>
      </p:sp>
    </p:spTree>
    <p:extLst>
      <p:ext uri="{BB962C8B-B14F-4D97-AF65-F5344CB8AC3E}">
        <p14:creationId xmlns:p14="http://schemas.microsoft.com/office/powerpoint/2010/main" val="2720656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The Unfinished Job</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p:txBody>
          <a:bodyPr>
            <a:normAutofit/>
          </a:bodyPr>
          <a:lstStyle/>
          <a:p>
            <a:pPr marL="0" indent="0">
              <a:buNone/>
            </a:pPr>
            <a:r>
              <a:rPr lang="en-US" sz="3200" dirty="0">
                <a:solidFill>
                  <a:schemeClr val="bg1"/>
                </a:solidFill>
              </a:rPr>
              <a:t> </a:t>
            </a:r>
          </a:p>
        </p:txBody>
      </p:sp>
      <p:pic>
        <p:nvPicPr>
          <p:cNvPr id="4" name="Picture 3" descr="10/40 Window Graphic - East-West">
            <a:extLst>
              <a:ext uri="{FF2B5EF4-FFF2-40B4-BE49-F238E27FC236}">
                <a16:creationId xmlns:a16="http://schemas.microsoft.com/office/drawing/2014/main" id="{2F13EEB1-67C3-4B9E-86B1-133C8635073A}"/>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2286000" y="1720056"/>
            <a:ext cx="7620000" cy="4562475"/>
          </a:xfrm>
          <a:prstGeom prst="rect">
            <a:avLst/>
          </a:prstGeom>
          <a:noFill/>
          <a:ln>
            <a:noFill/>
          </a:ln>
        </p:spPr>
      </p:pic>
    </p:spTree>
    <p:extLst>
      <p:ext uri="{BB962C8B-B14F-4D97-AF65-F5344CB8AC3E}">
        <p14:creationId xmlns:p14="http://schemas.microsoft.com/office/powerpoint/2010/main" val="40470832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What we can learn from our partners</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5032376"/>
          </a:xfrm>
        </p:spPr>
        <p:txBody>
          <a:bodyPr>
            <a:normAutofit/>
          </a:bodyPr>
          <a:lstStyle/>
          <a:p>
            <a:r>
              <a:rPr lang="en-US" sz="3200" dirty="0">
                <a:solidFill>
                  <a:schemeClr val="bg1"/>
                </a:solidFill>
              </a:rPr>
              <a:t>A few things stand out about them:</a:t>
            </a:r>
          </a:p>
          <a:p>
            <a:r>
              <a:rPr lang="en-US" sz="3200" u="sng" dirty="0">
                <a:solidFill>
                  <a:schemeClr val="bg1"/>
                </a:solidFill>
              </a:rPr>
              <a:t>A Consecrated Life</a:t>
            </a:r>
          </a:p>
          <a:p>
            <a:r>
              <a:rPr lang="en-US" sz="3200" dirty="0">
                <a:solidFill>
                  <a:schemeClr val="bg1"/>
                </a:solidFill>
              </a:rPr>
              <a:t>They give themselves to God more fully</a:t>
            </a:r>
          </a:p>
          <a:p>
            <a:r>
              <a:rPr lang="en-US" sz="3200" dirty="0">
                <a:solidFill>
                  <a:schemeClr val="bg1"/>
                </a:solidFill>
              </a:rPr>
              <a:t>They don’t really have “off ramps” – “</a:t>
            </a:r>
          </a:p>
        </p:txBody>
      </p:sp>
    </p:spTree>
    <p:extLst>
      <p:ext uri="{BB962C8B-B14F-4D97-AF65-F5344CB8AC3E}">
        <p14:creationId xmlns:p14="http://schemas.microsoft.com/office/powerpoint/2010/main" val="3379126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What we can learn from our partners</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5032376"/>
          </a:xfrm>
        </p:spPr>
        <p:txBody>
          <a:bodyPr>
            <a:normAutofit/>
          </a:bodyPr>
          <a:lstStyle/>
          <a:p>
            <a:r>
              <a:rPr lang="en-US" sz="3200" dirty="0">
                <a:solidFill>
                  <a:schemeClr val="bg1"/>
                </a:solidFill>
              </a:rPr>
              <a:t>A few things stand out about them:</a:t>
            </a:r>
          </a:p>
          <a:p>
            <a:r>
              <a:rPr lang="en-US" sz="3200" u="sng" dirty="0">
                <a:solidFill>
                  <a:schemeClr val="bg1"/>
                </a:solidFill>
              </a:rPr>
              <a:t>A Consecrated Life</a:t>
            </a:r>
          </a:p>
          <a:p>
            <a:r>
              <a:rPr lang="en-US" sz="3200" dirty="0">
                <a:solidFill>
                  <a:schemeClr val="bg1"/>
                </a:solidFill>
              </a:rPr>
              <a:t>They give themselves to God more fully</a:t>
            </a:r>
          </a:p>
          <a:p>
            <a:r>
              <a:rPr lang="en-US" sz="3200" dirty="0">
                <a:solidFill>
                  <a:schemeClr val="bg1"/>
                </a:solidFill>
              </a:rPr>
              <a:t>They don’t really have “off ramps” </a:t>
            </a:r>
          </a:p>
        </p:txBody>
      </p:sp>
      <p:sp>
        <p:nvSpPr>
          <p:cNvPr id="4" name="Rectangle: Rounded Corners 3">
            <a:extLst>
              <a:ext uri="{FF2B5EF4-FFF2-40B4-BE49-F238E27FC236}">
                <a16:creationId xmlns:a16="http://schemas.microsoft.com/office/drawing/2014/main" id="{6D5CADB3-7987-4278-B3CB-8A04B8F4AA9F}"/>
              </a:ext>
            </a:extLst>
          </p:cNvPr>
          <p:cNvSpPr/>
          <p:nvPr/>
        </p:nvSpPr>
        <p:spPr>
          <a:xfrm>
            <a:off x="0" y="4135120"/>
            <a:ext cx="12090400" cy="27228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John 6:67-69</a:t>
            </a:r>
          </a:p>
          <a:p>
            <a:pPr algn="ctr"/>
            <a:endParaRPr lang="en-US" sz="1000" dirty="0"/>
          </a:p>
          <a:p>
            <a:pPr algn="ctr"/>
            <a:r>
              <a:rPr lang="en-US" sz="3200" dirty="0"/>
              <a:t>So Jesus said to the twelve, “You do not want to go away also, do you?” </a:t>
            </a:r>
            <a:r>
              <a:rPr lang="en-US" sz="3200" b="1" baseline="30000" dirty="0"/>
              <a:t>68 </a:t>
            </a:r>
            <a:r>
              <a:rPr lang="en-US" sz="3200" dirty="0"/>
              <a:t>Simon Peter answered Him, “Lord, to whom shall we go? You have words of eternal life. </a:t>
            </a:r>
            <a:r>
              <a:rPr lang="en-US" sz="3200" b="1" baseline="30000" dirty="0"/>
              <a:t>69 </a:t>
            </a:r>
            <a:r>
              <a:rPr lang="en-US" sz="3200" dirty="0"/>
              <a:t>We have believed and have come to know that You are the Holy One of God.”</a:t>
            </a:r>
          </a:p>
        </p:txBody>
      </p:sp>
    </p:spTree>
    <p:extLst>
      <p:ext uri="{BB962C8B-B14F-4D97-AF65-F5344CB8AC3E}">
        <p14:creationId xmlns:p14="http://schemas.microsoft.com/office/powerpoint/2010/main" val="32384259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What we can learn from our partners</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5032376"/>
          </a:xfrm>
        </p:spPr>
        <p:txBody>
          <a:bodyPr>
            <a:normAutofit/>
          </a:bodyPr>
          <a:lstStyle/>
          <a:p>
            <a:r>
              <a:rPr lang="en-US" sz="3200" dirty="0">
                <a:solidFill>
                  <a:schemeClr val="bg1"/>
                </a:solidFill>
              </a:rPr>
              <a:t>A few things stand out about them:</a:t>
            </a:r>
          </a:p>
          <a:p>
            <a:r>
              <a:rPr lang="en-US" sz="3200" u="sng" dirty="0">
                <a:solidFill>
                  <a:schemeClr val="bg1"/>
                </a:solidFill>
              </a:rPr>
              <a:t>A Consecrated Life</a:t>
            </a:r>
          </a:p>
          <a:p>
            <a:r>
              <a:rPr lang="en-US" sz="3200" dirty="0">
                <a:solidFill>
                  <a:schemeClr val="bg1"/>
                </a:solidFill>
              </a:rPr>
              <a:t>They give themselves to God more fully</a:t>
            </a:r>
          </a:p>
          <a:p>
            <a:r>
              <a:rPr lang="en-US" sz="3200" dirty="0">
                <a:solidFill>
                  <a:schemeClr val="bg1"/>
                </a:solidFill>
              </a:rPr>
              <a:t>They don’t really have “off ramps”</a:t>
            </a:r>
          </a:p>
          <a:p>
            <a:r>
              <a:rPr lang="en-US" sz="3200" dirty="0">
                <a:solidFill>
                  <a:schemeClr val="bg1"/>
                </a:solidFill>
              </a:rPr>
              <a:t>What they have is God’s</a:t>
            </a:r>
          </a:p>
          <a:p>
            <a:r>
              <a:rPr lang="en-US" sz="3200" dirty="0">
                <a:solidFill>
                  <a:schemeClr val="bg1"/>
                </a:solidFill>
              </a:rPr>
              <a:t>We often hedge our bets and wonder why we are not seeing fruit</a:t>
            </a:r>
          </a:p>
          <a:p>
            <a:r>
              <a:rPr lang="en-US" sz="3200" dirty="0">
                <a:solidFill>
                  <a:schemeClr val="bg1"/>
                </a:solidFill>
              </a:rPr>
              <a:t>We are often “half in” and wonder why we are not fully of joy seeing the work of God expand. </a:t>
            </a:r>
          </a:p>
        </p:txBody>
      </p:sp>
    </p:spTree>
    <p:extLst>
      <p:ext uri="{BB962C8B-B14F-4D97-AF65-F5344CB8AC3E}">
        <p14:creationId xmlns:p14="http://schemas.microsoft.com/office/powerpoint/2010/main" val="2674784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Summary</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5032376"/>
          </a:xfrm>
        </p:spPr>
        <p:txBody>
          <a:bodyPr>
            <a:normAutofit/>
          </a:bodyPr>
          <a:lstStyle/>
          <a:p>
            <a:r>
              <a:rPr lang="en-US" sz="3200" dirty="0">
                <a:solidFill>
                  <a:schemeClr val="bg1"/>
                </a:solidFill>
              </a:rPr>
              <a:t>Solidarity, truly standing with the Global Church is a win-win-win</a:t>
            </a:r>
          </a:p>
          <a:p>
            <a:r>
              <a:rPr lang="en-US" sz="3200" dirty="0">
                <a:solidFill>
                  <a:schemeClr val="bg1"/>
                </a:solidFill>
              </a:rPr>
              <a:t>It is a “win” for the expansion of the Gospel world wide</a:t>
            </a:r>
          </a:p>
          <a:p>
            <a:r>
              <a:rPr lang="en-US" sz="3200" dirty="0">
                <a:solidFill>
                  <a:schemeClr val="bg1"/>
                </a:solidFill>
              </a:rPr>
              <a:t>It is a win for us.  We gain a true stake in the world-wide movement of the gospel and all that comes with that as well as an opportunity to learn from the example of our brothers and sisters.</a:t>
            </a:r>
          </a:p>
          <a:p>
            <a:r>
              <a:rPr lang="en-US" sz="3200" dirty="0">
                <a:solidFill>
                  <a:schemeClr val="bg1"/>
                </a:solidFill>
              </a:rPr>
              <a:t>It is a win for them as we seek to stand along side them in the incredible work God is doing in the world.</a:t>
            </a:r>
          </a:p>
        </p:txBody>
      </p:sp>
    </p:spTree>
    <p:extLst>
      <p:ext uri="{BB962C8B-B14F-4D97-AF65-F5344CB8AC3E}">
        <p14:creationId xmlns:p14="http://schemas.microsoft.com/office/powerpoint/2010/main" val="1386261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Christianity is not a “white western religion”</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4758055"/>
          </a:xfrm>
        </p:spPr>
        <p:txBody>
          <a:bodyPr>
            <a:normAutofit/>
          </a:bodyPr>
          <a:lstStyle/>
          <a:p>
            <a:r>
              <a:rPr lang="en-US" sz="3200" dirty="0">
                <a:solidFill>
                  <a:schemeClr val="bg1"/>
                </a:solidFill>
              </a:rPr>
              <a:t> Evangelicals in “western” counties – maybe 100 million</a:t>
            </a:r>
          </a:p>
          <a:p>
            <a:r>
              <a:rPr lang="en-US" sz="3200" dirty="0">
                <a:solidFill>
                  <a:schemeClr val="bg1"/>
                </a:solidFill>
              </a:rPr>
              <a:t>The rest of the world – 300 to 500 million</a:t>
            </a:r>
          </a:p>
          <a:p>
            <a:r>
              <a:rPr lang="en-US" sz="3200" dirty="0">
                <a:solidFill>
                  <a:schemeClr val="bg1"/>
                </a:solidFill>
              </a:rPr>
              <a:t>The Global South contains perhaps 70% of the worlds evangelicals </a:t>
            </a:r>
          </a:p>
        </p:txBody>
      </p:sp>
    </p:spTree>
    <p:extLst>
      <p:ext uri="{BB962C8B-B14F-4D97-AF65-F5344CB8AC3E}">
        <p14:creationId xmlns:p14="http://schemas.microsoft.com/office/powerpoint/2010/main" val="180883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dirty="0">
                <a:solidFill>
                  <a:schemeClr val="bg1"/>
                </a:solidFill>
              </a:rPr>
              <a:t>Christianity is not a “white western </a:t>
            </a:r>
            <a:r>
              <a:rPr lang="en-US" dirty="0" err="1">
                <a:solidFill>
                  <a:schemeClr val="bg1"/>
                </a:solidFill>
              </a:rPr>
              <a:t>relgion</a:t>
            </a:r>
            <a:r>
              <a:rPr lang="en-US" dirty="0">
                <a:solidFill>
                  <a:schemeClr val="bg1"/>
                </a:solidFill>
              </a:rPr>
              <a:t>”</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4758055"/>
          </a:xfrm>
        </p:spPr>
        <p:txBody>
          <a:bodyPr>
            <a:normAutofit/>
          </a:bodyPr>
          <a:lstStyle/>
          <a:p>
            <a:r>
              <a:rPr lang="en-US" sz="3200" dirty="0">
                <a:solidFill>
                  <a:schemeClr val="bg1"/>
                </a:solidFill>
              </a:rPr>
              <a:t> Evangelicals in “western” counties – maybe 100 million</a:t>
            </a:r>
          </a:p>
          <a:p>
            <a:r>
              <a:rPr lang="en-US" sz="3200" dirty="0">
                <a:solidFill>
                  <a:schemeClr val="bg1"/>
                </a:solidFill>
              </a:rPr>
              <a:t>The rest of the world – 300 to 500 million</a:t>
            </a:r>
          </a:p>
          <a:p>
            <a:r>
              <a:rPr lang="en-US" sz="3200" dirty="0">
                <a:solidFill>
                  <a:schemeClr val="bg1"/>
                </a:solidFill>
              </a:rPr>
              <a:t>The Global South contains perhaps 70% of the worlds evangelicals </a:t>
            </a:r>
          </a:p>
        </p:txBody>
      </p:sp>
      <p:pic>
        <p:nvPicPr>
          <p:cNvPr id="1028" name="Picture 4" descr="Clearly defining the 'Global South' has never been a straightforward task. ">
            <a:extLst>
              <a:ext uri="{FF2B5EF4-FFF2-40B4-BE49-F238E27FC236}">
                <a16:creationId xmlns:a16="http://schemas.microsoft.com/office/drawing/2014/main" id="{C0CD2D30-0D5E-400F-B855-DAB7925147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325" y="0"/>
            <a:ext cx="11307763"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2781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Christianity is not a “white western religion”</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4758055"/>
          </a:xfrm>
        </p:spPr>
        <p:txBody>
          <a:bodyPr>
            <a:normAutofit/>
          </a:bodyPr>
          <a:lstStyle/>
          <a:p>
            <a:r>
              <a:rPr lang="en-US" sz="3200" dirty="0">
                <a:solidFill>
                  <a:schemeClr val="bg1"/>
                </a:solidFill>
              </a:rPr>
              <a:t> Evangelicals in “western” counties – maybe 100 million</a:t>
            </a:r>
          </a:p>
          <a:p>
            <a:r>
              <a:rPr lang="en-US" sz="3200" dirty="0">
                <a:solidFill>
                  <a:schemeClr val="bg1"/>
                </a:solidFill>
              </a:rPr>
              <a:t>The rest of the world – 300 to 500 million</a:t>
            </a:r>
          </a:p>
          <a:p>
            <a:r>
              <a:rPr lang="en-US" sz="3200" dirty="0">
                <a:solidFill>
                  <a:schemeClr val="bg1"/>
                </a:solidFill>
              </a:rPr>
              <a:t>The Global South contains perhaps 70% of the worlds evangelicals </a:t>
            </a:r>
          </a:p>
        </p:txBody>
      </p:sp>
    </p:spTree>
    <p:extLst>
      <p:ext uri="{BB962C8B-B14F-4D97-AF65-F5344CB8AC3E}">
        <p14:creationId xmlns:p14="http://schemas.microsoft.com/office/powerpoint/2010/main" val="1971725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Christianity is not a “white western religion”</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4758055"/>
          </a:xfrm>
        </p:spPr>
        <p:txBody>
          <a:bodyPr>
            <a:normAutofit/>
          </a:bodyPr>
          <a:lstStyle/>
          <a:p>
            <a:r>
              <a:rPr lang="en-US" sz="3200" dirty="0">
                <a:solidFill>
                  <a:schemeClr val="bg1"/>
                </a:solidFill>
              </a:rPr>
              <a:t> Evangelicals in “western” counties – maybe 100 million</a:t>
            </a:r>
          </a:p>
          <a:p>
            <a:r>
              <a:rPr lang="en-US" sz="3200" dirty="0">
                <a:solidFill>
                  <a:schemeClr val="bg1"/>
                </a:solidFill>
              </a:rPr>
              <a:t>The rest of the world – 300 to 500 million</a:t>
            </a:r>
          </a:p>
          <a:p>
            <a:r>
              <a:rPr lang="en-US" sz="3200" dirty="0">
                <a:solidFill>
                  <a:schemeClr val="bg1"/>
                </a:solidFill>
              </a:rPr>
              <a:t>The Global South contains perhaps 70% of the worlds evangelicals</a:t>
            </a:r>
          </a:p>
          <a:p>
            <a:r>
              <a:rPr lang="en-US" sz="3200" dirty="0">
                <a:solidFill>
                  <a:schemeClr val="bg1"/>
                </a:solidFill>
              </a:rPr>
              <a:t>China 100 million +</a:t>
            </a:r>
          </a:p>
          <a:p>
            <a:r>
              <a:rPr lang="en-US" sz="3200" dirty="0">
                <a:solidFill>
                  <a:schemeClr val="bg1"/>
                </a:solidFill>
              </a:rPr>
              <a:t>Africa 168 million +</a:t>
            </a:r>
          </a:p>
          <a:p>
            <a:r>
              <a:rPr lang="en-US" sz="3200" dirty="0">
                <a:solidFill>
                  <a:schemeClr val="bg1"/>
                </a:solidFill>
              </a:rPr>
              <a:t>Southern Americas 130 million + </a:t>
            </a:r>
          </a:p>
        </p:txBody>
      </p:sp>
    </p:spTree>
    <p:extLst>
      <p:ext uri="{BB962C8B-B14F-4D97-AF65-F5344CB8AC3E}">
        <p14:creationId xmlns:p14="http://schemas.microsoft.com/office/powerpoint/2010/main" val="459962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1275D-826E-4960-A5B1-A6DCDED2E95C}"/>
              </a:ext>
            </a:extLst>
          </p:cNvPr>
          <p:cNvSpPr>
            <a:spLocks noGrp="1"/>
          </p:cNvSpPr>
          <p:nvPr>
            <p:ph type="title"/>
          </p:nvPr>
        </p:nvSpPr>
        <p:spPr/>
        <p:txBody>
          <a:bodyPr/>
          <a:lstStyle/>
          <a:p>
            <a:pPr algn="ctr"/>
            <a:r>
              <a:rPr lang="en-US" b="1" dirty="0">
                <a:solidFill>
                  <a:schemeClr val="bg1"/>
                </a:solidFill>
              </a:rPr>
              <a:t>Christianity is not a “white western religion”</a:t>
            </a:r>
          </a:p>
        </p:txBody>
      </p:sp>
      <p:sp>
        <p:nvSpPr>
          <p:cNvPr id="3" name="Content Placeholder 2">
            <a:extLst>
              <a:ext uri="{FF2B5EF4-FFF2-40B4-BE49-F238E27FC236}">
                <a16:creationId xmlns:a16="http://schemas.microsoft.com/office/drawing/2014/main" id="{BA7DA196-A3FD-4636-8333-D5DD61E78C45}"/>
              </a:ext>
            </a:extLst>
          </p:cNvPr>
          <p:cNvSpPr>
            <a:spLocks noGrp="1"/>
          </p:cNvSpPr>
          <p:nvPr>
            <p:ph idx="1"/>
          </p:nvPr>
        </p:nvSpPr>
        <p:spPr>
          <a:xfrm>
            <a:off x="203200" y="1825624"/>
            <a:ext cx="11887200" cy="4758055"/>
          </a:xfrm>
        </p:spPr>
        <p:txBody>
          <a:bodyPr>
            <a:normAutofit/>
          </a:bodyPr>
          <a:lstStyle/>
          <a:p>
            <a:r>
              <a:rPr lang="en-US" sz="3200" dirty="0">
                <a:solidFill>
                  <a:schemeClr val="bg1"/>
                </a:solidFill>
              </a:rPr>
              <a:t> Evangelicals in “western” counties – maybe 100 million</a:t>
            </a:r>
          </a:p>
          <a:p>
            <a:r>
              <a:rPr lang="en-US" sz="3200" dirty="0">
                <a:solidFill>
                  <a:schemeClr val="bg1"/>
                </a:solidFill>
              </a:rPr>
              <a:t>The rest of the world – 300 to 500 million</a:t>
            </a:r>
          </a:p>
          <a:p>
            <a:r>
              <a:rPr lang="en-US" sz="3200" dirty="0">
                <a:solidFill>
                  <a:schemeClr val="bg1"/>
                </a:solidFill>
              </a:rPr>
              <a:t>The Global South contains perhaps 70% of the worlds evangelicals</a:t>
            </a:r>
          </a:p>
          <a:p>
            <a:r>
              <a:rPr lang="en-US" sz="3200" dirty="0">
                <a:solidFill>
                  <a:schemeClr val="bg1"/>
                </a:solidFill>
              </a:rPr>
              <a:t>China 100 million +</a:t>
            </a:r>
          </a:p>
          <a:p>
            <a:r>
              <a:rPr lang="en-US" sz="3200" dirty="0">
                <a:solidFill>
                  <a:schemeClr val="bg1"/>
                </a:solidFill>
              </a:rPr>
              <a:t>Africa 168 million +</a:t>
            </a:r>
          </a:p>
          <a:p>
            <a:r>
              <a:rPr lang="en-US" sz="3200" dirty="0">
                <a:solidFill>
                  <a:schemeClr val="bg1"/>
                </a:solidFill>
              </a:rPr>
              <a:t>Southern Americas 130 million + </a:t>
            </a:r>
          </a:p>
        </p:txBody>
      </p:sp>
      <p:sp>
        <p:nvSpPr>
          <p:cNvPr id="4" name="Rectangle: Rounded Corners 3">
            <a:extLst>
              <a:ext uri="{FF2B5EF4-FFF2-40B4-BE49-F238E27FC236}">
                <a16:creationId xmlns:a16="http://schemas.microsoft.com/office/drawing/2014/main" id="{FCAA335A-11C4-4C09-B0A9-5BF2DDEC97F6}"/>
              </a:ext>
            </a:extLst>
          </p:cNvPr>
          <p:cNvSpPr/>
          <p:nvPr/>
        </p:nvSpPr>
        <p:spPr>
          <a:xfrm>
            <a:off x="6096000" y="3510455"/>
            <a:ext cx="6096000" cy="33475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The center of the church and God’s work has shifted significantly and there are implications to this</a:t>
            </a:r>
          </a:p>
        </p:txBody>
      </p:sp>
    </p:spTree>
    <p:extLst>
      <p:ext uri="{BB962C8B-B14F-4D97-AF65-F5344CB8AC3E}">
        <p14:creationId xmlns:p14="http://schemas.microsoft.com/office/powerpoint/2010/main" val="19732870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2702</Words>
  <Application>Microsoft Office PowerPoint</Application>
  <PresentationFormat>Widescreen</PresentationFormat>
  <Paragraphs>227</Paragraphs>
  <Slides>43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43</vt:i4>
      </vt:variant>
    </vt:vector>
  </HeadingPairs>
  <TitlesOfParts>
    <vt:vector size="47" baseType="lpstr">
      <vt:lpstr>Arial</vt:lpstr>
      <vt:lpstr>Calibri</vt:lpstr>
      <vt:lpstr>Calibri Light</vt:lpstr>
      <vt:lpstr>Office Theme</vt:lpstr>
      <vt:lpstr>Standing with the Global Church </vt:lpstr>
      <vt:lpstr>!Standing with the Global Church </vt:lpstr>
      <vt:lpstr>We live in the time of the greatest expansion of the Gospel in human history</vt:lpstr>
      <vt:lpstr>The Unfinished Job</vt:lpstr>
      <vt:lpstr>Christianity is not a “white western religion”</vt:lpstr>
      <vt:lpstr>Christianity is not a “white western relgion”</vt:lpstr>
      <vt:lpstr>Christianity is not a “white western religion”</vt:lpstr>
      <vt:lpstr>Christianity is not a “white western religion”</vt:lpstr>
      <vt:lpstr>Christianity is not a “white western religion”</vt:lpstr>
      <vt:lpstr>What does “solidarity” with the Global Church Mean</vt:lpstr>
      <vt:lpstr>What does “solidarity” with the Global Church Mean</vt:lpstr>
      <vt:lpstr>What does “solidarity” with the Global Church Mean</vt:lpstr>
      <vt:lpstr>What does “solidarity” with the Global Church Mean</vt:lpstr>
      <vt:lpstr>What does “solidarity” with the Global Church Mean</vt:lpstr>
      <vt:lpstr>What does “solidarity” with the Global Church Mean</vt:lpstr>
      <vt:lpstr>The landscape has changed and role of the west in missions has changed</vt:lpstr>
      <vt:lpstr>What we can give and what they gain</vt:lpstr>
      <vt:lpstr>What we can give and what they gain</vt:lpstr>
      <vt:lpstr>There is much we have to offer</vt:lpstr>
      <vt:lpstr>What we gain</vt:lpstr>
      <vt:lpstr>What we gain</vt:lpstr>
      <vt:lpstr>What we gain</vt:lpstr>
      <vt:lpstr>What we can learn from our partners</vt:lpstr>
      <vt:lpstr>What we can learn from our partners</vt:lpstr>
      <vt:lpstr>What we can learn from our partners</vt:lpstr>
      <vt:lpstr>What we can learn from our partners</vt:lpstr>
      <vt:lpstr>What we can learn from our partners</vt:lpstr>
      <vt:lpstr>What we can learn from our partners</vt:lpstr>
      <vt:lpstr>What we can learn from our partners</vt:lpstr>
      <vt:lpstr>What we can learn from our partners</vt:lpstr>
      <vt:lpstr>What we can learn from our partners</vt:lpstr>
      <vt:lpstr>What we can learn from our partners</vt:lpstr>
      <vt:lpstr>What we can learn from our partners</vt:lpstr>
      <vt:lpstr>What we can learn from our partners</vt:lpstr>
      <vt:lpstr>What we can learn from our partners</vt:lpstr>
      <vt:lpstr>What we can learn from our partners</vt:lpstr>
      <vt:lpstr>What we can learn from our partners</vt:lpstr>
      <vt:lpstr>What we can learn from our partners</vt:lpstr>
      <vt:lpstr>What we can learn from our partners</vt:lpstr>
      <vt:lpstr>What we can learn from our partners</vt:lpstr>
      <vt:lpstr>What we can learn from our partners</vt:lpstr>
      <vt:lpstr>What we can learn from our partners</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2024-07-28T21:28:47Z</dcterms:created>
  <dcterms:modified xsi:type="dcterms:W3CDTF">2024-07-28T21:28:52Z</dcterms:modified>
</cp:coreProperties>
</file>