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62" r:id="rId3"/>
    <p:sldId id="261" r:id="rId4"/>
    <p:sldId id="260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2C578-BEA6-4347-8377-9B47C1307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1C8942-2EB1-490A-BDCC-12CADE43CE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A0CC4-E25A-4D92-AA11-62885A4FC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9152-639D-4061-AACA-617704C2BA39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0A830-EB1A-4250-A23E-B5971473A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FFA5E-4908-4D58-904C-963E19B19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BC4DA-C744-4BAF-A986-3D37BE33E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71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41D72-A3E8-4510-BA7A-A39AE5B7B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FD1820-BBA7-4BC9-AE73-CFF665E7EB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B6BB2-032A-4FDE-8F2B-2165E1CA4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9152-639D-4061-AACA-617704C2BA39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90297-88AF-43E9-AFC5-F0335532C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DDFDF-DD06-40A4-A2AE-DDD5ADFB7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BC4DA-C744-4BAF-A986-3D37BE33E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08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E2A0B-270D-4007-AAA8-5E28C89BBF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B8971F-AD86-4CB4-AA26-758F9867E6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29FAB-8636-4D1A-9E59-E0499DE08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9152-639D-4061-AACA-617704C2BA39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7E8A6-8E4D-41B8-8442-3351C0A28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F59CB-EAEC-4C4B-BE81-D24B978B5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BC4DA-C744-4BAF-A986-3D37BE33E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5B3F3-8629-4580-9DCE-850ED9FBE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E0F9A-9EB6-45ED-AF13-E403CB3E9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A6DD8-EFA2-4BDC-80F3-573F448FC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9152-639D-4061-AACA-617704C2BA39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D2635-A8EA-4920-B259-A95616EB6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97FE3-8FB4-4F79-952B-471AFF8E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BC4DA-C744-4BAF-A986-3D37BE33E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991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3805A-100E-490D-8D96-5B22109A4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506FA-9AE6-4B60-B22A-15CC60F18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E76AB-1C37-41A1-B673-F4A6599F8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9152-639D-4061-AACA-617704C2BA39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E281E-8D78-4533-8BB7-1BF7C27D7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6EC8A-A93A-45D2-9F76-B037B1E6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BC4DA-C744-4BAF-A986-3D37BE33E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75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312A5-7A00-407C-9893-8B7B91A63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34673-1AE5-4120-81C2-6896332E31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7421FE-05FA-4FF5-987B-5FB607E98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02308-ECBE-4105-A2A8-1FAB9BE4E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9152-639D-4061-AACA-617704C2BA39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6BAEBB-024E-4FBC-A3A2-D43A359FB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89599-37EC-4A2A-A8A3-76998BFE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BC4DA-C744-4BAF-A986-3D37BE33E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940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8B614-118B-407A-8046-E06707482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EAB09-F5F1-4BE3-8577-0F26215BE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67892A-6387-4770-B4A2-CE39B042FC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532EE8-79A1-46C0-A653-E9ABE09C1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30BC70-FB6C-4858-A837-E1395C6318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6BEB49-5718-46F3-8888-6EA6ED13F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9152-639D-4061-AACA-617704C2BA39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94CFE5-797E-4F37-84E0-210DA6B7B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F3C21A-B200-474D-9250-4AFC4C95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BC4DA-C744-4BAF-A986-3D37BE33E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49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ED2CE-201D-405B-8919-347041654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E9AEAF-645B-4CFE-A7D7-946D98F27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9152-639D-4061-AACA-617704C2BA39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AB22A2-C47F-4200-A5EF-B039EACAF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ED6A43-D053-4E14-B037-CD255EA4E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BC4DA-C744-4BAF-A986-3D37BE33E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02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754D06-5216-44AE-9B25-CA6F73B7C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9152-639D-4061-AACA-617704C2BA39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79884B-C78D-402C-89D7-EF27501A7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20A116-56DF-4982-93B6-B64754994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BC4DA-C744-4BAF-A986-3D37BE33E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76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56887-BF7C-4DA3-8C69-98552E75C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0EB67-5C05-44E0-BBAE-DEFA66437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866141-B897-4B68-A2E0-1BC6F9773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3754D7-7F3A-4902-9FB2-BA655D5C2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9152-639D-4061-AACA-617704C2BA39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9703E-D7FB-43C6-8D50-EB24CD43E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9D5DF8-4BF1-4812-BDE5-795D4A3B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BC4DA-C744-4BAF-A986-3D37BE33E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277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A96F9-52C0-4BF0-B104-74CB29B97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125ABE-08CB-4F13-8550-CAB86AD8B4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58CE1F-A862-4B4F-BABB-CE78A7A9ED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3E478E-2219-48F0-BCA3-EC8F8AE2A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9152-639D-4061-AACA-617704C2BA39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1FE8DF-02D2-475B-8C16-D741DAE30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BBAD7-CECC-479B-B1F6-D1804DE7B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BC4DA-C744-4BAF-A986-3D37BE33E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59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137453-D834-41D5-AD72-8DDE16347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5C82C6-03AC-4D9E-ACD1-A775D718C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5B6AC-AA0C-4C1D-BC5A-4F80E5489F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19152-639D-4061-AACA-617704C2BA39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1554E-E095-4599-9DD2-BC32A8247C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F231A-32C9-4606-8C21-39EF75BC95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BC4DA-C744-4BAF-A986-3D37BE33E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98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A3027F-43AB-48A0-8A94-608281EF51B7}"/>
              </a:ext>
            </a:extLst>
          </p:cNvPr>
          <p:cNvSpPr txBox="1"/>
          <p:nvPr/>
        </p:nvSpPr>
        <p:spPr>
          <a:xfrm>
            <a:off x="408264" y="1311469"/>
            <a:ext cx="1137547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dirty="0" err="1"/>
              <a:t>Dr.</a:t>
            </a:r>
            <a:r>
              <a:rPr lang="en-GB" sz="2500" b="1" dirty="0"/>
              <a:t> Chan was writing/erasing on a whiteboard throughout this breakout session, and we weren’t able to get good photos of the whiteboard.  Here is our best effort at capturing the contents.  </a:t>
            </a:r>
            <a:r>
              <a:rPr lang="en-GB" sz="2500" b="1" dirty="0">
                <a:sym typeface="Wingdings" panose="05000000000000000000" pitchFamily="2" charset="2"/>
              </a:rPr>
              <a:t></a:t>
            </a:r>
            <a:endParaRPr lang="en-GB" sz="2500" b="1" dirty="0"/>
          </a:p>
        </p:txBody>
      </p:sp>
    </p:spTree>
    <p:extLst>
      <p:ext uri="{BB962C8B-B14F-4D97-AF65-F5344CB8AC3E}">
        <p14:creationId xmlns:p14="http://schemas.microsoft.com/office/powerpoint/2010/main" val="3863831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A3027F-43AB-48A0-8A94-608281EF51B7}"/>
              </a:ext>
            </a:extLst>
          </p:cNvPr>
          <p:cNvSpPr txBox="1"/>
          <p:nvPr/>
        </p:nvSpPr>
        <p:spPr>
          <a:xfrm>
            <a:off x="232093" y="464181"/>
            <a:ext cx="40211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dirty="0"/>
              <a:t>Preppy Jane vs Surfer Jack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DBCFDF-A5AE-4BEA-96C4-96FE7E5350BA}"/>
              </a:ext>
            </a:extLst>
          </p:cNvPr>
          <p:cNvSpPr txBox="1"/>
          <p:nvPr/>
        </p:nvSpPr>
        <p:spPr>
          <a:xfrm>
            <a:off x="8875552" y="309290"/>
            <a:ext cx="3165447" cy="707886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accent1"/>
                </a:solidFill>
              </a:rPr>
              <a:t>Dr.</a:t>
            </a:r>
            <a:r>
              <a:rPr lang="en-GB" sz="2000" b="1" dirty="0">
                <a:solidFill>
                  <a:schemeClr val="accent1"/>
                </a:solidFill>
              </a:rPr>
              <a:t> Sam Chan XSI 2024 – Breakout Session Friday PM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37DE0C2-BA2D-4620-90C6-97E4C10F6F2F}"/>
              </a:ext>
            </a:extLst>
          </p:cNvPr>
          <p:cNvSpPr txBox="1"/>
          <p:nvPr/>
        </p:nvSpPr>
        <p:spPr>
          <a:xfrm>
            <a:off x="409660" y="1329645"/>
            <a:ext cx="52109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Preppy Jane</a:t>
            </a:r>
            <a:r>
              <a:rPr lang="en-GB" sz="2000" dirty="0"/>
              <a:t> walks into youth group.  She’s young and dressed formally.  Her goal is to study hard and get into a good law school.</a:t>
            </a:r>
            <a:endParaRPr lang="en-GB" sz="20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96F3458-53EE-4BBF-9E93-464E76F01141}"/>
              </a:ext>
            </a:extLst>
          </p:cNvPr>
          <p:cNvSpPr txBox="1"/>
          <p:nvPr/>
        </p:nvSpPr>
        <p:spPr>
          <a:xfrm>
            <a:off x="6096000" y="1329645"/>
            <a:ext cx="52109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Surfer Jack </a:t>
            </a:r>
            <a:r>
              <a:rPr lang="en-GB" sz="2000" dirty="0"/>
              <a:t>walks into youth group.  He’s young and dressed casually.  His goal is to quit school and surf every day of his life.</a:t>
            </a:r>
            <a:endParaRPr lang="en-GB" sz="20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EDBBC4C-5593-4599-A897-04832836A5D6}"/>
              </a:ext>
            </a:extLst>
          </p:cNvPr>
          <p:cNvSpPr txBox="1"/>
          <p:nvPr/>
        </p:nvSpPr>
        <p:spPr>
          <a:xfrm>
            <a:off x="409660" y="2657777"/>
            <a:ext cx="52109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The youth pastor says to her, “You’ve made studying and your career your idol!  To really serve Jesus, you should give that up, go to seminary, and become a youth pastor like me.”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2F3115-07B2-45E5-93FF-EE696B817B0F}"/>
              </a:ext>
            </a:extLst>
          </p:cNvPr>
          <p:cNvSpPr txBox="1"/>
          <p:nvPr/>
        </p:nvSpPr>
        <p:spPr>
          <a:xfrm>
            <a:off x="6096000" y="2657777"/>
            <a:ext cx="52109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The youth pastor says to him, “You’re wasting your life by dedicating yourself to fun!  To really serve Jesus, you should give that up, go to seminary, and become a youth pastor like me.”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2B18454-BD55-4E40-9F77-3F6E8AA030D7}"/>
              </a:ext>
            </a:extLst>
          </p:cNvPr>
          <p:cNvSpPr txBox="1"/>
          <p:nvPr/>
        </p:nvSpPr>
        <p:spPr>
          <a:xfrm>
            <a:off x="3181174" y="4642348"/>
            <a:ext cx="582965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/>
              <a:t>What is the problem with this approach??</a:t>
            </a:r>
            <a:endParaRPr lang="en-GB" sz="2500" dirty="0"/>
          </a:p>
          <a:p>
            <a:pPr algn="ctr"/>
            <a:r>
              <a:rPr lang="en-GB" sz="2500" dirty="0"/>
              <a:t>You are preaching the gospel of </a:t>
            </a:r>
            <a:r>
              <a:rPr lang="en-GB" sz="2500" b="1" dirty="0"/>
              <a:t>your worldview</a:t>
            </a:r>
            <a:r>
              <a:rPr lang="en-GB" sz="2500" dirty="0"/>
              <a:t>, and trying to change these people into </a:t>
            </a:r>
            <a:r>
              <a:rPr lang="en-GB" sz="2500" b="1" dirty="0"/>
              <a:t>yourself</a:t>
            </a:r>
            <a:r>
              <a:rPr lang="en-GB" sz="2500" dirty="0"/>
              <a:t>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D2BDA71-7117-447C-A5F4-0436D989DE0D}"/>
              </a:ext>
            </a:extLst>
          </p:cNvPr>
          <p:cNvSpPr/>
          <p:nvPr/>
        </p:nvSpPr>
        <p:spPr>
          <a:xfrm>
            <a:off x="3181174" y="4642348"/>
            <a:ext cx="5829651" cy="1751471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9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A3027F-43AB-48A0-8A94-608281EF51B7}"/>
              </a:ext>
            </a:extLst>
          </p:cNvPr>
          <p:cNvSpPr txBox="1"/>
          <p:nvPr/>
        </p:nvSpPr>
        <p:spPr>
          <a:xfrm>
            <a:off x="232094" y="464181"/>
            <a:ext cx="314867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dirty="0"/>
              <a:t>What is Culture?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0EE778-4A8B-4323-B133-EB9287F54E35}"/>
              </a:ext>
            </a:extLst>
          </p:cNvPr>
          <p:cNvSpPr txBox="1"/>
          <p:nvPr/>
        </p:nvSpPr>
        <p:spPr>
          <a:xfrm>
            <a:off x="1970713" y="1775123"/>
            <a:ext cx="2820101" cy="3631763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500" b="1" dirty="0"/>
              <a:t>WORLD</a:t>
            </a:r>
          </a:p>
          <a:p>
            <a:pPr algn="ctr"/>
            <a:r>
              <a:rPr lang="en-GB" sz="4500" b="1" dirty="0"/>
              <a:t>VIEW</a:t>
            </a:r>
          </a:p>
          <a:p>
            <a:pPr algn="ctr"/>
            <a:r>
              <a:rPr lang="en-GB" sz="2000" dirty="0"/>
              <a:t>What does this person/group define as: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000" dirty="0"/>
              <a:t>True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000" dirty="0"/>
              <a:t>Good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000" dirty="0"/>
              <a:t>Beautiful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000" dirty="0"/>
              <a:t>Real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000" dirty="0"/>
              <a:t>Valuable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01E181E-FCFF-4079-B29A-A1F8703B6836}"/>
              </a:ext>
            </a:extLst>
          </p:cNvPr>
          <p:cNvSpPr txBox="1"/>
          <p:nvPr/>
        </p:nvSpPr>
        <p:spPr>
          <a:xfrm>
            <a:off x="7401188" y="1857113"/>
            <a:ext cx="2820101" cy="3554819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500" b="1" dirty="0"/>
              <a:t>TEXTS</a:t>
            </a:r>
          </a:p>
          <a:p>
            <a:pPr algn="ctr"/>
            <a:r>
              <a:rPr lang="en-GB" sz="2000" dirty="0"/>
              <a:t>Not necessarily writing!  Can be things like: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000" dirty="0"/>
              <a:t>Clothing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000" dirty="0"/>
              <a:t>Music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000" dirty="0"/>
              <a:t>Art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000" dirty="0"/>
              <a:t>Inventions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000" dirty="0"/>
              <a:t>Dancing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000" dirty="0"/>
              <a:t>Food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000" dirty="0"/>
              <a:t>Preferences</a:t>
            </a:r>
          </a:p>
        </p:txBody>
      </p:sp>
      <p:cxnSp>
        <p:nvCxnSpPr>
          <p:cNvPr id="29" name="Connector: Curved 28">
            <a:extLst>
              <a:ext uri="{FF2B5EF4-FFF2-40B4-BE49-F238E27FC236}">
                <a16:creationId xmlns:a16="http://schemas.microsoft.com/office/drawing/2014/main" id="{60AA4DA4-10C8-4123-BE16-A89BD4BCF429}"/>
              </a:ext>
            </a:extLst>
          </p:cNvPr>
          <p:cNvCxnSpPr>
            <a:cxnSpLocks/>
            <a:stCxn id="14" idx="0"/>
            <a:endCxn id="22" idx="0"/>
          </p:cNvCxnSpPr>
          <p:nvPr/>
        </p:nvCxnSpPr>
        <p:spPr>
          <a:xfrm rot="16200000" flipH="1">
            <a:off x="6055006" y="-899119"/>
            <a:ext cx="81990" cy="5430475"/>
          </a:xfrm>
          <a:prstGeom prst="curvedConnector3">
            <a:avLst>
              <a:gd name="adj1" fmla="val -810866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440D166C-F611-42CD-AA54-83A4BE198542}"/>
              </a:ext>
            </a:extLst>
          </p:cNvPr>
          <p:cNvSpPr txBox="1"/>
          <p:nvPr/>
        </p:nvSpPr>
        <p:spPr>
          <a:xfrm>
            <a:off x="5127770" y="1162729"/>
            <a:ext cx="220770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dirty="0">
                <a:solidFill>
                  <a:schemeClr val="accent1"/>
                </a:solidFill>
              </a:rPr>
              <a:t>Expressed by…</a:t>
            </a:r>
          </a:p>
        </p:txBody>
      </p:sp>
      <p:cxnSp>
        <p:nvCxnSpPr>
          <p:cNvPr id="35" name="Connector: Curved 34">
            <a:extLst>
              <a:ext uri="{FF2B5EF4-FFF2-40B4-BE49-F238E27FC236}">
                <a16:creationId xmlns:a16="http://schemas.microsoft.com/office/drawing/2014/main" id="{0B30189B-EFD7-44A3-8D35-E1F00E98D433}"/>
              </a:ext>
            </a:extLst>
          </p:cNvPr>
          <p:cNvCxnSpPr>
            <a:cxnSpLocks/>
            <a:stCxn id="22" idx="2"/>
            <a:endCxn id="14" idx="2"/>
          </p:cNvCxnSpPr>
          <p:nvPr/>
        </p:nvCxnSpPr>
        <p:spPr>
          <a:xfrm rot="5400000" flipH="1">
            <a:off x="6093479" y="2694172"/>
            <a:ext cx="5046" cy="5430475"/>
          </a:xfrm>
          <a:prstGeom prst="curvedConnector3">
            <a:avLst>
              <a:gd name="adj1" fmla="val -11845323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2D374F79-AC8B-4B75-BB69-48097813EB23}"/>
              </a:ext>
            </a:extLst>
          </p:cNvPr>
          <p:cNvSpPr txBox="1"/>
          <p:nvPr/>
        </p:nvSpPr>
        <p:spPr>
          <a:xfrm>
            <a:off x="5053666" y="6024327"/>
            <a:ext cx="22818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dirty="0">
                <a:solidFill>
                  <a:schemeClr val="accent1"/>
                </a:solidFill>
              </a:rPr>
              <a:t>Interacts with…</a:t>
            </a:r>
          </a:p>
        </p:txBody>
      </p:sp>
    </p:spTree>
    <p:extLst>
      <p:ext uri="{BB962C8B-B14F-4D97-AF65-F5344CB8AC3E}">
        <p14:creationId xmlns:p14="http://schemas.microsoft.com/office/powerpoint/2010/main" val="3443857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A3027F-43AB-48A0-8A94-608281EF51B7}"/>
              </a:ext>
            </a:extLst>
          </p:cNvPr>
          <p:cNvSpPr txBox="1"/>
          <p:nvPr/>
        </p:nvSpPr>
        <p:spPr>
          <a:xfrm>
            <a:off x="232093" y="464181"/>
            <a:ext cx="316544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dirty="0"/>
              <a:t>Contextualization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BF13DCD-ACBB-4278-ACB9-1F50DFA420FB}"/>
              </a:ext>
            </a:extLst>
          </p:cNvPr>
          <p:cNvCxnSpPr>
            <a:cxnSpLocks/>
          </p:cNvCxnSpPr>
          <p:nvPr/>
        </p:nvCxnSpPr>
        <p:spPr>
          <a:xfrm>
            <a:off x="2692866" y="1577130"/>
            <a:ext cx="697964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DA27829-2E13-4608-9879-3403811C6602}"/>
              </a:ext>
            </a:extLst>
          </p:cNvPr>
          <p:cNvSpPr txBox="1"/>
          <p:nvPr/>
        </p:nvSpPr>
        <p:spPr>
          <a:xfrm>
            <a:off x="508931" y="1392464"/>
            <a:ext cx="21475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Under-adaptation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You are not </a:t>
            </a:r>
            <a:r>
              <a:rPr lang="en-GB" b="1" dirty="0"/>
              <a:t>entering</a:t>
            </a:r>
            <a:r>
              <a:rPr lang="en-GB" dirty="0"/>
              <a:t> the culture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They </a:t>
            </a:r>
            <a:r>
              <a:rPr lang="en-GB" b="1" dirty="0"/>
              <a:t>can’t understand </a:t>
            </a:r>
            <a:r>
              <a:rPr lang="en-GB" dirty="0"/>
              <a:t>the gospel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They give up what they don’t have 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They do what they don’t have to 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Legalism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24C154-103F-4985-859B-BA877977F810}"/>
              </a:ext>
            </a:extLst>
          </p:cNvPr>
          <p:cNvSpPr txBox="1"/>
          <p:nvPr/>
        </p:nvSpPr>
        <p:spPr>
          <a:xfrm>
            <a:off x="9901807" y="1392464"/>
            <a:ext cx="195463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Over-adaptation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You are not </a:t>
            </a:r>
            <a:r>
              <a:rPr lang="en-GB" b="1" dirty="0"/>
              <a:t>challenging</a:t>
            </a:r>
            <a:r>
              <a:rPr lang="en-GB" dirty="0"/>
              <a:t> the culture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They </a:t>
            </a:r>
            <a:r>
              <a:rPr lang="en-GB" b="1" dirty="0"/>
              <a:t>misunderstand</a:t>
            </a:r>
            <a:r>
              <a:rPr lang="en-GB" dirty="0"/>
              <a:t> the gospel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They don’t give up what they should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They do what they should not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Syncretism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8E4F532-6847-4AD0-8A7B-AF91E9674BCE}"/>
              </a:ext>
            </a:extLst>
          </p:cNvPr>
          <p:cNvSpPr/>
          <p:nvPr/>
        </p:nvSpPr>
        <p:spPr>
          <a:xfrm>
            <a:off x="6098796" y="1392464"/>
            <a:ext cx="360727" cy="3692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27D453-C42F-4742-BCE9-8931B642151B}"/>
              </a:ext>
            </a:extLst>
          </p:cNvPr>
          <p:cNvSpPr txBox="1"/>
          <p:nvPr/>
        </p:nvSpPr>
        <p:spPr>
          <a:xfrm>
            <a:off x="5045977" y="2002006"/>
            <a:ext cx="24663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GOAL:</a:t>
            </a:r>
          </a:p>
          <a:p>
            <a:pPr algn="ctr"/>
            <a:r>
              <a:rPr lang="en-GB" b="1" dirty="0"/>
              <a:t>Enter</a:t>
            </a:r>
            <a:r>
              <a:rPr lang="en-GB" dirty="0"/>
              <a:t> the Culture</a:t>
            </a:r>
          </a:p>
          <a:p>
            <a:pPr algn="ctr"/>
            <a:r>
              <a:rPr lang="en-GB" b="1" dirty="0"/>
              <a:t>Challenge</a:t>
            </a:r>
            <a:r>
              <a:rPr lang="en-GB" dirty="0"/>
              <a:t> the Culture</a:t>
            </a:r>
          </a:p>
          <a:p>
            <a:pPr algn="ctr"/>
            <a:endParaRPr lang="en-GB" dirty="0"/>
          </a:p>
          <a:p>
            <a:pPr algn="ctr"/>
            <a:r>
              <a:rPr lang="en-GB" b="1" dirty="0"/>
              <a:t>Gospel is Understood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AEEFEB-689E-45D1-BBEF-C45F0641C996}"/>
              </a:ext>
            </a:extLst>
          </p:cNvPr>
          <p:cNvSpPr/>
          <p:nvPr/>
        </p:nvSpPr>
        <p:spPr>
          <a:xfrm>
            <a:off x="318782" y="1216404"/>
            <a:ext cx="11537659" cy="452166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336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A3027F-43AB-48A0-8A94-608281EF51B7}"/>
              </a:ext>
            </a:extLst>
          </p:cNvPr>
          <p:cNvSpPr txBox="1"/>
          <p:nvPr/>
        </p:nvSpPr>
        <p:spPr>
          <a:xfrm>
            <a:off x="573249" y="1074006"/>
            <a:ext cx="3372375" cy="3693319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Themes</a:t>
            </a:r>
          </a:p>
          <a:p>
            <a:pPr algn="ctr"/>
            <a:r>
              <a:rPr lang="en-GB" dirty="0"/>
              <a:t>What does culture say about…</a:t>
            </a:r>
          </a:p>
          <a:p>
            <a:pPr marL="800100" lvl="1" indent="-342900">
              <a:buAutoNum type="arabicParenR"/>
            </a:pPr>
            <a:r>
              <a:rPr lang="en-GB" dirty="0"/>
              <a:t>God?</a:t>
            </a:r>
          </a:p>
          <a:p>
            <a:pPr marL="800100" lvl="1" indent="-342900">
              <a:buAutoNum type="arabicParenR"/>
            </a:pPr>
            <a:r>
              <a:rPr lang="en-GB" dirty="0"/>
              <a:t>The world?</a:t>
            </a:r>
          </a:p>
          <a:p>
            <a:pPr marL="800100" lvl="1" indent="-342900">
              <a:buAutoNum type="arabicParenR"/>
            </a:pPr>
            <a:r>
              <a:rPr lang="en-GB" dirty="0"/>
              <a:t>People?</a:t>
            </a:r>
          </a:p>
          <a:p>
            <a:pPr marL="800100" lvl="1" indent="-342900">
              <a:buAutoNum type="arabicParenR"/>
            </a:pPr>
            <a:r>
              <a:rPr lang="en-GB" dirty="0"/>
              <a:t>Death?</a:t>
            </a:r>
          </a:p>
          <a:p>
            <a:pPr marL="800100" lvl="1" indent="-342900">
              <a:buAutoNum type="arabicParenR"/>
            </a:pPr>
            <a:r>
              <a:rPr lang="en-GB" dirty="0"/>
              <a:t>Evil?</a:t>
            </a:r>
          </a:p>
          <a:p>
            <a:pPr marL="800100" lvl="1" indent="-342900">
              <a:buAutoNum type="arabicParenR"/>
            </a:pPr>
            <a:r>
              <a:rPr lang="en-GB" dirty="0"/>
              <a:t>Cities?</a:t>
            </a:r>
          </a:p>
          <a:p>
            <a:pPr marL="800100" lvl="1" indent="-342900">
              <a:buAutoNum type="arabicParenR"/>
            </a:pPr>
            <a:r>
              <a:rPr lang="en-GB" dirty="0"/>
              <a:t>Gardens?</a:t>
            </a:r>
          </a:p>
          <a:p>
            <a:pPr marL="800100" lvl="1" indent="-342900">
              <a:buAutoNum type="arabicParenR"/>
            </a:pPr>
            <a:r>
              <a:rPr lang="en-GB" dirty="0"/>
              <a:t>Gift-giving?</a:t>
            </a:r>
          </a:p>
          <a:p>
            <a:pPr marL="800100" lvl="1" indent="-342900">
              <a:buAutoNum type="arabicParenR"/>
            </a:pPr>
            <a:r>
              <a:rPr lang="en-GB" dirty="0"/>
              <a:t>Age?</a:t>
            </a:r>
          </a:p>
          <a:p>
            <a:pPr marL="800100" lvl="1" indent="-342900">
              <a:buAutoNum type="arabicParenR"/>
            </a:pPr>
            <a:r>
              <a:rPr lang="en-GB" dirty="0"/>
              <a:t>Weddings?</a:t>
            </a:r>
          </a:p>
          <a:p>
            <a:pPr marL="800100" lvl="1" indent="-342900">
              <a:buAutoNum type="arabicParenR"/>
            </a:pPr>
            <a:r>
              <a:rPr lang="en-GB" dirty="0"/>
              <a:t>Funerals?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0EBFB9-AC54-40B3-ACFD-67739636AB81}"/>
              </a:ext>
            </a:extLst>
          </p:cNvPr>
          <p:cNvSpPr txBox="1"/>
          <p:nvPr/>
        </p:nvSpPr>
        <p:spPr>
          <a:xfrm>
            <a:off x="6425967" y="1375466"/>
            <a:ext cx="3372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Themes &amp; Counter-themes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22B85ED-1394-471C-877B-D044F4854DDC}"/>
              </a:ext>
            </a:extLst>
          </p:cNvPr>
          <p:cNvCxnSpPr/>
          <p:nvPr/>
        </p:nvCxnSpPr>
        <p:spPr>
          <a:xfrm>
            <a:off x="6425967" y="2097463"/>
            <a:ext cx="291098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ADB7C79-3FFB-42EA-AFA4-2D325794671B}"/>
              </a:ext>
            </a:extLst>
          </p:cNvPr>
          <p:cNvSpPr txBox="1"/>
          <p:nvPr/>
        </p:nvSpPr>
        <p:spPr>
          <a:xfrm>
            <a:off x="4379054" y="1862462"/>
            <a:ext cx="204691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Individual</a:t>
            </a:r>
          </a:p>
          <a:p>
            <a:pPr algn="ctr"/>
            <a:r>
              <a:rPr lang="en-GB" dirty="0"/>
              <a:t>Private emotions</a:t>
            </a:r>
          </a:p>
          <a:p>
            <a:pPr algn="ctr"/>
            <a:r>
              <a:rPr lang="en-GB" dirty="0"/>
              <a:t>Order</a:t>
            </a:r>
          </a:p>
          <a:p>
            <a:pPr algn="ctr"/>
            <a:r>
              <a:rPr lang="en-GB" dirty="0"/>
              <a:t>Material world</a:t>
            </a:r>
          </a:p>
          <a:p>
            <a:pPr algn="ctr"/>
            <a:r>
              <a:rPr lang="en-GB" dirty="0"/>
              <a:t>This-worldly</a:t>
            </a:r>
          </a:p>
          <a:p>
            <a:pPr algn="ctr"/>
            <a:r>
              <a:rPr lang="en-GB" dirty="0"/>
              <a:t>Secular space</a:t>
            </a:r>
          </a:p>
          <a:p>
            <a:pPr algn="ctr"/>
            <a:r>
              <a:rPr lang="en-GB" dirty="0"/>
              <a:t>Achievement</a:t>
            </a:r>
          </a:p>
          <a:p>
            <a:pPr algn="ctr"/>
            <a:r>
              <a:rPr lang="en-GB" dirty="0"/>
              <a:t>Hierarchy</a:t>
            </a:r>
          </a:p>
          <a:p>
            <a:pPr algn="ctr"/>
            <a:r>
              <a:rPr lang="en-GB" dirty="0"/>
              <a:t>Freedom</a:t>
            </a:r>
          </a:p>
          <a:p>
            <a:pPr algn="ctr"/>
            <a:r>
              <a:rPr lang="en-GB" dirty="0"/>
              <a:t>Universal</a:t>
            </a:r>
          </a:p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82AAF3-C373-46C6-841D-4C95E1C13D64}"/>
              </a:ext>
            </a:extLst>
          </p:cNvPr>
          <p:cNvSpPr txBox="1"/>
          <p:nvPr/>
        </p:nvSpPr>
        <p:spPr>
          <a:xfrm>
            <a:off x="9336947" y="1862353"/>
            <a:ext cx="204691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Group</a:t>
            </a:r>
          </a:p>
          <a:p>
            <a:pPr algn="ctr"/>
            <a:r>
              <a:rPr lang="en-GB" dirty="0"/>
              <a:t>Public emotions</a:t>
            </a:r>
          </a:p>
          <a:p>
            <a:pPr algn="ctr"/>
            <a:r>
              <a:rPr lang="en-GB" dirty="0"/>
              <a:t>Chaos</a:t>
            </a:r>
          </a:p>
          <a:p>
            <a:pPr algn="ctr"/>
            <a:r>
              <a:rPr lang="en-GB" dirty="0"/>
              <a:t>Non-material world</a:t>
            </a:r>
          </a:p>
          <a:p>
            <a:pPr algn="ctr"/>
            <a:r>
              <a:rPr lang="en-GB" dirty="0"/>
              <a:t>Other-worldly</a:t>
            </a:r>
          </a:p>
          <a:p>
            <a:pPr algn="ctr"/>
            <a:r>
              <a:rPr lang="en-GB" dirty="0"/>
              <a:t>Sacred space</a:t>
            </a:r>
          </a:p>
          <a:p>
            <a:pPr algn="ctr"/>
            <a:r>
              <a:rPr lang="en-GB" dirty="0"/>
              <a:t>Acquirement</a:t>
            </a:r>
          </a:p>
          <a:p>
            <a:pPr algn="ctr"/>
            <a:r>
              <a:rPr lang="en-GB" dirty="0"/>
              <a:t>Equality</a:t>
            </a:r>
          </a:p>
          <a:p>
            <a:pPr algn="ctr"/>
            <a:r>
              <a:rPr lang="en-GB" dirty="0"/>
              <a:t>Control</a:t>
            </a:r>
          </a:p>
          <a:p>
            <a:pPr algn="ctr"/>
            <a:r>
              <a:rPr lang="en-GB" dirty="0"/>
              <a:t>Particular</a:t>
            </a:r>
          </a:p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D538CD-916C-47BC-A096-04BCA692C8B9}"/>
              </a:ext>
            </a:extLst>
          </p:cNvPr>
          <p:cNvSpPr txBox="1"/>
          <p:nvPr/>
        </p:nvSpPr>
        <p:spPr>
          <a:xfrm>
            <a:off x="341150" y="382473"/>
            <a:ext cx="316544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dirty="0"/>
              <a:t>Interpreting Culture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FE8E0E-29A3-41CB-BE6B-4E0E2E5168D5}"/>
              </a:ext>
            </a:extLst>
          </p:cNvPr>
          <p:cNvSpPr/>
          <p:nvPr/>
        </p:nvSpPr>
        <p:spPr>
          <a:xfrm>
            <a:off x="4379054" y="1074006"/>
            <a:ext cx="7239697" cy="381699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37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A3027F-43AB-48A0-8A94-608281EF51B7}"/>
              </a:ext>
            </a:extLst>
          </p:cNvPr>
          <p:cNvSpPr txBox="1"/>
          <p:nvPr/>
        </p:nvSpPr>
        <p:spPr>
          <a:xfrm>
            <a:off x="343948" y="674969"/>
            <a:ext cx="10838577" cy="2862322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Needed for a story: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GB" b="1" dirty="0"/>
              <a:t>Mission</a:t>
            </a:r>
          </a:p>
          <a:p>
            <a:pPr marL="1257300" lvl="2" indent="-342900">
              <a:buFont typeface="+mj-lt"/>
              <a:buAutoNum type="arabicParenR"/>
            </a:pPr>
            <a:r>
              <a:rPr lang="en-GB" dirty="0"/>
              <a:t>Preppy Jane = Study hard, get into a good law school  </a:t>
            </a:r>
            <a:r>
              <a:rPr lang="en-GB" b="1" dirty="0"/>
              <a:t>(wants SECURITY)</a:t>
            </a:r>
          </a:p>
          <a:p>
            <a:pPr marL="1257300" lvl="2" indent="-342900">
              <a:buFont typeface="+mj-lt"/>
              <a:buAutoNum type="arabicParenR"/>
            </a:pPr>
            <a:r>
              <a:rPr lang="en-GB" dirty="0"/>
              <a:t>Surfer Jack = Surf every day of his life </a:t>
            </a:r>
            <a:r>
              <a:rPr lang="en-GB" b="1" dirty="0"/>
              <a:t>(wants FREEDOM)</a:t>
            </a:r>
          </a:p>
          <a:p>
            <a:pPr marL="800100" lvl="1" indent="-342900">
              <a:buAutoNum type="arabicParenR"/>
            </a:pPr>
            <a:r>
              <a:rPr lang="en-GB" b="1" dirty="0"/>
              <a:t>Bad Guys (what will hinder the mission?)</a:t>
            </a:r>
          </a:p>
          <a:p>
            <a:pPr marL="1257300" lvl="2" indent="-342900">
              <a:buAutoNum type="arabicParenR"/>
            </a:pPr>
            <a:r>
              <a:rPr lang="en-GB" dirty="0"/>
              <a:t>Preppy Jane = Friends, parties, sports, outdoors, leisure</a:t>
            </a:r>
          </a:p>
          <a:p>
            <a:pPr marL="1257300" lvl="2" indent="-342900">
              <a:buFontTx/>
              <a:buAutoNum type="arabicParenR"/>
            </a:pPr>
            <a:r>
              <a:rPr lang="en-GB" dirty="0"/>
              <a:t>Surfer Jack = Parents, teachers, authority figures</a:t>
            </a:r>
          </a:p>
          <a:p>
            <a:pPr marL="800100" lvl="1" indent="-342900">
              <a:buAutoNum type="arabicParenR"/>
            </a:pPr>
            <a:r>
              <a:rPr lang="en-GB" b="1" dirty="0"/>
              <a:t>Good Guys (what will aid the mission?)</a:t>
            </a:r>
          </a:p>
          <a:p>
            <a:pPr marL="1257300" lvl="2" indent="-342900">
              <a:buAutoNum type="arabicParenR"/>
            </a:pPr>
            <a:r>
              <a:rPr lang="en-GB" dirty="0"/>
              <a:t>Preppy Jane = Parents, teachers, authority figures</a:t>
            </a:r>
          </a:p>
          <a:p>
            <a:pPr marL="1257300" lvl="2" indent="-342900">
              <a:buFontTx/>
              <a:buAutoNum type="arabicParenR"/>
            </a:pPr>
            <a:r>
              <a:rPr lang="en-GB" dirty="0"/>
              <a:t>Surfer Jack = Friends, parties, sports, outdoors, leisure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D538CD-916C-47BC-A096-04BCA692C8B9}"/>
              </a:ext>
            </a:extLst>
          </p:cNvPr>
          <p:cNvSpPr txBox="1"/>
          <p:nvPr/>
        </p:nvSpPr>
        <p:spPr>
          <a:xfrm>
            <a:off x="274038" y="135066"/>
            <a:ext cx="316544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dirty="0"/>
              <a:t>Storyline of Culture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AB162A-73A5-409B-8441-3FC95B3968CE}"/>
              </a:ext>
            </a:extLst>
          </p:cNvPr>
          <p:cNvSpPr txBox="1"/>
          <p:nvPr/>
        </p:nvSpPr>
        <p:spPr>
          <a:xfrm>
            <a:off x="343948" y="3692832"/>
            <a:ext cx="10997967" cy="2862322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Contextualize with their story: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GB" b="1" dirty="0"/>
              <a:t>Resonate – Find the YES!  (enter their worldview, find common ground)</a:t>
            </a:r>
          </a:p>
          <a:p>
            <a:pPr marL="1257300" lvl="2" indent="-342900">
              <a:buFont typeface="+mj-lt"/>
              <a:buAutoNum type="arabicParenR"/>
            </a:pPr>
            <a:r>
              <a:rPr lang="en-GB" dirty="0"/>
              <a:t>Preppy Jane = Security is good, justice is good</a:t>
            </a:r>
          </a:p>
          <a:p>
            <a:pPr marL="1257300" lvl="2" indent="-342900">
              <a:buFont typeface="+mj-lt"/>
              <a:buAutoNum type="arabicParenR"/>
            </a:pPr>
            <a:r>
              <a:rPr lang="en-GB" dirty="0"/>
              <a:t>Surfer Jack = God created us for freedom!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GB" b="1" dirty="0" err="1"/>
              <a:t>Dissonate</a:t>
            </a:r>
            <a:r>
              <a:rPr lang="en-GB" b="1" dirty="0"/>
              <a:t> – Present the HUH? (challenge their worldview)</a:t>
            </a:r>
          </a:p>
          <a:p>
            <a:pPr marL="1257300" lvl="2" indent="-342900">
              <a:buAutoNum type="arabicParenR"/>
            </a:pPr>
            <a:r>
              <a:rPr lang="en-GB" dirty="0"/>
              <a:t>Preppy Jane = BUT… will you really find security and </a:t>
            </a:r>
            <a:r>
              <a:rPr lang="en-GB" dirty="0" err="1"/>
              <a:t>honor</a:t>
            </a:r>
            <a:r>
              <a:rPr lang="en-GB" dirty="0"/>
              <a:t> through law alone?</a:t>
            </a:r>
          </a:p>
          <a:p>
            <a:pPr marL="1257300" lvl="2" indent="-342900">
              <a:buFontTx/>
              <a:buAutoNum type="arabicParenR"/>
            </a:pPr>
            <a:r>
              <a:rPr lang="en-GB" dirty="0"/>
              <a:t>Surfer Jack = BUT… what do you want to be free for?  What do you want to be free from?</a:t>
            </a:r>
          </a:p>
          <a:p>
            <a:pPr marL="800100" lvl="1" indent="-342900">
              <a:buFontTx/>
              <a:buAutoNum type="arabicParenR"/>
            </a:pPr>
            <a:r>
              <a:rPr lang="en-GB" b="1" dirty="0"/>
              <a:t>Jesus Fulfills – Point them toward the gospel</a:t>
            </a:r>
          </a:p>
          <a:p>
            <a:pPr marL="1257300" lvl="2" indent="-342900">
              <a:buAutoNum type="arabicParenR"/>
            </a:pPr>
            <a:r>
              <a:rPr lang="en-GB" dirty="0"/>
              <a:t>Preppy Jane = Jesus will give you the security and </a:t>
            </a:r>
            <a:r>
              <a:rPr lang="en-GB" dirty="0" err="1"/>
              <a:t>honor</a:t>
            </a:r>
            <a:r>
              <a:rPr lang="en-GB" dirty="0"/>
              <a:t> you’re looking for</a:t>
            </a:r>
          </a:p>
          <a:p>
            <a:pPr marL="1257300" lvl="2" indent="-342900">
              <a:buFontTx/>
              <a:buAutoNum type="arabicParenR"/>
            </a:pPr>
            <a:r>
              <a:rPr lang="en-GB" dirty="0"/>
              <a:t>Surfer Jack = Jesus not only frees you from sin, he frees you for a new life!</a:t>
            </a:r>
          </a:p>
        </p:txBody>
      </p:sp>
    </p:spTree>
    <p:extLst>
      <p:ext uri="{BB962C8B-B14F-4D97-AF65-F5344CB8AC3E}">
        <p14:creationId xmlns:p14="http://schemas.microsoft.com/office/powerpoint/2010/main" val="2387854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CD538CD-916C-47BC-A096-04BCA692C8B9}"/>
              </a:ext>
            </a:extLst>
          </p:cNvPr>
          <p:cNvSpPr txBox="1"/>
          <p:nvPr/>
        </p:nvSpPr>
        <p:spPr>
          <a:xfrm>
            <a:off x="341150" y="382473"/>
            <a:ext cx="316544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dirty="0"/>
              <a:t>Vision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BF2467-C9BB-4F3F-B3AF-BCD33A6AE813}"/>
              </a:ext>
            </a:extLst>
          </p:cNvPr>
          <p:cNvSpPr txBox="1"/>
          <p:nvPr/>
        </p:nvSpPr>
        <p:spPr>
          <a:xfrm>
            <a:off x="429236" y="1295755"/>
            <a:ext cx="10838577" cy="92333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Acts 15</a:t>
            </a:r>
            <a:r>
              <a:rPr lang="en-GB" dirty="0"/>
              <a:t> – Greek Christians can stay Greek.</a:t>
            </a:r>
          </a:p>
          <a:p>
            <a:r>
              <a:rPr lang="en-GB" b="1" dirty="0"/>
              <a:t>Revelation</a:t>
            </a:r>
            <a:r>
              <a:rPr lang="en-GB" dirty="0"/>
              <a:t> – Image of believers from every distinct culture on earth.  Not homogenous!</a:t>
            </a:r>
          </a:p>
          <a:p>
            <a:r>
              <a:rPr lang="en-GB" b="1" dirty="0"/>
              <a:t>John 1 </a:t>
            </a:r>
            <a:r>
              <a:rPr lang="en-GB" dirty="0"/>
              <a:t>– The Word became flesh.  Jesus is translatable into every culture.  (He’s the only God who can!)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FB3924-1CF3-4718-B3C5-0DCE6F79E563}"/>
              </a:ext>
            </a:extLst>
          </p:cNvPr>
          <p:cNvSpPr txBox="1"/>
          <p:nvPr/>
        </p:nvSpPr>
        <p:spPr>
          <a:xfrm>
            <a:off x="638961" y="5562245"/>
            <a:ext cx="943621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/>
              <a:t>Visit EvQ.org.au to take a small quiz on your </a:t>
            </a:r>
            <a:r>
              <a:rPr lang="en-GB" sz="2500" dirty="0" err="1"/>
              <a:t>EvQ</a:t>
            </a:r>
            <a:r>
              <a:rPr lang="en-GB" sz="2500" dirty="0"/>
              <a:t> (Evangelism IQ)!</a:t>
            </a:r>
          </a:p>
        </p:txBody>
      </p:sp>
    </p:spTree>
    <p:extLst>
      <p:ext uri="{BB962C8B-B14F-4D97-AF65-F5344CB8AC3E}">
        <p14:creationId xmlns:p14="http://schemas.microsoft.com/office/powerpoint/2010/main" val="1644921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679</Words>
  <Application>Microsoft Office PowerPoint</Application>
  <PresentationFormat>Widescreen</PresentationFormat>
  <Paragraphs>110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2024-08-05T17:16:38Z</dcterms:created>
  <dcterms:modified xsi:type="dcterms:W3CDTF">2024-08-05T17:16:42Z</dcterms:modified>
</cp:coreProperties>
</file>