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9"/>
  </p:notesMasterIdLst>
  <p:sldIdLst>
    <p:sldId id="256" r:id="rId2"/>
    <p:sldId id="257" r:id="rId3"/>
    <p:sldId id="258" r:id="rId4"/>
    <p:sldId id="259" r:id="rId5"/>
    <p:sldId id="260" r:id="rId6"/>
    <p:sldId id="261" r:id="rId7"/>
    <p:sldId id="262" r:id="rId8"/>
    <p:sldId id="263"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Lst>
  <p:sldSz cx="9144000" cy="5143500" type="screen16x9"/>
  <p:notesSz cx="6858000" cy="9144000"/>
  <p:embeddedFontLst>
    <p:embeddedFont>
      <p:font typeface="Caveat" panose="020B0604020202020204" charset="0"/>
      <p:regular r:id="rId40"/>
      <p:bold r:id="rId41"/>
    </p:embeddedFont>
    <p:embeddedFont>
      <p:font typeface="Georgia" panose="02040502050405020303" pitchFamily="18" charset="0"/>
      <p:regular r:id="rId42"/>
      <p:bold r:id="rId43"/>
      <p:italic r:id="rId44"/>
      <p:boldItalic r:id="rId45"/>
    </p:embeddedFont>
    <p:embeddedFont>
      <p:font typeface="Lora" pitchFamily="2" charset="0"/>
      <p:regular r:id="rId46"/>
      <p:bold r:id="rId47"/>
      <p:italic r:id="rId48"/>
      <p:boldItalic r:id="rId49"/>
    </p:embeddedFont>
    <p:embeddedFont>
      <p:font typeface="Roboto" panose="020000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6f73a04f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73a0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e97b29210d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e97b29210d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e97b29210d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e97b29210d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e97b29210d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e97b29210d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76cd521555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76cd52155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76cd52155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76cd52155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e97b29210d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e97b29210d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76cd521555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76cd52155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e97b29210d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e97b29210d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e97b29210d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e97b29210d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e97b29210d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e97b29210d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c6f73a04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c6f73a04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e97b29210d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e97b29210d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e97b29210d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e97b29210d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e97b29210d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e97b29210d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e97b29210d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e97b29210d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e97b29210d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e97b29210d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e97b29210d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e97b29210d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e97b29210d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e97b29210d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e97b29210d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e97b29210d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e97b29210d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e97b29210d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e97b29210d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e97b29210d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c6f73a04f_0_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c6f73a0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e97b29210d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e97b29210d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e97b29210d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e97b29210d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e97b29210d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e97b29210d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76cd52155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76cd52155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e97b29210d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e97b29210d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e97b29210d_0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e97b29210d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76cd521555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76cd521555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c6f73a04f_0_4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c6f73a04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e97b29210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e97b29210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c6f73a04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c6f73a04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c6f73a04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c6f73a04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ym typeface="Georgi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e97b29210d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e97b29210d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c6f73a04f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c6f73a04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e97b29210d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e97b29210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ncbddd/actearly/milestones/index.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Child Development</a:t>
            </a:r>
            <a:endParaRPr/>
          </a:p>
        </p:txBody>
      </p:sp>
      <p:sp>
        <p:nvSpPr>
          <p:cNvPr id="68" name="Google Shape;68;p13"/>
          <p:cNvSpPr txBox="1">
            <a:spLocks noGrp="1"/>
          </p:cNvSpPr>
          <p:nvPr>
            <p:ph type="subTitle" idx="1"/>
          </p:nvPr>
        </p:nvSpPr>
        <p:spPr>
          <a:xfrm>
            <a:off x="390525" y="2789119"/>
            <a:ext cx="8222100" cy="933600"/>
          </a:xfrm>
          <a:prstGeom prst="rect">
            <a:avLst/>
          </a:prstGeom>
        </p:spPr>
        <p:txBody>
          <a:bodyPr spcFirstLastPara="1" wrap="square" lIns="91425" tIns="91425" rIns="91425" bIns="91425" anchor="t" anchorCtr="0">
            <a:noAutofit/>
          </a:bodyPr>
          <a:lstStyle/>
          <a:p>
            <a:pPr marL="914400" lvl="0" indent="457200" algn="l" rtl="0">
              <a:spcBef>
                <a:spcPts val="0"/>
              </a:spcBef>
              <a:spcAft>
                <a:spcPts val="0"/>
              </a:spcAft>
              <a:buNone/>
            </a:pPr>
            <a:r>
              <a:rPr lang="en" sz="2400"/>
              <a:t>Leading your child through different </a:t>
            </a:r>
            <a:endParaRPr sz="2400"/>
          </a:p>
          <a:p>
            <a:pPr marL="914400" lvl="0" indent="457200" algn="l" rtl="0">
              <a:spcBef>
                <a:spcPts val="0"/>
              </a:spcBef>
              <a:spcAft>
                <a:spcPts val="0"/>
              </a:spcAft>
              <a:buNone/>
            </a:pPr>
            <a:r>
              <a:rPr lang="en" sz="2400"/>
              <a:t>development stages</a:t>
            </a:r>
            <a:endParaRPr sz="2400"/>
          </a:p>
        </p:txBody>
      </p:sp>
      <p:sp>
        <p:nvSpPr>
          <p:cNvPr id="69" name="Google Shape;69;p13"/>
          <p:cNvSpPr txBox="1"/>
          <p:nvPr/>
        </p:nvSpPr>
        <p:spPr>
          <a:xfrm>
            <a:off x="89500" y="4500675"/>
            <a:ext cx="2766300" cy="54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lt1"/>
                </a:solidFill>
                <a:latin typeface="Roboto"/>
                <a:ea typeface="Roboto"/>
                <a:cs typeface="Roboto"/>
                <a:sym typeface="Roboto"/>
              </a:rPr>
              <a:t>Allison Yund</a:t>
            </a:r>
            <a:endParaRPr sz="1800" b="1">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3778900" y="273050"/>
            <a:ext cx="2808000" cy="63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2"/>
                </a:solidFill>
              </a:rPr>
              <a:t>13-18 yrs</a:t>
            </a:r>
            <a:endParaRPr>
              <a:solidFill>
                <a:schemeClr val="dk2"/>
              </a:solidFill>
            </a:endParaRPr>
          </a:p>
        </p:txBody>
      </p:sp>
      <p:sp>
        <p:nvSpPr>
          <p:cNvPr id="148" name="Google Shape;148;p25"/>
          <p:cNvSpPr txBox="1"/>
          <p:nvPr/>
        </p:nvSpPr>
        <p:spPr>
          <a:xfrm>
            <a:off x="3484250" y="910550"/>
            <a:ext cx="5277000" cy="38766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500"/>
              </a:spcBef>
              <a:spcAft>
                <a:spcPts val="0"/>
              </a:spcAft>
              <a:buClr>
                <a:srgbClr val="444444"/>
              </a:buClr>
              <a:buSzPts val="1600"/>
              <a:buChar char="●"/>
            </a:pPr>
            <a:r>
              <a:rPr lang="en" sz="1600">
                <a:solidFill>
                  <a:srgbClr val="444444"/>
                </a:solidFill>
                <a:highlight>
                  <a:srgbClr val="FFFFFF"/>
                </a:highlight>
              </a:rPr>
              <a:t>Understand abstract ideas. These include grasping higher math concepts, and developing moral philosophies, including rights and privileges.</a:t>
            </a:r>
            <a:endParaRPr sz="1600">
              <a:solidFill>
                <a:srgbClr val="444444"/>
              </a:solidFill>
              <a:highlight>
                <a:srgbClr val="FFFFFF"/>
              </a:highlight>
            </a:endParaRPr>
          </a:p>
          <a:p>
            <a:pPr marL="457200" lvl="0" indent="-330200" algn="l" rtl="0">
              <a:lnSpc>
                <a:spcPct val="115000"/>
              </a:lnSpc>
              <a:spcBef>
                <a:spcPts val="0"/>
              </a:spcBef>
              <a:spcAft>
                <a:spcPts val="0"/>
              </a:spcAft>
              <a:buClr>
                <a:srgbClr val="444444"/>
              </a:buClr>
              <a:buSzPts val="1600"/>
              <a:buChar char="●"/>
            </a:pPr>
            <a:r>
              <a:rPr lang="en" sz="1600">
                <a:solidFill>
                  <a:srgbClr val="444444"/>
                </a:solidFill>
                <a:highlight>
                  <a:srgbClr val="FFFFFF"/>
                </a:highlight>
              </a:rPr>
              <a:t>Establish and maintain satisfying relationships. Their peer group may become a safe haven. This allows the adolescent to test new ideas.</a:t>
            </a:r>
            <a:endParaRPr sz="1600">
              <a:solidFill>
                <a:srgbClr val="444444"/>
              </a:solidFill>
              <a:highlight>
                <a:srgbClr val="FFFFFF"/>
              </a:highlight>
            </a:endParaRPr>
          </a:p>
          <a:p>
            <a:pPr marL="457200" lvl="0" indent="-330200" algn="l" rtl="0">
              <a:lnSpc>
                <a:spcPct val="115000"/>
              </a:lnSpc>
              <a:spcBef>
                <a:spcPts val="0"/>
              </a:spcBef>
              <a:spcAft>
                <a:spcPts val="0"/>
              </a:spcAft>
              <a:buClr>
                <a:srgbClr val="444444"/>
              </a:buClr>
              <a:buSzPts val="1600"/>
              <a:buChar char="●"/>
            </a:pPr>
            <a:r>
              <a:rPr lang="en" sz="1600">
                <a:solidFill>
                  <a:srgbClr val="444444"/>
                </a:solidFill>
                <a:highlight>
                  <a:srgbClr val="FFFFFF"/>
                </a:highlight>
              </a:rPr>
              <a:t>Move toward a more mature sense of themselves and their purpose.</a:t>
            </a:r>
            <a:endParaRPr sz="1600">
              <a:solidFill>
                <a:srgbClr val="444444"/>
              </a:solidFill>
              <a:highlight>
                <a:srgbClr val="FFFFFF"/>
              </a:highlight>
            </a:endParaRPr>
          </a:p>
          <a:p>
            <a:pPr marL="457200" lvl="0" indent="-330200" algn="l" rtl="0">
              <a:lnSpc>
                <a:spcPct val="115000"/>
              </a:lnSpc>
              <a:spcBef>
                <a:spcPts val="0"/>
              </a:spcBef>
              <a:spcAft>
                <a:spcPts val="0"/>
              </a:spcAft>
              <a:buClr>
                <a:srgbClr val="444444"/>
              </a:buClr>
              <a:buSzPts val="1600"/>
              <a:buChar char="●"/>
            </a:pPr>
            <a:r>
              <a:rPr lang="en" sz="1600">
                <a:solidFill>
                  <a:srgbClr val="444444"/>
                </a:solidFill>
                <a:highlight>
                  <a:srgbClr val="FFFFFF"/>
                </a:highlight>
              </a:rPr>
              <a:t>Question old values without losing their identity.</a:t>
            </a:r>
            <a:endParaRPr sz="1600">
              <a:solidFill>
                <a:srgbClr val="444444"/>
              </a:solidFill>
              <a:highlight>
                <a:srgbClr val="FFFFFF"/>
              </a:highlight>
            </a:endParaRPr>
          </a:p>
          <a:p>
            <a:pPr marL="457200" lvl="0" indent="-330200" algn="l" rtl="0">
              <a:lnSpc>
                <a:spcPct val="115000"/>
              </a:lnSpc>
              <a:spcBef>
                <a:spcPts val="0"/>
              </a:spcBef>
              <a:spcAft>
                <a:spcPts val="0"/>
              </a:spcAft>
              <a:buClr>
                <a:srgbClr val="444444"/>
              </a:buClr>
              <a:buSzPts val="1600"/>
              <a:buChar char="●"/>
            </a:pPr>
            <a:r>
              <a:rPr lang="en" sz="1600">
                <a:solidFill>
                  <a:srgbClr val="444444"/>
                </a:solidFill>
                <a:highlight>
                  <a:srgbClr val="FFFFFF"/>
                </a:highlight>
              </a:rPr>
              <a:t>Young people go through many changes as they move into physical maturity.</a:t>
            </a:r>
            <a:endParaRPr sz="1600">
              <a:solidFill>
                <a:srgbClr val="444444"/>
              </a:solidFill>
              <a:highlight>
                <a:srgbClr val="FFFFFF"/>
              </a:highlight>
            </a:endParaRPr>
          </a:p>
          <a:p>
            <a:pPr marL="457200" lvl="0" indent="-330200" algn="l" rtl="0">
              <a:lnSpc>
                <a:spcPct val="115000"/>
              </a:lnSpc>
              <a:spcBef>
                <a:spcPts val="0"/>
              </a:spcBef>
              <a:spcAft>
                <a:spcPts val="0"/>
              </a:spcAft>
              <a:buClr>
                <a:srgbClr val="444444"/>
              </a:buClr>
              <a:buSzPts val="1600"/>
              <a:buChar char="●"/>
            </a:pPr>
            <a:r>
              <a:rPr lang="en" sz="1600">
                <a:solidFill>
                  <a:srgbClr val="444444"/>
                </a:solidFill>
                <a:highlight>
                  <a:srgbClr val="FFFFFF"/>
                </a:highlight>
              </a:rPr>
              <a:t>The teenager's quest to become independent is a normal part of development. </a:t>
            </a:r>
            <a:endParaRPr sz="1600">
              <a:solidFill>
                <a:srgbClr val="444444"/>
              </a:solidFill>
              <a:highlight>
                <a:srgbClr val="FFFFFF"/>
              </a:highlight>
            </a:endParaRPr>
          </a:p>
          <a:p>
            <a:pPr marL="0" lvl="0" indent="0" algn="l" rtl="0">
              <a:spcBef>
                <a:spcPts val="2400"/>
              </a:spcBef>
              <a:spcAft>
                <a:spcPts val="0"/>
              </a:spcAft>
              <a:buNone/>
            </a:pPr>
            <a:endParaRPr sz="1050">
              <a:solidFill>
                <a:srgbClr val="444444"/>
              </a:solidFill>
              <a:highlight>
                <a:srgbClr val="FFFFF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is our role in this process of our child’s development?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Why behind the How-to’s</a:t>
            </a:r>
            <a:endParaRPr/>
          </a:p>
        </p:txBody>
      </p:sp>
      <p:sp>
        <p:nvSpPr>
          <p:cNvPr id="160" name="Google Shape;160;p27"/>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u="sng"/>
              <a:t>Why do you want your child to:</a:t>
            </a:r>
            <a:endParaRPr sz="2100" b="1" u="sng"/>
          </a:p>
          <a:p>
            <a:pPr marL="457200" lvl="0" indent="-349250" algn="l" rtl="0">
              <a:lnSpc>
                <a:spcPct val="150000"/>
              </a:lnSpc>
              <a:spcBef>
                <a:spcPts val="1600"/>
              </a:spcBef>
              <a:spcAft>
                <a:spcPts val="0"/>
              </a:spcAft>
              <a:buSzPts val="1900"/>
              <a:buChar char="●"/>
            </a:pPr>
            <a:r>
              <a:rPr lang="en" sz="1900"/>
              <a:t>Listen to you </a:t>
            </a:r>
            <a:endParaRPr sz="1900"/>
          </a:p>
          <a:p>
            <a:pPr marL="457200" lvl="0" indent="-349250" algn="l" rtl="0">
              <a:lnSpc>
                <a:spcPct val="150000"/>
              </a:lnSpc>
              <a:spcBef>
                <a:spcPts val="0"/>
              </a:spcBef>
              <a:spcAft>
                <a:spcPts val="0"/>
              </a:spcAft>
              <a:buSzPts val="1900"/>
              <a:buChar char="●"/>
            </a:pPr>
            <a:r>
              <a:rPr lang="en" sz="1900"/>
              <a:t>Share toys</a:t>
            </a:r>
            <a:endParaRPr sz="1900"/>
          </a:p>
          <a:p>
            <a:pPr marL="457200" lvl="0" indent="-349250" algn="l" rtl="0">
              <a:lnSpc>
                <a:spcPct val="150000"/>
              </a:lnSpc>
              <a:spcBef>
                <a:spcPts val="0"/>
              </a:spcBef>
              <a:spcAft>
                <a:spcPts val="0"/>
              </a:spcAft>
              <a:buSzPts val="1900"/>
              <a:buChar char="●"/>
            </a:pPr>
            <a:r>
              <a:rPr lang="en" sz="1900"/>
              <a:t>Wait their turn</a:t>
            </a:r>
            <a:endParaRPr sz="1900"/>
          </a:p>
          <a:p>
            <a:pPr marL="457200" lvl="0" indent="-349250" algn="l" rtl="0">
              <a:lnSpc>
                <a:spcPct val="150000"/>
              </a:lnSpc>
              <a:spcBef>
                <a:spcPts val="0"/>
              </a:spcBef>
              <a:spcAft>
                <a:spcPts val="0"/>
              </a:spcAft>
              <a:buSzPts val="1900"/>
              <a:buChar char="●"/>
            </a:pPr>
            <a:r>
              <a:rPr lang="en" sz="1900"/>
              <a:t>Go to school</a:t>
            </a:r>
            <a:endParaRPr sz="1900"/>
          </a:p>
          <a:p>
            <a:pPr marL="0" lvl="0" indent="0" algn="l" rtl="0">
              <a:spcBef>
                <a:spcPts val="1600"/>
              </a:spcBef>
              <a:spcAft>
                <a:spcPts val="1600"/>
              </a:spcAft>
              <a:buNone/>
            </a:pPr>
            <a:endParaRPr/>
          </a:p>
        </p:txBody>
      </p:sp>
      <p:sp>
        <p:nvSpPr>
          <p:cNvPr id="161" name="Google Shape;161;p27"/>
          <p:cNvSpPr txBox="1">
            <a:spLocks noGrp="1"/>
          </p:cNvSpPr>
          <p:nvPr>
            <p:ph type="body" idx="2"/>
          </p:nvPr>
        </p:nvSpPr>
        <p:spPr>
          <a:xfrm>
            <a:off x="5154200" y="2033375"/>
            <a:ext cx="3673200" cy="2710200"/>
          </a:xfrm>
          <a:prstGeom prst="rect">
            <a:avLst/>
          </a:prstGeom>
          <a:solidFill>
            <a:schemeClr val="accent6"/>
          </a:solidFill>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lt1"/>
                </a:solidFill>
              </a:rPr>
              <a:t>The answers to these questions will help direct you to the how you are going to train up your child. </a:t>
            </a:r>
            <a:endParaRPr sz="2000">
              <a:solidFill>
                <a:schemeClr val="lt1"/>
              </a:solidFill>
            </a:endParaRPr>
          </a:p>
          <a:p>
            <a:pPr marL="457200" lvl="0" indent="-355600" algn="l" rtl="0">
              <a:spcBef>
                <a:spcPts val="1600"/>
              </a:spcBef>
              <a:spcAft>
                <a:spcPts val="0"/>
              </a:spcAft>
              <a:buClr>
                <a:schemeClr val="lt1"/>
              </a:buClr>
              <a:buSzPts val="2000"/>
              <a:buChar char="-"/>
            </a:pPr>
            <a:r>
              <a:rPr lang="en" sz="2000">
                <a:solidFill>
                  <a:schemeClr val="lt1"/>
                </a:solidFill>
              </a:rPr>
              <a:t>Beliefs</a:t>
            </a:r>
            <a:endParaRPr sz="2000">
              <a:solidFill>
                <a:schemeClr val="lt1"/>
              </a:solidFill>
            </a:endParaRPr>
          </a:p>
          <a:p>
            <a:pPr marL="457200" lvl="0" indent="-355600" algn="l" rtl="0">
              <a:spcBef>
                <a:spcPts val="0"/>
              </a:spcBef>
              <a:spcAft>
                <a:spcPts val="0"/>
              </a:spcAft>
              <a:buClr>
                <a:schemeClr val="lt1"/>
              </a:buClr>
              <a:buSzPts val="2000"/>
              <a:buChar char="-"/>
            </a:pPr>
            <a:r>
              <a:rPr lang="en" sz="2000">
                <a:solidFill>
                  <a:schemeClr val="lt1"/>
                </a:solidFill>
              </a:rPr>
              <a:t>Goals</a:t>
            </a:r>
            <a:endParaRPr sz="20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 make confident decisions in parenting you need to know:</a:t>
            </a:r>
            <a:endParaRPr/>
          </a:p>
        </p:txBody>
      </p:sp>
      <p:sp>
        <p:nvSpPr>
          <p:cNvPr id="167" name="Google Shape;167;p2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AutoNum type="arabicPeriod"/>
            </a:pPr>
            <a:r>
              <a:rPr lang="en" sz="2100"/>
              <a:t>What are your beliefs about the general categories of parenting?</a:t>
            </a:r>
            <a:endParaRPr sz="2100"/>
          </a:p>
          <a:p>
            <a:pPr marL="457200" lvl="0" indent="-361950" algn="l" rtl="0">
              <a:spcBef>
                <a:spcPts val="1000"/>
              </a:spcBef>
              <a:spcAft>
                <a:spcPts val="0"/>
              </a:spcAft>
              <a:buSzPts val="2100"/>
              <a:buAutoNum type="arabicPeriod"/>
            </a:pPr>
            <a:r>
              <a:rPr lang="en" sz="2100"/>
              <a:t>What are your goals for parenting?</a:t>
            </a:r>
            <a:endParaRPr sz="2100"/>
          </a:p>
          <a:p>
            <a:pPr marL="457200" lvl="0" indent="-361950" algn="l" rtl="0">
              <a:spcBef>
                <a:spcPts val="1000"/>
              </a:spcBef>
              <a:spcAft>
                <a:spcPts val="0"/>
              </a:spcAft>
              <a:buSzPts val="2100"/>
              <a:buAutoNum type="arabicPeriod"/>
            </a:pPr>
            <a:r>
              <a:rPr lang="en" sz="2100"/>
              <a:t>How will you satisfy the why of your beliefs?</a:t>
            </a:r>
            <a:endParaRPr sz="2100"/>
          </a:p>
          <a:p>
            <a:pPr marL="0" lvl="0" indent="0" algn="l" rtl="0">
              <a:spcBef>
                <a:spcPts val="1600"/>
              </a:spcBef>
              <a:spcAft>
                <a:spcPts val="0"/>
              </a:spcAft>
              <a:buNone/>
            </a:pPr>
            <a:endParaRPr/>
          </a:p>
          <a:p>
            <a:pPr marL="0" lvl="0" indent="0" algn="l" rtl="0">
              <a:spcBef>
                <a:spcPts val="1600"/>
              </a:spcBef>
              <a:spcAft>
                <a:spcPts val="1600"/>
              </a:spcAft>
              <a:buNone/>
            </a:pPr>
            <a:r>
              <a:rPr lang="en"/>
              <a:t>Toddlerwise p. 84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body" idx="4294967295"/>
          </p:nvPr>
        </p:nvSpPr>
        <p:spPr>
          <a:xfrm>
            <a:off x="460950" y="646475"/>
            <a:ext cx="8222100" cy="301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lt1"/>
                </a:solidFill>
              </a:rPr>
              <a:t>“You will be better equipped to solve the toddler moments of crisis when you know what you believe, why you believe it, and how you will execute those values. </a:t>
            </a:r>
            <a:endParaRPr sz="2200">
              <a:solidFill>
                <a:schemeClr val="lt1"/>
              </a:solidFill>
            </a:endParaRPr>
          </a:p>
          <a:p>
            <a:pPr marL="0" lvl="0" indent="0" algn="l" rtl="0">
              <a:spcBef>
                <a:spcPts val="1600"/>
              </a:spcBef>
              <a:spcAft>
                <a:spcPts val="0"/>
              </a:spcAft>
              <a:buNone/>
            </a:pPr>
            <a:r>
              <a:rPr lang="en" sz="2200">
                <a:solidFill>
                  <a:schemeClr val="lt1"/>
                </a:solidFill>
              </a:rPr>
              <a:t>It will get you to your destination without you </a:t>
            </a:r>
            <a:r>
              <a:rPr lang="en" sz="2200" u="sng">
                <a:solidFill>
                  <a:schemeClr val="lt1"/>
                </a:solidFill>
              </a:rPr>
              <a:t>second-guessing </a:t>
            </a:r>
            <a:r>
              <a:rPr lang="en" sz="2200">
                <a:solidFill>
                  <a:schemeClr val="lt1"/>
                </a:solidFill>
              </a:rPr>
              <a:t>whether your child was somehow emotionally or intellectually short-changed for life. Applied daily, it will keep you in harmony with your beliefs and </a:t>
            </a:r>
            <a:r>
              <a:rPr lang="en" sz="2200" u="sng">
                <a:solidFill>
                  <a:schemeClr val="lt1"/>
                </a:solidFill>
              </a:rPr>
              <a:t>free from doubts</a:t>
            </a:r>
            <a:r>
              <a:rPr lang="en" sz="2200">
                <a:solidFill>
                  <a:schemeClr val="lt1"/>
                </a:solidFill>
              </a:rPr>
              <a:t>.”</a:t>
            </a:r>
            <a:endParaRPr sz="2200">
              <a:solidFill>
                <a:schemeClr val="lt1"/>
              </a:solidFill>
            </a:endParaRPr>
          </a:p>
          <a:p>
            <a:pPr marL="0" lvl="0" indent="0" algn="l" rtl="0">
              <a:spcBef>
                <a:spcPts val="1600"/>
              </a:spcBef>
              <a:spcAft>
                <a:spcPts val="0"/>
              </a:spcAft>
              <a:buNone/>
            </a:pPr>
            <a:endParaRPr>
              <a:solidFill>
                <a:schemeClr val="lt1"/>
              </a:solidFill>
            </a:endParaRPr>
          </a:p>
          <a:p>
            <a:pPr marL="0" lvl="0" indent="0" algn="l" rtl="0">
              <a:spcBef>
                <a:spcPts val="1600"/>
              </a:spcBef>
              <a:spcAft>
                <a:spcPts val="1600"/>
              </a:spcAft>
              <a:buNone/>
            </a:pPr>
            <a:r>
              <a:rPr lang="en">
                <a:solidFill>
                  <a:schemeClr val="lt1"/>
                </a:solidFill>
              </a:rPr>
              <a:t>Toddlerwise p. 84</a:t>
            </a: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Helpful Tips- No Matter What Stage</a:t>
            </a:r>
            <a:endParaRPr/>
          </a:p>
        </p:txBody>
      </p:sp>
      <p:sp>
        <p:nvSpPr>
          <p:cNvPr id="178" name="Google Shape;178;p30"/>
          <p:cNvSpPr txBox="1">
            <a:spLocks noGrp="1"/>
          </p:cNvSpPr>
          <p:nvPr>
            <p:ph type="body" idx="1"/>
          </p:nvPr>
        </p:nvSpPr>
        <p:spPr>
          <a:xfrm>
            <a:off x="471900" y="1919075"/>
            <a:ext cx="6015900" cy="27102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SzPts val="2000"/>
              <a:buChar char="-"/>
            </a:pPr>
            <a:r>
              <a:rPr lang="en" sz="2000"/>
              <a:t>Involve God in the Process</a:t>
            </a:r>
            <a:endParaRPr sz="2000"/>
          </a:p>
          <a:p>
            <a:pPr marL="457200" lvl="0" indent="-355600" algn="l" rtl="0">
              <a:lnSpc>
                <a:spcPct val="150000"/>
              </a:lnSpc>
              <a:spcBef>
                <a:spcPts val="0"/>
              </a:spcBef>
              <a:spcAft>
                <a:spcPts val="0"/>
              </a:spcAft>
              <a:buSzPts val="2000"/>
              <a:buChar char="-"/>
            </a:pPr>
            <a:r>
              <a:rPr lang="en" sz="2000"/>
              <a:t>Become a student of your child</a:t>
            </a:r>
            <a:endParaRPr sz="2000"/>
          </a:p>
          <a:p>
            <a:pPr marL="457200" lvl="0" indent="-355600" algn="l" rtl="0">
              <a:lnSpc>
                <a:spcPct val="150000"/>
              </a:lnSpc>
              <a:spcBef>
                <a:spcPts val="0"/>
              </a:spcBef>
              <a:spcAft>
                <a:spcPts val="0"/>
              </a:spcAft>
              <a:buSzPts val="2000"/>
              <a:buChar char="-"/>
            </a:pPr>
            <a:r>
              <a:rPr lang="en" sz="2000"/>
              <a:t>Be Consistent (as much as possible)</a:t>
            </a:r>
            <a:endParaRPr sz="2000"/>
          </a:p>
          <a:p>
            <a:pPr marL="457200" lvl="0" indent="0" algn="l" rtl="0">
              <a:lnSpc>
                <a:spcPct val="150000"/>
              </a:lnSpc>
              <a:spcBef>
                <a:spcPts val="1600"/>
              </a:spcBef>
              <a:spcAft>
                <a:spcPts val="1600"/>
              </a:spcAft>
              <a:buNone/>
            </a:pP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Involve God in the Process</a:t>
            </a:r>
            <a:endParaRPr/>
          </a:p>
        </p:txBody>
      </p:sp>
      <p:sp>
        <p:nvSpPr>
          <p:cNvPr id="184" name="Google Shape;184;p3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sz="2100"/>
              <a:t>Perspective Change</a:t>
            </a:r>
            <a:endParaRPr sz="2100"/>
          </a:p>
          <a:p>
            <a:pPr marL="457200" lvl="0" indent="-361950" algn="l" rtl="0">
              <a:spcBef>
                <a:spcPts val="1000"/>
              </a:spcBef>
              <a:spcAft>
                <a:spcPts val="1000"/>
              </a:spcAft>
              <a:buSzPts val="2100"/>
              <a:buChar char="-"/>
            </a:pPr>
            <a:r>
              <a:rPr lang="en" sz="2100"/>
              <a:t>Tools needed to do the job</a:t>
            </a:r>
            <a:endParaRPr sz="2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Psalm 139: 13-18</a:t>
            </a:r>
            <a:endParaRPr/>
          </a:p>
        </p:txBody>
      </p:sp>
      <p:sp>
        <p:nvSpPr>
          <p:cNvPr id="190" name="Google Shape;190;p32"/>
          <p:cNvSpPr txBox="1">
            <a:spLocks noGrp="1"/>
          </p:cNvSpPr>
          <p:nvPr>
            <p:ph type="body" idx="1"/>
          </p:nvPr>
        </p:nvSpPr>
        <p:spPr>
          <a:xfrm>
            <a:off x="471900" y="1919075"/>
            <a:ext cx="8222100" cy="3086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2"/>
                </a:solidFill>
              </a:rPr>
              <a:t>“You made all the delicate, inner parts of my body</a:t>
            </a:r>
            <a:endParaRPr>
              <a:solidFill>
                <a:schemeClr val="dk2"/>
              </a:solidFill>
            </a:endParaRPr>
          </a:p>
          <a:p>
            <a:pPr marL="0" lvl="0" indent="0" algn="l" rtl="0">
              <a:lnSpc>
                <a:spcPct val="115000"/>
              </a:lnSpc>
              <a:spcBef>
                <a:spcPts val="0"/>
              </a:spcBef>
              <a:spcAft>
                <a:spcPts val="0"/>
              </a:spcAft>
              <a:buNone/>
            </a:pPr>
            <a:r>
              <a:rPr lang="en">
                <a:solidFill>
                  <a:schemeClr val="dk2"/>
                </a:solidFill>
              </a:rPr>
              <a:t>and knit me together in my mother’s womb.</a:t>
            </a:r>
            <a:endParaRPr>
              <a:solidFill>
                <a:schemeClr val="dk2"/>
              </a:solidFill>
            </a:endParaRPr>
          </a:p>
          <a:p>
            <a:pPr marL="0" lvl="0" indent="0" algn="l" rtl="0">
              <a:lnSpc>
                <a:spcPct val="115000"/>
              </a:lnSpc>
              <a:spcBef>
                <a:spcPts val="0"/>
              </a:spcBef>
              <a:spcAft>
                <a:spcPts val="0"/>
              </a:spcAft>
              <a:buNone/>
            </a:pPr>
            <a:r>
              <a:rPr lang="en">
                <a:solidFill>
                  <a:schemeClr val="dk2"/>
                </a:solidFill>
              </a:rPr>
              <a:t>Thank you for making me so wonderfully complex!</a:t>
            </a:r>
            <a:endParaRPr>
              <a:solidFill>
                <a:schemeClr val="dk2"/>
              </a:solidFill>
            </a:endParaRPr>
          </a:p>
          <a:p>
            <a:pPr marL="0" lvl="0" indent="0" algn="l" rtl="0">
              <a:lnSpc>
                <a:spcPct val="115000"/>
              </a:lnSpc>
              <a:spcBef>
                <a:spcPts val="0"/>
              </a:spcBef>
              <a:spcAft>
                <a:spcPts val="0"/>
              </a:spcAft>
              <a:buNone/>
            </a:pPr>
            <a:r>
              <a:rPr lang="en">
                <a:solidFill>
                  <a:schemeClr val="dk2"/>
                </a:solidFill>
              </a:rPr>
              <a:t>Your workmanship is marvelous—how well I know it.</a:t>
            </a:r>
            <a:endParaRPr>
              <a:solidFill>
                <a:schemeClr val="dk2"/>
              </a:solidFill>
            </a:endParaRPr>
          </a:p>
          <a:p>
            <a:pPr marL="0" lvl="0" indent="0" algn="l" rtl="0">
              <a:lnSpc>
                <a:spcPct val="115000"/>
              </a:lnSpc>
              <a:spcBef>
                <a:spcPts val="0"/>
              </a:spcBef>
              <a:spcAft>
                <a:spcPts val="0"/>
              </a:spcAft>
              <a:buNone/>
            </a:pPr>
            <a:r>
              <a:rPr lang="en">
                <a:solidFill>
                  <a:schemeClr val="dk2"/>
                </a:solidFill>
              </a:rPr>
              <a:t>You watched me as I was being formed in utter seclusion,</a:t>
            </a:r>
            <a:endParaRPr>
              <a:solidFill>
                <a:schemeClr val="dk2"/>
              </a:solidFill>
            </a:endParaRPr>
          </a:p>
          <a:p>
            <a:pPr marL="0" lvl="0" indent="0" algn="l" rtl="0">
              <a:lnSpc>
                <a:spcPct val="115000"/>
              </a:lnSpc>
              <a:spcBef>
                <a:spcPts val="0"/>
              </a:spcBef>
              <a:spcAft>
                <a:spcPts val="0"/>
              </a:spcAft>
              <a:buNone/>
            </a:pPr>
            <a:r>
              <a:rPr lang="en">
                <a:solidFill>
                  <a:schemeClr val="dk2"/>
                </a:solidFill>
              </a:rPr>
              <a:t>as I was woven together in the dark of the womb.</a:t>
            </a:r>
            <a:endParaRPr>
              <a:solidFill>
                <a:schemeClr val="dk2"/>
              </a:solidFill>
            </a:endParaRPr>
          </a:p>
          <a:p>
            <a:pPr marL="0" lvl="0" indent="0" algn="l" rtl="0">
              <a:lnSpc>
                <a:spcPct val="115000"/>
              </a:lnSpc>
              <a:spcBef>
                <a:spcPts val="0"/>
              </a:spcBef>
              <a:spcAft>
                <a:spcPts val="0"/>
              </a:spcAft>
              <a:buNone/>
            </a:pPr>
            <a:r>
              <a:rPr lang="en">
                <a:solidFill>
                  <a:schemeClr val="dk2"/>
                </a:solidFill>
              </a:rPr>
              <a:t>You saw me before I was born.</a:t>
            </a:r>
            <a:endParaRPr>
              <a:solidFill>
                <a:schemeClr val="dk2"/>
              </a:solidFill>
            </a:endParaRPr>
          </a:p>
          <a:p>
            <a:pPr marL="0" lvl="0" indent="0" algn="l" rtl="0">
              <a:lnSpc>
                <a:spcPct val="115000"/>
              </a:lnSpc>
              <a:spcBef>
                <a:spcPts val="0"/>
              </a:spcBef>
              <a:spcAft>
                <a:spcPts val="0"/>
              </a:spcAft>
              <a:buNone/>
            </a:pPr>
            <a:r>
              <a:rPr lang="en">
                <a:solidFill>
                  <a:schemeClr val="dk2"/>
                </a:solidFill>
              </a:rPr>
              <a:t>Every </a:t>
            </a:r>
            <a:r>
              <a:rPr lang="en" u="sng">
                <a:solidFill>
                  <a:schemeClr val="dk2"/>
                </a:solidFill>
              </a:rPr>
              <a:t>day </a:t>
            </a:r>
            <a:r>
              <a:rPr lang="en">
                <a:solidFill>
                  <a:schemeClr val="dk2"/>
                </a:solidFill>
              </a:rPr>
              <a:t>of my life was recorded in your book.</a:t>
            </a:r>
            <a:endParaRPr>
              <a:solidFill>
                <a:schemeClr val="dk2"/>
              </a:solidFill>
            </a:endParaRPr>
          </a:p>
          <a:p>
            <a:pPr marL="0" lvl="0" indent="0" algn="l" rtl="0">
              <a:lnSpc>
                <a:spcPct val="115000"/>
              </a:lnSpc>
              <a:spcBef>
                <a:spcPts val="0"/>
              </a:spcBef>
              <a:spcAft>
                <a:spcPts val="0"/>
              </a:spcAft>
              <a:buNone/>
            </a:pPr>
            <a:r>
              <a:rPr lang="en">
                <a:solidFill>
                  <a:schemeClr val="dk2"/>
                </a:solidFill>
              </a:rPr>
              <a:t>Every </a:t>
            </a:r>
            <a:r>
              <a:rPr lang="en" u="sng">
                <a:solidFill>
                  <a:schemeClr val="dk2"/>
                </a:solidFill>
              </a:rPr>
              <a:t>moment </a:t>
            </a:r>
            <a:r>
              <a:rPr lang="en">
                <a:solidFill>
                  <a:schemeClr val="dk2"/>
                </a:solidFill>
              </a:rPr>
              <a:t>was laid out before a single day had passed.”</a:t>
            </a:r>
            <a:endParaRPr>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Ephesians 1:5</a:t>
            </a:r>
            <a:endParaRPr/>
          </a:p>
        </p:txBody>
      </p:sp>
      <p:sp>
        <p:nvSpPr>
          <p:cNvPr id="196" name="Google Shape;196;p33"/>
          <p:cNvSpPr txBox="1">
            <a:spLocks noGrp="1"/>
          </p:cNvSpPr>
          <p:nvPr>
            <p:ph type="body" idx="1"/>
          </p:nvPr>
        </p:nvSpPr>
        <p:spPr>
          <a:xfrm>
            <a:off x="471900" y="1941900"/>
            <a:ext cx="7968300" cy="1259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900" b="1">
                <a:solidFill>
                  <a:schemeClr val="dk1"/>
                </a:solidFill>
              </a:rPr>
              <a:t>“</a:t>
            </a:r>
            <a:r>
              <a:rPr lang="en" sz="2000">
                <a:solidFill>
                  <a:schemeClr val="dk1"/>
                </a:solidFill>
              </a:rPr>
              <a:t>God decided in advance to adopt us into his own family by bringing us to himself through Jesus Christ. This is what he wanted to do, and it gave him great pleasure.”</a:t>
            </a:r>
            <a:endParaRPr sz="20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508000" lvl="0" indent="0" algn="l" rtl="0">
              <a:lnSpc>
                <a:spcPct val="115000"/>
              </a:lnSpc>
              <a:spcBef>
                <a:spcPts val="1100"/>
              </a:spcBef>
              <a:spcAft>
                <a:spcPts val="0"/>
              </a:spcAft>
              <a:buNone/>
            </a:pPr>
            <a:endParaRPr sz="1200">
              <a:solidFill>
                <a:srgbClr val="000000"/>
              </a:solidFill>
              <a:highlight>
                <a:srgbClr val="FFFFFF"/>
              </a:highlight>
            </a:endParaRPr>
          </a:p>
          <a:p>
            <a:pPr marL="0" lvl="0" indent="0" algn="l" rtl="0">
              <a:spcBef>
                <a:spcPts val="1100"/>
              </a:spcBef>
              <a:spcAft>
                <a:spcPts val="0"/>
              </a:spcAft>
              <a:buNone/>
            </a:pPr>
            <a:r>
              <a:rPr lang="en"/>
              <a:t>Psalm 127</a:t>
            </a:r>
            <a:endParaRPr/>
          </a:p>
        </p:txBody>
      </p:sp>
      <p:sp>
        <p:nvSpPr>
          <p:cNvPr id="202" name="Google Shape;202;p34"/>
          <p:cNvSpPr txBox="1">
            <a:spLocks noGrp="1"/>
          </p:cNvSpPr>
          <p:nvPr>
            <p:ph type="body" idx="1"/>
          </p:nvPr>
        </p:nvSpPr>
        <p:spPr>
          <a:xfrm>
            <a:off x="471900" y="1576175"/>
            <a:ext cx="8222100" cy="3484200"/>
          </a:xfrm>
          <a:prstGeom prst="rect">
            <a:avLst/>
          </a:prstGeom>
        </p:spPr>
        <p:txBody>
          <a:bodyPr spcFirstLastPara="1" wrap="square" lIns="91425" tIns="91425" rIns="91425" bIns="91425" anchor="t" anchorCtr="0">
            <a:noAutofit/>
          </a:bodyPr>
          <a:lstStyle/>
          <a:p>
            <a:pPr marL="508000" lvl="0" indent="0" algn="l" rtl="0">
              <a:spcBef>
                <a:spcPts val="1100"/>
              </a:spcBef>
              <a:spcAft>
                <a:spcPts val="0"/>
              </a:spcAft>
              <a:buNone/>
            </a:pPr>
            <a:r>
              <a:rPr lang="en" sz="1700">
                <a:solidFill>
                  <a:srgbClr val="000000"/>
                </a:solidFill>
              </a:rPr>
              <a:t>Unless the </a:t>
            </a:r>
            <a:r>
              <a:rPr lang="en" sz="1700" cap="small">
                <a:solidFill>
                  <a:srgbClr val="000000"/>
                </a:solidFill>
              </a:rPr>
              <a:t>Lord</a:t>
            </a:r>
            <a:r>
              <a:rPr lang="en" sz="1700">
                <a:solidFill>
                  <a:srgbClr val="000000"/>
                </a:solidFill>
              </a:rPr>
              <a:t> builds the house,</a:t>
            </a:r>
            <a:br>
              <a:rPr lang="en" sz="1700">
                <a:solidFill>
                  <a:srgbClr val="000000"/>
                </a:solidFill>
              </a:rPr>
            </a:br>
            <a:r>
              <a:rPr lang="en" sz="1700">
                <a:solidFill>
                  <a:srgbClr val="000000"/>
                </a:solidFill>
              </a:rPr>
              <a:t>    the builders labor in vain.</a:t>
            </a:r>
            <a:br>
              <a:rPr lang="en" sz="1700">
                <a:solidFill>
                  <a:srgbClr val="000000"/>
                </a:solidFill>
              </a:rPr>
            </a:br>
            <a:r>
              <a:rPr lang="en" sz="1700">
                <a:solidFill>
                  <a:srgbClr val="000000"/>
                </a:solidFill>
              </a:rPr>
              <a:t>Unless the </a:t>
            </a:r>
            <a:r>
              <a:rPr lang="en" sz="1700" cap="small">
                <a:solidFill>
                  <a:srgbClr val="000000"/>
                </a:solidFill>
              </a:rPr>
              <a:t>Lord</a:t>
            </a:r>
            <a:r>
              <a:rPr lang="en" sz="1700">
                <a:solidFill>
                  <a:srgbClr val="000000"/>
                </a:solidFill>
              </a:rPr>
              <a:t> watches over the city,</a:t>
            </a:r>
            <a:br>
              <a:rPr lang="en" sz="1700">
                <a:solidFill>
                  <a:srgbClr val="000000"/>
                </a:solidFill>
              </a:rPr>
            </a:br>
            <a:r>
              <a:rPr lang="en" sz="1700">
                <a:solidFill>
                  <a:srgbClr val="000000"/>
                </a:solidFill>
              </a:rPr>
              <a:t>    the guards stand watch in vain.</a:t>
            </a:r>
            <a:endParaRPr sz="1700">
              <a:solidFill>
                <a:srgbClr val="000000"/>
              </a:solidFill>
            </a:endParaRPr>
          </a:p>
          <a:p>
            <a:pPr marL="508000" lvl="0" indent="0" algn="l" rtl="0">
              <a:spcBef>
                <a:spcPts val="1100"/>
              </a:spcBef>
              <a:spcAft>
                <a:spcPts val="0"/>
              </a:spcAft>
              <a:buNone/>
            </a:pPr>
            <a:r>
              <a:rPr lang="en" sz="1700">
                <a:solidFill>
                  <a:srgbClr val="000000"/>
                </a:solidFill>
              </a:rPr>
              <a:t>In vain you rise early</a:t>
            </a:r>
            <a:br>
              <a:rPr lang="en" sz="1700">
                <a:solidFill>
                  <a:srgbClr val="000000"/>
                </a:solidFill>
              </a:rPr>
            </a:br>
            <a:r>
              <a:rPr lang="en" sz="1700">
                <a:solidFill>
                  <a:srgbClr val="000000"/>
                </a:solidFill>
              </a:rPr>
              <a:t>    and stay up late,</a:t>
            </a:r>
            <a:br>
              <a:rPr lang="en" sz="1700">
                <a:solidFill>
                  <a:srgbClr val="000000"/>
                </a:solidFill>
              </a:rPr>
            </a:br>
            <a:r>
              <a:rPr lang="en" sz="1700">
                <a:solidFill>
                  <a:srgbClr val="000000"/>
                </a:solidFill>
              </a:rPr>
              <a:t>toiling for food to eat—</a:t>
            </a:r>
            <a:br>
              <a:rPr lang="en" sz="1700">
                <a:solidFill>
                  <a:srgbClr val="000000"/>
                </a:solidFill>
              </a:rPr>
            </a:br>
            <a:r>
              <a:rPr lang="en" sz="1700">
                <a:solidFill>
                  <a:srgbClr val="000000"/>
                </a:solidFill>
              </a:rPr>
              <a:t>    for he grants sleep to those he loves.</a:t>
            </a:r>
            <a:endParaRPr sz="1700">
              <a:solidFill>
                <a:srgbClr val="000000"/>
              </a:solidFill>
            </a:endParaRPr>
          </a:p>
          <a:p>
            <a:pPr marL="508000" lvl="0" indent="0" algn="l" rtl="0">
              <a:spcBef>
                <a:spcPts val="1100"/>
              </a:spcBef>
              <a:spcAft>
                <a:spcPts val="1100"/>
              </a:spcAft>
              <a:buNone/>
            </a:pPr>
            <a:r>
              <a:rPr lang="en" sz="1700">
                <a:solidFill>
                  <a:srgbClr val="000000"/>
                </a:solidFill>
              </a:rPr>
              <a:t>Children are a </a:t>
            </a:r>
            <a:r>
              <a:rPr lang="en" sz="1700" b="1">
                <a:solidFill>
                  <a:srgbClr val="000000"/>
                </a:solidFill>
              </a:rPr>
              <a:t>heritage</a:t>
            </a:r>
            <a:r>
              <a:rPr lang="en" sz="1700">
                <a:solidFill>
                  <a:srgbClr val="000000"/>
                </a:solidFill>
              </a:rPr>
              <a:t> from the </a:t>
            </a:r>
            <a:r>
              <a:rPr lang="en" sz="1700" cap="small">
                <a:solidFill>
                  <a:srgbClr val="000000"/>
                </a:solidFill>
              </a:rPr>
              <a:t>Lord</a:t>
            </a:r>
            <a:r>
              <a:rPr lang="en" sz="1700">
                <a:solidFill>
                  <a:srgbClr val="000000"/>
                </a:solidFill>
              </a:rPr>
              <a:t>,</a:t>
            </a:r>
            <a:br>
              <a:rPr lang="en" sz="1700">
                <a:solidFill>
                  <a:srgbClr val="000000"/>
                </a:solidFill>
              </a:rPr>
            </a:br>
            <a:r>
              <a:rPr lang="en" sz="1700">
                <a:solidFill>
                  <a:srgbClr val="000000"/>
                </a:solidFill>
              </a:rPr>
              <a:t>    offspring a </a:t>
            </a:r>
            <a:r>
              <a:rPr lang="en" sz="1700" b="1">
                <a:solidFill>
                  <a:srgbClr val="000000"/>
                </a:solidFill>
              </a:rPr>
              <a:t>reward</a:t>
            </a:r>
            <a:r>
              <a:rPr lang="en" sz="1700">
                <a:solidFill>
                  <a:srgbClr val="000000"/>
                </a:solidFill>
              </a:rPr>
              <a:t> from him.</a:t>
            </a:r>
            <a:endParaRPr sz="17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81150" y="3824025"/>
            <a:ext cx="43668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Yund Family</a:t>
            </a:r>
            <a:endParaRPr/>
          </a:p>
        </p:txBody>
      </p:sp>
      <p:sp>
        <p:nvSpPr>
          <p:cNvPr id="77" name="Google Shape;77;p14"/>
          <p:cNvSpPr txBox="1"/>
          <p:nvPr/>
        </p:nvSpPr>
        <p:spPr>
          <a:xfrm>
            <a:off x="5311950" y="417750"/>
            <a:ext cx="3720600" cy="60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lt1"/>
                </a:solidFill>
                <a:latin typeface="Roboto"/>
                <a:ea typeface="Roboto"/>
                <a:cs typeface="Roboto"/>
                <a:sym typeface="Roboto"/>
              </a:rPr>
              <a:t>Max (16), Carleigh (14), Wyatt (10)</a:t>
            </a:r>
            <a:endParaRPr sz="1600" b="1">
              <a:solidFill>
                <a:schemeClr val="lt1"/>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5"/>
          <p:cNvSpPr txBox="1">
            <a:spLocks noGrp="1"/>
          </p:cNvSpPr>
          <p:nvPr>
            <p:ph type="body" idx="2"/>
          </p:nvPr>
        </p:nvSpPr>
        <p:spPr>
          <a:xfrm>
            <a:off x="4939500" y="724200"/>
            <a:ext cx="40317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sz="2000"/>
              <a:t>“In this word picture of Psalm 127, God puts a blue ribbon on children. Look at His descriptive terms. He calls them a “heritage” or “gift”. One authority says this word must be translated “assignment”. Your children are God’s assignment or commission, and He does not waste children on parents. </a:t>
            </a:r>
            <a:r>
              <a:rPr lang="en" sz="2000" b="1"/>
              <a:t>He knows the very kid to send to you.</a:t>
            </a:r>
            <a:endParaRPr/>
          </a:p>
        </p:txBody>
      </p:sp>
      <p:pic>
        <p:nvPicPr>
          <p:cNvPr id="208" name="Google Shape;208;p35"/>
          <p:cNvPicPr preferRelativeResize="0"/>
          <p:nvPr/>
        </p:nvPicPr>
        <p:blipFill rotWithShape="1">
          <a:blip r:embed="rId3">
            <a:alphaModFix/>
          </a:blip>
          <a:srcRect l="5048" t="1929" r="6062" b="4420"/>
          <a:stretch/>
        </p:blipFill>
        <p:spPr>
          <a:xfrm>
            <a:off x="513650" y="99575"/>
            <a:ext cx="3429000" cy="4816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6"/>
          <p:cNvSpPr txBox="1">
            <a:spLocks noGrp="1"/>
          </p:cNvSpPr>
          <p:nvPr>
            <p:ph type="body" idx="4294967295"/>
          </p:nvPr>
        </p:nvSpPr>
        <p:spPr>
          <a:xfrm>
            <a:off x="502400" y="609300"/>
            <a:ext cx="8050800" cy="3695100"/>
          </a:xfrm>
          <a:prstGeom prst="rect">
            <a:avLst/>
          </a:prstGeom>
          <a:solidFill>
            <a:schemeClr val="dk1"/>
          </a:solidFill>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chemeClr val="lt1"/>
                </a:solidFill>
              </a:rPr>
              <a:t>“Did you think God gave you children because of what you could do for them? That’s only one part. He gave them because of what they could do for you. </a:t>
            </a:r>
            <a:endParaRPr sz="2100">
              <a:solidFill>
                <a:schemeClr val="lt1"/>
              </a:solidFill>
            </a:endParaRPr>
          </a:p>
          <a:p>
            <a:pPr marL="0" lvl="0" indent="0" algn="l" rtl="0">
              <a:spcBef>
                <a:spcPts val="1600"/>
              </a:spcBef>
              <a:spcAft>
                <a:spcPts val="0"/>
              </a:spcAft>
              <a:buNone/>
            </a:pPr>
            <a:r>
              <a:rPr lang="en" sz="2100">
                <a:solidFill>
                  <a:schemeClr val="lt1"/>
                </a:solidFill>
              </a:rPr>
              <a:t>You can meet your children’s particular needs and they can meet yours in a unique and special way. </a:t>
            </a:r>
            <a:endParaRPr sz="2100">
              <a:solidFill>
                <a:schemeClr val="lt1"/>
              </a:solidFill>
            </a:endParaRPr>
          </a:p>
          <a:p>
            <a:pPr marL="0" lvl="0" indent="0" algn="l" rtl="0">
              <a:spcBef>
                <a:spcPts val="1600"/>
              </a:spcBef>
              <a:spcAft>
                <a:spcPts val="1600"/>
              </a:spcAft>
              <a:buNone/>
            </a:pPr>
            <a:r>
              <a:rPr lang="en" sz="2100">
                <a:solidFill>
                  <a:schemeClr val="lt1"/>
                </a:solidFill>
              </a:rPr>
              <a:t>The psalmic portrayal also calls children a “reward”. Not a curse, tragedy, not an accident— they are the expression of God’s favor. It is a </a:t>
            </a:r>
            <a:r>
              <a:rPr lang="en" sz="2100" b="1" u="sng">
                <a:solidFill>
                  <a:schemeClr val="lt1"/>
                </a:solidFill>
              </a:rPr>
              <a:t>thrilling sight to see your children through the lens of Scripture as His trophies.”</a:t>
            </a:r>
            <a:endParaRPr sz="2100" b="1" u="sng">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Adjustment in my Perspective</a:t>
            </a:r>
            <a:endParaRPr/>
          </a:p>
        </p:txBody>
      </p:sp>
      <p:sp>
        <p:nvSpPr>
          <p:cNvPr id="219" name="Google Shape;219;p37"/>
          <p:cNvSpPr txBox="1">
            <a:spLocks noGrp="1"/>
          </p:cNvSpPr>
          <p:nvPr>
            <p:ph type="body" idx="1"/>
          </p:nvPr>
        </p:nvSpPr>
        <p:spPr>
          <a:xfrm>
            <a:off x="471900" y="2014325"/>
            <a:ext cx="3999900" cy="271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u="sng">
                <a:solidFill>
                  <a:schemeClr val="dk2"/>
                </a:solidFill>
              </a:rPr>
              <a:t>With my kids:</a:t>
            </a:r>
            <a:endParaRPr sz="1800" u="sng">
              <a:solidFill>
                <a:schemeClr val="dk2"/>
              </a:solidFill>
            </a:endParaRPr>
          </a:p>
          <a:p>
            <a:pPr marL="0" lvl="0" indent="0" algn="l" rtl="0">
              <a:lnSpc>
                <a:spcPct val="100000"/>
              </a:lnSpc>
              <a:spcBef>
                <a:spcPts val="0"/>
              </a:spcBef>
              <a:spcAft>
                <a:spcPts val="0"/>
              </a:spcAft>
              <a:buNone/>
            </a:pPr>
            <a:endParaRPr sz="1800" u="sng">
              <a:solidFill>
                <a:schemeClr val="dk2"/>
              </a:solidFill>
            </a:endParaRPr>
          </a:p>
          <a:p>
            <a:pPr marL="0" lvl="0" indent="0" algn="l" rtl="0">
              <a:lnSpc>
                <a:spcPct val="100000"/>
              </a:lnSpc>
              <a:spcBef>
                <a:spcPts val="0"/>
              </a:spcBef>
              <a:spcAft>
                <a:spcPts val="0"/>
              </a:spcAft>
              <a:buNone/>
            </a:pPr>
            <a:r>
              <a:rPr lang="en" sz="1800">
                <a:solidFill>
                  <a:schemeClr val="dk2"/>
                </a:solidFill>
              </a:rPr>
              <a:t>From “ugg when are you going to learn to ____?” to “You are a gift to me from God.” </a:t>
            </a:r>
            <a:endParaRPr sz="1800">
              <a:solidFill>
                <a:schemeClr val="dk2"/>
              </a:solidFill>
            </a:endParaRPr>
          </a:p>
          <a:p>
            <a:pPr marL="0" lvl="0" indent="0" algn="l" rtl="0">
              <a:lnSpc>
                <a:spcPct val="100000"/>
              </a:lnSpc>
              <a:spcBef>
                <a:spcPts val="0"/>
              </a:spcBef>
              <a:spcAft>
                <a:spcPts val="0"/>
              </a:spcAft>
              <a:buNone/>
            </a:pPr>
            <a:endParaRPr sz="1800">
              <a:solidFill>
                <a:schemeClr val="dk2"/>
              </a:solidFill>
            </a:endParaRPr>
          </a:p>
          <a:p>
            <a:pPr marL="0" lvl="0" indent="0" algn="l" rtl="0">
              <a:lnSpc>
                <a:spcPct val="100000"/>
              </a:lnSpc>
              <a:spcBef>
                <a:spcPts val="0"/>
              </a:spcBef>
              <a:spcAft>
                <a:spcPts val="0"/>
              </a:spcAft>
              <a:buNone/>
            </a:pPr>
            <a:r>
              <a:rPr lang="en" sz="1800">
                <a:solidFill>
                  <a:schemeClr val="dk2"/>
                </a:solidFill>
              </a:rPr>
              <a:t>God has empowered me to teach, guide, correct, encourage _____ in this area.</a:t>
            </a:r>
            <a:endParaRPr sz="1800">
              <a:solidFill>
                <a:schemeClr val="dk2"/>
              </a:solidFill>
            </a:endParaRPr>
          </a:p>
          <a:p>
            <a:pPr marL="0" lvl="0" indent="0" algn="l" rtl="0">
              <a:lnSpc>
                <a:spcPct val="100000"/>
              </a:lnSpc>
              <a:spcBef>
                <a:spcPts val="0"/>
              </a:spcBef>
              <a:spcAft>
                <a:spcPts val="0"/>
              </a:spcAft>
              <a:buNone/>
            </a:pPr>
            <a:endParaRPr>
              <a:solidFill>
                <a:schemeClr val="dk2"/>
              </a:solidFill>
            </a:endParaRPr>
          </a:p>
          <a:p>
            <a:pPr marL="0" lvl="0" indent="0" algn="l" rtl="0">
              <a:spcBef>
                <a:spcPts val="0"/>
              </a:spcBef>
              <a:spcAft>
                <a:spcPts val="1600"/>
              </a:spcAft>
              <a:buNone/>
            </a:pPr>
            <a:endParaRPr/>
          </a:p>
        </p:txBody>
      </p:sp>
      <p:sp>
        <p:nvSpPr>
          <p:cNvPr id="220" name="Google Shape;220;p37"/>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u="sng">
                <a:solidFill>
                  <a:schemeClr val="dk2"/>
                </a:solidFill>
              </a:rPr>
              <a:t>For Myself:</a:t>
            </a:r>
            <a:endParaRPr sz="1800" u="sng">
              <a:solidFill>
                <a:schemeClr val="dk2"/>
              </a:solidFill>
            </a:endParaRPr>
          </a:p>
          <a:p>
            <a:pPr marL="0" lvl="0" indent="0" algn="l" rtl="0">
              <a:lnSpc>
                <a:spcPct val="100000"/>
              </a:lnSpc>
              <a:spcBef>
                <a:spcPts val="0"/>
              </a:spcBef>
              <a:spcAft>
                <a:spcPts val="0"/>
              </a:spcAft>
              <a:buNone/>
            </a:pPr>
            <a:endParaRPr sz="1800" u="sng">
              <a:solidFill>
                <a:schemeClr val="dk2"/>
              </a:solidFill>
            </a:endParaRPr>
          </a:p>
          <a:p>
            <a:pPr marL="0" lvl="0" indent="0" algn="l" rtl="0">
              <a:lnSpc>
                <a:spcPct val="100000"/>
              </a:lnSpc>
              <a:spcBef>
                <a:spcPts val="0"/>
              </a:spcBef>
              <a:spcAft>
                <a:spcPts val="0"/>
              </a:spcAft>
              <a:buNone/>
            </a:pPr>
            <a:r>
              <a:rPr lang="en" sz="1800">
                <a:solidFill>
                  <a:schemeClr val="dk2"/>
                </a:solidFill>
              </a:rPr>
              <a:t>What does God want to teach me about myself in this moment? </a:t>
            </a:r>
            <a:endParaRPr sz="1800">
              <a:solidFill>
                <a:schemeClr val="dk2"/>
              </a:solidFill>
            </a:endParaRPr>
          </a:p>
          <a:p>
            <a:pPr marL="0" lvl="0" indent="0" algn="l" rtl="0">
              <a:lnSpc>
                <a:spcPct val="100000"/>
              </a:lnSpc>
              <a:spcBef>
                <a:spcPts val="0"/>
              </a:spcBef>
              <a:spcAft>
                <a:spcPts val="0"/>
              </a:spcAft>
              <a:buNone/>
            </a:pPr>
            <a:endParaRPr sz="1800">
              <a:solidFill>
                <a:schemeClr val="dk2"/>
              </a:solidFill>
            </a:endParaRPr>
          </a:p>
          <a:p>
            <a:pPr marL="0" lvl="0" indent="0" algn="l" rtl="0">
              <a:lnSpc>
                <a:spcPct val="100000"/>
              </a:lnSpc>
              <a:spcBef>
                <a:spcPts val="0"/>
              </a:spcBef>
              <a:spcAft>
                <a:spcPts val="0"/>
              </a:spcAft>
              <a:buNone/>
            </a:pPr>
            <a:r>
              <a:rPr lang="en" sz="1800">
                <a:solidFill>
                  <a:schemeClr val="dk2"/>
                </a:solidFill>
              </a:rPr>
              <a:t>What does He want to change in me?</a:t>
            </a:r>
            <a:endParaRPr sz="1800">
              <a:solidFill>
                <a:schemeClr val="dk2"/>
              </a:solidFill>
            </a:endParaRPr>
          </a:p>
          <a:p>
            <a:pPr marL="0" lvl="0" indent="0" algn="l" rtl="0">
              <a:lnSpc>
                <a:spcPct val="100000"/>
              </a:lnSpc>
              <a:spcBef>
                <a:spcPts val="0"/>
              </a:spcBef>
              <a:spcAft>
                <a:spcPts val="0"/>
              </a:spcAft>
              <a:buNone/>
            </a:pPr>
            <a:endParaRPr sz="1800">
              <a:solidFill>
                <a:schemeClr val="dk2"/>
              </a:solidFill>
            </a:endParaRPr>
          </a:p>
          <a:p>
            <a:pPr marL="0" lvl="0" indent="0" algn="l" rtl="0">
              <a:lnSpc>
                <a:spcPct val="100000"/>
              </a:lnSpc>
              <a:spcBef>
                <a:spcPts val="0"/>
              </a:spcBef>
              <a:spcAft>
                <a:spcPts val="0"/>
              </a:spcAft>
              <a:buNone/>
            </a:pPr>
            <a:r>
              <a:rPr lang="en" sz="1800">
                <a:solidFill>
                  <a:schemeClr val="dk2"/>
                </a:solidFill>
              </a:rPr>
              <a:t>How can I grow closer to God in this time?</a:t>
            </a:r>
            <a:endParaRPr sz="1800">
              <a:solidFill>
                <a:schemeClr val="dk2"/>
              </a:solidFill>
            </a:endParaRPr>
          </a:p>
          <a:p>
            <a:pPr marL="0" lvl="0" indent="0" algn="l" rtl="0">
              <a:spcBef>
                <a:spcPts val="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600"/>
              </a:spcAft>
              <a:buNone/>
            </a:pPr>
            <a:r>
              <a:rPr lang="en" sz="2400"/>
              <a:t>God has all the tools we need to do this job- LEAN ON HIM!</a:t>
            </a:r>
            <a:endParaRPr sz="4200"/>
          </a:p>
        </p:txBody>
      </p:sp>
      <p:sp>
        <p:nvSpPr>
          <p:cNvPr id="226" name="Google Shape;226;p38"/>
          <p:cNvSpPr txBox="1">
            <a:spLocks noGrp="1"/>
          </p:cNvSpPr>
          <p:nvPr>
            <p:ph type="body" idx="1"/>
          </p:nvPr>
        </p:nvSpPr>
        <p:spPr>
          <a:xfrm>
            <a:off x="471900" y="2071475"/>
            <a:ext cx="3999900" cy="2867100"/>
          </a:xfrm>
          <a:prstGeom prst="rect">
            <a:avLst/>
          </a:prstGeom>
          <a:solidFill>
            <a:schemeClr val="accent6"/>
          </a:solidFill>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1"/>
                </a:solidFill>
              </a:rPr>
              <a:t>Ask Him for whatever you need in the moment:</a:t>
            </a:r>
            <a:endParaRPr sz="1800">
              <a:solidFill>
                <a:schemeClr val="lt1"/>
              </a:solidFill>
            </a:endParaRPr>
          </a:p>
          <a:p>
            <a:pPr marL="457200" lvl="0" indent="-342900" algn="l" rtl="0">
              <a:spcBef>
                <a:spcPts val="1600"/>
              </a:spcBef>
              <a:spcAft>
                <a:spcPts val="0"/>
              </a:spcAft>
              <a:buClr>
                <a:schemeClr val="lt1"/>
              </a:buClr>
              <a:buSzPts val="1800"/>
              <a:buChar char="-"/>
            </a:pPr>
            <a:r>
              <a:rPr lang="en" sz="1800">
                <a:solidFill>
                  <a:schemeClr val="lt1"/>
                </a:solidFill>
              </a:rPr>
              <a:t>Wisdom</a:t>
            </a: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Patience</a:t>
            </a: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Love</a:t>
            </a: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Peace</a:t>
            </a: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Kindness</a:t>
            </a:r>
            <a:endParaRPr sz="1800">
              <a:solidFill>
                <a:schemeClr val="lt1"/>
              </a:solidFill>
            </a:endParaRPr>
          </a:p>
          <a:p>
            <a:pPr marL="457200" lvl="0" indent="-342900" algn="l" rtl="0">
              <a:spcBef>
                <a:spcPts val="0"/>
              </a:spcBef>
              <a:spcAft>
                <a:spcPts val="0"/>
              </a:spcAft>
              <a:buClr>
                <a:schemeClr val="lt1"/>
              </a:buClr>
              <a:buSzPts val="1800"/>
              <a:buChar char="-"/>
            </a:pPr>
            <a:r>
              <a:rPr lang="en" sz="1800">
                <a:solidFill>
                  <a:schemeClr val="lt1"/>
                </a:solidFill>
              </a:rPr>
              <a:t>Self-Control</a:t>
            </a:r>
            <a:endParaRPr sz="1800">
              <a:solidFill>
                <a:schemeClr val="lt1"/>
              </a:solidFill>
            </a:endParaRPr>
          </a:p>
        </p:txBody>
      </p:sp>
      <p:sp>
        <p:nvSpPr>
          <p:cNvPr id="227" name="Google Shape;227;p38"/>
          <p:cNvSpPr txBox="1">
            <a:spLocks noGrp="1"/>
          </p:cNvSpPr>
          <p:nvPr>
            <p:ph type="body" idx="2"/>
          </p:nvPr>
        </p:nvSpPr>
        <p:spPr>
          <a:xfrm>
            <a:off x="4950525" y="2071475"/>
            <a:ext cx="3888300" cy="2867100"/>
          </a:xfrm>
          <a:prstGeom prst="rect">
            <a:avLst/>
          </a:prstGeom>
          <a:solidFill>
            <a:schemeClr val="accent6"/>
          </a:solidFill>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1"/>
                </a:solidFill>
              </a:rPr>
              <a:t>We are not Alone:</a:t>
            </a:r>
            <a:endParaRPr sz="1800">
              <a:solidFill>
                <a:schemeClr val="lt1"/>
              </a:solidFill>
            </a:endParaRPr>
          </a:p>
          <a:p>
            <a:pPr marL="457200" lvl="0" indent="-317500" algn="l" rtl="0">
              <a:spcBef>
                <a:spcPts val="1600"/>
              </a:spcBef>
              <a:spcAft>
                <a:spcPts val="0"/>
              </a:spcAft>
              <a:buClr>
                <a:schemeClr val="lt1"/>
              </a:buClr>
              <a:buSzPts val="1400"/>
              <a:buChar char="-"/>
            </a:pPr>
            <a:r>
              <a:rPr lang="en">
                <a:solidFill>
                  <a:schemeClr val="lt1"/>
                </a:solidFill>
              </a:rPr>
              <a:t>John 14: 16-18: “And I will ask the Father, and he will give you another </a:t>
            </a:r>
            <a:r>
              <a:rPr lang="en" b="1" u="sng">
                <a:solidFill>
                  <a:schemeClr val="lt1"/>
                </a:solidFill>
              </a:rPr>
              <a:t>Counselor</a:t>
            </a:r>
            <a:r>
              <a:rPr lang="en" b="1">
                <a:solidFill>
                  <a:schemeClr val="lt1"/>
                </a:solidFill>
              </a:rPr>
              <a:t>, </a:t>
            </a:r>
            <a:r>
              <a:rPr lang="en">
                <a:solidFill>
                  <a:schemeClr val="lt1"/>
                </a:solidFill>
              </a:rPr>
              <a:t> to help you and </a:t>
            </a:r>
            <a:r>
              <a:rPr lang="en" b="1">
                <a:solidFill>
                  <a:schemeClr val="lt1"/>
                </a:solidFill>
              </a:rPr>
              <a:t>be with you forever</a:t>
            </a:r>
            <a:r>
              <a:rPr lang="en">
                <a:solidFill>
                  <a:schemeClr val="lt1"/>
                </a:solidFill>
              </a:rPr>
              <a:t>— </a:t>
            </a:r>
            <a:r>
              <a:rPr lang="en" b="1">
                <a:solidFill>
                  <a:schemeClr val="lt1"/>
                </a:solidFill>
              </a:rPr>
              <a:t> </a:t>
            </a:r>
            <a:r>
              <a:rPr lang="en">
                <a:solidFill>
                  <a:schemeClr val="lt1"/>
                </a:solidFill>
              </a:rPr>
              <a:t>the </a:t>
            </a:r>
            <a:r>
              <a:rPr lang="en" b="1" u="sng">
                <a:solidFill>
                  <a:schemeClr val="lt1"/>
                </a:solidFill>
              </a:rPr>
              <a:t>Spirit of truth.</a:t>
            </a:r>
            <a:r>
              <a:rPr lang="en">
                <a:solidFill>
                  <a:schemeClr val="lt1"/>
                </a:solidFill>
              </a:rPr>
              <a:t> The world cannot accept him, because it neither sees him nor knows him. But you know him, for he lives with you and will </a:t>
            </a:r>
            <a:r>
              <a:rPr lang="en" b="1">
                <a:solidFill>
                  <a:schemeClr val="lt1"/>
                </a:solidFill>
              </a:rPr>
              <a:t>be in you</a:t>
            </a:r>
            <a:r>
              <a:rPr lang="en">
                <a:solidFill>
                  <a:schemeClr val="lt1"/>
                </a:solidFill>
              </a:rPr>
              <a:t>. </a:t>
            </a:r>
            <a:r>
              <a:rPr lang="en" b="1">
                <a:solidFill>
                  <a:schemeClr val="lt1"/>
                </a:solidFill>
              </a:rPr>
              <a:t>18 </a:t>
            </a:r>
            <a:r>
              <a:rPr lang="en">
                <a:solidFill>
                  <a:schemeClr val="lt1"/>
                </a:solidFill>
              </a:rPr>
              <a:t>I will </a:t>
            </a:r>
            <a:r>
              <a:rPr lang="en" b="1" u="sng">
                <a:solidFill>
                  <a:schemeClr val="lt1"/>
                </a:solidFill>
              </a:rPr>
              <a:t>not leave you as orphans; I will come to you</a:t>
            </a:r>
            <a:r>
              <a:rPr lang="en">
                <a:solidFill>
                  <a:schemeClr val="lt1"/>
                </a:solidFill>
              </a:rPr>
              <a:t>.</a:t>
            </a:r>
            <a:endParaRPr>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9"/>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u="sng"/>
              <a:t>What are we up against?</a:t>
            </a:r>
            <a:endParaRPr u="sng"/>
          </a:p>
        </p:txBody>
      </p:sp>
      <p:sp>
        <p:nvSpPr>
          <p:cNvPr id="233" name="Google Shape;233;p39"/>
          <p:cNvSpPr txBox="1">
            <a:spLocks noGrp="1"/>
          </p:cNvSpPr>
          <p:nvPr>
            <p:ph type="body" idx="1"/>
          </p:nvPr>
        </p:nvSpPr>
        <p:spPr>
          <a:xfrm>
            <a:off x="226075" y="1465800"/>
            <a:ext cx="3032700" cy="31635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Children’s attitudes</a:t>
            </a:r>
            <a:endParaRPr sz="1500"/>
          </a:p>
          <a:p>
            <a:pPr marL="914400" lvl="1" indent="-323850" algn="l" rtl="0">
              <a:spcBef>
                <a:spcPts val="0"/>
              </a:spcBef>
              <a:spcAft>
                <a:spcPts val="0"/>
              </a:spcAft>
              <a:buSzPts val="1500"/>
              <a:buChar char="-"/>
            </a:pPr>
            <a:r>
              <a:rPr lang="en" sz="1500"/>
              <a:t>Persistent groaning, whining, complaining</a:t>
            </a:r>
            <a:endParaRPr sz="1500"/>
          </a:p>
          <a:p>
            <a:pPr marL="457200" lvl="0" indent="-323850" algn="l" rtl="0">
              <a:spcBef>
                <a:spcPts val="0"/>
              </a:spcBef>
              <a:spcAft>
                <a:spcPts val="0"/>
              </a:spcAft>
              <a:buSzPts val="1500"/>
              <a:buChar char="-"/>
            </a:pPr>
            <a:r>
              <a:rPr lang="en" sz="1500"/>
              <a:t>Our attitudes</a:t>
            </a:r>
            <a:endParaRPr sz="1500"/>
          </a:p>
          <a:p>
            <a:pPr marL="914400" lvl="1" indent="-323850" algn="l" rtl="0">
              <a:spcBef>
                <a:spcPts val="0"/>
              </a:spcBef>
              <a:spcAft>
                <a:spcPts val="0"/>
              </a:spcAft>
              <a:buSzPts val="1500"/>
              <a:buChar char="-"/>
            </a:pPr>
            <a:r>
              <a:rPr lang="en" sz="1500"/>
              <a:t>Hard work, worn down</a:t>
            </a:r>
            <a:endParaRPr sz="1500"/>
          </a:p>
          <a:p>
            <a:pPr marL="914400" lvl="1" indent="-323850" algn="l" rtl="0">
              <a:spcBef>
                <a:spcPts val="0"/>
              </a:spcBef>
              <a:spcAft>
                <a:spcPts val="0"/>
              </a:spcAft>
              <a:buSzPts val="1500"/>
              <a:buChar char="-"/>
            </a:pPr>
            <a:r>
              <a:rPr lang="en" sz="1500"/>
              <a:t>Pressure to the be best and perfect parent</a:t>
            </a:r>
            <a:endParaRPr sz="1500"/>
          </a:p>
          <a:p>
            <a:pPr marL="914400" lvl="1" indent="-323850" algn="l" rtl="0">
              <a:spcBef>
                <a:spcPts val="0"/>
              </a:spcBef>
              <a:spcAft>
                <a:spcPts val="0"/>
              </a:spcAft>
              <a:buSzPts val="1500"/>
              <a:buChar char="-"/>
            </a:pPr>
            <a:r>
              <a:rPr lang="en" sz="1500"/>
              <a:t>Ourselves</a:t>
            </a:r>
            <a:endParaRPr sz="1500"/>
          </a:p>
          <a:p>
            <a:pPr marL="914400" lvl="1" indent="-323850" algn="l" rtl="0">
              <a:spcBef>
                <a:spcPts val="0"/>
              </a:spcBef>
              <a:spcAft>
                <a:spcPts val="0"/>
              </a:spcAft>
              <a:buSzPts val="1500"/>
              <a:buChar char="-"/>
            </a:pPr>
            <a:r>
              <a:rPr lang="en" sz="1500"/>
              <a:t>Friends and family</a:t>
            </a:r>
            <a:endParaRPr sz="1500"/>
          </a:p>
          <a:p>
            <a:pPr marL="914400" lvl="1" indent="-323850" algn="l" rtl="0">
              <a:spcBef>
                <a:spcPts val="0"/>
              </a:spcBef>
              <a:spcAft>
                <a:spcPts val="0"/>
              </a:spcAft>
              <a:buSzPts val="1500"/>
              <a:buChar char="-"/>
            </a:pPr>
            <a:r>
              <a:rPr lang="en" sz="1500"/>
              <a:t>Instagram and TikTok</a:t>
            </a:r>
            <a:endParaRPr sz="1500"/>
          </a:p>
        </p:txBody>
      </p:sp>
      <p:sp>
        <p:nvSpPr>
          <p:cNvPr id="235" name="Google Shape;235;p39"/>
          <p:cNvSpPr txBox="1"/>
          <p:nvPr/>
        </p:nvSpPr>
        <p:spPr>
          <a:xfrm>
            <a:off x="3681775" y="3609975"/>
            <a:ext cx="5339700" cy="1353000"/>
          </a:xfrm>
          <a:prstGeom prst="rect">
            <a:avLst/>
          </a:prstGeom>
          <a:solidFill>
            <a:schemeClr val="accent6"/>
          </a:solidFill>
          <a:ln>
            <a:noFill/>
          </a:ln>
        </p:spPr>
        <p:txBody>
          <a:bodyPr spcFirstLastPara="1" wrap="square" lIns="91425" tIns="91425" rIns="91425" bIns="91425" anchor="t" anchorCtr="0">
            <a:spAutoFit/>
          </a:bodyPr>
          <a:lstStyle/>
          <a:p>
            <a:pPr marL="0" lvl="0" indent="0" algn="l" rtl="0">
              <a:lnSpc>
                <a:spcPct val="120000"/>
              </a:lnSpc>
              <a:spcBef>
                <a:spcPts val="0"/>
              </a:spcBef>
              <a:spcAft>
                <a:spcPts val="1900"/>
              </a:spcAft>
              <a:buNone/>
            </a:pPr>
            <a:r>
              <a:rPr lang="en" sz="1650">
                <a:latin typeface="Lora"/>
                <a:ea typeface="Lora"/>
                <a:cs typeface="Lora"/>
                <a:sym typeface="Lora"/>
              </a:rPr>
              <a:t>*There is no magic formula for parenting. We will often feel like we’ve ruined our child. But our ability to ruin our child is not nearly as great as God’s power to redeem him (or her.)”  -Susan Yates</a:t>
            </a:r>
            <a:endParaRPr sz="1650">
              <a:latin typeface="Lora"/>
              <a:ea typeface="Lora"/>
              <a:cs typeface="Lora"/>
              <a:sym typeface="Lor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Become a student of your child</a:t>
            </a:r>
            <a:endParaRPr/>
          </a:p>
        </p:txBody>
      </p:sp>
      <p:sp>
        <p:nvSpPr>
          <p:cNvPr id="241" name="Google Shape;241;p4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Observe their likes, dislikes</a:t>
            </a:r>
            <a:endParaRPr/>
          </a:p>
          <a:p>
            <a:pPr marL="457200" lvl="0" indent="-342900" algn="l" rtl="0">
              <a:spcBef>
                <a:spcPts val="0"/>
              </a:spcBef>
              <a:spcAft>
                <a:spcPts val="0"/>
              </a:spcAft>
              <a:buSzPts val="1800"/>
              <a:buChar char="-"/>
            </a:pPr>
            <a:r>
              <a:rPr lang="en"/>
              <a:t>Temperament (glass half full or glass half empty)</a:t>
            </a:r>
            <a:endParaRPr/>
          </a:p>
          <a:p>
            <a:pPr marL="457200" lvl="0" indent="-342900" algn="l" rtl="0">
              <a:spcBef>
                <a:spcPts val="0"/>
              </a:spcBef>
              <a:spcAft>
                <a:spcPts val="0"/>
              </a:spcAft>
              <a:buSzPts val="1800"/>
              <a:buChar char="-"/>
            </a:pPr>
            <a:r>
              <a:rPr lang="en"/>
              <a:t>Strengths and weaknesses</a:t>
            </a:r>
            <a:endParaRPr/>
          </a:p>
          <a:p>
            <a:pPr marL="457200" lvl="0" indent="-342900" algn="l" rtl="0">
              <a:spcBef>
                <a:spcPts val="0"/>
              </a:spcBef>
              <a:spcAft>
                <a:spcPts val="0"/>
              </a:spcAft>
              <a:buSzPts val="1800"/>
              <a:buChar char="-"/>
            </a:pPr>
            <a:r>
              <a:rPr lang="en"/>
              <a:t>How do they feel loved? (5 Love Languages)</a:t>
            </a:r>
            <a:endParaRPr/>
          </a:p>
          <a:p>
            <a:pPr marL="0" lvl="0" indent="0" algn="l" rtl="0">
              <a:spcBef>
                <a:spcPts val="1600"/>
              </a:spcBef>
              <a:spcAft>
                <a:spcPts val="1600"/>
              </a:spcAft>
              <a:buNone/>
            </a:pPr>
            <a:r>
              <a:rPr lang="en"/>
              <a:t>This will guide you on how you spend your time with them, what activities to enroll them in and most importantly, areas to pray for them and ways to discipline them to help them grow</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1"/>
          <p:cNvSpPr txBox="1">
            <a:spLocks noGrp="1"/>
          </p:cNvSpPr>
          <p:nvPr>
            <p:ph type="title"/>
          </p:nvPr>
        </p:nvSpPr>
        <p:spPr>
          <a:xfrm>
            <a:off x="460950" y="538700"/>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Give your undivided attention</a:t>
            </a:r>
            <a:endParaRPr/>
          </a:p>
        </p:txBody>
      </p:sp>
      <p:sp>
        <p:nvSpPr>
          <p:cNvPr id="247" name="Google Shape;247;p41"/>
          <p:cNvSpPr txBox="1">
            <a:spLocks noGrp="1"/>
          </p:cNvSpPr>
          <p:nvPr>
            <p:ph type="body" idx="1"/>
          </p:nvPr>
        </p:nvSpPr>
        <p:spPr>
          <a:xfrm>
            <a:off x="460950" y="1776200"/>
            <a:ext cx="8222100" cy="271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Active Listening</a:t>
            </a:r>
            <a:endParaRPr/>
          </a:p>
          <a:p>
            <a:pPr marL="457200" lvl="0" indent="-342900" algn="l" rtl="0">
              <a:spcBef>
                <a:spcPts val="0"/>
              </a:spcBef>
              <a:spcAft>
                <a:spcPts val="0"/>
              </a:spcAft>
              <a:buSzPts val="1800"/>
              <a:buChar char="-"/>
            </a:pPr>
            <a:r>
              <a:rPr lang="en"/>
              <a:t>Looking at them in the eyes</a:t>
            </a:r>
            <a:endParaRPr/>
          </a:p>
          <a:p>
            <a:pPr marL="457200" lvl="0" indent="-342900" algn="l" rtl="0">
              <a:spcBef>
                <a:spcPts val="0"/>
              </a:spcBef>
              <a:spcAft>
                <a:spcPts val="0"/>
              </a:spcAft>
              <a:buSzPts val="1800"/>
              <a:buChar char="-"/>
            </a:pPr>
            <a:r>
              <a:rPr lang="en"/>
              <a:t>Repeating part of the long story they shared</a:t>
            </a:r>
            <a:endParaRPr/>
          </a:p>
          <a:p>
            <a:pPr marL="0" lvl="0" indent="0" algn="l" rtl="0">
              <a:spcBef>
                <a:spcPts val="1600"/>
              </a:spcBef>
              <a:spcAft>
                <a:spcPts val="1600"/>
              </a:spcAft>
              <a:buNone/>
            </a:pPr>
            <a:r>
              <a:rPr lang="en"/>
              <a:t>Goal: Showing them love and respect </a:t>
            </a:r>
            <a:endParaRPr/>
          </a:p>
        </p:txBody>
      </p:sp>
      <p:sp>
        <p:nvSpPr>
          <p:cNvPr id="248" name="Google Shape;248;p41"/>
          <p:cNvSpPr txBox="1"/>
          <p:nvPr/>
        </p:nvSpPr>
        <p:spPr>
          <a:xfrm>
            <a:off x="963200" y="3498175"/>
            <a:ext cx="7953300" cy="1533600"/>
          </a:xfrm>
          <a:prstGeom prst="rect">
            <a:avLst/>
          </a:prstGeom>
          <a:solidFill>
            <a:schemeClr val="accent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Roboto"/>
                <a:ea typeface="Roboto"/>
                <a:cs typeface="Roboto"/>
                <a:sym typeface="Roboto"/>
              </a:rPr>
              <a:t>“Effective listening means that you will give your teenager your undivided attention when they are asking questions. Turn off the T.V. Put your work aside. Put down your phone. Look them in the eyes and communicate silently that they are the most important person in your life at that moment.”</a:t>
            </a:r>
            <a:endParaRPr sz="1800">
              <a:solidFill>
                <a:schemeClr val="dk2"/>
              </a:solidFill>
              <a:latin typeface="Roboto"/>
              <a:ea typeface="Roboto"/>
              <a:cs typeface="Roboto"/>
              <a:sym typeface="Roboto"/>
            </a:endParaRPr>
          </a:p>
          <a:p>
            <a:pPr marL="914400" lvl="0" indent="457200" algn="l" rtl="0">
              <a:spcBef>
                <a:spcPts val="0"/>
              </a:spcBef>
              <a:spcAft>
                <a:spcPts val="0"/>
              </a:spcAft>
              <a:buNone/>
            </a:pPr>
            <a:r>
              <a:rPr lang="en" sz="1500">
                <a:solidFill>
                  <a:schemeClr val="dk2"/>
                </a:solidFill>
                <a:latin typeface="Roboto"/>
                <a:ea typeface="Roboto"/>
                <a:cs typeface="Roboto"/>
                <a:sym typeface="Roboto"/>
              </a:rPr>
              <a:t>Gary Chapman- Things I wish I’d Known Before Having Teenagers. P. 14</a:t>
            </a:r>
            <a:endParaRPr sz="1500">
              <a:solidFill>
                <a:schemeClr val="dk2"/>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2"/>
          <p:cNvSpPr txBox="1">
            <a:spLocks noGrp="1"/>
          </p:cNvSpPr>
          <p:nvPr>
            <p:ph type="title"/>
          </p:nvPr>
        </p:nvSpPr>
        <p:spPr>
          <a:xfrm>
            <a:off x="460950" y="462500"/>
            <a:ext cx="8222100" cy="767700"/>
          </a:xfrm>
          <a:prstGeom prst="rect">
            <a:avLst/>
          </a:prstGeom>
          <a:noFill/>
        </p:spPr>
        <p:txBody>
          <a:bodyPr spcFirstLastPara="1" wrap="square" lIns="91425" tIns="91425" rIns="91425" bIns="91425" anchor="b" anchorCtr="0">
            <a:noAutofit/>
          </a:bodyPr>
          <a:lstStyle/>
          <a:p>
            <a:pPr marL="0" lvl="0" indent="0" algn="l" rtl="0">
              <a:spcBef>
                <a:spcPts val="0"/>
              </a:spcBef>
              <a:spcAft>
                <a:spcPts val="0"/>
              </a:spcAft>
              <a:buNone/>
            </a:pPr>
            <a:r>
              <a:rPr lang="en"/>
              <a:t>Be Consistent (as much as possible)</a:t>
            </a:r>
            <a:endParaRPr/>
          </a:p>
        </p:txBody>
      </p:sp>
      <p:sp>
        <p:nvSpPr>
          <p:cNvPr id="254" name="Google Shape;254;p42"/>
          <p:cNvSpPr txBox="1"/>
          <p:nvPr/>
        </p:nvSpPr>
        <p:spPr>
          <a:xfrm>
            <a:off x="2924175" y="1981200"/>
            <a:ext cx="3000000" cy="2334300"/>
          </a:xfrm>
          <a:prstGeom prst="rect">
            <a:avLst/>
          </a:prstGeom>
          <a:noFill/>
          <a:ln>
            <a:noFill/>
          </a:ln>
        </p:spPr>
        <p:txBody>
          <a:bodyPr spcFirstLastPara="1" wrap="square" lIns="91425" tIns="91425" rIns="91425" bIns="91425" anchor="t" anchorCtr="0">
            <a:spAutoFit/>
          </a:bodyPr>
          <a:lstStyle/>
          <a:p>
            <a:pPr marL="457200" lvl="0" indent="-425450" algn="l" rtl="0">
              <a:lnSpc>
                <a:spcPct val="115000"/>
              </a:lnSpc>
              <a:spcBef>
                <a:spcPts val="0"/>
              </a:spcBef>
              <a:spcAft>
                <a:spcPts val="0"/>
              </a:spcAft>
              <a:buClr>
                <a:schemeClr val="dk1"/>
              </a:buClr>
              <a:buSzPts val="3100"/>
              <a:buFont typeface="Roboto"/>
              <a:buChar char="-"/>
            </a:pPr>
            <a:r>
              <a:rPr lang="en" sz="3100">
                <a:solidFill>
                  <a:schemeClr val="dk1"/>
                </a:solidFill>
                <a:latin typeface="Roboto"/>
                <a:ea typeface="Roboto"/>
                <a:cs typeface="Roboto"/>
                <a:sym typeface="Roboto"/>
              </a:rPr>
              <a:t>Routine</a:t>
            </a:r>
            <a:endParaRPr sz="3100">
              <a:solidFill>
                <a:schemeClr val="dk1"/>
              </a:solidFill>
              <a:latin typeface="Roboto"/>
              <a:ea typeface="Roboto"/>
              <a:cs typeface="Roboto"/>
              <a:sym typeface="Roboto"/>
            </a:endParaRPr>
          </a:p>
          <a:p>
            <a:pPr marL="457200" lvl="0" indent="0" algn="l" rtl="0">
              <a:lnSpc>
                <a:spcPct val="115000"/>
              </a:lnSpc>
              <a:spcBef>
                <a:spcPts val="1600"/>
              </a:spcBef>
              <a:spcAft>
                <a:spcPts val="0"/>
              </a:spcAft>
              <a:buNone/>
            </a:pPr>
            <a:endParaRPr sz="900">
              <a:solidFill>
                <a:schemeClr val="dk1"/>
              </a:solidFill>
              <a:latin typeface="Roboto"/>
              <a:ea typeface="Roboto"/>
              <a:cs typeface="Roboto"/>
              <a:sym typeface="Roboto"/>
            </a:endParaRPr>
          </a:p>
          <a:p>
            <a:pPr marL="457200" lvl="0" indent="-425450" algn="l" rtl="0">
              <a:lnSpc>
                <a:spcPct val="115000"/>
              </a:lnSpc>
              <a:spcBef>
                <a:spcPts val="1600"/>
              </a:spcBef>
              <a:spcAft>
                <a:spcPts val="0"/>
              </a:spcAft>
              <a:buClr>
                <a:schemeClr val="dk1"/>
              </a:buClr>
              <a:buSzPts val="3100"/>
              <a:buFont typeface="Roboto"/>
              <a:buChar char="-"/>
            </a:pPr>
            <a:r>
              <a:rPr lang="en" sz="3100">
                <a:solidFill>
                  <a:schemeClr val="dk1"/>
                </a:solidFill>
                <a:latin typeface="Roboto"/>
                <a:ea typeface="Roboto"/>
                <a:cs typeface="Roboto"/>
                <a:sym typeface="Roboto"/>
              </a:rPr>
              <a:t>Words</a:t>
            </a:r>
            <a:endParaRPr sz="3100">
              <a:solidFill>
                <a:schemeClr val="dk1"/>
              </a:solidFill>
              <a:latin typeface="Roboto"/>
              <a:ea typeface="Roboto"/>
              <a:cs typeface="Roboto"/>
              <a:sym typeface="Roboto"/>
            </a:endParaRPr>
          </a:p>
          <a:p>
            <a:pPr marL="0" lvl="0" indent="0" algn="l" rtl="0">
              <a:lnSpc>
                <a:spcPct val="115000"/>
              </a:lnSpc>
              <a:spcBef>
                <a:spcPts val="1600"/>
              </a:spcBef>
              <a:spcAft>
                <a:spcPts val="1600"/>
              </a:spcAft>
              <a:buNone/>
            </a:pPr>
            <a:endParaRPr sz="1800">
              <a:solidFill>
                <a:schemeClr val="lt2"/>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3"/>
          <p:cNvSpPr txBox="1">
            <a:spLocks noGrp="1"/>
          </p:cNvSpPr>
          <p:nvPr>
            <p:ph type="title"/>
          </p:nvPr>
        </p:nvSpPr>
        <p:spPr>
          <a:xfrm>
            <a:off x="460950" y="367250"/>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Routine</a:t>
            </a:r>
            <a:endParaRPr/>
          </a:p>
        </p:txBody>
      </p:sp>
      <p:sp>
        <p:nvSpPr>
          <p:cNvPr id="260" name="Google Shape;260;p43"/>
          <p:cNvSpPr txBox="1">
            <a:spLocks noGrp="1"/>
          </p:cNvSpPr>
          <p:nvPr>
            <p:ph type="body" idx="1"/>
          </p:nvPr>
        </p:nvSpPr>
        <p:spPr>
          <a:xfrm>
            <a:off x="460950" y="17285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“Kids who live without structure can develop behavior problems. Frequent tantrums, whining, a disregard for the rules, inappropriate or aggressive behavior, constant demands, and an inability to share, are some of the signs that your child needs more structure.”</a:t>
            </a:r>
            <a:endParaRPr/>
          </a:p>
        </p:txBody>
      </p:sp>
      <p:sp>
        <p:nvSpPr>
          <p:cNvPr id="261" name="Google Shape;261;p43"/>
          <p:cNvSpPr txBox="1">
            <a:spLocks noGrp="1"/>
          </p:cNvSpPr>
          <p:nvPr>
            <p:ph type="body" idx="1"/>
          </p:nvPr>
        </p:nvSpPr>
        <p:spPr>
          <a:xfrm>
            <a:off x="418850" y="3313000"/>
            <a:ext cx="8222100" cy="1691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“A routine enhances good organization, time management, and provides order. Another wonderful benefit of planning your child’s day is the reduction of corrective discipline needed. Your child is not finding random trouble because his day is not filled with random freedoms.”</a:t>
            </a:r>
            <a:endParaRPr/>
          </a:p>
          <a:p>
            <a:pPr marL="0" lvl="0" indent="0" algn="l" rtl="0">
              <a:lnSpc>
                <a:spcPct val="100000"/>
              </a:lnSpc>
              <a:spcBef>
                <a:spcPts val="0"/>
              </a:spcBef>
              <a:spcAft>
                <a:spcPts val="0"/>
              </a:spcAft>
              <a:buNone/>
            </a:pPr>
            <a:endParaRPr/>
          </a:p>
          <a:p>
            <a:pPr marL="0" lvl="0" indent="457200" algn="l" rtl="0">
              <a:lnSpc>
                <a:spcPct val="100000"/>
              </a:lnSpc>
              <a:spcBef>
                <a:spcPts val="0"/>
              </a:spcBef>
              <a:spcAft>
                <a:spcPts val="0"/>
              </a:spcAft>
              <a:buNone/>
            </a:pPr>
            <a:r>
              <a:rPr lang="en"/>
              <a:t>Toddlerwise p. 23 </a:t>
            </a:r>
            <a:endParaRPr/>
          </a:p>
          <a:p>
            <a:pPr marL="0" lvl="0" indent="0" algn="l" rtl="0">
              <a:spcBef>
                <a:spcPts val="0"/>
              </a:spcBef>
              <a:spcAft>
                <a:spcPts val="16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44"/>
          <p:cNvPicPr preferRelativeResize="0"/>
          <p:nvPr/>
        </p:nvPicPr>
        <p:blipFill>
          <a:blip r:embed="rId3">
            <a:alphaModFix/>
          </a:blip>
          <a:stretch>
            <a:fillRect/>
          </a:stretch>
        </p:blipFill>
        <p:spPr>
          <a:xfrm>
            <a:off x="384851" y="632875"/>
            <a:ext cx="2382400" cy="3822925"/>
          </a:xfrm>
          <a:prstGeom prst="rect">
            <a:avLst/>
          </a:prstGeom>
          <a:noFill/>
          <a:ln>
            <a:noFill/>
          </a:ln>
        </p:spPr>
      </p:pic>
      <p:sp>
        <p:nvSpPr>
          <p:cNvPr id="267" name="Google Shape;267;p44"/>
          <p:cNvSpPr txBox="1"/>
          <p:nvPr/>
        </p:nvSpPr>
        <p:spPr>
          <a:xfrm>
            <a:off x="3721725" y="170275"/>
            <a:ext cx="5152200" cy="489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2"/>
                </a:solidFill>
                <a:latin typeface="Roboto"/>
                <a:ea typeface="Roboto"/>
                <a:cs typeface="Roboto"/>
                <a:sym typeface="Roboto"/>
              </a:rPr>
              <a:t>“Your desire for the developmental harmony of your child makes it necessary that you grant freedom to the child only after he or she attains the age-appropriate level of understanding and self-control. </a:t>
            </a:r>
            <a:endParaRPr sz="1800">
              <a:solidFill>
                <a:schemeClr val="lt2"/>
              </a:solidFill>
              <a:latin typeface="Roboto"/>
              <a:ea typeface="Roboto"/>
              <a:cs typeface="Roboto"/>
              <a:sym typeface="Roboto"/>
            </a:endParaRPr>
          </a:p>
          <a:p>
            <a:pPr marL="0" lvl="0" indent="0" algn="l" rtl="0">
              <a:spcBef>
                <a:spcPts val="0"/>
              </a:spcBef>
              <a:spcAft>
                <a:spcPts val="0"/>
              </a:spcAft>
              <a:buNone/>
            </a:pPr>
            <a:endParaRPr sz="500">
              <a:solidFill>
                <a:schemeClr val="lt2"/>
              </a:solidFill>
              <a:latin typeface="Roboto"/>
              <a:ea typeface="Roboto"/>
              <a:cs typeface="Roboto"/>
              <a:sym typeface="Roboto"/>
            </a:endParaRPr>
          </a:p>
          <a:p>
            <a:pPr marL="0" lvl="0" indent="0" algn="l" rtl="0">
              <a:spcBef>
                <a:spcPts val="0"/>
              </a:spcBef>
              <a:spcAft>
                <a:spcPts val="0"/>
              </a:spcAft>
              <a:buNone/>
            </a:pPr>
            <a:r>
              <a:rPr lang="en" sz="1800">
                <a:solidFill>
                  <a:schemeClr val="lt2"/>
                </a:solidFill>
                <a:latin typeface="Roboto"/>
                <a:ea typeface="Roboto"/>
                <a:cs typeface="Roboto"/>
                <a:sym typeface="Roboto"/>
              </a:rPr>
              <a:t>A freedom granted to a child who is not guided by the amount of self-control necessary to handle that freedom ultimately leads the child to enslavement of his passions. </a:t>
            </a:r>
            <a:endParaRPr sz="1800">
              <a:solidFill>
                <a:schemeClr val="lt2"/>
              </a:solidFill>
              <a:latin typeface="Roboto"/>
              <a:ea typeface="Roboto"/>
              <a:cs typeface="Roboto"/>
              <a:sym typeface="Roboto"/>
            </a:endParaRPr>
          </a:p>
          <a:p>
            <a:pPr marL="0" lvl="0" indent="0" algn="l" rtl="0">
              <a:spcBef>
                <a:spcPts val="0"/>
              </a:spcBef>
              <a:spcAft>
                <a:spcPts val="0"/>
              </a:spcAft>
              <a:buNone/>
            </a:pPr>
            <a:endParaRPr sz="900">
              <a:solidFill>
                <a:schemeClr val="lt2"/>
              </a:solidFill>
              <a:latin typeface="Roboto"/>
              <a:ea typeface="Roboto"/>
              <a:cs typeface="Roboto"/>
              <a:sym typeface="Roboto"/>
            </a:endParaRPr>
          </a:p>
          <a:p>
            <a:pPr marL="0" lvl="0" indent="0" algn="l" rtl="0">
              <a:spcBef>
                <a:spcPts val="0"/>
              </a:spcBef>
              <a:spcAft>
                <a:spcPts val="0"/>
              </a:spcAft>
              <a:buNone/>
            </a:pPr>
            <a:r>
              <a:rPr lang="en" sz="1800">
                <a:solidFill>
                  <a:schemeClr val="lt2"/>
                </a:solidFill>
                <a:latin typeface="Roboto"/>
                <a:ea typeface="Roboto"/>
                <a:cs typeface="Roboto"/>
                <a:sym typeface="Roboto"/>
              </a:rPr>
              <a:t>When freedoms granted or greater or less than the child’s self-control capacities, a state of developmental imbalance is created.</a:t>
            </a:r>
            <a:endParaRPr sz="1800">
              <a:solidFill>
                <a:schemeClr val="lt2"/>
              </a:solidFill>
              <a:latin typeface="Roboto"/>
              <a:ea typeface="Roboto"/>
              <a:cs typeface="Roboto"/>
              <a:sym typeface="Roboto"/>
            </a:endParaRPr>
          </a:p>
        </p:txBody>
      </p:sp>
      <p:sp>
        <p:nvSpPr>
          <p:cNvPr id="268" name="Google Shape;268;p44"/>
          <p:cNvSpPr txBox="1"/>
          <p:nvPr/>
        </p:nvSpPr>
        <p:spPr>
          <a:xfrm>
            <a:off x="3810075" y="3829800"/>
            <a:ext cx="5152200" cy="98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2"/>
                </a:solidFill>
                <a:latin typeface="Roboto"/>
                <a:ea typeface="Roboto"/>
                <a:cs typeface="Roboto"/>
                <a:sym typeface="Roboto"/>
              </a:rPr>
              <a:t>When we have given our toddler too many freedoms to early? Things are getting out of hand or naughtiness abounds more than self control.” </a:t>
            </a:r>
            <a:endParaRPr sz="1800">
              <a:solidFill>
                <a:schemeClr val="lt2"/>
              </a:solidFill>
              <a:latin typeface="Roboto"/>
              <a:ea typeface="Roboto"/>
              <a:cs typeface="Roboto"/>
              <a:sym typeface="Roboto"/>
            </a:endParaRPr>
          </a:p>
        </p:txBody>
      </p:sp>
      <p:sp>
        <p:nvSpPr>
          <p:cNvPr id="269" name="Google Shape;269;p44"/>
          <p:cNvSpPr txBox="1">
            <a:spLocks noGrp="1"/>
          </p:cNvSpPr>
          <p:nvPr>
            <p:ph type="body" idx="1"/>
          </p:nvPr>
        </p:nvSpPr>
        <p:spPr>
          <a:xfrm>
            <a:off x="3542025" y="936175"/>
            <a:ext cx="5331900" cy="2185800"/>
          </a:xfrm>
          <a:prstGeom prst="rect">
            <a:avLst/>
          </a:prstGeom>
          <a:solidFill>
            <a:schemeClr val="accent6"/>
          </a:solidFill>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chemeClr val="lt1"/>
                </a:solidFill>
              </a:rPr>
              <a:t>Set age-appropriate boundaries, training them to respect the boundaries and then allowing restraint to give way to new freedoms.</a:t>
            </a:r>
            <a:endParaRPr sz="2000" b="1">
              <a:solidFill>
                <a:schemeClr val="lt1"/>
              </a:solidFill>
            </a:endParaRPr>
          </a:p>
          <a:p>
            <a:pPr marL="0" lvl="0" indent="0" algn="ctr" rtl="0">
              <a:spcBef>
                <a:spcPts val="1600"/>
              </a:spcBef>
              <a:spcAft>
                <a:spcPts val="1600"/>
              </a:spcAft>
              <a:buNone/>
            </a:pPr>
            <a:r>
              <a:rPr lang="en" sz="2000" b="1">
                <a:solidFill>
                  <a:schemeClr val="lt1"/>
                </a:solidFill>
              </a:rPr>
              <a:t>Toddlerwise p. 38-39</a:t>
            </a:r>
            <a:endParaRPr sz="2000" b="1">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Child Development- What do we want for our children?</a:t>
            </a:r>
            <a:endParaRPr/>
          </a:p>
        </p:txBody>
      </p:sp>
      <p:sp>
        <p:nvSpPr>
          <p:cNvPr id="83" name="Google Shape;83;p1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Learn the different developmental stages of children so you can lead and teach them how to follow the Lord and make a positive contribution to society. </a:t>
            </a:r>
            <a:endParaRPr/>
          </a:p>
        </p:txBody>
      </p:sp>
      <p:sp>
        <p:nvSpPr>
          <p:cNvPr id="84" name="Google Shape;84;p15"/>
          <p:cNvSpPr txBox="1">
            <a:spLocks noGrp="1"/>
          </p:cNvSpPr>
          <p:nvPr>
            <p:ph type="body" idx="1"/>
          </p:nvPr>
        </p:nvSpPr>
        <p:spPr>
          <a:xfrm>
            <a:off x="572100" y="2945375"/>
            <a:ext cx="5217600" cy="187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Bring our children to maturity</a:t>
            </a:r>
            <a:endParaRPr/>
          </a:p>
          <a:p>
            <a:pPr marL="0" lvl="0" indent="0" algn="l" rtl="0">
              <a:spcBef>
                <a:spcPts val="1600"/>
              </a:spcBef>
              <a:spcAft>
                <a:spcPts val="0"/>
              </a:spcAft>
              <a:buNone/>
            </a:pPr>
            <a:r>
              <a:rPr lang="en"/>
              <a:t>Become contributing adults in society</a:t>
            </a:r>
            <a:endParaRPr/>
          </a:p>
          <a:p>
            <a:pPr marL="0" lvl="0" indent="0" algn="l" rtl="0">
              <a:spcBef>
                <a:spcPts val="1600"/>
              </a:spcBef>
              <a:spcAft>
                <a:spcPts val="1600"/>
              </a:spcAft>
              <a:buNone/>
            </a:pPr>
            <a:r>
              <a:rPr lang="en"/>
              <a:t>Follow God (led by us first then led by God)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5"/>
          <p:cNvSpPr txBox="1">
            <a:spLocks noGrp="1"/>
          </p:cNvSpPr>
          <p:nvPr>
            <p:ph type="title"/>
          </p:nvPr>
        </p:nvSpPr>
        <p:spPr>
          <a:xfrm>
            <a:off x="460950" y="34297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 Consistent- Words</a:t>
            </a:r>
            <a:endParaRPr/>
          </a:p>
        </p:txBody>
      </p:sp>
      <p:sp>
        <p:nvSpPr>
          <p:cNvPr id="275" name="Google Shape;275;p4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Grandma and my Mom’s Refrain:</a:t>
            </a:r>
            <a:endParaRPr/>
          </a:p>
          <a:p>
            <a:pPr marL="0" lvl="0" indent="0" algn="l" rtl="0">
              <a:spcBef>
                <a:spcPts val="1600"/>
              </a:spcBef>
              <a:spcAft>
                <a:spcPts val="0"/>
              </a:spcAft>
              <a:buNone/>
            </a:pPr>
            <a:endParaRPr sz="100"/>
          </a:p>
          <a:p>
            <a:pPr marL="0" lvl="0" indent="0" algn="l" rtl="0">
              <a:lnSpc>
                <a:spcPct val="100000"/>
              </a:lnSpc>
              <a:spcBef>
                <a:spcPts val="1600"/>
              </a:spcBef>
              <a:spcAft>
                <a:spcPts val="0"/>
              </a:spcAft>
              <a:buNone/>
            </a:pPr>
            <a:r>
              <a:rPr lang="en" sz="3100">
                <a:solidFill>
                  <a:schemeClr val="accent6"/>
                </a:solidFill>
                <a:latin typeface="Caveat"/>
                <a:ea typeface="Caveat"/>
                <a:cs typeface="Caveat"/>
                <a:sym typeface="Caveat"/>
              </a:rPr>
              <a:t>“</a:t>
            </a:r>
            <a:r>
              <a:rPr lang="en" sz="3100" b="1">
                <a:solidFill>
                  <a:schemeClr val="accent6"/>
                </a:solidFill>
                <a:latin typeface="Caveat"/>
                <a:ea typeface="Caveat"/>
                <a:cs typeface="Caveat"/>
                <a:sym typeface="Caveat"/>
              </a:rPr>
              <a:t>Say what you mean and </a:t>
            </a:r>
            <a:endParaRPr sz="3100" b="1">
              <a:solidFill>
                <a:schemeClr val="accent6"/>
              </a:solidFill>
              <a:latin typeface="Caveat"/>
              <a:ea typeface="Caveat"/>
              <a:cs typeface="Caveat"/>
              <a:sym typeface="Caveat"/>
            </a:endParaRPr>
          </a:p>
          <a:p>
            <a:pPr marL="457200" lvl="0" indent="457200" algn="l" rtl="0">
              <a:lnSpc>
                <a:spcPct val="100000"/>
              </a:lnSpc>
              <a:spcBef>
                <a:spcPts val="1600"/>
              </a:spcBef>
              <a:spcAft>
                <a:spcPts val="0"/>
              </a:spcAft>
              <a:buNone/>
            </a:pPr>
            <a:r>
              <a:rPr lang="en" sz="3100" b="1">
                <a:solidFill>
                  <a:schemeClr val="accent6"/>
                </a:solidFill>
                <a:latin typeface="Caveat"/>
                <a:ea typeface="Caveat"/>
                <a:cs typeface="Caveat"/>
                <a:sym typeface="Caveat"/>
              </a:rPr>
              <a:t>     mean what you say”</a:t>
            </a:r>
            <a:endParaRPr sz="3100" b="1">
              <a:solidFill>
                <a:schemeClr val="accent6"/>
              </a:solidFill>
              <a:latin typeface="Caveat"/>
              <a:ea typeface="Caveat"/>
              <a:cs typeface="Caveat"/>
              <a:sym typeface="Caveat"/>
            </a:endParaRPr>
          </a:p>
          <a:p>
            <a:pPr marL="0" lvl="0" indent="0" algn="l" rtl="0">
              <a:spcBef>
                <a:spcPts val="1600"/>
              </a:spcBef>
              <a:spcAft>
                <a:spcPts val="1600"/>
              </a:spcAft>
              <a:buNone/>
            </a:pPr>
            <a:r>
              <a:rPr lang="en" b="1">
                <a:solidFill>
                  <a:schemeClr val="accent6"/>
                </a:solidFill>
              </a:rPr>
              <a:t> </a:t>
            </a:r>
            <a:endParaRPr b="1">
              <a:solidFill>
                <a:schemeClr val="accent6"/>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 the heat of the moment…</a:t>
            </a:r>
            <a:endParaRPr/>
          </a:p>
        </p:txBody>
      </p:sp>
      <p:sp>
        <p:nvSpPr>
          <p:cNvPr id="282" name="Google Shape;282;p4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When you start to feel tense while talking to a child of any age, relax your facial muscles and shoulders. Rest your hands in your laps. No pointing. </a:t>
            </a:r>
            <a:endParaRPr/>
          </a:p>
          <a:p>
            <a:pPr marL="457200" lvl="0" indent="-342900" algn="l" rtl="0">
              <a:spcBef>
                <a:spcPts val="0"/>
              </a:spcBef>
              <a:spcAft>
                <a:spcPts val="0"/>
              </a:spcAft>
              <a:buSzPts val="1800"/>
              <a:buAutoNum type="arabicPeriod"/>
            </a:pPr>
            <a:r>
              <a:rPr lang="en"/>
              <a:t>Take a deep breath. Consciously lower your pitch and slow your rate of speech. </a:t>
            </a:r>
            <a:endParaRPr/>
          </a:p>
          <a:p>
            <a:pPr marL="914400" lvl="1" indent="-317500" algn="l" rtl="0">
              <a:spcBef>
                <a:spcPts val="0"/>
              </a:spcBef>
              <a:spcAft>
                <a:spcPts val="0"/>
              </a:spcAft>
              <a:buSzPts val="1400"/>
              <a:buAutoNum type="alphaLcPeriod"/>
            </a:pPr>
            <a:r>
              <a:rPr lang="en"/>
              <a:t>Your child sees that you can control your feelings and that the situation is not unsettling or even unusual. Children respond by becoming calmer themselves and by ceding power, often are grateful (although they are not aware of it).</a:t>
            </a:r>
            <a:endParaRPr/>
          </a:p>
          <a:p>
            <a:pPr marL="457200" lvl="0" indent="-342900" algn="l" rtl="0">
              <a:spcBef>
                <a:spcPts val="0"/>
              </a:spcBef>
              <a:spcAft>
                <a:spcPts val="0"/>
              </a:spcAft>
              <a:buSzPts val="1800"/>
              <a:buAutoNum type="arabicPeriod"/>
            </a:pPr>
            <a:r>
              <a:rPr lang="en"/>
              <a:t>Don’t use a patronizing or babyish tone.	</a:t>
            </a:r>
            <a:endParaRPr/>
          </a:p>
          <a:p>
            <a:pPr marL="457200" lvl="0" indent="0" algn="l" rtl="0">
              <a:spcBef>
                <a:spcPts val="1600"/>
              </a:spcBef>
              <a:spcAft>
                <a:spcPts val="1600"/>
              </a:spcAft>
              <a:buNone/>
            </a:pPr>
            <a:r>
              <a:rPr lang="en"/>
              <a:t>P. 32 Voice Lessons for Parents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7"/>
          <p:cNvSpPr txBox="1">
            <a:spLocks noGrp="1"/>
          </p:cNvSpPr>
          <p:nvPr>
            <p:ph type="title"/>
          </p:nvPr>
        </p:nvSpPr>
        <p:spPr>
          <a:xfrm>
            <a:off x="471900" y="386300"/>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 Word about Discipline</a:t>
            </a:r>
            <a:endParaRPr/>
          </a:p>
        </p:txBody>
      </p:sp>
      <p:sp>
        <p:nvSpPr>
          <p:cNvPr id="288" name="Google Shape;288;p4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arenR"/>
            </a:pPr>
            <a:r>
              <a:rPr lang="en"/>
              <a:t>Communicate with your spouse about discipline</a:t>
            </a:r>
            <a:endParaRPr/>
          </a:p>
          <a:p>
            <a:pPr marL="457200" lvl="0" indent="0" algn="l" rtl="0">
              <a:spcBef>
                <a:spcPts val="1600"/>
              </a:spcBef>
              <a:spcAft>
                <a:spcPts val="0"/>
              </a:spcAft>
              <a:buNone/>
            </a:pPr>
            <a:endParaRPr sz="100"/>
          </a:p>
          <a:p>
            <a:pPr marL="457200" lvl="0" indent="-342900" algn="l" rtl="0">
              <a:spcBef>
                <a:spcPts val="1600"/>
              </a:spcBef>
              <a:spcAft>
                <a:spcPts val="0"/>
              </a:spcAft>
              <a:buSzPts val="1800"/>
              <a:buAutoNum type="arabicParenR"/>
            </a:pPr>
            <a:r>
              <a:rPr lang="en"/>
              <a:t>Communicate with your child about discipline</a:t>
            </a:r>
            <a:endParaRPr/>
          </a:p>
          <a:p>
            <a:pPr marL="914400" lvl="0" indent="-342900" algn="l" rtl="0">
              <a:spcBef>
                <a:spcPts val="0"/>
              </a:spcBef>
              <a:spcAft>
                <a:spcPts val="0"/>
              </a:spcAft>
              <a:buSzPts val="1800"/>
              <a:buChar char="-"/>
            </a:pPr>
            <a:r>
              <a:rPr lang="en"/>
              <a:t>Children should be aware of what the consequence is for their actions</a:t>
            </a:r>
            <a:endParaRPr/>
          </a:p>
          <a:p>
            <a:pPr marL="1828800" lvl="1" indent="-317500" algn="l" rtl="0">
              <a:spcBef>
                <a:spcPts val="0"/>
              </a:spcBef>
              <a:spcAft>
                <a:spcPts val="0"/>
              </a:spcAft>
              <a:buSzPts val="1400"/>
              <a:buChar char="-"/>
            </a:pPr>
            <a:r>
              <a:rPr lang="en" sz="1700"/>
              <a:t>Lying, hitting a sibling, talking back to you</a:t>
            </a:r>
            <a:r>
              <a:rPr lang="en"/>
              <a:t> </a:t>
            </a:r>
            <a:endParaRPr sz="1500"/>
          </a:p>
          <a:p>
            <a:pPr marL="0" lvl="0" indent="0" algn="ctr" rtl="0">
              <a:spcBef>
                <a:spcPts val="1600"/>
              </a:spcBef>
              <a:spcAft>
                <a:spcPts val="0"/>
              </a:spcAft>
              <a:buNone/>
            </a:pPr>
            <a:r>
              <a:rPr lang="en" sz="1500"/>
              <a:t>** It is ok to say to your older children- I will let you know what the consequence will be later**</a:t>
            </a:r>
            <a:endParaRPr sz="1900"/>
          </a:p>
          <a:p>
            <a:pPr marL="91440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8"/>
          <p:cNvSpPr txBox="1">
            <a:spLocks noGrp="1"/>
          </p:cNvSpPr>
          <p:nvPr>
            <p:ph type="title"/>
          </p:nvPr>
        </p:nvSpPr>
        <p:spPr>
          <a:xfrm>
            <a:off x="471900" y="438250"/>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 word about Discipline</a:t>
            </a:r>
            <a:endParaRPr/>
          </a:p>
        </p:txBody>
      </p:sp>
      <p:sp>
        <p:nvSpPr>
          <p:cNvPr id="294" name="Google Shape;294;p4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primary objective of early discipline is to lay the foundation upon which the next stage of development can be built. </a:t>
            </a:r>
            <a:endParaRPr/>
          </a:p>
          <a:p>
            <a:pPr marL="0" lvl="0" indent="0" algn="l" rtl="0">
              <a:spcBef>
                <a:spcPts val="1600"/>
              </a:spcBef>
              <a:spcAft>
                <a:spcPts val="0"/>
              </a:spcAft>
              <a:buNone/>
            </a:pPr>
            <a:r>
              <a:rPr lang="en"/>
              <a:t>As your child grows, so also grows their need for guidance. Part of your guidance comes by way of encouraging right behaviors and responses and part comes by correcting wrong behaviors and responses. </a:t>
            </a:r>
            <a:endParaRPr/>
          </a:p>
          <a:p>
            <a:pPr marL="0" lvl="0" indent="0" algn="l" rtl="0">
              <a:spcBef>
                <a:spcPts val="1600"/>
              </a:spcBef>
              <a:spcAft>
                <a:spcPts val="1600"/>
              </a:spcAft>
              <a:buNone/>
            </a:pPr>
            <a:r>
              <a:rPr lang="en"/>
              <a:t>While encouragement keeps a child on track, corrections helps to bring them back when their little hands and feet wander off to places they should not be.”</a:t>
            </a:r>
            <a:endParaRPr/>
          </a:p>
        </p:txBody>
      </p:sp>
      <p:sp>
        <p:nvSpPr>
          <p:cNvPr id="295" name="Google Shape;295;p48"/>
          <p:cNvSpPr txBox="1"/>
          <p:nvPr/>
        </p:nvSpPr>
        <p:spPr>
          <a:xfrm>
            <a:off x="1971850" y="2653650"/>
            <a:ext cx="6469200" cy="1086900"/>
          </a:xfrm>
          <a:prstGeom prst="rect">
            <a:avLst/>
          </a:prstGeom>
          <a:solidFill>
            <a:schemeClr val="accent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lt1"/>
                </a:solidFill>
                <a:latin typeface="Roboto"/>
                <a:ea typeface="Roboto"/>
                <a:cs typeface="Roboto"/>
                <a:sym typeface="Roboto"/>
              </a:rPr>
              <a:t>Leadership by nature requires that you make decisions based on what is best and right, not what is perceived as most pleasing in the moment. </a:t>
            </a:r>
            <a:endParaRPr sz="1800" b="1">
              <a:solidFill>
                <a:schemeClr val="lt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9"/>
          <p:cNvSpPr txBox="1">
            <a:spLocks noGrp="1"/>
          </p:cNvSpPr>
          <p:nvPr>
            <p:ph type="title"/>
          </p:nvPr>
        </p:nvSpPr>
        <p:spPr>
          <a:xfrm>
            <a:off x="471900" y="49107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You are the parent- lead your children</a:t>
            </a:r>
            <a:endParaRPr/>
          </a:p>
        </p:txBody>
      </p:sp>
      <p:sp>
        <p:nvSpPr>
          <p:cNvPr id="301" name="Google Shape;301;p4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a:t>
            </a:r>
            <a:endParaRPr/>
          </a:p>
          <a:p>
            <a:pPr marL="0" lvl="0" indent="0" algn="l" rtl="0">
              <a:spcBef>
                <a:spcPts val="1600"/>
              </a:spcBef>
              <a:spcAft>
                <a:spcPts val="0"/>
              </a:spcAft>
              <a:buNone/>
            </a:pPr>
            <a:r>
              <a:rPr lang="en"/>
              <a:t>Model</a:t>
            </a:r>
            <a:endParaRPr/>
          </a:p>
          <a:p>
            <a:pPr marL="0" lvl="0" indent="0" algn="l" rtl="0">
              <a:spcBef>
                <a:spcPts val="1600"/>
              </a:spcBef>
              <a:spcAft>
                <a:spcPts val="1600"/>
              </a:spcAft>
              <a:buNone/>
            </a:pPr>
            <a:r>
              <a:rPr lang="en"/>
              <a:t>Discipline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0"/>
          <p:cNvSpPr txBox="1">
            <a:spLocks noGrp="1"/>
          </p:cNvSpPr>
          <p:nvPr>
            <p:ph type="title"/>
          </p:nvPr>
        </p:nvSpPr>
        <p:spPr>
          <a:xfrm>
            <a:off x="460950" y="49127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Leading your Child</a:t>
            </a:r>
            <a:endParaRPr/>
          </a:p>
        </p:txBody>
      </p:sp>
      <p:sp>
        <p:nvSpPr>
          <p:cNvPr id="308" name="Google Shape;308;p50"/>
          <p:cNvSpPr txBox="1">
            <a:spLocks noGrp="1"/>
          </p:cNvSpPr>
          <p:nvPr>
            <p:ph type="body" idx="1"/>
          </p:nvPr>
        </p:nvSpPr>
        <p:spPr>
          <a:xfrm>
            <a:off x="215600" y="1715825"/>
            <a:ext cx="2852100" cy="319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t>Teach</a:t>
            </a:r>
            <a:endParaRPr sz="1800" b="1" u="sng"/>
          </a:p>
          <a:p>
            <a:pPr marL="457200" lvl="0" indent="-342900" algn="l" rtl="0">
              <a:spcBef>
                <a:spcPts val="1600"/>
              </a:spcBef>
              <a:spcAft>
                <a:spcPts val="0"/>
              </a:spcAft>
              <a:buSzPts val="1800"/>
              <a:buChar char="-"/>
            </a:pPr>
            <a:r>
              <a:rPr lang="en" sz="1400"/>
              <a:t>Don’t expect that they know how to do the thing you are asking of them</a:t>
            </a:r>
            <a:endParaRPr sz="1400"/>
          </a:p>
          <a:p>
            <a:pPr marL="457200" lvl="0" indent="-342900" algn="l" rtl="0">
              <a:spcBef>
                <a:spcPts val="0"/>
              </a:spcBef>
              <a:spcAft>
                <a:spcPts val="0"/>
              </a:spcAft>
              <a:buSzPts val="1800"/>
              <a:buChar char="-"/>
            </a:pPr>
            <a:r>
              <a:rPr lang="en"/>
              <a:t>Replace Stop it or No with a skill you want them to learn.</a:t>
            </a:r>
            <a:endParaRPr/>
          </a:p>
          <a:p>
            <a:pPr marL="457200" lvl="0" indent="-342900" algn="l" rtl="0">
              <a:spcBef>
                <a:spcPts val="0"/>
              </a:spcBef>
              <a:spcAft>
                <a:spcPts val="0"/>
              </a:spcAft>
              <a:buSzPts val="1800"/>
              <a:buChar char="-"/>
            </a:pPr>
            <a:r>
              <a:rPr lang="en" sz="1400"/>
              <a:t>Giving them time and space to practice, struggle, try again</a:t>
            </a:r>
            <a:endParaRPr sz="1400"/>
          </a:p>
          <a:p>
            <a:pPr marL="457200" lvl="0" indent="-342900" algn="l" rtl="0">
              <a:spcBef>
                <a:spcPts val="0"/>
              </a:spcBef>
              <a:spcAft>
                <a:spcPts val="0"/>
              </a:spcAft>
              <a:buSzPts val="1800"/>
              <a:buChar char="-"/>
            </a:pPr>
            <a:r>
              <a:rPr lang="en"/>
              <a:t>“Show me…”</a:t>
            </a:r>
            <a:endParaRPr/>
          </a:p>
        </p:txBody>
      </p:sp>
      <p:sp>
        <p:nvSpPr>
          <p:cNvPr id="309" name="Google Shape;309;p50"/>
          <p:cNvSpPr txBox="1">
            <a:spLocks noGrp="1"/>
          </p:cNvSpPr>
          <p:nvPr>
            <p:ph type="body" idx="1"/>
          </p:nvPr>
        </p:nvSpPr>
        <p:spPr>
          <a:xfrm>
            <a:off x="3244350" y="1671625"/>
            <a:ext cx="2852100" cy="339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t>Model </a:t>
            </a:r>
            <a:endParaRPr sz="1800" b="1" u="sng"/>
          </a:p>
          <a:p>
            <a:pPr marL="457200" lvl="0" indent="-342900" algn="l" rtl="0">
              <a:spcBef>
                <a:spcPts val="1600"/>
              </a:spcBef>
              <a:spcAft>
                <a:spcPts val="0"/>
              </a:spcAft>
              <a:buSzPts val="1800"/>
              <a:buChar char="-"/>
            </a:pPr>
            <a:r>
              <a:rPr lang="en" sz="1400"/>
              <a:t>This gives them a picture in their brain of how to do what you are asking of them. </a:t>
            </a:r>
            <a:endParaRPr/>
          </a:p>
          <a:p>
            <a:pPr marL="457200" lvl="0" indent="-342900" algn="l" rtl="0">
              <a:lnSpc>
                <a:spcPct val="115000"/>
              </a:lnSpc>
              <a:spcBef>
                <a:spcPts val="1000"/>
              </a:spcBef>
              <a:spcAft>
                <a:spcPts val="0"/>
              </a:spcAft>
              <a:buSzPts val="1800"/>
              <a:buChar char="-"/>
            </a:pPr>
            <a:r>
              <a:rPr lang="en"/>
              <a:t>I didn’t like it when you _____________. </a:t>
            </a:r>
            <a:endParaRPr/>
          </a:p>
          <a:p>
            <a:pPr marL="0" lvl="0" indent="0" algn="l" rtl="0">
              <a:lnSpc>
                <a:spcPct val="115000"/>
              </a:lnSpc>
              <a:spcBef>
                <a:spcPts val="1600"/>
              </a:spcBef>
              <a:spcAft>
                <a:spcPts val="0"/>
              </a:spcAft>
              <a:buNone/>
            </a:pPr>
            <a:r>
              <a:rPr lang="en"/>
              <a:t>         Next time, please _______.</a:t>
            </a:r>
            <a:endParaRPr/>
          </a:p>
          <a:p>
            <a:pPr marL="0" lvl="0" indent="0" algn="l" rtl="0">
              <a:lnSpc>
                <a:spcPct val="115000"/>
              </a:lnSpc>
              <a:spcBef>
                <a:spcPts val="1600"/>
              </a:spcBef>
              <a:spcAft>
                <a:spcPts val="0"/>
              </a:spcAft>
              <a:buNone/>
            </a:pPr>
            <a:r>
              <a:rPr lang="en"/>
              <a:t>         Let’s practice</a:t>
            </a:r>
            <a:endParaRPr/>
          </a:p>
          <a:p>
            <a:pPr marL="457200" lvl="0" indent="0" algn="l" rtl="0">
              <a:spcBef>
                <a:spcPts val="1600"/>
              </a:spcBef>
              <a:spcAft>
                <a:spcPts val="1600"/>
              </a:spcAft>
              <a:buNone/>
            </a:pPr>
            <a:endParaRPr/>
          </a:p>
        </p:txBody>
      </p:sp>
      <p:sp>
        <p:nvSpPr>
          <p:cNvPr id="310" name="Google Shape;310;p50"/>
          <p:cNvSpPr txBox="1">
            <a:spLocks noGrp="1"/>
          </p:cNvSpPr>
          <p:nvPr>
            <p:ph type="body" idx="1"/>
          </p:nvPr>
        </p:nvSpPr>
        <p:spPr>
          <a:xfrm>
            <a:off x="6465100" y="1671625"/>
            <a:ext cx="2282100" cy="335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t>Discipline</a:t>
            </a:r>
            <a:endParaRPr sz="1800" b="1" u="sng"/>
          </a:p>
          <a:p>
            <a:pPr marL="0" lvl="0" indent="0" algn="l" rtl="0">
              <a:spcBef>
                <a:spcPts val="1600"/>
              </a:spcBef>
              <a:spcAft>
                <a:spcPts val="0"/>
              </a:spcAft>
              <a:buNone/>
            </a:pPr>
            <a:r>
              <a:rPr lang="en" sz="1300" b="1"/>
              <a:t>Hebrews 12:11: </a:t>
            </a:r>
            <a:endParaRPr sz="1300" b="1"/>
          </a:p>
          <a:p>
            <a:pPr marL="0" lvl="0" indent="0" algn="l" rtl="0">
              <a:spcBef>
                <a:spcPts val="1600"/>
              </a:spcBef>
              <a:spcAft>
                <a:spcPts val="1600"/>
              </a:spcAft>
              <a:buNone/>
            </a:pPr>
            <a:r>
              <a:rPr lang="en" sz="1300" b="1"/>
              <a:t>“</a:t>
            </a:r>
            <a:r>
              <a:rPr lang="en"/>
              <a:t>No discipline seems pleasant at the time, but painful. Later on, however, it produces a harvest of righteousness and peace for those who have been trained by it.”</a:t>
            </a:r>
            <a:endParaRPr sz="2000" b="1" u="sng"/>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1"/>
          <p:cNvSpPr txBox="1">
            <a:spLocks noGrp="1"/>
          </p:cNvSpPr>
          <p:nvPr>
            <p:ph type="title"/>
          </p:nvPr>
        </p:nvSpPr>
        <p:spPr>
          <a:xfrm>
            <a:off x="533750" y="473600"/>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Helpful Tips- No Matter What Stage</a:t>
            </a:r>
            <a:endParaRPr/>
          </a:p>
        </p:txBody>
      </p:sp>
      <p:sp>
        <p:nvSpPr>
          <p:cNvPr id="316" name="Google Shape;316;p51"/>
          <p:cNvSpPr txBox="1">
            <a:spLocks noGrp="1"/>
          </p:cNvSpPr>
          <p:nvPr>
            <p:ph type="body" idx="1"/>
          </p:nvPr>
        </p:nvSpPr>
        <p:spPr>
          <a:xfrm>
            <a:off x="471900" y="1813025"/>
            <a:ext cx="7103100" cy="31596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SzPts val="2000"/>
              <a:buChar char="-"/>
            </a:pPr>
            <a:r>
              <a:rPr lang="en" sz="2000"/>
              <a:t>Involve God in the Process</a:t>
            </a:r>
            <a:endParaRPr sz="2000"/>
          </a:p>
          <a:p>
            <a:pPr marL="1371600" lvl="2" indent="-336550" algn="l" rtl="0">
              <a:lnSpc>
                <a:spcPct val="115000"/>
              </a:lnSpc>
              <a:spcBef>
                <a:spcPts val="0"/>
              </a:spcBef>
              <a:spcAft>
                <a:spcPts val="0"/>
              </a:spcAft>
              <a:buSzPts val="1700"/>
              <a:buChar char="-"/>
            </a:pPr>
            <a:r>
              <a:rPr lang="en" sz="1700"/>
              <a:t>Change our Perspective</a:t>
            </a:r>
            <a:endParaRPr sz="1700"/>
          </a:p>
          <a:p>
            <a:pPr marL="1371600" lvl="2" indent="-336550" algn="l" rtl="0">
              <a:lnSpc>
                <a:spcPct val="115000"/>
              </a:lnSpc>
              <a:spcBef>
                <a:spcPts val="0"/>
              </a:spcBef>
              <a:spcAft>
                <a:spcPts val="0"/>
              </a:spcAft>
              <a:buSzPts val="1700"/>
              <a:buChar char="-"/>
            </a:pPr>
            <a:r>
              <a:rPr lang="en" sz="1700"/>
              <a:t>God has provided all the tools we need</a:t>
            </a:r>
            <a:endParaRPr sz="1700"/>
          </a:p>
          <a:p>
            <a:pPr marL="457200" lvl="0" indent="-355600" algn="l" rtl="0">
              <a:lnSpc>
                <a:spcPct val="150000"/>
              </a:lnSpc>
              <a:spcBef>
                <a:spcPts val="1000"/>
              </a:spcBef>
              <a:spcAft>
                <a:spcPts val="0"/>
              </a:spcAft>
              <a:buSzPts val="2000"/>
              <a:buChar char="-"/>
            </a:pPr>
            <a:r>
              <a:rPr lang="en" sz="2000"/>
              <a:t>Become a student of your child</a:t>
            </a:r>
            <a:endParaRPr sz="2000"/>
          </a:p>
          <a:p>
            <a:pPr marL="1371600" lvl="2" indent="-336550" algn="l" rtl="0">
              <a:lnSpc>
                <a:spcPct val="150000"/>
              </a:lnSpc>
              <a:spcBef>
                <a:spcPts val="0"/>
              </a:spcBef>
              <a:spcAft>
                <a:spcPts val="0"/>
              </a:spcAft>
              <a:buSzPts val="1700"/>
              <a:buChar char="-"/>
            </a:pPr>
            <a:r>
              <a:rPr lang="en" sz="1700"/>
              <a:t>Give your undivided attention</a:t>
            </a:r>
            <a:endParaRPr sz="1700"/>
          </a:p>
          <a:p>
            <a:pPr marL="457200" lvl="0" indent="-355600" algn="l" rtl="0">
              <a:lnSpc>
                <a:spcPct val="150000"/>
              </a:lnSpc>
              <a:spcBef>
                <a:spcPts val="0"/>
              </a:spcBef>
              <a:spcAft>
                <a:spcPts val="0"/>
              </a:spcAft>
              <a:buSzPts val="2000"/>
              <a:buChar char="-"/>
            </a:pPr>
            <a:r>
              <a:rPr lang="en" sz="2000"/>
              <a:t>Be Consistent (as much as possible)</a:t>
            </a:r>
            <a:endParaRPr sz="2000"/>
          </a:p>
          <a:p>
            <a:pPr marL="1371600" lvl="2" indent="-336550" algn="l" rtl="0">
              <a:lnSpc>
                <a:spcPct val="115000"/>
              </a:lnSpc>
              <a:spcBef>
                <a:spcPts val="0"/>
              </a:spcBef>
              <a:spcAft>
                <a:spcPts val="0"/>
              </a:spcAft>
              <a:buSzPts val="1700"/>
              <a:buChar char="-"/>
            </a:pPr>
            <a:r>
              <a:rPr lang="en" sz="1700"/>
              <a:t>Routines</a:t>
            </a:r>
            <a:endParaRPr sz="1700"/>
          </a:p>
          <a:p>
            <a:pPr marL="1371600" lvl="2" indent="-336550" algn="l" rtl="0">
              <a:lnSpc>
                <a:spcPct val="115000"/>
              </a:lnSpc>
              <a:spcBef>
                <a:spcPts val="0"/>
              </a:spcBef>
              <a:spcAft>
                <a:spcPts val="0"/>
              </a:spcAft>
              <a:buSzPts val="1700"/>
              <a:buChar char="-"/>
            </a:pPr>
            <a:r>
              <a:rPr lang="en" sz="1700"/>
              <a:t>Words</a:t>
            </a:r>
            <a:endParaRPr sz="1700"/>
          </a:p>
          <a:p>
            <a:pPr marL="457200" lvl="0" indent="0" algn="l" rtl="0">
              <a:lnSpc>
                <a:spcPct val="150000"/>
              </a:lnSpc>
              <a:spcBef>
                <a:spcPts val="1600"/>
              </a:spcBef>
              <a:spcAft>
                <a:spcPts val="1600"/>
              </a:spcAft>
              <a:buNone/>
            </a:pPr>
            <a:endParaRPr sz="2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20"/>
        <p:cNvGrpSpPr/>
        <p:nvPr/>
      </p:nvGrpSpPr>
      <p:grpSpPr>
        <a:xfrm>
          <a:off x="0" y="0"/>
          <a:ext cx="0" cy="0"/>
          <a:chOff x="0" y="0"/>
          <a:chExt cx="0" cy="0"/>
        </a:xfrm>
      </p:grpSpPr>
      <p:pic>
        <p:nvPicPr>
          <p:cNvPr id="321" name="Google Shape;321;p52"/>
          <p:cNvPicPr preferRelativeResize="0"/>
          <p:nvPr/>
        </p:nvPicPr>
        <p:blipFill>
          <a:blip r:embed="rId3">
            <a:alphaModFix/>
          </a:blip>
          <a:stretch>
            <a:fillRect/>
          </a:stretch>
        </p:blipFill>
        <p:spPr>
          <a:xfrm>
            <a:off x="244600" y="165875"/>
            <a:ext cx="1934725" cy="3104550"/>
          </a:xfrm>
          <a:prstGeom prst="rect">
            <a:avLst/>
          </a:prstGeom>
          <a:noFill/>
          <a:ln>
            <a:noFill/>
          </a:ln>
        </p:spPr>
      </p:pic>
      <p:pic>
        <p:nvPicPr>
          <p:cNvPr id="322" name="Google Shape;322;p52"/>
          <p:cNvPicPr preferRelativeResize="0"/>
          <p:nvPr/>
        </p:nvPicPr>
        <p:blipFill>
          <a:blip r:embed="rId4">
            <a:alphaModFix/>
          </a:blip>
          <a:stretch>
            <a:fillRect/>
          </a:stretch>
        </p:blipFill>
        <p:spPr>
          <a:xfrm>
            <a:off x="4863900" y="134958"/>
            <a:ext cx="2057274" cy="3104539"/>
          </a:xfrm>
          <a:prstGeom prst="rect">
            <a:avLst/>
          </a:prstGeom>
          <a:noFill/>
          <a:ln>
            <a:noFill/>
          </a:ln>
        </p:spPr>
      </p:pic>
      <p:pic>
        <p:nvPicPr>
          <p:cNvPr id="323" name="Google Shape;323;p52"/>
          <p:cNvPicPr preferRelativeResize="0"/>
          <p:nvPr/>
        </p:nvPicPr>
        <p:blipFill rotWithShape="1">
          <a:blip r:embed="rId5">
            <a:alphaModFix/>
          </a:blip>
          <a:srcRect l="5048" t="1929" r="6062" b="4420"/>
          <a:stretch/>
        </p:blipFill>
        <p:spPr>
          <a:xfrm>
            <a:off x="2405850" y="196800"/>
            <a:ext cx="2166161" cy="3042700"/>
          </a:xfrm>
          <a:prstGeom prst="rect">
            <a:avLst/>
          </a:prstGeom>
          <a:noFill/>
          <a:ln>
            <a:noFill/>
          </a:ln>
        </p:spPr>
      </p:pic>
      <p:pic>
        <p:nvPicPr>
          <p:cNvPr id="324" name="Google Shape;324;p52"/>
          <p:cNvPicPr preferRelativeResize="0"/>
          <p:nvPr/>
        </p:nvPicPr>
        <p:blipFill>
          <a:blip r:embed="rId6">
            <a:alphaModFix/>
          </a:blip>
          <a:stretch>
            <a:fillRect/>
          </a:stretch>
        </p:blipFill>
        <p:spPr>
          <a:xfrm>
            <a:off x="2782400" y="3353900"/>
            <a:ext cx="3579201" cy="1659400"/>
          </a:xfrm>
          <a:prstGeom prst="rect">
            <a:avLst/>
          </a:prstGeom>
          <a:noFill/>
          <a:ln>
            <a:noFill/>
          </a:ln>
        </p:spPr>
      </p:pic>
      <p:pic>
        <p:nvPicPr>
          <p:cNvPr id="325" name="Google Shape;325;p52"/>
          <p:cNvPicPr preferRelativeResize="0"/>
          <p:nvPr/>
        </p:nvPicPr>
        <p:blipFill>
          <a:blip r:embed="rId7">
            <a:alphaModFix/>
          </a:blip>
          <a:stretch>
            <a:fillRect/>
          </a:stretch>
        </p:blipFill>
        <p:spPr>
          <a:xfrm>
            <a:off x="7098175" y="262164"/>
            <a:ext cx="1878700" cy="2911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Child Development Definition</a:t>
            </a:r>
            <a:endParaRPr/>
          </a:p>
        </p:txBody>
      </p:sp>
      <p:sp>
        <p:nvSpPr>
          <p:cNvPr id="90" name="Google Shape;90;p16"/>
          <p:cNvSpPr txBox="1">
            <a:spLocks noGrp="1"/>
          </p:cNvSpPr>
          <p:nvPr>
            <p:ph type="body" idx="1"/>
          </p:nvPr>
        </p:nvSpPr>
        <p:spPr>
          <a:xfrm>
            <a:off x="471900" y="1919075"/>
            <a:ext cx="81546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202124"/>
                </a:solidFill>
              </a:rPr>
              <a:t>Child development is </a:t>
            </a:r>
            <a:r>
              <a:rPr lang="en" sz="2400" u="sng">
                <a:solidFill>
                  <a:srgbClr val="040C28"/>
                </a:solidFill>
              </a:rPr>
              <a:t>the process children take as they grow from infancy into adulthood</a:t>
            </a:r>
            <a:r>
              <a:rPr lang="en" sz="2400">
                <a:solidFill>
                  <a:srgbClr val="202124"/>
                </a:solidFill>
              </a:rPr>
              <a:t>. As children grow, they develop the skills and behaviors they need to learn about the world around them. Children show their interest in learning by being curious, persistent, and creative while they play and interact with others.</a:t>
            </a:r>
            <a:endParaRPr sz="2400"/>
          </a:p>
          <a:p>
            <a:pPr marL="0" lvl="0" indent="0" algn="l" rtl="0">
              <a:spcBef>
                <a:spcPts val="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265500" y="34942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5 Stages of Development</a:t>
            </a:r>
            <a:endParaRPr sz="1700"/>
          </a:p>
        </p:txBody>
      </p:sp>
      <p:sp>
        <p:nvSpPr>
          <p:cNvPr id="96" name="Google Shape;96;p17"/>
          <p:cNvSpPr txBox="1">
            <a:spLocks noGrp="1"/>
          </p:cNvSpPr>
          <p:nvPr>
            <p:ph type="subTitle" idx="1"/>
          </p:nvPr>
        </p:nvSpPr>
        <p:spPr>
          <a:xfrm>
            <a:off x="265500" y="2135975"/>
            <a:ext cx="4139400" cy="2099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a:solidFill>
                  <a:srgbClr val="000000"/>
                </a:solidFill>
                <a:latin typeface="Arial"/>
                <a:ea typeface="Arial"/>
                <a:cs typeface="Arial"/>
                <a:sym typeface="Arial"/>
              </a:rPr>
              <a:t>Infant  (0-1 yr)</a:t>
            </a:r>
            <a:endParaRPr sz="20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2000">
                <a:solidFill>
                  <a:srgbClr val="000000"/>
                </a:solidFill>
                <a:latin typeface="Arial"/>
                <a:ea typeface="Arial"/>
                <a:cs typeface="Arial"/>
                <a:sym typeface="Arial"/>
              </a:rPr>
              <a:t>Toddler  (1-3 yrs)</a:t>
            </a:r>
            <a:endParaRPr sz="20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2000">
                <a:solidFill>
                  <a:srgbClr val="000000"/>
                </a:solidFill>
                <a:latin typeface="Arial"/>
                <a:ea typeface="Arial"/>
                <a:cs typeface="Arial"/>
                <a:sym typeface="Arial"/>
              </a:rPr>
              <a:t>Preschooler (3-5 yrs)</a:t>
            </a:r>
            <a:endParaRPr sz="20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2000">
                <a:solidFill>
                  <a:srgbClr val="000000"/>
                </a:solidFill>
                <a:latin typeface="Arial"/>
                <a:ea typeface="Arial"/>
                <a:cs typeface="Arial"/>
                <a:sym typeface="Arial"/>
              </a:rPr>
              <a:t>Elementary School Age  (6-12 yrs)</a:t>
            </a:r>
            <a:endParaRPr sz="20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2000">
                <a:solidFill>
                  <a:srgbClr val="000000"/>
                </a:solidFill>
                <a:latin typeface="Arial"/>
                <a:ea typeface="Arial"/>
                <a:cs typeface="Arial"/>
                <a:sym typeface="Arial"/>
              </a:rPr>
              <a:t>Adolescent  (13-18 yrs)</a:t>
            </a:r>
            <a:endParaRPr sz="2000"/>
          </a:p>
        </p:txBody>
      </p:sp>
      <p:sp>
        <p:nvSpPr>
          <p:cNvPr id="97" name="Google Shape;97;p17"/>
          <p:cNvSpPr txBox="1"/>
          <p:nvPr/>
        </p:nvSpPr>
        <p:spPr>
          <a:xfrm>
            <a:off x="3827775" y="1107075"/>
            <a:ext cx="291600" cy="37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202124"/>
                </a:solidFill>
                <a:latin typeface="Roboto"/>
                <a:ea typeface="Roboto"/>
                <a:cs typeface="Roboto"/>
                <a:sym typeface="Roboto"/>
              </a:rPr>
              <a:t>*</a:t>
            </a:r>
            <a:endParaRPr sz="1800">
              <a:solidFill>
                <a:srgbClr val="202124"/>
              </a:solidFill>
              <a:latin typeface="Roboto"/>
              <a:ea typeface="Roboto"/>
              <a:cs typeface="Roboto"/>
              <a:sym typeface="Roboto"/>
            </a:endParaRPr>
          </a:p>
        </p:txBody>
      </p:sp>
      <p:sp>
        <p:nvSpPr>
          <p:cNvPr id="98" name="Google Shape;98;p17"/>
          <p:cNvSpPr txBox="1"/>
          <p:nvPr/>
        </p:nvSpPr>
        <p:spPr>
          <a:xfrm>
            <a:off x="-352450" y="4765850"/>
            <a:ext cx="5134800" cy="2298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1100">
                <a:solidFill>
                  <a:srgbClr val="040C28"/>
                </a:solidFill>
                <a:latin typeface="Roboto"/>
                <a:ea typeface="Roboto"/>
                <a:cs typeface="Roboto"/>
                <a:sym typeface="Roboto"/>
              </a:rPr>
              <a:t>* according to the </a:t>
            </a:r>
            <a:r>
              <a:rPr lang="en" sz="1100">
                <a:solidFill>
                  <a:srgbClr val="040C28"/>
                </a:solidFill>
                <a:highlight>
                  <a:srgbClr val="FFFFFF"/>
                </a:highlight>
                <a:latin typeface="Roboto"/>
                <a:ea typeface="Roboto"/>
                <a:cs typeface="Roboto"/>
                <a:sym typeface="Roboto"/>
              </a:rPr>
              <a:t>Centers for Disease Control and Prevention (CDC)</a:t>
            </a:r>
            <a:endParaRPr sz="1100">
              <a:solidFill>
                <a:srgbClr val="040C28"/>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cxnSp>
        <p:nvCxnSpPr>
          <p:cNvPr id="104" name="Google Shape;104;p18"/>
          <p:cNvCxnSpPr/>
          <p:nvPr/>
        </p:nvCxnSpPr>
        <p:spPr>
          <a:xfrm>
            <a:off x="4295550" y="2693400"/>
            <a:ext cx="552900" cy="0"/>
          </a:xfrm>
          <a:prstGeom prst="straightConnector1">
            <a:avLst/>
          </a:prstGeom>
          <a:noFill/>
          <a:ln w="28575" cap="flat" cmpd="sng">
            <a:solidFill>
              <a:schemeClr val="dk1"/>
            </a:solidFill>
            <a:prstDash val="solid"/>
            <a:round/>
            <a:headEnd type="none" w="sm" len="sm"/>
            <a:tailEnd type="none" w="sm" len="sm"/>
          </a:ln>
        </p:spPr>
      </p:cxnSp>
      <p:sp>
        <p:nvSpPr>
          <p:cNvPr id="105" name="Google Shape;105;p18"/>
          <p:cNvSpPr txBox="1">
            <a:spLocks noGrp="1"/>
          </p:cNvSpPr>
          <p:nvPr>
            <p:ph type="body" idx="4294967295"/>
          </p:nvPr>
        </p:nvSpPr>
        <p:spPr>
          <a:xfrm>
            <a:off x="773700" y="2961650"/>
            <a:ext cx="7596600" cy="518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a:t>- From an expert</a:t>
            </a:r>
            <a:endParaRPr/>
          </a:p>
        </p:txBody>
      </p:sp>
      <p:pic>
        <p:nvPicPr>
          <p:cNvPr id="106" name="Google Shape;106;p18"/>
          <p:cNvPicPr preferRelativeResize="0"/>
          <p:nvPr/>
        </p:nvPicPr>
        <p:blipFill>
          <a:blip r:embed="rId3">
            <a:alphaModFix/>
          </a:blip>
          <a:stretch>
            <a:fillRect/>
          </a:stretch>
        </p:blipFill>
        <p:spPr>
          <a:xfrm>
            <a:off x="1477438" y="0"/>
            <a:ext cx="6189123" cy="514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Milestones</a:t>
            </a:r>
            <a:endParaRPr/>
          </a:p>
        </p:txBody>
      </p:sp>
      <p:sp>
        <p:nvSpPr>
          <p:cNvPr id="112" name="Google Shape;112;p19"/>
          <p:cNvSpPr txBox="1"/>
          <p:nvPr/>
        </p:nvSpPr>
        <p:spPr>
          <a:xfrm>
            <a:off x="3408275" y="227725"/>
            <a:ext cx="5403900" cy="1352100"/>
          </a:xfrm>
          <a:prstGeom prst="rect">
            <a:avLst/>
          </a:prstGeom>
          <a:solidFill>
            <a:schemeClr val="lt2"/>
          </a:solid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1"/>
                </a:solidFill>
                <a:latin typeface="Roboto"/>
                <a:ea typeface="Roboto"/>
                <a:cs typeface="Roboto"/>
                <a:sym typeface="Roboto"/>
              </a:rPr>
              <a:t>CDC website has more detailed information about milestones for each developmental stage</a:t>
            </a:r>
            <a:endParaRPr sz="1800">
              <a:solidFill>
                <a:schemeClr val="lt1"/>
              </a:solidFill>
              <a:latin typeface="Roboto"/>
              <a:ea typeface="Roboto"/>
              <a:cs typeface="Roboto"/>
              <a:sym typeface="Roboto"/>
            </a:endParaRPr>
          </a:p>
          <a:p>
            <a:pPr marL="0" lvl="0" indent="0" algn="l" rtl="0">
              <a:spcBef>
                <a:spcPts val="0"/>
              </a:spcBef>
              <a:spcAft>
                <a:spcPts val="0"/>
              </a:spcAft>
              <a:buNone/>
            </a:pPr>
            <a:endParaRPr sz="1800">
              <a:solidFill>
                <a:schemeClr val="lt1"/>
              </a:solidFill>
              <a:latin typeface="Roboto"/>
              <a:ea typeface="Roboto"/>
              <a:cs typeface="Roboto"/>
              <a:sym typeface="Roboto"/>
            </a:endParaRPr>
          </a:p>
          <a:p>
            <a:pPr marL="0" lvl="0" indent="0" algn="l" rtl="0">
              <a:spcBef>
                <a:spcPts val="0"/>
              </a:spcBef>
              <a:spcAft>
                <a:spcPts val="0"/>
              </a:spcAft>
              <a:buNone/>
            </a:pPr>
            <a:r>
              <a:rPr lang="en" sz="1800">
                <a:solidFill>
                  <a:schemeClr val="lt1"/>
                </a:solidFill>
                <a:latin typeface="Roboto"/>
                <a:ea typeface="Roboto"/>
                <a:cs typeface="Roboto"/>
                <a:sym typeface="Roboto"/>
              </a:rPr>
              <a:t>Milestone App you can download</a:t>
            </a:r>
            <a:endParaRPr sz="1800">
              <a:solidFill>
                <a:schemeClr val="lt1"/>
              </a:solidFill>
              <a:latin typeface="Roboto"/>
              <a:ea typeface="Roboto"/>
              <a:cs typeface="Roboto"/>
              <a:sym typeface="Roboto"/>
            </a:endParaRPr>
          </a:p>
        </p:txBody>
      </p:sp>
      <p:sp>
        <p:nvSpPr>
          <p:cNvPr id="113" name="Google Shape;113;p19"/>
          <p:cNvSpPr txBox="1">
            <a:spLocks noGrp="1"/>
          </p:cNvSpPr>
          <p:nvPr>
            <p:ph type="body" idx="1"/>
          </p:nvPr>
        </p:nvSpPr>
        <p:spPr>
          <a:xfrm>
            <a:off x="471900" y="1919075"/>
            <a:ext cx="8499300" cy="27102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1000"/>
              </a:spcBef>
              <a:spcAft>
                <a:spcPts val="0"/>
              </a:spcAft>
              <a:buClr>
                <a:srgbClr val="202124"/>
              </a:buClr>
              <a:buSzPts val="1800"/>
              <a:buChar char="-"/>
            </a:pPr>
            <a:r>
              <a:rPr lang="en">
                <a:solidFill>
                  <a:srgbClr val="202124"/>
                </a:solidFill>
              </a:rPr>
              <a:t>Each stage of development has milestones </a:t>
            </a:r>
            <a:endParaRPr>
              <a:solidFill>
                <a:srgbClr val="202124"/>
              </a:solidFill>
            </a:endParaRPr>
          </a:p>
          <a:p>
            <a:pPr marL="457200" lvl="0" indent="-342900" algn="l" rtl="0">
              <a:lnSpc>
                <a:spcPct val="115000"/>
              </a:lnSpc>
              <a:spcBef>
                <a:spcPts val="1600"/>
              </a:spcBef>
              <a:spcAft>
                <a:spcPts val="0"/>
              </a:spcAft>
              <a:buClr>
                <a:srgbClr val="202124"/>
              </a:buClr>
              <a:buSzPts val="1800"/>
              <a:buChar char="-"/>
            </a:pPr>
            <a:r>
              <a:rPr lang="en">
                <a:solidFill>
                  <a:srgbClr val="202124"/>
                </a:solidFill>
                <a:highlight>
                  <a:srgbClr val="FFFFFF"/>
                </a:highlight>
              </a:rPr>
              <a:t>Children reach milestones in how they play, learn, speak, act, and move (</a:t>
            </a:r>
            <a:r>
              <a:rPr lang="en">
                <a:solidFill>
                  <a:srgbClr val="202124"/>
                </a:solidFill>
                <a:highlight>
                  <a:srgbClr val="FFFFFF"/>
                </a:highlight>
                <a:uFill>
                  <a:noFill/>
                </a:uFill>
                <a:hlinkClick r:id="rId3">
                  <a:extLst>
                    <a:ext uri="{A12FA001-AC4F-418D-AE19-62706E023703}">
                      <ahyp:hlinkClr xmlns:ahyp="http://schemas.microsoft.com/office/drawing/2018/hyperlinkcolor" val="tx"/>
                    </a:ext>
                  </a:extLst>
                </a:hlinkClick>
              </a:rPr>
              <a:t>CDC</a:t>
            </a:r>
            <a:r>
              <a:rPr lang="en">
                <a:solidFill>
                  <a:srgbClr val="202124"/>
                </a:solidFill>
                <a:highlight>
                  <a:srgbClr val="FFFFFF"/>
                </a:highlight>
              </a:rPr>
              <a:t>).</a:t>
            </a:r>
            <a:endParaRPr>
              <a:solidFill>
                <a:srgbClr val="202124"/>
              </a:solidFill>
              <a:highlight>
                <a:srgbClr val="FFFFFF"/>
              </a:highlight>
            </a:endParaRPr>
          </a:p>
          <a:p>
            <a:pPr marL="457200" lvl="0" indent="-342900" algn="l" rtl="0">
              <a:lnSpc>
                <a:spcPct val="115000"/>
              </a:lnSpc>
              <a:spcBef>
                <a:spcPts val="1000"/>
              </a:spcBef>
              <a:spcAft>
                <a:spcPts val="0"/>
              </a:spcAft>
              <a:buClr>
                <a:srgbClr val="202124"/>
              </a:buClr>
              <a:buSzPts val="1800"/>
              <a:buChar char="-"/>
            </a:pPr>
            <a:r>
              <a:rPr lang="en">
                <a:solidFill>
                  <a:srgbClr val="202124"/>
                </a:solidFill>
                <a:highlight>
                  <a:srgbClr val="FFFFFF"/>
                </a:highlight>
              </a:rPr>
              <a:t>Milestones typically develop in a sequential fashion, and each milestone builds on the last one developed.</a:t>
            </a:r>
            <a:endParaRPr>
              <a:solidFill>
                <a:srgbClr val="202124"/>
              </a:solidFill>
              <a:highlight>
                <a:srgbClr val="FFFFFF"/>
              </a:highlight>
            </a:endParaRPr>
          </a:p>
          <a:p>
            <a:pPr marL="457200" lvl="0" indent="-342900" algn="l" rtl="0">
              <a:lnSpc>
                <a:spcPct val="115000"/>
              </a:lnSpc>
              <a:spcBef>
                <a:spcPts val="1000"/>
              </a:spcBef>
              <a:spcAft>
                <a:spcPts val="1600"/>
              </a:spcAft>
              <a:buClr>
                <a:srgbClr val="202124"/>
              </a:buClr>
              <a:buSzPts val="1800"/>
              <a:buChar char="-"/>
            </a:pPr>
            <a:r>
              <a:rPr lang="en">
                <a:solidFill>
                  <a:srgbClr val="202124"/>
                </a:solidFill>
                <a:highlight>
                  <a:srgbClr val="FFFFFF"/>
                </a:highlight>
              </a:rPr>
              <a:t>The milestones give parents and caregivers a broader idea of when their child is  in reaching the next step in development. </a:t>
            </a:r>
            <a:endParaRPr>
              <a:solidFill>
                <a:srgbClr val="202124"/>
              </a:solidFill>
              <a:highlight>
                <a:srgbClr val="FFFFFF"/>
              </a:highlight>
            </a:endParaRPr>
          </a:p>
        </p:txBody>
      </p:sp>
      <p:sp>
        <p:nvSpPr>
          <p:cNvPr id="114" name="Google Shape;114;p19"/>
          <p:cNvSpPr txBox="1"/>
          <p:nvPr/>
        </p:nvSpPr>
        <p:spPr>
          <a:xfrm>
            <a:off x="3293400" y="2228400"/>
            <a:ext cx="5850600" cy="2587200"/>
          </a:xfrm>
          <a:prstGeom prst="rect">
            <a:avLst/>
          </a:prstGeom>
          <a:solidFill>
            <a:schemeClr val="lt2"/>
          </a:solid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lt1"/>
                </a:solidFill>
                <a:latin typeface="Roboto"/>
                <a:ea typeface="Roboto"/>
                <a:cs typeface="Roboto"/>
                <a:sym typeface="Roboto"/>
              </a:rPr>
              <a:t>What if I notice my child NOT reaching these milestones?</a:t>
            </a:r>
            <a:endParaRPr sz="1800" b="1">
              <a:solidFill>
                <a:schemeClr val="lt1"/>
              </a:solidFill>
              <a:latin typeface="Roboto"/>
              <a:ea typeface="Roboto"/>
              <a:cs typeface="Roboto"/>
              <a:sym typeface="Roboto"/>
            </a:endParaRPr>
          </a:p>
          <a:p>
            <a:pPr marL="0" lvl="0" indent="0" algn="l" rtl="0">
              <a:spcBef>
                <a:spcPts val="0"/>
              </a:spcBef>
              <a:spcAft>
                <a:spcPts val="0"/>
              </a:spcAft>
              <a:buNone/>
            </a:pPr>
            <a:endParaRPr sz="1800">
              <a:solidFill>
                <a:schemeClr val="lt1"/>
              </a:solidFill>
              <a:latin typeface="Roboto"/>
              <a:ea typeface="Roboto"/>
              <a:cs typeface="Roboto"/>
              <a:sym typeface="Roboto"/>
            </a:endParaRPr>
          </a:p>
          <a:p>
            <a:pPr marL="457200" lvl="0" indent="-342900" algn="l" rtl="0">
              <a:spcBef>
                <a:spcPts val="0"/>
              </a:spcBef>
              <a:spcAft>
                <a:spcPts val="0"/>
              </a:spcAft>
              <a:buClr>
                <a:schemeClr val="lt1"/>
              </a:buClr>
              <a:buSzPts val="1800"/>
              <a:buFont typeface="Roboto"/>
              <a:buChar char="-"/>
            </a:pPr>
            <a:r>
              <a:rPr lang="en" sz="1800">
                <a:solidFill>
                  <a:schemeClr val="lt1"/>
                </a:solidFill>
                <a:latin typeface="Roboto"/>
                <a:ea typeface="Roboto"/>
                <a:cs typeface="Roboto"/>
                <a:sym typeface="Roboto"/>
              </a:rPr>
              <a:t>Talk with your pediatrician </a:t>
            </a:r>
            <a:endParaRPr sz="1800">
              <a:solidFill>
                <a:schemeClr val="lt1"/>
              </a:solidFill>
              <a:latin typeface="Roboto"/>
              <a:ea typeface="Roboto"/>
              <a:cs typeface="Roboto"/>
              <a:sym typeface="Roboto"/>
            </a:endParaRPr>
          </a:p>
          <a:p>
            <a:pPr marL="457200" lvl="0" indent="-342900" algn="l" rtl="0">
              <a:spcBef>
                <a:spcPts val="0"/>
              </a:spcBef>
              <a:spcAft>
                <a:spcPts val="0"/>
              </a:spcAft>
              <a:buClr>
                <a:schemeClr val="lt1"/>
              </a:buClr>
              <a:buSzPts val="1800"/>
              <a:buFont typeface="Roboto"/>
              <a:buChar char="-"/>
            </a:pPr>
            <a:r>
              <a:rPr lang="en" sz="1800">
                <a:solidFill>
                  <a:schemeClr val="lt1"/>
                </a:solidFill>
                <a:latin typeface="Roboto"/>
                <a:ea typeface="Roboto"/>
                <a:cs typeface="Roboto"/>
                <a:sym typeface="Roboto"/>
              </a:rPr>
              <a:t>Have specific examples of what you observe with your child</a:t>
            </a:r>
            <a:endParaRPr sz="1800">
              <a:solidFill>
                <a:schemeClr val="lt1"/>
              </a:solidFill>
              <a:latin typeface="Roboto"/>
              <a:ea typeface="Roboto"/>
              <a:cs typeface="Roboto"/>
              <a:sym typeface="Roboto"/>
            </a:endParaRPr>
          </a:p>
          <a:p>
            <a:pPr marL="457200" lvl="0" indent="-342900" algn="l" rtl="0">
              <a:spcBef>
                <a:spcPts val="0"/>
              </a:spcBef>
              <a:spcAft>
                <a:spcPts val="0"/>
              </a:spcAft>
              <a:buClr>
                <a:schemeClr val="lt1"/>
              </a:buClr>
              <a:buSzPts val="1800"/>
              <a:buFont typeface="Roboto"/>
              <a:buChar char="-"/>
            </a:pPr>
            <a:r>
              <a:rPr lang="en" sz="1800">
                <a:solidFill>
                  <a:schemeClr val="lt1"/>
                </a:solidFill>
                <a:latin typeface="Roboto"/>
                <a:ea typeface="Roboto"/>
                <a:cs typeface="Roboto"/>
                <a:sym typeface="Roboto"/>
              </a:rPr>
              <a:t>Don’t be afraid to ask the Doctor questions- that is a part of their job</a:t>
            </a:r>
            <a:endParaRPr sz="1800">
              <a:solidFill>
                <a:schemeClr val="lt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339325" y="394050"/>
            <a:ext cx="8222100" cy="767700"/>
          </a:xfrm>
          <a:prstGeom prst="rect">
            <a:avLst/>
          </a:prstGeom>
        </p:spPr>
        <p:txBody>
          <a:bodyPr spcFirstLastPara="1" wrap="square" lIns="91425" tIns="91425" rIns="91425" bIns="91425" anchor="b" anchorCtr="0">
            <a:noAutofit/>
          </a:bodyPr>
          <a:lstStyle/>
          <a:p>
            <a:pPr marL="0" lvl="0" indent="0" algn="l" rtl="0">
              <a:lnSpc>
                <a:spcPct val="150000"/>
              </a:lnSpc>
              <a:spcBef>
                <a:spcPts val="900"/>
              </a:spcBef>
              <a:spcAft>
                <a:spcPts val="0"/>
              </a:spcAft>
              <a:buNone/>
            </a:pPr>
            <a:endParaRPr sz="1800">
              <a:solidFill>
                <a:srgbClr val="5E5E5E"/>
              </a:solidFill>
            </a:endParaRPr>
          </a:p>
          <a:p>
            <a:pPr marL="0" lvl="0" indent="0" algn="l" rtl="0">
              <a:lnSpc>
                <a:spcPct val="150000"/>
              </a:lnSpc>
              <a:spcBef>
                <a:spcPts val="900"/>
              </a:spcBef>
              <a:spcAft>
                <a:spcPts val="900"/>
              </a:spcAft>
              <a:buNone/>
            </a:pPr>
            <a:r>
              <a:rPr lang="en" sz="2500"/>
              <a:t>Why is child development important?</a:t>
            </a:r>
            <a:endParaRPr sz="2500"/>
          </a:p>
        </p:txBody>
      </p:sp>
      <p:sp>
        <p:nvSpPr>
          <p:cNvPr id="120" name="Google Shape;120;p2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040C28"/>
                </a:solidFill>
              </a:rPr>
              <a:t>The experiences children have early in life play a crucial role in the development of the brain</a:t>
            </a:r>
            <a:r>
              <a:rPr lang="en" sz="2000" b="1">
                <a:solidFill>
                  <a:srgbClr val="202124"/>
                </a:solidFill>
              </a:rPr>
              <a:t>. </a:t>
            </a:r>
            <a:endParaRPr sz="2000" b="1">
              <a:solidFill>
                <a:srgbClr val="202124"/>
              </a:solidFill>
            </a:endParaRPr>
          </a:p>
          <a:p>
            <a:pPr marL="0" lvl="0" indent="0" algn="l" rtl="0">
              <a:spcBef>
                <a:spcPts val="0"/>
              </a:spcBef>
              <a:spcAft>
                <a:spcPts val="0"/>
              </a:spcAft>
              <a:buNone/>
            </a:pPr>
            <a:endParaRPr sz="2000">
              <a:solidFill>
                <a:srgbClr val="202124"/>
              </a:solidFill>
            </a:endParaRPr>
          </a:p>
          <a:p>
            <a:pPr marL="0" lvl="0" indent="0" algn="l" rtl="0">
              <a:spcBef>
                <a:spcPts val="0"/>
              </a:spcBef>
              <a:spcAft>
                <a:spcPts val="0"/>
              </a:spcAft>
              <a:buNone/>
            </a:pPr>
            <a:r>
              <a:rPr lang="en" sz="2000">
                <a:solidFill>
                  <a:srgbClr val="202124"/>
                </a:solidFill>
              </a:rPr>
              <a:t>Exposure to positive factors, especially </a:t>
            </a:r>
            <a:r>
              <a:rPr lang="en" sz="2000" u="sng">
                <a:solidFill>
                  <a:srgbClr val="202124"/>
                </a:solidFill>
              </a:rPr>
              <a:t>stable</a:t>
            </a:r>
            <a:r>
              <a:rPr lang="en" sz="2000">
                <a:solidFill>
                  <a:srgbClr val="202124"/>
                </a:solidFill>
              </a:rPr>
              <a:t> and </a:t>
            </a:r>
            <a:r>
              <a:rPr lang="en" sz="2000" u="sng">
                <a:solidFill>
                  <a:srgbClr val="202124"/>
                </a:solidFill>
              </a:rPr>
              <a:t>responsive</a:t>
            </a:r>
            <a:r>
              <a:rPr lang="en" sz="2000">
                <a:solidFill>
                  <a:srgbClr val="202124"/>
                </a:solidFill>
              </a:rPr>
              <a:t> relationships with parents and other adults, and </a:t>
            </a:r>
            <a:r>
              <a:rPr lang="en" sz="2000" u="sng">
                <a:solidFill>
                  <a:srgbClr val="202124"/>
                </a:solidFill>
              </a:rPr>
              <a:t>safe </a:t>
            </a:r>
            <a:r>
              <a:rPr lang="en" sz="2000">
                <a:solidFill>
                  <a:srgbClr val="202124"/>
                </a:solidFill>
              </a:rPr>
              <a:t>and </a:t>
            </a:r>
            <a:r>
              <a:rPr lang="en" sz="2000" u="sng">
                <a:solidFill>
                  <a:srgbClr val="202124"/>
                </a:solidFill>
              </a:rPr>
              <a:t>supportive </a:t>
            </a:r>
            <a:r>
              <a:rPr lang="en" sz="2000">
                <a:solidFill>
                  <a:srgbClr val="202124"/>
                </a:solidFill>
              </a:rPr>
              <a:t>environments promote positive development.</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body" idx="1"/>
          </p:nvPr>
        </p:nvSpPr>
        <p:spPr>
          <a:xfrm>
            <a:off x="270250" y="753763"/>
            <a:ext cx="2808000" cy="31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Body Awareness-  more frequent complaints sore throat, leg pain etc..</a:t>
            </a:r>
            <a:endParaRPr/>
          </a:p>
          <a:p>
            <a:pPr marL="0" lvl="0" indent="0" algn="l" rtl="0">
              <a:spcBef>
                <a:spcPts val="1600"/>
              </a:spcBef>
              <a:spcAft>
                <a:spcPts val="0"/>
              </a:spcAft>
              <a:buNone/>
            </a:pPr>
            <a:endParaRPr/>
          </a:p>
          <a:p>
            <a:pPr marL="0" lvl="0" indent="0" algn="l" rtl="0">
              <a:spcBef>
                <a:spcPts val="1600"/>
              </a:spcBef>
              <a:spcAft>
                <a:spcPts val="0"/>
              </a:spcAft>
              <a:buNone/>
            </a:pPr>
            <a:r>
              <a:rPr lang="en"/>
              <a:t>Attention span at age 6- 15 minutes</a:t>
            </a:r>
            <a:endParaRPr/>
          </a:p>
          <a:p>
            <a:pPr marL="0" lvl="0" indent="0" algn="l" rtl="0">
              <a:spcBef>
                <a:spcPts val="1600"/>
              </a:spcBef>
              <a:spcAft>
                <a:spcPts val="0"/>
              </a:spcAft>
              <a:buNone/>
            </a:pPr>
            <a:r>
              <a:rPr lang="en"/>
              <a:t>Attention span at age 9- 1 hour</a:t>
            </a:r>
            <a:endParaRPr/>
          </a:p>
          <a:p>
            <a:pPr marL="0" lvl="0" indent="0" algn="l" rtl="0">
              <a:spcBef>
                <a:spcPts val="1600"/>
              </a:spcBef>
              <a:spcAft>
                <a:spcPts val="0"/>
              </a:spcAft>
              <a:buNone/>
            </a:pPr>
            <a:endParaRPr/>
          </a:p>
          <a:p>
            <a:pPr marL="0" lvl="0" indent="0" algn="l" rtl="0">
              <a:spcBef>
                <a:spcPts val="1600"/>
              </a:spcBef>
              <a:spcAft>
                <a:spcPts val="0"/>
              </a:spcAft>
              <a:buNone/>
            </a:pPr>
            <a:r>
              <a:rPr lang="en"/>
              <a:t>Age 6- follow 3 commands</a:t>
            </a:r>
            <a:endParaRPr/>
          </a:p>
          <a:p>
            <a:pPr marL="0" lvl="0" indent="0" algn="l" rtl="0">
              <a:spcBef>
                <a:spcPts val="1600"/>
              </a:spcBef>
              <a:spcAft>
                <a:spcPts val="0"/>
              </a:spcAft>
              <a:buNone/>
            </a:pPr>
            <a:r>
              <a:rPr lang="en"/>
              <a:t>Age 10- follow 5 commands</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41" name="Google Shape;141;p24"/>
          <p:cNvPicPr preferRelativeResize="0"/>
          <p:nvPr/>
        </p:nvPicPr>
        <p:blipFill>
          <a:blip r:embed="rId3">
            <a:alphaModFix/>
          </a:blip>
          <a:stretch>
            <a:fillRect/>
          </a:stretch>
        </p:blipFill>
        <p:spPr>
          <a:xfrm>
            <a:off x="3513474" y="240775"/>
            <a:ext cx="5236850" cy="4189475"/>
          </a:xfrm>
          <a:prstGeom prst="rect">
            <a:avLst/>
          </a:prstGeom>
          <a:noFill/>
          <a:ln>
            <a:noFill/>
          </a:ln>
        </p:spPr>
      </p:pic>
      <p:sp>
        <p:nvSpPr>
          <p:cNvPr id="142" name="Google Shape;142;p24"/>
          <p:cNvSpPr txBox="1"/>
          <p:nvPr/>
        </p:nvSpPr>
        <p:spPr>
          <a:xfrm>
            <a:off x="3513475" y="4551375"/>
            <a:ext cx="55020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444444"/>
                </a:solidFill>
                <a:highlight>
                  <a:srgbClr val="FFFFFF"/>
                </a:highlight>
              </a:rPr>
              <a:t>MedlinePlus [Internet]. Bethesda (MD): National Library of Medicine (US); [updated Jun 24; cited 2020 Jul 1]. Available from: https://medlineplus.gov/.</a:t>
            </a:r>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2321</Words>
  <Application>Microsoft Office PowerPoint</Application>
  <PresentationFormat>On-screen Show (16:9)</PresentationFormat>
  <Paragraphs>217</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Caveat</vt:lpstr>
      <vt:lpstr>Roboto</vt:lpstr>
      <vt:lpstr>Georgia</vt:lpstr>
      <vt:lpstr>Lora</vt:lpstr>
      <vt:lpstr>Material</vt:lpstr>
      <vt:lpstr>Child Development</vt:lpstr>
      <vt:lpstr>Yund Family</vt:lpstr>
      <vt:lpstr>Child Development- What do we want for our children?</vt:lpstr>
      <vt:lpstr>Child Development Definition</vt:lpstr>
      <vt:lpstr>5 Stages of Development</vt:lpstr>
      <vt:lpstr>PowerPoint Presentation</vt:lpstr>
      <vt:lpstr>Milestones</vt:lpstr>
      <vt:lpstr> Why is child development important?</vt:lpstr>
      <vt:lpstr>PowerPoint Presentation</vt:lpstr>
      <vt:lpstr>13-18 yrs</vt:lpstr>
      <vt:lpstr>What is our role in this process of our child’s development?</vt:lpstr>
      <vt:lpstr>Why behind the How-to’s</vt:lpstr>
      <vt:lpstr>To make confident decisions in parenting you need to know:</vt:lpstr>
      <vt:lpstr>PowerPoint Presentation</vt:lpstr>
      <vt:lpstr>Helpful Tips- No Matter What Stage</vt:lpstr>
      <vt:lpstr>Involve God in the Process</vt:lpstr>
      <vt:lpstr>Psalm 139: 13-18</vt:lpstr>
      <vt:lpstr>Ephesians 1:5</vt:lpstr>
      <vt:lpstr> Psalm 127</vt:lpstr>
      <vt:lpstr>PowerPoint Presentation</vt:lpstr>
      <vt:lpstr>PowerPoint Presentation</vt:lpstr>
      <vt:lpstr>Adjustment in my Perspective</vt:lpstr>
      <vt:lpstr>God has all the tools we need to do this job- LEAN ON HIM!</vt:lpstr>
      <vt:lpstr>What are we up against?</vt:lpstr>
      <vt:lpstr>Become a student of your child</vt:lpstr>
      <vt:lpstr>Give your undivided attention</vt:lpstr>
      <vt:lpstr>Be Consistent (as much as possible)</vt:lpstr>
      <vt:lpstr>Routine</vt:lpstr>
      <vt:lpstr>PowerPoint Presentation</vt:lpstr>
      <vt:lpstr>Be Consistent- Words</vt:lpstr>
      <vt:lpstr>In the heat of the moment…</vt:lpstr>
      <vt:lpstr>A Word about Discipline</vt:lpstr>
      <vt:lpstr>A word about Discipline</vt:lpstr>
      <vt:lpstr>You are the parent- lead your children</vt:lpstr>
      <vt:lpstr>Leading your Child</vt:lpstr>
      <vt:lpstr>Helpful Tips- No Matter What Stage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Haley</cp:lastModifiedBy>
  <cp:revision>2</cp:revision>
  <dcterms:modified xsi:type="dcterms:W3CDTF">2024-07-17T21:54:11Z</dcterms:modified>
</cp:coreProperties>
</file>