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9" r:id="rId1"/>
  </p:sldMasterIdLst>
  <p:notesMasterIdLst>
    <p:notesMasterId r:id="rId62"/>
  </p:notesMasterIdLst>
  <p:handoutMasterIdLst>
    <p:handoutMasterId r:id="rId63"/>
  </p:handoutMasterIdLst>
  <p:sldIdLst>
    <p:sldId id="257" r:id="rId2"/>
    <p:sldId id="1323" r:id="rId3"/>
    <p:sldId id="1514" r:id="rId4"/>
    <p:sldId id="1270" r:id="rId5"/>
    <p:sldId id="1427" r:id="rId6"/>
    <p:sldId id="1516" r:id="rId7"/>
    <p:sldId id="1518" r:id="rId8"/>
    <p:sldId id="1519" r:id="rId9"/>
    <p:sldId id="1452" r:id="rId10"/>
    <p:sldId id="1330" r:id="rId11"/>
    <p:sldId id="1531" r:id="rId12"/>
    <p:sldId id="1532" r:id="rId13"/>
    <p:sldId id="1530" r:id="rId14"/>
    <p:sldId id="1520" r:id="rId15"/>
    <p:sldId id="1521" r:id="rId16"/>
    <p:sldId id="1522" r:id="rId17"/>
    <p:sldId id="1428" r:id="rId18"/>
    <p:sldId id="1350" r:id="rId19"/>
    <p:sldId id="1351" r:id="rId20"/>
    <p:sldId id="1523" r:id="rId21"/>
    <p:sldId id="1354" r:id="rId22"/>
    <p:sldId id="1524" r:id="rId23"/>
    <p:sldId id="1432" r:id="rId24"/>
    <p:sldId id="1466" r:id="rId25"/>
    <p:sldId id="1331" r:id="rId26"/>
    <p:sldId id="1367" r:id="rId27"/>
    <p:sldId id="1368" r:id="rId28"/>
    <p:sldId id="1376" r:id="rId29"/>
    <p:sldId id="1369" r:id="rId30"/>
    <p:sldId id="1498" r:id="rId31"/>
    <p:sldId id="1499" r:id="rId32"/>
    <p:sldId id="1500" r:id="rId33"/>
    <p:sldId id="1501" r:id="rId34"/>
    <p:sldId id="1526" r:id="rId35"/>
    <p:sldId id="1527" r:id="rId36"/>
    <p:sldId id="1528" r:id="rId37"/>
    <p:sldId id="1502" r:id="rId38"/>
    <p:sldId id="1504" r:id="rId39"/>
    <p:sldId id="1505" r:id="rId40"/>
    <p:sldId id="1439" r:id="rId41"/>
    <p:sldId id="1506" r:id="rId42"/>
    <p:sldId id="1377" r:id="rId43"/>
    <p:sldId id="1507" r:id="rId44"/>
    <p:sldId id="1378" r:id="rId45"/>
    <p:sldId id="1508" r:id="rId46"/>
    <p:sldId id="1473" r:id="rId47"/>
    <p:sldId id="1411" r:id="rId48"/>
    <p:sldId id="1509" r:id="rId49"/>
    <p:sldId id="1383" r:id="rId50"/>
    <p:sldId id="1475" r:id="rId51"/>
    <p:sldId id="1510" r:id="rId52"/>
    <p:sldId id="1476" r:id="rId53"/>
    <p:sldId id="1477" r:id="rId54"/>
    <p:sldId id="1478" r:id="rId55"/>
    <p:sldId id="1479" r:id="rId56"/>
    <p:sldId id="1512" r:id="rId57"/>
    <p:sldId id="1533" r:id="rId58"/>
    <p:sldId id="1513" r:id="rId59"/>
    <p:sldId id="1494" r:id="rId60"/>
    <p:sldId id="1450" r:id="rId61"/>
  </p:sldIdLst>
  <p:sldSz cx="9144000" cy="6858000" type="letter"/>
  <p:notesSz cx="6858000" cy="9144000"/>
  <p:kinsoku lang="ja-JP" invalStChars="" invalEndChars="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400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u="sng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F3F9"/>
    <a:srgbClr val="3B3B3B"/>
    <a:srgbClr val="6B6B6B"/>
    <a:srgbClr val="000000"/>
    <a:srgbClr val="0000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04" autoAdjust="0"/>
    <p:restoredTop sz="94660"/>
  </p:normalViewPr>
  <p:slideViewPr>
    <p:cSldViewPr>
      <p:cViewPr varScale="1">
        <p:scale>
          <a:sx n="82" d="100"/>
          <a:sy n="82" d="100"/>
        </p:scale>
        <p:origin x="44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56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defTabSz="868363">
              <a:lnSpc>
                <a:spcPct val="90000"/>
              </a:lnSpc>
              <a:defRPr/>
            </a:pPr>
            <a:r>
              <a:rPr lang="en-US" sz="1200" u="none"/>
              <a:t>Page </a:t>
            </a:r>
            <a:fld id="{B38E7F6B-8654-4B05-8AC7-8B3EF09A3881}" type="slidenum">
              <a:rPr lang="en-US" sz="1200" u="none"/>
              <a:pPr defTabSz="868363">
                <a:lnSpc>
                  <a:spcPct val="90000"/>
                </a:lnSpc>
                <a:defRPr/>
              </a:pPr>
              <a:t>‹#›</a:t>
            </a:fld>
            <a:endParaRPr lang="en-US" sz="1200" u="none"/>
          </a:p>
        </p:txBody>
      </p:sp>
    </p:spTree>
    <p:extLst>
      <p:ext uri="{BB962C8B-B14F-4D97-AF65-F5344CB8AC3E}">
        <p14:creationId xmlns:p14="http://schemas.microsoft.com/office/powerpoint/2010/main" val="1816835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defTabSz="868363">
              <a:lnSpc>
                <a:spcPct val="90000"/>
              </a:lnSpc>
              <a:defRPr/>
            </a:pPr>
            <a:r>
              <a:rPr lang="en-US" sz="1200" u="none"/>
              <a:t>Page </a:t>
            </a:r>
            <a:fld id="{2E6DCD24-3A6B-4991-87C5-5C8980AA0EA1}" type="slidenum">
              <a:rPr lang="en-US" sz="1200" u="none"/>
              <a:pPr defTabSz="868363">
                <a:lnSpc>
                  <a:spcPct val="90000"/>
                </a:lnSpc>
                <a:defRPr/>
              </a:pPr>
              <a:t>‹#›</a:t>
            </a:fld>
            <a:endParaRPr lang="en-US" sz="1200" u="none"/>
          </a:p>
        </p:txBody>
      </p:sp>
      <p:sp>
        <p:nvSpPr>
          <p:cNvPr id="11981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83549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8120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619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784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693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660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862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017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642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588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188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90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454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36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199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198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8067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3755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200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03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741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559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85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4167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15748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1223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8781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2746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87083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6680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63019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9337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44211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34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9052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3372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377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5737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6363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3173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64743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4932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81393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1039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530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7068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89201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66741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9541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6598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280284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19605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43374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73191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78847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236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14790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565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4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232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36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004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5240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6" r:id="rId2"/>
  </p:sldLayoutIdLst>
  <p:transition>
    <p:wipe dir="r"/>
  </p:transition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0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285750" indent="-2857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Ø"/>
        <a:defRPr sz="4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36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»"/>
        <a:defRPr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43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•"/>
        <a:defRPr sz="1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002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574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146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718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29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2895600"/>
            <a:ext cx="8686800" cy="25146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6600" dirty="0" smtClean="0"/>
              <a:t>Exchanging the </a:t>
            </a:r>
            <a:br>
              <a:rPr lang="en-US" sz="6600" dirty="0" smtClean="0"/>
            </a:br>
            <a:r>
              <a:rPr lang="en-US" sz="6600" dirty="0" smtClean="0"/>
              <a:t>   Old Self for the New</a:t>
            </a:r>
            <a:br>
              <a:rPr lang="en-US" sz="6600" dirty="0" smtClean="0"/>
            </a:br>
            <a:r>
              <a:rPr lang="en-US" sz="6600" dirty="0" smtClean="0"/>
              <a:t>   Part 2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69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81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dirty="0" smtClean="0"/>
              <a:t>29 Do not let any harmful talk come out of your mouths, but only what is helpful for building others up according to their needs, that it may benefit those who listen. 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4648200" y="1196340"/>
            <a:ext cx="2895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69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81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dirty="0" smtClean="0"/>
              <a:t>29 Do not let any harmful talk come out of your mouths, but only what is helpful for building others up according to their needs, that it may benefit those who listen. 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4648200" y="1196340"/>
            <a:ext cx="2895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0" y="2971800"/>
            <a:ext cx="7391400" cy="1600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600" u="none" dirty="0" smtClean="0">
                <a:latin typeface="Times New Roman" pitchFamily="18" charset="0"/>
              </a:rPr>
              <a:t>Not “unwholesome”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69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81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dirty="0" smtClean="0"/>
              <a:t>29 Do not let any harmful talk come out of your mouths, but only what is helpful for building others up according to their needs, that it may benefit those who listen. 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4648200" y="1196340"/>
            <a:ext cx="2895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0" y="2971800"/>
            <a:ext cx="7391400" cy="1600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600" u="none" dirty="0" smtClean="0">
                <a:latin typeface="Times New Roman" pitchFamily="18" charset="0"/>
              </a:rPr>
              <a:t>Not “unwholesome”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600" i="1" u="none" dirty="0" err="1" smtClean="0">
                <a:latin typeface="Times New Roman" pitchFamily="18" charset="0"/>
              </a:rPr>
              <a:t>sapros</a:t>
            </a:r>
            <a:r>
              <a:rPr lang="en-US" sz="6600" u="none" dirty="0" smtClean="0">
                <a:latin typeface="Times New Roman" pitchFamily="18" charset="0"/>
              </a:rPr>
              <a:t> = rotting ESV</a:t>
            </a:r>
            <a:endParaRPr lang="en-US" sz="6600" u="none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69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81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dirty="0" smtClean="0"/>
              <a:t>29 Do not let any harmful talk come out of your mouths, but only what is helpful for </a:t>
            </a:r>
            <a:r>
              <a:rPr lang="en-US" sz="5400" u="sng" dirty="0" smtClean="0"/>
              <a:t>building others up</a:t>
            </a:r>
            <a:r>
              <a:rPr lang="en-US" sz="5400" dirty="0" smtClean="0"/>
              <a:t> according to their needs, that it may benefit those who listen. 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4648200" y="1196340"/>
            <a:ext cx="2895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3581400" y="2350770"/>
            <a:ext cx="2514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69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81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dirty="0" smtClean="0"/>
              <a:t>29 Do not let any harmful talk come out of your mouths, but only what is helpful for </a:t>
            </a:r>
            <a:r>
              <a:rPr lang="en-US" sz="5400" u="sng" dirty="0" smtClean="0"/>
              <a:t>building others up</a:t>
            </a:r>
            <a:r>
              <a:rPr lang="en-US" sz="5400" dirty="0" smtClean="0"/>
              <a:t> according to their needs, that it may benefit those who listen. 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4648200" y="1196340"/>
            <a:ext cx="2895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3581400" y="2350770"/>
            <a:ext cx="2514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81000" y="3810000"/>
            <a:ext cx="67818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 dirty="0" smtClean="0">
                <a:latin typeface="Times New Roman" pitchFamily="18" charset="0"/>
              </a:rPr>
              <a:t>The power of speech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 dirty="0" smtClean="0">
                <a:latin typeface="Times New Roman" pitchFamily="18" charset="0"/>
              </a:rPr>
              <a:t>Can be life-changing!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 dirty="0" smtClean="0">
                <a:latin typeface="Times New Roman" pitchFamily="18" charset="0"/>
              </a:rPr>
              <a:t>Words carry more weight after you first listen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endParaRPr lang="en-US" sz="4800" u="none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69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81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dirty="0" smtClean="0"/>
              <a:t>29 Do not let any harmful talk come out of your mouths, but only what is helpful for </a:t>
            </a:r>
            <a:r>
              <a:rPr lang="en-US" sz="5400" u="sng" dirty="0" smtClean="0"/>
              <a:t>building others up</a:t>
            </a:r>
            <a:r>
              <a:rPr lang="en-US" sz="5400" dirty="0" smtClean="0"/>
              <a:t> according to their needs, that it may benefit those who listen. 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4648200" y="1196340"/>
            <a:ext cx="2895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3581400" y="2350770"/>
            <a:ext cx="2514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81000" y="3810000"/>
            <a:ext cx="67818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 dirty="0" smtClean="0">
                <a:latin typeface="Times New Roman" pitchFamily="18" charset="0"/>
              </a:rPr>
              <a:t>The power of speech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 dirty="0" smtClean="0">
                <a:latin typeface="Times New Roman" pitchFamily="18" charset="0"/>
              </a:rPr>
              <a:t>Can be life-changing!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 dirty="0" smtClean="0">
                <a:latin typeface="Times New Roman" pitchFamily="18" charset="0"/>
              </a:rPr>
              <a:t>Words carry more weight after you first listen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endParaRPr lang="en-US" sz="4800" u="none" dirty="0">
              <a:latin typeface="Times New Roman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52400" y="1219200"/>
            <a:ext cx="57150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000" u="none" dirty="0" smtClean="0">
                <a:latin typeface="Times New Roman" pitchFamily="18" charset="0"/>
              </a:rPr>
              <a:t>Proverbs 17: 28 Even a fool, when he keeps silent, is considered wise…</a:t>
            </a:r>
            <a:endParaRPr lang="en-US" sz="4000" u="none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69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81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dirty="0" smtClean="0"/>
              <a:t>29 Do not let any harmful talk come out of your mouths, but only what is helpful for </a:t>
            </a:r>
            <a:r>
              <a:rPr lang="en-US" sz="5400" u="sng" dirty="0" smtClean="0"/>
              <a:t>building others up</a:t>
            </a:r>
            <a:r>
              <a:rPr lang="en-US" sz="5400" dirty="0" smtClean="0"/>
              <a:t> according to their needs, that it may benefit those who listen. 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4648200" y="1196340"/>
            <a:ext cx="2895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3581400" y="2350770"/>
            <a:ext cx="2514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81000" y="3810000"/>
            <a:ext cx="67818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 dirty="0" smtClean="0">
                <a:latin typeface="Times New Roman" pitchFamily="18" charset="0"/>
              </a:rPr>
              <a:t>The power of speech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 dirty="0" smtClean="0">
                <a:latin typeface="Times New Roman" pitchFamily="18" charset="0"/>
              </a:rPr>
              <a:t>Can also be devastating!</a:t>
            </a:r>
            <a:endParaRPr lang="en-US" sz="4800" u="none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80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dirty="0" smtClean="0"/>
              <a:t>29 Do not let any harmful talk come out of your mouths, but only what is helpful for </a:t>
            </a:r>
            <a:r>
              <a:rPr lang="en-US" sz="5400" u="sng" dirty="0" smtClean="0"/>
              <a:t>building others up</a:t>
            </a:r>
            <a:r>
              <a:rPr lang="en-US" sz="5400" dirty="0" smtClean="0"/>
              <a:t> according to their needs, that it may benefit those who listen. 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 dirty="0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000" u="none" dirty="0">
                <a:latin typeface="Times New Roman" pitchFamily="18" charset="0"/>
              </a:rPr>
              <a:t>Little concern whether speech </a:t>
            </a:r>
            <a:r>
              <a:rPr lang="en-US" sz="4000" u="none" dirty="0" smtClean="0">
                <a:latin typeface="Times New Roman" pitchFamily="18" charset="0"/>
              </a:rPr>
              <a:t>builds people </a:t>
            </a:r>
            <a:r>
              <a:rPr lang="en-US" sz="4000" u="none" dirty="0">
                <a:latin typeface="Times New Roman" pitchFamily="18" charset="0"/>
              </a:rPr>
              <a:t>up or tears them down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New self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4648200" y="1196340"/>
            <a:ext cx="2895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3581400" y="2350770"/>
            <a:ext cx="2514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217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02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dirty="0" smtClean="0"/>
              <a:t>29 Do not let any harmful talk come out of your mouths, but only what is helpful for </a:t>
            </a:r>
            <a:r>
              <a:rPr lang="en-US" sz="5400" u="sng" dirty="0" smtClean="0"/>
              <a:t>building others up</a:t>
            </a:r>
            <a:r>
              <a:rPr lang="en-US" sz="5400" dirty="0" smtClean="0"/>
              <a:t> according to their needs, that it may benefit those who listen. 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000" u="none">
                <a:latin typeface="Times New Roman" pitchFamily="18" charset="0"/>
              </a:rPr>
              <a:t>Won’t hesitate to repeat a juicy rumor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New self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4648200" y="1196340"/>
            <a:ext cx="2895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3581400" y="2350770"/>
            <a:ext cx="2514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20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03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dirty="0" smtClean="0"/>
              <a:t>29 Do not let any harmful talk come out of your mouths, but only what is helpful for </a:t>
            </a:r>
            <a:r>
              <a:rPr lang="en-US" sz="5400" u="sng" dirty="0" smtClean="0"/>
              <a:t>building others up</a:t>
            </a:r>
            <a:r>
              <a:rPr lang="en-US" sz="5400" dirty="0" smtClean="0"/>
              <a:t> according to their needs, that it may benefit those who listen. 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 dirty="0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000" u="none" dirty="0">
                <a:latin typeface="Times New Roman" pitchFamily="18" charset="0"/>
              </a:rPr>
              <a:t>Often </a:t>
            </a:r>
            <a:r>
              <a:rPr lang="en-US" sz="4000" u="none" dirty="0" smtClean="0">
                <a:latin typeface="Times New Roman" pitchFamily="18" charset="0"/>
              </a:rPr>
              <a:t>embellishes </a:t>
            </a:r>
            <a:r>
              <a:rPr lang="en-US" sz="4000" u="none" dirty="0">
                <a:latin typeface="Times New Roman" pitchFamily="18" charset="0"/>
              </a:rPr>
              <a:t>rumors for more juice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New self</a:t>
            </a: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4648200" y="1196340"/>
            <a:ext cx="2895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3581400" y="2350770"/>
            <a:ext cx="2514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19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60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dirty="0" smtClean="0"/>
              <a:t>22-4 Having laid</a:t>
            </a:r>
            <a:r>
              <a:rPr lang="en-US" sz="5400" u="sng" dirty="0" smtClean="0"/>
              <a:t> aside your</a:t>
            </a:r>
            <a:br>
              <a:rPr lang="en-US" sz="5400" u="sng" dirty="0" smtClean="0"/>
            </a:br>
            <a:r>
              <a:rPr lang="en-US" sz="5400" u="sng" dirty="0" smtClean="0"/>
              <a:t>old self</a:t>
            </a:r>
            <a:r>
              <a:rPr lang="en-US" sz="5400" dirty="0" smtClean="0"/>
              <a:t>, which is being corrupted by its deceitful desires… and having </a:t>
            </a:r>
            <a:r>
              <a:rPr lang="en-US" sz="5400" u="sng" dirty="0" smtClean="0"/>
              <a:t>put on the new self</a:t>
            </a:r>
            <a:r>
              <a:rPr lang="en-US" sz="5400" dirty="0" smtClean="0"/>
              <a:t>, created to be like God in true goodness and distinctiveness.</a:t>
            </a:r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0" y="1676400"/>
            <a:ext cx="2895600" cy="8382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1219200" y="3429000"/>
            <a:ext cx="2819400" cy="8382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20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03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dirty="0" smtClean="0"/>
              <a:t>29 Do not let any harmful talk come out of your mouths, but only what is helpful for </a:t>
            </a:r>
            <a:r>
              <a:rPr lang="en-US" sz="5400" u="sng" dirty="0" smtClean="0"/>
              <a:t>building others up</a:t>
            </a:r>
            <a:r>
              <a:rPr lang="en-US" sz="5400" dirty="0" smtClean="0"/>
              <a:t> according to their needs, that it may benefit those who listen. </a:t>
            </a:r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4648200" y="1196340"/>
            <a:ext cx="2895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3581400" y="2350770"/>
            <a:ext cx="2514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000" u="none">
                <a:latin typeface="Times New Roman" pitchFamily="18" charset="0"/>
              </a:rPr>
              <a:t>May feel free to verbally attack another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New self</a:t>
            </a:r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627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06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dirty="0" smtClean="0"/>
              <a:t>29 Do not let any harmful talk come out of your mouths, but only what is helpful for </a:t>
            </a:r>
            <a:r>
              <a:rPr lang="en-US" sz="5400" u="sng" dirty="0" smtClean="0"/>
              <a:t>building others up</a:t>
            </a:r>
            <a:r>
              <a:rPr lang="en-US" sz="5400" dirty="0" smtClean="0"/>
              <a:t> according to their needs, that it may benefit those who listen. 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000" u="none">
                <a:latin typeface="Times New Roman" pitchFamily="18" charset="0"/>
              </a:rPr>
              <a:t>Careless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000" u="none">
                <a:latin typeface="Times New Roman" pitchFamily="18" charset="0"/>
              </a:rPr>
              <a:t>Not governed by moral principles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New self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4648200" y="1196340"/>
            <a:ext cx="2895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3581400" y="2350770"/>
            <a:ext cx="2514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627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06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dirty="0" smtClean="0"/>
              <a:t>29 Do not let any harmful talk come out of your mouths, but only what is helpful for </a:t>
            </a:r>
            <a:r>
              <a:rPr lang="en-US" sz="5400" u="sng" dirty="0" smtClean="0"/>
              <a:t>building others up</a:t>
            </a:r>
            <a:r>
              <a:rPr lang="en-US" sz="5400" dirty="0" smtClean="0"/>
              <a:t> according to their needs, that it may benefit those who listen. </a:t>
            </a:r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4648200" y="1196340"/>
            <a:ext cx="2895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3581400" y="2350770"/>
            <a:ext cx="2514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000" u="none">
                <a:latin typeface="Times New Roman" pitchFamily="18" charset="0"/>
              </a:rPr>
              <a:t>Careless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000" u="none">
                <a:latin typeface="Times New Roman" pitchFamily="18" charset="0"/>
              </a:rPr>
              <a:t>Not governed by moral principles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000" u="none">
                <a:latin typeface="Times New Roman" pitchFamily="18" charset="0"/>
              </a:rPr>
              <a:t>Power of speech understood for negative and positive</a:t>
            </a:r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4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134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dirty="0" smtClean="0"/>
              <a:t>29 Do not let any harmful talk come out of your mouths, but only what is helpful for </a:t>
            </a:r>
            <a:r>
              <a:rPr lang="en-US" sz="5400" u="sng" dirty="0" smtClean="0"/>
              <a:t>building</a:t>
            </a:r>
            <a:r>
              <a:rPr lang="en-US" sz="5400" dirty="0" smtClean="0"/>
              <a:t> others up according to their needs, that it may benefit those who listen. 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000" u="none">
                <a:latin typeface="Times New Roman" pitchFamily="18" charset="0"/>
              </a:rPr>
              <a:t>Careless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000" u="none">
                <a:latin typeface="Times New Roman" pitchFamily="18" charset="0"/>
              </a:rPr>
              <a:t>Not governed by moral principles</a:t>
            </a:r>
          </a:p>
        </p:txBody>
      </p:sp>
      <p:sp>
        <p:nvSpPr>
          <p:cNvPr id="1213445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4800" u="none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4000" u="none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of speech understood for negative and positive</a:t>
            </a:r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5029200" y="1219200"/>
            <a:ext cx="2895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3886200" y="2362200"/>
            <a:ext cx="2514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33801" name="AutoShape 9"/>
          <p:cNvSpPr>
            <a:spLocks noChangeArrowheads="1"/>
          </p:cNvSpPr>
          <p:nvPr/>
        </p:nvSpPr>
        <p:spPr bwMode="auto">
          <a:xfrm rot="1015410">
            <a:off x="5341938" y="1903413"/>
            <a:ext cx="369887" cy="457200"/>
          </a:xfrm>
          <a:prstGeom prst="upDownArrow">
            <a:avLst>
              <a:gd name="adj1" fmla="val 50000"/>
              <a:gd name="adj2" fmla="val 24721"/>
            </a:avLst>
          </a:prstGeom>
          <a:solidFill>
            <a:schemeClr val="bg1"/>
          </a:solidFill>
          <a:ln w="571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1213450" name="Rectangle 10"/>
          <p:cNvSpPr>
            <a:spLocks noChangeArrowheads="1"/>
          </p:cNvSpPr>
          <p:nvPr/>
        </p:nvSpPr>
        <p:spPr bwMode="auto">
          <a:xfrm>
            <a:off x="2209800" y="76200"/>
            <a:ext cx="6705600" cy="65532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rgbClr val="000000"/>
              </a:gs>
              <a:gs pos="100000">
                <a:srgbClr val="FF0000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spcBef>
                <a:spcPct val="10000"/>
              </a:spcBef>
              <a:defRPr/>
            </a:pPr>
            <a:r>
              <a:rPr lang="en-US" sz="36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Prov. 10:20 </a:t>
            </a:r>
            <a:r>
              <a:rPr lang="en-US" sz="3600" u="none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words of the godly are like sterling silver; </a:t>
            </a:r>
          </a:p>
          <a:p>
            <a:pPr algn="l">
              <a:lnSpc>
                <a:spcPct val="70000"/>
              </a:lnSpc>
              <a:spcBef>
                <a:spcPct val="10000"/>
              </a:spcBef>
              <a:defRPr/>
            </a:pPr>
            <a:r>
              <a:rPr lang="en-US" sz="3600" u="none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heart of a fool is worthless. </a:t>
            </a:r>
            <a:endParaRPr lang="en-US" sz="3600" u="none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l">
              <a:lnSpc>
                <a:spcPct val="70000"/>
              </a:lnSpc>
              <a:spcBef>
                <a:spcPct val="10000"/>
              </a:spcBef>
              <a:defRPr/>
            </a:pPr>
            <a:r>
              <a:rPr lang="en-US" sz="3600" u="none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10:21 </a:t>
            </a:r>
            <a:r>
              <a:rPr lang="en-US" sz="36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lips of the righteous feed many, But fools die for lack of understanding.</a:t>
            </a:r>
          </a:p>
          <a:p>
            <a:pPr algn="l">
              <a:lnSpc>
                <a:spcPct val="70000"/>
              </a:lnSpc>
              <a:spcBef>
                <a:spcPct val="10000"/>
              </a:spcBef>
              <a:defRPr/>
            </a:pPr>
            <a:r>
              <a:rPr lang="en-US" sz="36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15:23 Everyone enjoys a fitting reply; it is wonderful to say the right thing at the right time!</a:t>
            </a:r>
          </a:p>
          <a:p>
            <a:pPr algn="l">
              <a:lnSpc>
                <a:spcPct val="70000"/>
              </a:lnSpc>
              <a:spcBef>
                <a:spcPct val="10000"/>
              </a:spcBef>
              <a:defRPr/>
            </a:pPr>
            <a:r>
              <a:rPr lang="en-US" sz="36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16:24 Pleasant words are a honeycomb, </a:t>
            </a:r>
            <a:r>
              <a:rPr lang="en-US" sz="3600" u="none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sweet </a:t>
            </a:r>
            <a:r>
              <a:rPr lang="en-US" sz="36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the soul and healing to the bones.</a:t>
            </a:r>
          </a:p>
          <a:p>
            <a:pPr algn="l">
              <a:lnSpc>
                <a:spcPct val="70000"/>
              </a:lnSpc>
              <a:spcBef>
                <a:spcPct val="10000"/>
              </a:spcBef>
              <a:defRPr/>
            </a:pPr>
            <a:r>
              <a:rPr lang="en-US" sz="36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25:12 Like an earring of gold and an ornament of fine gold Is a wise </a:t>
            </a:r>
            <a:r>
              <a:rPr lang="en-US" sz="3600" u="none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reprover</a:t>
            </a:r>
            <a:r>
              <a:rPr lang="en-US" sz="3600" u="none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to a listening ear.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3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13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3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13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3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13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3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13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165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29 Do not let any harmful talk come out of your mouths, but only what is helpful for building others up according to their needs, that it may benefit those who listen. 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000" u="none">
                <a:latin typeface="Times New Roman" pitchFamily="18" charset="0"/>
              </a:rPr>
              <a:t>Careless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000" u="none">
                <a:latin typeface="Times New Roman" pitchFamily="18" charset="0"/>
              </a:rPr>
              <a:t>Not governed by moral principles</a:t>
            </a:r>
          </a:p>
        </p:txBody>
      </p:sp>
      <p:sp>
        <p:nvSpPr>
          <p:cNvPr id="1216517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4800" u="none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4000" u="none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of speech understood for negative and positive</a:t>
            </a:r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Oval 7"/>
          <p:cNvSpPr>
            <a:spLocks noChangeArrowheads="1"/>
          </p:cNvSpPr>
          <p:nvPr/>
        </p:nvSpPr>
        <p:spPr bwMode="auto">
          <a:xfrm>
            <a:off x="5029200" y="1219200"/>
            <a:ext cx="2895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37896" name="Oval 8"/>
          <p:cNvSpPr>
            <a:spLocks noChangeArrowheads="1"/>
          </p:cNvSpPr>
          <p:nvPr/>
        </p:nvSpPr>
        <p:spPr bwMode="auto">
          <a:xfrm>
            <a:off x="3886200" y="2362200"/>
            <a:ext cx="2514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37897" name="AutoShape 9"/>
          <p:cNvSpPr>
            <a:spLocks noChangeArrowheads="1"/>
          </p:cNvSpPr>
          <p:nvPr/>
        </p:nvSpPr>
        <p:spPr bwMode="auto">
          <a:xfrm rot="1015410">
            <a:off x="5341938" y="1903413"/>
            <a:ext cx="369887" cy="457200"/>
          </a:xfrm>
          <a:prstGeom prst="upDownArrow">
            <a:avLst>
              <a:gd name="adj1" fmla="val 50000"/>
              <a:gd name="adj2" fmla="val 24721"/>
            </a:avLst>
          </a:prstGeom>
          <a:solidFill>
            <a:schemeClr val="bg1"/>
          </a:solidFill>
          <a:ln w="571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362200" y="76200"/>
            <a:ext cx="6705600" cy="65532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rgbClr val="000000"/>
              </a:gs>
              <a:gs pos="100000">
                <a:srgbClr val="FF0000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3600" u="none" dirty="0" smtClean="0">
                <a:latin typeface="Times New Roman" pitchFamily="18" charset="0"/>
              </a:rPr>
              <a:t>Prov. 12:18 There is one who speaks rashly like the thrusts of a sword, but the tongue of the wise brings healing.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3600" u="none" dirty="0" smtClean="0">
                <a:latin typeface="Times New Roman" pitchFamily="18" charset="0"/>
              </a:rPr>
              <a:t>15:2 The tongue of the wise makes knowledge acceptable, but the mouth of fools spouts folly.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3600" u="none" dirty="0" smtClean="0">
                <a:latin typeface="Times New Roman" pitchFamily="18" charset="0"/>
              </a:rPr>
              <a:t>15:4 A soothing tongue is a tree of life, but perversion in it crushes the spirit.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3600" u="none" dirty="0" smtClean="0">
                <a:latin typeface="Times New Roman" pitchFamily="18" charset="0"/>
              </a:rPr>
              <a:t>18:21 Death and life are in the power of the tongue, and those who love it will eat its fruit.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3600" u="none" dirty="0" smtClean="0">
                <a:latin typeface="Times New Roman" pitchFamily="18" charset="0"/>
              </a:rPr>
              <a:t>24:7 Wisdom is too lofty for fools. Among leaders at the city gate, they have nothing to say.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72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82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dirty="0" smtClean="0"/>
              <a:t>29 Do not let any harmful talk come out of your mouths, but only what is helpful </a:t>
            </a:r>
            <a:r>
              <a:rPr lang="en-US" sz="5400" u="sng" dirty="0" smtClean="0"/>
              <a:t>for building others up</a:t>
            </a:r>
            <a:r>
              <a:rPr lang="en-US" sz="5400" dirty="0" smtClean="0"/>
              <a:t> according to their needs, that it may benefit those who listen. 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000" u="none">
                <a:latin typeface="Times New Roman" pitchFamily="18" charset="0"/>
              </a:rPr>
              <a:t>Careless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000" u="none">
                <a:latin typeface="Times New Roman" pitchFamily="18" charset="0"/>
              </a:rPr>
              <a:t>Not governed by moral principles</a:t>
            </a:r>
          </a:p>
        </p:txBody>
      </p:sp>
      <p:sp>
        <p:nvSpPr>
          <p:cNvPr id="39941" name="Rectangle 10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000" u="none">
                <a:latin typeface="Times New Roman" pitchFamily="18" charset="0"/>
              </a:rPr>
              <a:t>Power of speech understood for negative and positive</a:t>
            </a:r>
          </a:p>
        </p:txBody>
      </p:sp>
      <p:sp>
        <p:nvSpPr>
          <p:cNvPr id="39942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4648200" y="1196340"/>
            <a:ext cx="2895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3581400" y="2350770"/>
            <a:ext cx="2514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06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20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30 And do not </a:t>
            </a:r>
            <a:r>
              <a:rPr lang="en-US" sz="5400" u="sng" smtClean="0"/>
              <a:t>grieve the Holy Spirit</a:t>
            </a:r>
            <a:r>
              <a:rPr lang="en-US" sz="5400" smtClean="0"/>
              <a:t> of God, with whom you were sealed for the day of redemption. </a:t>
            </a:r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685800" y="1360170"/>
            <a:ext cx="16764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1143000" y="609600"/>
            <a:ext cx="381000" cy="7620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571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600200" y="3886200"/>
            <a:ext cx="41148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000" u="none" dirty="0" smtClean="0">
                <a:latin typeface="Times New Roman" pitchFamily="18" charset="0"/>
              </a:rPr>
              <a:t>Context is rotten words</a:t>
            </a:r>
            <a:endParaRPr lang="en-US" sz="6000" u="none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63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2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30 And do not </a:t>
            </a:r>
            <a:r>
              <a:rPr lang="en-US" sz="5400" u="sng" smtClean="0"/>
              <a:t>grieve the Holy Spirit</a:t>
            </a:r>
            <a:r>
              <a:rPr lang="en-US" sz="5400" smtClean="0"/>
              <a:t> of God, with whom you were sealed for the day of redemption. </a:t>
            </a:r>
          </a:p>
        </p:txBody>
      </p:sp>
      <p:sp>
        <p:nvSpPr>
          <p:cNvPr id="46084" name="Oval 4"/>
          <p:cNvSpPr>
            <a:spLocks noChangeArrowheads="1"/>
          </p:cNvSpPr>
          <p:nvPr/>
        </p:nvSpPr>
        <p:spPr bwMode="auto">
          <a:xfrm>
            <a:off x="685800" y="1360170"/>
            <a:ext cx="16764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1143000" y="609600"/>
            <a:ext cx="381000" cy="7620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571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1600200" y="3886200"/>
            <a:ext cx="7239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Explains why conflicted groups cannot accomplish their mission, no matter how gifted they are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82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29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30 And do not </a:t>
            </a:r>
            <a:r>
              <a:rPr lang="en-US" sz="5400" u="sng" smtClean="0"/>
              <a:t>grieve the Holy Spirit</a:t>
            </a:r>
            <a:r>
              <a:rPr lang="en-US" sz="5400" smtClean="0"/>
              <a:t> of God, with whom you were sealed for the day of redemption. </a:t>
            </a: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1600200" y="3886200"/>
            <a:ext cx="60198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800" u="none" dirty="0" smtClean="0">
                <a:latin typeface="Times New Roman" pitchFamily="18" charset="0"/>
              </a:rPr>
              <a:t>People </a:t>
            </a:r>
            <a:r>
              <a:rPr lang="en-US" sz="4800" u="none" dirty="0">
                <a:latin typeface="Times New Roman" pitchFamily="18" charset="0"/>
              </a:rPr>
              <a:t>tend to under-estimate the spiritual linkage between speech and health in a group</a:t>
            </a:r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685800" y="1360170"/>
            <a:ext cx="16764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1143000" y="609600"/>
            <a:ext cx="381000" cy="7620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571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65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22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31 Get rid of all </a:t>
            </a:r>
            <a:r>
              <a:rPr lang="en-US" sz="5400" u="sng" smtClean="0"/>
              <a:t>bitterness</a:t>
            </a:r>
            <a:r>
              <a:rPr lang="en-US" sz="5400" smtClean="0"/>
              <a:t>, rage and anger, verbal brawling and slander, along with every form of malice. 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371600" y="3733800"/>
            <a:ext cx="7467600" cy="304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800" i="1" u="none" dirty="0" err="1" smtClean="0">
                <a:latin typeface="Times New Roman" pitchFamily="18" charset="0"/>
              </a:rPr>
              <a:t>pikria</a:t>
            </a:r>
            <a:endParaRPr lang="en-US" sz="4400" u="none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19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60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dirty="0" smtClean="0"/>
              <a:t>22-4 Having laid</a:t>
            </a:r>
            <a:r>
              <a:rPr lang="en-US" sz="5400" u="sng" dirty="0" smtClean="0"/>
              <a:t> aside your</a:t>
            </a:r>
            <a:br>
              <a:rPr lang="en-US" sz="5400" u="sng" dirty="0" smtClean="0"/>
            </a:br>
            <a:r>
              <a:rPr lang="en-US" sz="5400" u="sng" dirty="0" smtClean="0"/>
              <a:t>old self</a:t>
            </a:r>
            <a:r>
              <a:rPr lang="en-US" sz="5400" dirty="0" smtClean="0"/>
              <a:t>, which is being corrupted by its deceitful desires… and having </a:t>
            </a:r>
            <a:r>
              <a:rPr lang="en-US" sz="5400" u="sng" dirty="0" smtClean="0"/>
              <a:t>put on the new self</a:t>
            </a:r>
            <a:r>
              <a:rPr lang="en-US" sz="5400" dirty="0" smtClean="0"/>
              <a:t>, created to be like God in true goodness and distinctiveness.</a:t>
            </a:r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0" y="1676400"/>
            <a:ext cx="2895600" cy="8382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81000" y="4572000"/>
            <a:ext cx="75438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000" u="none" dirty="0">
                <a:latin typeface="Times New Roman" pitchFamily="18" charset="0"/>
              </a:rPr>
              <a:t>The actual change from old self to new self has already </a:t>
            </a:r>
            <a:r>
              <a:rPr lang="en-US" sz="6000" u="none" dirty="0" smtClean="0">
                <a:latin typeface="Times New Roman" pitchFamily="18" charset="0"/>
              </a:rPr>
              <a:t>happened</a:t>
            </a:r>
            <a:endParaRPr lang="en-US" sz="6000" u="none" dirty="0">
              <a:latin typeface="Times New Roman" pitchFamily="18" charset="0"/>
            </a:endParaRP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1219200" y="3429000"/>
            <a:ext cx="2819400" cy="8382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65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22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31 Get rid of all </a:t>
            </a:r>
            <a:r>
              <a:rPr lang="en-US" sz="5400" u="sng" smtClean="0"/>
              <a:t>bitterness</a:t>
            </a:r>
            <a:r>
              <a:rPr lang="en-US" sz="5400" smtClean="0"/>
              <a:t>, rage and anger, verbal brawling and slander, along with every form of malice. 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371600" y="3733800"/>
            <a:ext cx="7467600" cy="304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800" i="1" u="none" dirty="0" err="1">
                <a:latin typeface="Times New Roman" pitchFamily="18" charset="0"/>
              </a:rPr>
              <a:t>pikria</a:t>
            </a:r>
            <a:r>
              <a:rPr lang="en-US" sz="4800" u="none" dirty="0">
                <a:latin typeface="Times New Roman" pitchFamily="18" charset="0"/>
              </a:rPr>
              <a:t> – </a:t>
            </a:r>
            <a:r>
              <a:rPr lang="en-US" sz="4400" u="none" dirty="0">
                <a:latin typeface="Times New Roman" pitchFamily="18" charset="0"/>
              </a:rPr>
              <a:t>Heb 12:15 See to it that no one comes short of the grace of God; that no </a:t>
            </a:r>
            <a:r>
              <a:rPr lang="en-US" sz="4400" dirty="0">
                <a:latin typeface="Times New Roman" pitchFamily="18" charset="0"/>
              </a:rPr>
              <a:t>root of bitterness</a:t>
            </a:r>
            <a:r>
              <a:rPr lang="en-US" sz="4400" u="none" dirty="0">
                <a:latin typeface="Times New Roman" pitchFamily="18" charset="0"/>
              </a:rPr>
              <a:t> springing up causes trouble, and by it many be defiled…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65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22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31 Get rid of all </a:t>
            </a:r>
            <a:r>
              <a:rPr lang="en-US" sz="5400" u="sng" smtClean="0"/>
              <a:t>bitterness</a:t>
            </a:r>
            <a:r>
              <a:rPr lang="en-US" sz="5400" smtClean="0"/>
              <a:t>, rage and anger, verbal brawling and slander, along with every form of malice. 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371600" y="3810000"/>
            <a:ext cx="7239000" cy="838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600" u="none" dirty="0" smtClean="0">
                <a:latin typeface="Times New Roman" pitchFamily="18" charset="0"/>
              </a:rPr>
              <a:t>Floating bitterness…</a:t>
            </a:r>
            <a:endParaRPr lang="en-US" sz="6600" u="none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2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31 Get rid of all bitterness, </a:t>
            </a:r>
            <a:r>
              <a:rPr lang="en-US" sz="5400" u="sng" smtClean="0"/>
              <a:t>rage</a:t>
            </a:r>
            <a:r>
              <a:rPr lang="en-US" sz="5400" smtClean="0"/>
              <a:t> and anger, verbal brawling and slander, along with every form of malice. 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600200" y="3810000"/>
            <a:ext cx="5562600" cy="2819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800" i="1" u="none" dirty="0" err="1">
                <a:latin typeface="Times New Roman" pitchFamily="18" charset="0"/>
              </a:rPr>
              <a:t>thumos</a:t>
            </a:r>
            <a:r>
              <a:rPr lang="en-US" sz="4800" u="none" dirty="0">
                <a:latin typeface="Times New Roman" pitchFamily="18" charset="0"/>
              </a:rPr>
              <a:t> – from “smoke” or “steam”</a:t>
            </a:r>
          </a:p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800" u="none" dirty="0">
                <a:latin typeface="Times New Roman" pitchFamily="18" charset="0"/>
              </a:rPr>
              <a:t>Suggests explosive fits of </a:t>
            </a:r>
            <a:r>
              <a:rPr lang="en-US" sz="4800" u="none" dirty="0" smtClean="0">
                <a:latin typeface="Times New Roman" pitchFamily="18" charset="0"/>
              </a:rPr>
              <a:t>rage</a:t>
            </a:r>
            <a:endParaRPr lang="en-US" sz="4800" u="none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2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31 Get rid of all bitterness, </a:t>
            </a:r>
            <a:r>
              <a:rPr lang="en-US" sz="5400" u="sng" smtClean="0"/>
              <a:t>rage</a:t>
            </a:r>
            <a:r>
              <a:rPr lang="en-US" sz="5400" smtClean="0"/>
              <a:t> and anger, verbal brawling and slander, along with every form of malice. 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600200" y="3810000"/>
            <a:ext cx="5562600" cy="2819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800" i="1" u="none">
                <a:latin typeface="Times New Roman" pitchFamily="18" charset="0"/>
              </a:rPr>
              <a:t>thumos</a:t>
            </a:r>
            <a:r>
              <a:rPr lang="en-US" sz="4800" u="none">
                <a:latin typeface="Times New Roman" pitchFamily="18" charset="0"/>
              </a:rPr>
              <a:t> – from “smoke” or “steam”</a:t>
            </a:r>
          </a:p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Suggests explosive fits of rage</a:t>
            </a:r>
          </a:p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Out of control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2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31 Get rid of all bitterness, </a:t>
            </a:r>
            <a:r>
              <a:rPr lang="en-US" sz="5400" u="sng" smtClean="0"/>
              <a:t>rage</a:t>
            </a:r>
            <a:r>
              <a:rPr lang="en-US" sz="5400" smtClean="0"/>
              <a:t> and anger, verbal brawling and slander, along with every form of malice. 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600200" y="3810000"/>
            <a:ext cx="5562600" cy="2819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800" i="1" u="none">
                <a:latin typeface="Times New Roman" pitchFamily="18" charset="0"/>
              </a:rPr>
              <a:t>thumos</a:t>
            </a:r>
            <a:r>
              <a:rPr lang="en-US" sz="4800" u="none">
                <a:latin typeface="Times New Roman" pitchFamily="18" charset="0"/>
              </a:rPr>
              <a:t> – from “smoke” or “steam”</a:t>
            </a:r>
          </a:p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Suggests explosive fits of rage</a:t>
            </a:r>
          </a:p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Out of control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0" y="381000"/>
            <a:ext cx="5486400" cy="274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000" u="none" dirty="0" smtClean="0">
                <a:latin typeface="Times New Roman" pitchFamily="18" charset="0"/>
              </a:rPr>
              <a:t>James 1:19-21 Everyone must be quick to hear, slow to speak and </a:t>
            </a:r>
            <a:r>
              <a:rPr lang="en-US" sz="4000" dirty="0" smtClean="0">
                <a:latin typeface="Times New Roman" pitchFamily="18" charset="0"/>
              </a:rPr>
              <a:t>slow to anger</a:t>
            </a:r>
            <a:r>
              <a:rPr lang="en-US" sz="4000" u="none" dirty="0" smtClean="0">
                <a:latin typeface="Times New Roman" pitchFamily="18" charset="0"/>
              </a:rPr>
              <a:t>; for the anger of man does not achieve the righteousness of God.”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2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31 Get rid of all bitterness, </a:t>
            </a:r>
            <a:r>
              <a:rPr lang="en-US" sz="5400" u="sng" smtClean="0"/>
              <a:t>rage</a:t>
            </a:r>
            <a:r>
              <a:rPr lang="en-US" sz="5400" smtClean="0"/>
              <a:t> and anger, verbal brawling and slander, along with every form of malice. 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600200" y="3810000"/>
            <a:ext cx="5562600" cy="2819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800" i="1" u="none">
                <a:latin typeface="Times New Roman" pitchFamily="18" charset="0"/>
              </a:rPr>
              <a:t>thumos</a:t>
            </a:r>
            <a:r>
              <a:rPr lang="en-US" sz="4800" u="none">
                <a:latin typeface="Times New Roman" pitchFamily="18" charset="0"/>
              </a:rPr>
              <a:t> – from “smoke” or “steam”</a:t>
            </a:r>
          </a:p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Suggests explosive fits of rage</a:t>
            </a:r>
          </a:p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Out of control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124200" y="1295400"/>
            <a:ext cx="5334000" cy="2133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5400" u="none" dirty="0" smtClean="0">
                <a:latin typeface="Times New Roman" pitchFamily="18" charset="0"/>
              </a:rPr>
              <a:t>Increase in rage?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2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31 Get rid of all bitterness, </a:t>
            </a:r>
            <a:r>
              <a:rPr lang="en-US" sz="5400" u="sng" smtClean="0"/>
              <a:t>rage</a:t>
            </a:r>
            <a:r>
              <a:rPr lang="en-US" sz="5400" smtClean="0"/>
              <a:t> and anger, verbal brawling and slander, along with every form of malice. 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600200" y="3810000"/>
            <a:ext cx="5562600" cy="2819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800" i="1" u="none">
                <a:latin typeface="Times New Roman" pitchFamily="18" charset="0"/>
              </a:rPr>
              <a:t>thumos</a:t>
            </a:r>
            <a:r>
              <a:rPr lang="en-US" sz="4800" u="none">
                <a:latin typeface="Times New Roman" pitchFamily="18" charset="0"/>
              </a:rPr>
              <a:t> – from “smoke” or “steam”</a:t>
            </a:r>
          </a:p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Suggests explosive fits of rage</a:t>
            </a:r>
          </a:p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Out of control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124200" y="1295400"/>
            <a:ext cx="5334000" cy="2133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5400" u="none" dirty="0" smtClean="0">
                <a:latin typeface="Times New Roman" pitchFamily="18" charset="0"/>
              </a:rPr>
              <a:t>Increase in rage?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5400" u="none" dirty="0" smtClean="0">
                <a:latin typeface="Times New Roman" pitchFamily="18" charset="0"/>
              </a:rPr>
              <a:t>Not just rage, cold withdrawing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73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25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31 Get rid of all bitterness, rage and </a:t>
            </a:r>
            <a:r>
              <a:rPr lang="en-US" sz="5400" u="sng" smtClean="0"/>
              <a:t>anger</a:t>
            </a:r>
            <a:r>
              <a:rPr lang="en-US" sz="5400" smtClean="0"/>
              <a:t>, verbal brawling and slander, along with every form of malice. 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1600200" y="4191000"/>
            <a:ext cx="6553200" cy="1752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800" i="1" u="none">
                <a:latin typeface="Times New Roman" pitchFamily="18" charset="0"/>
              </a:rPr>
              <a:t>orge</a:t>
            </a:r>
            <a:r>
              <a:rPr lang="en-US" sz="4800" u="none">
                <a:latin typeface="Times New Roman" pitchFamily="18" charset="0"/>
              </a:rPr>
              <a:t> – Usually a more settled attitude of anger</a:t>
            </a:r>
          </a:p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Could refer to resentment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40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54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31 Get rid of all bitterness, rage and anger, </a:t>
            </a:r>
            <a:r>
              <a:rPr lang="en-US" sz="5400" u="sng" smtClean="0"/>
              <a:t>verbal brawling</a:t>
            </a:r>
            <a:r>
              <a:rPr lang="en-US" sz="5400" smtClean="0"/>
              <a:t> and slander, along with every form of malice. 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1600200" y="3810000"/>
            <a:ext cx="5715000" cy="2895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800" i="1" u="none">
                <a:latin typeface="Times New Roman" pitchFamily="18" charset="0"/>
              </a:rPr>
              <a:t>krauge</a:t>
            </a:r>
            <a:r>
              <a:rPr lang="en-US" sz="4800" u="none">
                <a:latin typeface="Times New Roman" pitchFamily="18" charset="0"/>
              </a:rPr>
              <a:t> – shouting, verbal fighting</a:t>
            </a:r>
          </a:p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Cussing someone out</a:t>
            </a:r>
          </a:p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Insults, put-downs, verbal fury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4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56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31 Get rid of all bitterness, rage and anger, verbal brawling and </a:t>
            </a:r>
            <a:r>
              <a:rPr lang="en-US" sz="5400" u="sng" smtClean="0"/>
              <a:t>slander</a:t>
            </a:r>
            <a:r>
              <a:rPr lang="en-US" sz="5400" smtClean="0"/>
              <a:t>, along with every form of malice. 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1600200" y="4114800"/>
            <a:ext cx="6477000" cy="2286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800" i="1" u="none">
                <a:latin typeface="Times New Roman" pitchFamily="18" charset="0"/>
              </a:rPr>
              <a:t>blasphemia</a:t>
            </a:r>
            <a:r>
              <a:rPr lang="en-US" sz="4800" u="none">
                <a:latin typeface="Times New Roman" pitchFamily="18" charset="0"/>
              </a:rPr>
              <a:t> – injurious characterizations, stories, or descriptions – implies falsehood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77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09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23 and that you </a:t>
            </a:r>
            <a:r>
              <a:rPr lang="en-US" sz="6000" u="sng" dirty="0" smtClean="0"/>
              <a:t>be renewed in the spirit of your mind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b="0" smtClean="0"/>
              <a:t>Ephesians 4</a:t>
            </a:r>
          </a:p>
        </p:txBody>
      </p:sp>
      <p:sp>
        <p:nvSpPr>
          <p:cNvPr id="1189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b="0" smtClean="0"/>
              <a:t>31 Get rid of all bitterness, rage and anger, verbal brawling and slander, along with every form of </a:t>
            </a:r>
            <a:r>
              <a:rPr lang="en-US" sz="5400" b="0" u="sng" smtClean="0"/>
              <a:t>malice</a:t>
            </a:r>
            <a:r>
              <a:rPr lang="en-US" sz="5400" b="0" smtClean="0"/>
              <a:t>. 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1600200" y="4267200"/>
            <a:ext cx="4953000" cy="2286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800" i="1" u="none">
                <a:latin typeface="Times New Roman" pitchFamily="18" charset="0"/>
              </a:rPr>
              <a:t>kakia</a:t>
            </a:r>
            <a:r>
              <a:rPr lang="en-US" sz="4800" u="none">
                <a:latin typeface="Times New Roman" pitchFamily="18" charset="0"/>
              </a:rPr>
              <a:t> – broad term, here probably implying wishing evil to another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b="0" smtClean="0"/>
              <a:t>Ephesians 4</a:t>
            </a:r>
          </a:p>
        </p:txBody>
      </p:sp>
      <p:sp>
        <p:nvSpPr>
          <p:cNvPr id="1192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b="0" smtClean="0"/>
              <a:t>31 Get rid of all bitterness, rage and anger, verbal brawling and slander, along with every form of malice. </a:t>
            </a:r>
          </a:p>
        </p:txBody>
      </p:sp>
      <p:sp>
        <p:nvSpPr>
          <p:cNvPr id="69636" name="Rectangle 8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400" u="none">
                <a:latin typeface="Times New Roman" pitchFamily="18" charset="0"/>
              </a:rPr>
              <a:t>May avoid slandering some of the time</a:t>
            </a:r>
          </a:p>
        </p:txBody>
      </p:sp>
      <p:sp>
        <p:nvSpPr>
          <p:cNvPr id="69637" name="Rectangle 9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New self</a:t>
            </a:r>
          </a:p>
        </p:txBody>
      </p:sp>
      <p:sp>
        <p:nvSpPr>
          <p:cNvPr id="69638" name="Line 10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8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30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31 Get rid of all bitterness, rage and anger, verbal brawling and slander, along with every form of malice. 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 dirty="0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000" u="none" dirty="0">
                <a:latin typeface="Times New Roman" pitchFamily="18" charset="0"/>
              </a:rPr>
              <a:t>Not all the </a:t>
            </a:r>
            <a:r>
              <a:rPr lang="en-US" sz="4000" u="none" dirty="0" smtClean="0">
                <a:latin typeface="Times New Roman" pitchFamily="18" charset="0"/>
              </a:rPr>
              <a:t>time</a:t>
            </a:r>
            <a:endParaRPr lang="en-US" sz="4000" u="none" dirty="0">
              <a:latin typeface="Times New Roman" pitchFamily="18" charset="0"/>
            </a:endParaRP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 dirty="0">
                <a:latin typeface="Times New Roman" pitchFamily="18" charset="0"/>
              </a:rPr>
              <a:t>New </a:t>
            </a:r>
            <a:r>
              <a:rPr lang="en-US" sz="4800" u="none" dirty="0" smtClean="0">
                <a:latin typeface="Times New Roman" pitchFamily="18" charset="0"/>
              </a:rPr>
              <a:t>self</a:t>
            </a:r>
            <a:endParaRPr lang="en-US" sz="4800" u="none" dirty="0">
              <a:latin typeface="Times New Roman" pitchFamily="18" charset="0"/>
            </a:endParaRPr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8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30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31 Get rid of all bitterness, rage and anger, verbal brawling and slander, along with every form of malice. 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000" u="none">
                <a:latin typeface="Times New Roman" pitchFamily="18" charset="0"/>
              </a:rPr>
              <a:t>Not all the time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000" u="none">
                <a:latin typeface="Times New Roman" pitchFamily="18" charset="0"/>
              </a:rPr>
              <a:t>Never when really angry</a:t>
            </a: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000" u="none">
                <a:latin typeface="Times New Roman" pitchFamily="18" charset="0"/>
              </a:rPr>
              <a:t>Knows we can’t afford to triangulate disputes</a:t>
            </a:r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87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31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31 Get rid of all bitterness, rage and anger, verbal brawling and slander, along with every form of malice. 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000" u="none">
                <a:latin typeface="Times New Roman" pitchFamily="18" charset="0"/>
              </a:rPr>
              <a:t>Not all the time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000" u="none">
                <a:latin typeface="Times New Roman" pitchFamily="18" charset="0"/>
              </a:rPr>
              <a:t>Never when really angry</a:t>
            </a:r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000" u="none">
                <a:latin typeface="Times New Roman" pitchFamily="18" charset="0"/>
              </a:rPr>
              <a:t>Goes back to the person in question and resolves ASAP</a:t>
            </a:r>
          </a:p>
        </p:txBody>
      </p:sp>
      <p:sp>
        <p:nvSpPr>
          <p:cNvPr id="73734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2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59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31 Get rid of all bitterness, rage and anger, verbal brawling and slander, along with every form of malice. </a:t>
            </a:r>
          </a:p>
        </p:txBody>
      </p:sp>
      <p:sp>
        <p:nvSpPr>
          <p:cNvPr id="75780" name="Rectangle 7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Feels my bitterness is justified</a:t>
            </a:r>
          </a:p>
        </p:txBody>
      </p:sp>
      <p:sp>
        <p:nvSpPr>
          <p:cNvPr id="75781" name="Rectangle 8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 dirty="0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Never</a:t>
            </a:r>
            <a:r>
              <a:rPr lang="en-US" sz="4800" u="none" dirty="0">
                <a:latin typeface="Times New Roman" pitchFamily="18" charset="0"/>
              </a:rPr>
              <a:t> tries to justify bitterness</a:t>
            </a:r>
          </a:p>
        </p:txBody>
      </p:sp>
      <p:sp>
        <p:nvSpPr>
          <p:cNvPr id="75782" name="Line 9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6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b="0" smtClean="0"/>
              <a:t>31 Get rid of all bitterness, rage and anger, verbal brawling and slander, along with every form of malice. </a:t>
            </a:r>
          </a:p>
        </p:txBody>
      </p:sp>
      <p:sp>
        <p:nvSpPr>
          <p:cNvPr id="1263619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b="0" smtClean="0"/>
              <a:t>Ephesians 4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Feels my bitterness is justified</a:t>
            </a:r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Never</a:t>
            </a:r>
            <a:r>
              <a:rPr lang="en-US" sz="4800" u="none">
                <a:latin typeface="Times New Roman" pitchFamily="18" charset="0"/>
              </a:rPr>
              <a:t> tries to justify bitterness</a:t>
            </a:r>
          </a:p>
        </p:txBody>
      </p:sp>
      <p:sp>
        <p:nvSpPr>
          <p:cNvPr id="80902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2286000" y="76200"/>
            <a:ext cx="6705600" cy="6400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FF0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3600" u="none" dirty="0">
                <a:latin typeface="Times New Roman" pitchFamily="18" charset="0"/>
              </a:rPr>
              <a:t>Rom. 12:18 If it is possible, as far as it depends on you, live at peace with everyone. 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3600" u="none" dirty="0">
                <a:latin typeface="Times New Roman" pitchFamily="18" charset="0"/>
              </a:rPr>
              <a:t>14:19 Let us therefore make every effort to do what leads to peace and to mutual edification.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3600" u="none" dirty="0">
                <a:latin typeface="Times New Roman" pitchFamily="18" charset="0"/>
              </a:rPr>
              <a:t>Ps. </a:t>
            </a:r>
            <a:r>
              <a:rPr lang="en-US" sz="3600" u="none" dirty="0" smtClean="0">
                <a:latin typeface="Times New Roman" pitchFamily="18" charset="0"/>
              </a:rPr>
              <a:t>34:13-14 </a:t>
            </a:r>
            <a:r>
              <a:rPr lang="en-US" sz="3600" u="none" dirty="0">
                <a:latin typeface="Times New Roman" pitchFamily="18" charset="0"/>
              </a:rPr>
              <a:t>keep your tongue from evil and your lips from speaking lies. Turn from evil and do good; seek peace and pursue it.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3600" u="none" dirty="0">
                <a:latin typeface="Times New Roman" pitchFamily="18" charset="0"/>
              </a:rPr>
              <a:t>1 Cor. 7:15 God has called us to live in peace.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3600" u="none" dirty="0">
                <a:latin typeface="Times New Roman" pitchFamily="18" charset="0"/>
              </a:rPr>
              <a:t>2Cor. 13:11 Finally, brethren… be like-minded, live in peace; and the God of love and peace shall be with you.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9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09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09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09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7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31 Get rid of all bitterness, rage and anger, verbal brawling and slander, along with every form of malice. </a:t>
            </a:r>
          </a:p>
        </p:txBody>
      </p:sp>
      <p:sp>
        <p:nvSpPr>
          <p:cNvPr id="1267715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Feels my bitterness is justified</a:t>
            </a:r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Never</a:t>
            </a:r>
            <a:r>
              <a:rPr lang="en-US" sz="4800" u="none">
                <a:latin typeface="Times New Roman" pitchFamily="18" charset="0"/>
              </a:rPr>
              <a:t> tries to justify bitterness</a:t>
            </a:r>
          </a:p>
        </p:txBody>
      </p:sp>
      <p:sp>
        <p:nvSpPr>
          <p:cNvPr id="86022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2286000" y="76200"/>
            <a:ext cx="6705600" cy="6705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FF0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3600" u="none" dirty="0">
                <a:latin typeface="Times New Roman" pitchFamily="18" charset="0"/>
              </a:rPr>
              <a:t>Col. 3:15 And let the peace of Christ rule in your hearts, to which indeed you were called in one body; and be thankful.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3600" u="none" dirty="0">
                <a:latin typeface="Times New Roman" pitchFamily="18" charset="0"/>
              </a:rPr>
              <a:t>1 Thess. 5:13 Live in peace with one another. 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3600" u="none" dirty="0">
                <a:latin typeface="Times New Roman" pitchFamily="18" charset="0"/>
              </a:rPr>
              <a:t>Heb. 12:14 Pursue peace with all men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3600" u="none" dirty="0">
                <a:latin typeface="Times New Roman" pitchFamily="18" charset="0"/>
              </a:rPr>
              <a:t>Mat. 5:9 “Blessed are the peacemakers, for they shall be called sons of God.”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3600" u="none" dirty="0">
                <a:latin typeface="Times New Roman" pitchFamily="18" charset="0"/>
              </a:rPr>
              <a:t>Prov. 12:20 There is deceit in the hearts of those who plot evil, </a:t>
            </a:r>
            <a:r>
              <a:rPr lang="en-US" sz="3600" u="none" dirty="0" smtClean="0">
                <a:latin typeface="Times New Roman" pitchFamily="18" charset="0"/>
              </a:rPr>
              <a:t>but </a:t>
            </a:r>
            <a:r>
              <a:rPr lang="en-US" sz="3600" u="none" dirty="0">
                <a:latin typeface="Times New Roman" pitchFamily="18" charset="0"/>
              </a:rPr>
              <a:t>joy for those who promote peace.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endParaRPr lang="en-US" sz="3600" u="none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0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60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60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60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87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31 Get rid of all bitterness, rage and anger, verbal brawling and slander, along with every form of malice. </a:t>
            </a:r>
          </a:p>
        </p:txBody>
      </p:sp>
      <p:sp>
        <p:nvSpPr>
          <p:cNvPr id="1268739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Feels my bitterness is justified</a:t>
            </a: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Never</a:t>
            </a:r>
            <a:r>
              <a:rPr lang="en-US" sz="4800" u="none">
                <a:latin typeface="Times New Roman" pitchFamily="18" charset="0"/>
              </a:rPr>
              <a:t> tries to justify bitterness</a:t>
            </a:r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2286000" y="76200"/>
            <a:ext cx="6705600" cy="6705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FF0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 dirty="0">
                <a:latin typeface="Times New Roman" pitchFamily="18" charset="0"/>
              </a:rPr>
              <a:t>1 John 4:20 If anyone says, “I love God,” yet hates his brother, he is a liar. For anyone who does not love his brother, whom he has seen, cannot love God, whom he has not seen. 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 dirty="0">
                <a:latin typeface="Times New Roman" pitchFamily="18" charset="0"/>
              </a:rPr>
              <a:t>21 And he has given us this command: Whoever loves God must also love his brother.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700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31 Get rid of all bitterness, rage and anger, verbal brawling and slander, along with every form of malice. </a:t>
            </a:r>
          </a:p>
        </p:txBody>
      </p:sp>
      <p:sp>
        <p:nvSpPr>
          <p:cNvPr id="123699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Feels my bitterness is justified</a:t>
            </a:r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Never</a:t>
            </a:r>
            <a:r>
              <a:rPr lang="en-US" sz="4800" u="none">
                <a:latin typeface="Times New Roman" pitchFamily="18" charset="0"/>
              </a:rPr>
              <a:t> tries to justify bitterness</a:t>
            </a:r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77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09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23 and that you </a:t>
            </a:r>
            <a:r>
              <a:rPr lang="en-US" sz="6000" u="sng" dirty="0" smtClean="0"/>
              <a:t>be renewed in the spirit of your mind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2590800" y="1752600"/>
            <a:ext cx="2438400" cy="19812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81000" y="2971800"/>
            <a:ext cx="4800600" cy="1600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600" u="none" dirty="0" smtClean="0">
                <a:latin typeface="Times New Roman" pitchFamily="18" charset="0"/>
              </a:rPr>
              <a:t>Ongoing, but passive</a:t>
            </a:r>
            <a:endParaRPr lang="en-US" sz="6600" u="none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b="0" smtClean="0"/>
              <a:t>Ephesians 4</a:t>
            </a:r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b="0" smtClean="0"/>
              <a:t>32 Be kind and compassionate to one another, forgiving each other, just as in Christ God forgave you.</a:t>
            </a: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 dirty="0">
                <a:latin typeface="Times New Roman" pitchFamily="18" charset="0"/>
              </a:rPr>
              <a:t>Old </a:t>
            </a:r>
            <a:r>
              <a:rPr lang="en-US" sz="4800" u="none" dirty="0" smtClean="0">
                <a:latin typeface="Times New Roman" pitchFamily="18" charset="0"/>
              </a:rPr>
              <a:t>self</a:t>
            </a:r>
            <a:endParaRPr lang="en-US" sz="4800" u="none" dirty="0">
              <a:latin typeface="Times New Roman" pitchFamily="18" charset="0"/>
            </a:endParaRPr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New self</a:t>
            </a:r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b="0" smtClean="0"/>
              <a:t>Ephesians 4</a:t>
            </a:r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b="0" smtClean="0"/>
              <a:t>32 Be kind and compassionate to one another, forgiving each other, just as in Christ God forgave you.</a:t>
            </a: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 dirty="0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 dirty="0">
                <a:latin typeface="Times New Roman" pitchFamily="18" charset="0"/>
              </a:rPr>
              <a:t>Often feel unable to </a:t>
            </a:r>
            <a:r>
              <a:rPr lang="en-US" sz="4800" u="none" dirty="0" smtClean="0">
                <a:latin typeface="Times New Roman" pitchFamily="18" charset="0"/>
              </a:rPr>
              <a:t>forgive</a:t>
            </a:r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New self</a:t>
            </a:r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b="0" smtClean="0"/>
              <a:t>Ephesians 4</a:t>
            </a:r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b="0" smtClean="0"/>
              <a:t>32 Be kind and compassionate to one another, forgiving each other, just as in Christ God forgave you.</a:t>
            </a: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 dirty="0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 dirty="0">
                <a:latin typeface="Times New Roman" pitchFamily="18" charset="0"/>
              </a:rPr>
              <a:t>No real reason to forgive</a:t>
            </a:r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New self</a:t>
            </a:r>
          </a:p>
        </p:txBody>
      </p:sp>
      <p:sp>
        <p:nvSpPr>
          <p:cNvPr id="92166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b="0" smtClean="0"/>
              <a:t>Ephesians 4</a:t>
            </a:r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b="0" smtClean="0"/>
              <a:t>32 Be kind and compassionate to one another, forgiving each other, just as in Christ God forgave you.</a:t>
            </a: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No real reason to forgive</a:t>
            </a: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Knows I am a forgiven person</a:t>
            </a:r>
          </a:p>
        </p:txBody>
      </p:sp>
      <p:sp>
        <p:nvSpPr>
          <p:cNvPr id="93190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b="0" smtClean="0"/>
              <a:t>Ephesians 4</a:t>
            </a:r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b="0" smtClean="0"/>
              <a:t>32 Be kind and compassionate to one another, forgiving each other, just as in Christ God forgave you.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No real reason to forgive</a:t>
            </a:r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Absorbs grace and begins to exude grace</a:t>
            </a:r>
          </a:p>
        </p:txBody>
      </p:sp>
      <p:sp>
        <p:nvSpPr>
          <p:cNvPr id="94214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b="0" smtClean="0"/>
              <a:t>Ephesians 4</a:t>
            </a:r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b="0" dirty="0" smtClean="0"/>
              <a:t>32 Be kind and compassionate to one another, forgiving each other, just as in Christ God forgave you.</a:t>
            </a:r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No real reason to forgive</a:t>
            </a:r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 dirty="0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400" u="none" dirty="0">
                <a:latin typeface="Times New Roman" pitchFamily="18" charset="0"/>
              </a:rPr>
              <a:t>Focus on </a:t>
            </a:r>
            <a:r>
              <a:rPr lang="en-US" sz="4400" u="none" dirty="0" smtClean="0">
                <a:latin typeface="Times New Roman" pitchFamily="18" charset="0"/>
              </a:rPr>
              <a:t>building</a:t>
            </a:r>
            <a:r>
              <a:rPr lang="en-US" sz="4800" u="none" dirty="0" smtClean="0">
                <a:latin typeface="Times New Roman" pitchFamily="18" charset="0"/>
              </a:rPr>
              <a:t> </a:t>
            </a:r>
            <a:r>
              <a:rPr lang="en-US" sz="4800" u="none" dirty="0">
                <a:latin typeface="Times New Roman" pitchFamily="18" charset="0"/>
              </a:rPr>
              <a:t>up others helps me understand</a:t>
            </a:r>
          </a:p>
        </p:txBody>
      </p:sp>
      <p:sp>
        <p:nvSpPr>
          <p:cNvPr id="95238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b="0" smtClean="0"/>
              <a:t>Ephesians 4</a:t>
            </a:r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b="0" dirty="0" smtClean="0"/>
              <a:t>32 Be kind and compassionate to one another, forgiving each other, just as in Christ God forgave you.</a:t>
            </a:r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No real reason to forgive</a:t>
            </a:r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 dirty="0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400" u="none" dirty="0">
                <a:latin typeface="Times New Roman" pitchFamily="18" charset="0"/>
              </a:rPr>
              <a:t>Focus on </a:t>
            </a:r>
            <a:r>
              <a:rPr lang="en-US" sz="4400" u="none" dirty="0" smtClean="0">
                <a:latin typeface="Times New Roman" pitchFamily="18" charset="0"/>
              </a:rPr>
              <a:t>building</a:t>
            </a:r>
            <a:r>
              <a:rPr lang="en-US" sz="4800" u="none" dirty="0" smtClean="0">
                <a:latin typeface="Times New Roman" pitchFamily="18" charset="0"/>
              </a:rPr>
              <a:t> </a:t>
            </a:r>
            <a:r>
              <a:rPr lang="en-US" sz="4800" u="none" dirty="0">
                <a:latin typeface="Times New Roman" pitchFamily="18" charset="0"/>
              </a:rPr>
              <a:t>up others helps me understand</a:t>
            </a:r>
          </a:p>
        </p:txBody>
      </p:sp>
      <p:sp>
        <p:nvSpPr>
          <p:cNvPr id="95238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286000" y="152400"/>
            <a:ext cx="6705600" cy="6400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FF0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lvl="0" algn="l">
              <a:lnSpc>
                <a:spcPct val="70000"/>
              </a:lnSpc>
              <a:spcBef>
                <a:spcPct val="5000"/>
              </a:spcBef>
              <a:buClr>
                <a:srgbClr val="FAFD00"/>
              </a:buClr>
            </a:pPr>
            <a:endParaRPr lang="en-US" sz="7200" u="none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lvl="0" algn="l">
              <a:lnSpc>
                <a:spcPct val="70000"/>
              </a:lnSpc>
              <a:spcBef>
                <a:spcPct val="5000"/>
              </a:spcBef>
              <a:buClr>
                <a:srgbClr val="FAFD00"/>
              </a:buClr>
            </a:pPr>
            <a:endParaRPr lang="en-US" sz="7200" u="none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lvl="0" algn="l">
              <a:lnSpc>
                <a:spcPct val="70000"/>
              </a:lnSpc>
              <a:spcBef>
                <a:spcPct val="5000"/>
              </a:spcBef>
              <a:buClr>
                <a:srgbClr val="FAFD00"/>
              </a:buClr>
            </a:pPr>
            <a:r>
              <a:rPr lang="en-US" sz="7200" u="none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What if you feel suspicious of another?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b="0" smtClean="0"/>
              <a:t>Ephesians 4</a:t>
            </a:r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b="0" dirty="0" smtClean="0"/>
              <a:t>32 Be kind and compassionate to one another, forgiving each other, just as in Christ God forgave you.</a:t>
            </a:r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No real reason to forgive</a:t>
            </a:r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 dirty="0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400" u="none" dirty="0">
                <a:latin typeface="Times New Roman" pitchFamily="18" charset="0"/>
              </a:rPr>
              <a:t>Focus on </a:t>
            </a:r>
            <a:r>
              <a:rPr lang="en-US" sz="4400" u="none" dirty="0" smtClean="0">
                <a:latin typeface="Times New Roman" pitchFamily="18" charset="0"/>
              </a:rPr>
              <a:t>building</a:t>
            </a:r>
            <a:r>
              <a:rPr lang="en-US" sz="4800" u="none" dirty="0" smtClean="0">
                <a:latin typeface="Times New Roman" pitchFamily="18" charset="0"/>
              </a:rPr>
              <a:t> </a:t>
            </a:r>
            <a:r>
              <a:rPr lang="en-US" sz="4800" u="none" dirty="0">
                <a:latin typeface="Times New Roman" pitchFamily="18" charset="0"/>
              </a:rPr>
              <a:t>up others helps me understand</a:t>
            </a:r>
          </a:p>
        </p:txBody>
      </p:sp>
      <p:sp>
        <p:nvSpPr>
          <p:cNvPr id="95238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286000" y="152400"/>
            <a:ext cx="6705600" cy="6400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FF0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lvl="0" algn="l">
              <a:lnSpc>
                <a:spcPct val="70000"/>
              </a:lnSpc>
              <a:spcBef>
                <a:spcPct val="5000"/>
              </a:spcBef>
              <a:buClr>
                <a:srgbClr val="FAFD00"/>
              </a:buClr>
              <a:buFont typeface="Wingdings" pitchFamily="2" charset="2"/>
              <a:buChar char="Ø"/>
            </a:pPr>
            <a:r>
              <a:rPr lang="en-US" sz="3600" u="none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Is my suspicion based on objective, factual knowledge, or only hearsay, my own imagination, or circumstantial evidence?</a:t>
            </a:r>
          </a:p>
          <a:p>
            <a:pPr lvl="0" algn="l">
              <a:lnSpc>
                <a:spcPct val="70000"/>
              </a:lnSpc>
              <a:spcBef>
                <a:spcPct val="5000"/>
              </a:spcBef>
              <a:buClr>
                <a:srgbClr val="FAFD00"/>
              </a:buClr>
              <a:buFont typeface="Wingdings" pitchFamily="2" charset="2"/>
              <a:buChar char="Ø"/>
            </a:pPr>
            <a:r>
              <a:rPr lang="en-US" sz="3600" u="none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Have I taken the time to suspend judgment until I hear the other side of the story, from the one I suspect?</a:t>
            </a:r>
          </a:p>
          <a:p>
            <a:pPr lvl="0" algn="l">
              <a:lnSpc>
                <a:spcPct val="70000"/>
              </a:lnSpc>
              <a:spcBef>
                <a:spcPct val="5000"/>
              </a:spcBef>
              <a:buClr>
                <a:srgbClr val="FAFD00"/>
              </a:buClr>
              <a:buFont typeface="Wingdings" pitchFamily="2" charset="2"/>
              <a:buChar char="Ø"/>
            </a:pPr>
            <a:r>
              <a:rPr lang="en-US" sz="3600" u="none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Even if the wrongdoing I suspect is real, is it significant? Or is this a common failing that people have all the time, and not important enough to make a big deal about?</a:t>
            </a:r>
          </a:p>
          <a:p>
            <a:pPr lvl="0" algn="l">
              <a:lnSpc>
                <a:spcPct val="70000"/>
              </a:lnSpc>
              <a:spcBef>
                <a:spcPct val="5000"/>
              </a:spcBef>
              <a:buClr>
                <a:srgbClr val="FAFD00"/>
              </a:buClr>
              <a:buFont typeface="Wingdings" pitchFamily="2" charset="2"/>
              <a:buChar char="Ø"/>
            </a:pPr>
            <a:r>
              <a:rPr lang="en-US" sz="3600" u="none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Am I being self-righteous? Am I upset about sin that is no different from what I do all the time as well?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b="0" smtClean="0"/>
              <a:t>Ephesians 4</a:t>
            </a:r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b="0" dirty="0" smtClean="0"/>
              <a:t>32 Be kind and compassionate to one another, forgiving each other, just as in Christ God forgave you.</a:t>
            </a:r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No real reason to forgive</a:t>
            </a:r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 dirty="0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400" u="none" dirty="0">
                <a:latin typeface="Times New Roman" pitchFamily="18" charset="0"/>
              </a:rPr>
              <a:t>Focus on </a:t>
            </a:r>
            <a:r>
              <a:rPr lang="en-US" sz="4400" u="none" dirty="0" smtClean="0">
                <a:latin typeface="Times New Roman" pitchFamily="18" charset="0"/>
              </a:rPr>
              <a:t>building</a:t>
            </a:r>
            <a:r>
              <a:rPr lang="en-US" sz="4800" u="none" dirty="0" smtClean="0">
                <a:latin typeface="Times New Roman" pitchFamily="18" charset="0"/>
              </a:rPr>
              <a:t> </a:t>
            </a:r>
            <a:r>
              <a:rPr lang="en-US" sz="4800" u="none" dirty="0">
                <a:latin typeface="Times New Roman" pitchFamily="18" charset="0"/>
              </a:rPr>
              <a:t>up others helps me understand</a:t>
            </a:r>
          </a:p>
        </p:txBody>
      </p:sp>
      <p:sp>
        <p:nvSpPr>
          <p:cNvPr id="95238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286000" y="76200"/>
            <a:ext cx="6705600" cy="6705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FF0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lvl="0" algn="l">
              <a:lnSpc>
                <a:spcPct val="77000"/>
              </a:lnSpc>
              <a:spcBef>
                <a:spcPct val="5000"/>
              </a:spcBef>
              <a:buClr>
                <a:srgbClr val="FAFD00"/>
              </a:buClr>
              <a:buFont typeface="Wingdings" pitchFamily="2" charset="2"/>
              <a:buChar char="Ø"/>
            </a:pPr>
            <a:r>
              <a:rPr lang="en-US" sz="3600" u="none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Am I judging motives? Is it the deed or the motivation I suspect that upsets me?</a:t>
            </a:r>
          </a:p>
          <a:p>
            <a:pPr lvl="0" algn="l">
              <a:lnSpc>
                <a:spcPct val="70000"/>
              </a:lnSpc>
              <a:spcBef>
                <a:spcPct val="5000"/>
              </a:spcBef>
              <a:buClr>
                <a:srgbClr val="FAFD00"/>
              </a:buClr>
              <a:buFont typeface="Wingdings" pitchFamily="2" charset="2"/>
              <a:buChar char="Ø"/>
            </a:pPr>
            <a:r>
              <a:rPr lang="en-US" sz="3600" u="none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If the problem is real and serious, am I prepared to help the person?</a:t>
            </a:r>
          </a:p>
          <a:p>
            <a:pPr lvl="0" algn="l">
              <a:lnSpc>
                <a:spcPct val="70000"/>
              </a:lnSpc>
              <a:spcBef>
                <a:spcPct val="5000"/>
              </a:spcBef>
              <a:buClr>
                <a:srgbClr val="FAFD00"/>
              </a:buClr>
              <a:buFont typeface="Wingdings" pitchFamily="2" charset="2"/>
              <a:buChar char="Ø"/>
            </a:pPr>
            <a:r>
              <a:rPr lang="en-US" sz="3600" u="none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Am I an armchair critic, or an engaged believer prepared to extend loving discipline or advice?</a:t>
            </a:r>
          </a:p>
          <a:p>
            <a:pPr lvl="0" algn="l">
              <a:lnSpc>
                <a:spcPct val="70000"/>
              </a:lnSpc>
              <a:spcBef>
                <a:spcPct val="5000"/>
              </a:spcBef>
              <a:buClr>
                <a:srgbClr val="FAFD00"/>
              </a:buClr>
              <a:buFont typeface="Wingdings" pitchFamily="2" charset="2"/>
              <a:buChar char="Ø"/>
            </a:pPr>
            <a:r>
              <a:rPr lang="en-US" sz="3600" u="none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How do I know Satan isn’t speaking to me right now? Have I prayed and asked to take God’s view of this situation?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buClr>
                <a:srgbClr val="FAFD00"/>
              </a:buClr>
              <a:buFont typeface="Wingdings" pitchFamily="2" charset="2"/>
              <a:buChar char="Ø"/>
            </a:pPr>
            <a:r>
              <a:rPr lang="en-US" sz="3600" u="none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Careless, immature believers rarely ask any of these questions. They just run with any suspicion Satan suggests with reckless abandon.</a:t>
            </a:r>
          </a:p>
          <a:p>
            <a:pPr lvl="0" algn="l">
              <a:lnSpc>
                <a:spcPct val="70000"/>
              </a:lnSpc>
              <a:spcBef>
                <a:spcPct val="5000"/>
              </a:spcBef>
              <a:buClr>
                <a:srgbClr val="FAFD00"/>
              </a:buClr>
              <a:buFont typeface="Wingdings" pitchFamily="2" charset="2"/>
              <a:buChar char="Ø"/>
            </a:pPr>
            <a:endParaRPr lang="en-US" sz="3600" u="none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32 Be kind and compassionate to one another, forgiving each other, just as in Christ God forgave you.</a:t>
            </a:r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No real reason to forgive</a:t>
            </a:r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u="none">
                <a:latin typeface="Times New Roman" pitchFamily="18" charset="0"/>
              </a:rPr>
              <a:t>Focus on build up others helps me understand</a:t>
            </a:r>
          </a:p>
        </p:txBody>
      </p:sp>
      <p:sp>
        <p:nvSpPr>
          <p:cNvPr id="110598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77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09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23 and that you </a:t>
            </a:r>
            <a:r>
              <a:rPr lang="en-US" sz="6000" u="sng" dirty="0" smtClean="0"/>
              <a:t>be renewed in the spirit of your mind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2590800" y="1752600"/>
            <a:ext cx="2438400" cy="19812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81000" y="2971800"/>
            <a:ext cx="4800600" cy="1600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600" u="none" dirty="0" smtClean="0">
                <a:latin typeface="Times New Roman" pitchFamily="18" charset="0"/>
              </a:rPr>
              <a:t>Ongoing, but passive</a:t>
            </a:r>
            <a:endParaRPr lang="en-US" sz="6600" u="none" dirty="0">
              <a:latin typeface="Times New Roman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57200" y="4648200"/>
            <a:ext cx="7543800" cy="1600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600" u="none" dirty="0" smtClean="0">
                <a:latin typeface="Times New Roman" pitchFamily="18" charset="0"/>
              </a:rPr>
              <a:t>Therefore we don’t renew our own minds</a:t>
            </a:r>
            <a:endParaRPr lang="en-US" sz="6600" u="none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79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779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32 Be kind and compassionate to one another, forgiving each other, just as in Christ God forgave you.</a:t>
            </a:r>
          </a:p>
        </p:txBody>
      </p:sp>
      <p:sp>
        <p:nvSpPr>
          <p:cNvPr id="1277956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4800" b="1" u="none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4800" b="1" u="none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Feels my bitterness is justified</a:t>
            </a:r>
          </a:p>
        </p:txBody>
      </p:sp>
      <p:sp>
        <p:nvSpPr>
          <p:cNvPr id="1277957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4800" b="1" u="none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48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Never</a:t>
            </a:r>
            <a:r>
              <a:rPr lang="en-US" sz="4800" b="1" u="none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tries to justify bitterness</a:t>
            </a:r>
          </a:p>
        </p:txBody>
      </p:sp>
      <p:sp>
        <p:nvSpPr>
          <p:cNvPr id="117766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7767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000" u="none" dirty="0">
                <a:latin typeface="Times New Roman" pitchFamily="18" charset="0"/>
              </a:rPr>
              <a:t>Steps to a life of peace: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800" u="none" dirty="0">
                <a:latin typeface="Times New Roman" pitchFamily="18" charset="0"/>
              </a:rPr>
              <a:t>1. Peace with God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800" u="none" dirty="0">
                <a:latin typeface="Times New Roman" pitchFamily="18" charset="0"/>
              </a:rPr>
              <a:t>2. Admit that peace with others is </a:t>
            </a:r>
            <a:br>
              <a:rPr lang="en-US" sz="4800" u="none" dirty="0">
                <a:latin typeface="Times New Roman" pitchFamily="18" charset="0"/>
              </a:rPr>
            </a:br>
            <a:r>
              <a:rPr lang="en-US" sz="4800" u="none" dirty="0">
                <a:latin typeface="Times New Roman" pitchFamily="18" charset="0"/>
              </a:rPr>
              <a:t>    God’s will for me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800" u="none" dirty="0">
                <a:latin typeface="Times New Roman" pitchFamily="18" charset="0"/>
              </a:rPr>
              <a:t>3. </a:t>
            </a:r>
            <a:r>
              <a:rPr lang="en-US" sz="4800" u="none" dirty="0" smtClean="0">
                <a:latin typeface="Times New Roman" pitchFamily="18" charset="0"/>
              </a:rPr>
              <a:t>Realize I have laid </a:t>
            </a:r>
            <a:r>
              <a:rPr lang="en-US" sz="4800" u="none" dirty="0">
                <a:latin typeface="Times New Roman" pitchFamily="18" charset="0"/>
              </a:rPr>
              <a:t>aside the </a:t>
            </a:r>
            <a:br>
              <a:rPr lang="en-US" sz="4800" u="none" dirty="0">
                <a:latin typeface="Times New Roman" pitchFamily="18" charset="0"/>
              </a:rPr>
            </a:br>
            <a:r>
              <a:rPr lang="en-US" sz="4800" u="none" dirty="0">
                <a:latin typeface="Times New Roman" pitchFamily="18" charset="0"/>
              </a:rPr>
              <a:t>    old self and put on the new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800" u="none" dirty="0">
                <a:latin typeface="Times New Roman" pitchFamily="18" charset="0"/>
              </a:rPr>
              <a:t>4. Commit to getting the guidance </a:t>
            </a:r>
            <a:br>
              <a:rPr lang="en-US" sz="4800" u="none" dirty="0">
                <a:latin typeface="Times New Roman" pitchFamily="18" charset="0"/>
              </a:rPr>
            </a:br>
            <a:r>
              <a:rPr lang="en-US" sz="4800" u="none" dirty="0">
                <a:latin typeface="Times New Roman" pitchFamily="18" charset="0"/>
              </a:rPr>
              <a:t>    needed to resolve conflict or </a:t>
            </a:r>
            <a:br>
              <a:rPr lang="en-US" sz="4800" u="none" dirty="0">
                <a:latin typeface="Times New Roman" pitchFamily="18" charset="0"/>
              </a:rPr>
            </a:br>
            <a:r>
              <a:rPr lang="en-US" sz="4800" u="none" dirty="0">
                <a:latin typeface="Times New Roman" pitchFamily="18" charset="0"/>
              </a:rPr>
              <a:t>    resentment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800" u="none" dirty="0">
                <a:latin typeface="Times New Roman" pitchFamily="18" charset="0"/>
              </a:rPr>
              <a:t>    - Mature counsel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800" u="none" dirty="0">
                <a:latin typeface="Times New Roman" pitchFamily="18" charset="0"/>
              </a:rPr>
              <a:t>    - Ken </a:t>
            </a:r>
            <a:r>
              <a:rPr lang="en-US" sz="4800" u="none" dirty="0" err="1">
                <a:latin typeface="Times New Roman" pitchFamily="18" charset="0"/>
              </a:rPr>
              <a:t>Sande</a:t>
            </a:r>
            <a:r>
              <a:rPr lang="en-US" sz="4800" u="none" dirty="0">
                <a:latin typeface="Times New Roman" pitchFamily="18" charset="0"/>
              </a:rPr>
              <a:t>, </a:t>
            </a:r>
            <a:r>
              <a:rPr lang="en-US" sz="4800" i="1" u="none" dirty="0">
                <a:latin typeface="Times New Roman" pitchFamily="18" charset="0"/>
              </a:rPr>
              <a:t>The Peacemaker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77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77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77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77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77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77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77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09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23 and that you </a:t>
            </a:r>
            <a:r>
              <a:rPr lang="en-US" sz="6000" u="sng" dirty="0" smtClean="0"/>
              <a:t>be renewed in the spirit of your mind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2590800" y="1752600"/>
            <a:ext cx="2438400" cy="19812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81000" y="2971800"/>
            <a:ext cx="4800600" cy="1600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600" u="none" dirty="0" smtClean="0">
                <a:latin typeface="Times New Roman" pitchFamily="18" charset="0"/>
              </a:rPr>
              <a:t>Ongoing, but passive</a:t>
            </a:r>
            <a:endParaRPr lang="en-US" sz="6600" u="none" dirty="0">
              <a:latin typeface="Times New Roman" pitchFamily="18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81000" y="4724400"/>
            <a:ext cx="8153400" cy="1600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600" u="none" dirty="0" smtClean="0">
                <a:latin typeface="Times New Roman" pitchFamily="18" charset="0"/>
              </a:rPr>
              <a:t>God changes us from being takers </a:t>
            </a:r>
            <a:r>
              <a:rPr lang="en-US" sz="6600" u="none" dirty="0">
                <a:latin typeface="Times New Roman" pitchFamily="18" charset="0"/>
              </a:rPr>
              <a:t>to </a:t>
            </a:r>
            <a:r>
              <a:rPr lang="en-US" sz="6600" u="none" dirty="0" smtClean="0">
                <a:latin typeface="Times New Roman" pitchFamily="18" charset="0"/>
              </a:rPr>
              <a:t>givers</a:t>
            </a:r>
            <a:endParaRPr lang="en-US" sz="6600" u="none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77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09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23 and that you </a:t>
            </a:r>
            <a:r>
              <a:rPr lang="en-US" sz="6000" u="sng" dirty="0" smtClean="0"/>
              <a:t>be renewed in the spirit of your mind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2590800" y="1752600"/>
            <a:ext cx="2438400" cy="19812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81000" y="2971800"/>
            <a:ext cx="4800600" cy="1600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600" u="none" dirty="0" smtClean="0">
                <a:latin typeface="Times New Roman" pitchFamily="18" charset="0"/>
              </a:rPr>
              <a:t>Ongoing, but passive</a:t>
            </a:r>
            <a:endParaRPr lang="en-US" sz="6600" u="none" dirty="0">
              <a:latin typeface="Times New Roman" pitchFamily="18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81000" y="4724400"/>
            <a:ext cx="8153400" cy="1600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600" u="none" dirty="0" smtClean="0">
                <a:latin typeface="Times New Roman" pitchFamily="18" charset="0"/>
              </a:rPr>
              <a:t>God changes us from being takers </a:t>
            </a:r>
            <a:r>
              <a:rPr lang="en-US" sz="6600" u="none" dirty="0">
                <a:latin typeface="Times New Roman" pitchFamily="18" charset="0"/>
              </a:rPr>
              <a:t>to </a:t>
            </a:r>
            <a:r>
              <a:rPr lang="en-US" sz="6600" u="none" dirty="0" smtClean="0">
                <a:latin typeface="Times New Roman" pitchFamily="18" charset="0"/>
              </a:rPr>
              <a:t>givers</a:t>
            </a:r>
            <a:endParaRPr lang="en-US" sz="6600" u="none" dirty="0">
              <a:latin typeface="Times New Roman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86000" y="228600"/>
            <a:ext cx="6400800" cy="5181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000" u="none" dirty="0" smtClean="0">
                <a:latin typeface="Times New Roman" pitchFamily="18" charset="0"/>
              </a:rPr>
              <a:t>Specific changes: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000" u="none" dirty="0" smtClean="0">
                <a:latin typeface="Times New Roman" pitchFamily="18" charset="0"/>
              </a:rPr>
              <a:t>From lying to truth telling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000" u="none" dirty="0" smtClean="0">
                <a:latin typeface="Times New Roman" pitchFamily="18" charset="0"/>
              </a:rPr>
              <a:t>From stealing to working and giving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000" u="none" dirty="0" smtClean="0">
                <a:latin typeface="Times New Roman" pitchFamily="18" charset="0"/>
              </a:rPr>
              <a:t>From anger with sin to anger without sin</a:t>
            </a:r>
            <a:endParaRPr lang="en-US" sz="6000" u="none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9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06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29 Do not let any harmful talk come out of your mouths, but only what is helpful for building others up according to their needs, that it may benefit those who listen.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n1">
  <a:themeElements>
    <a:clrScheme name="">
      <a:dk1>
        <a:srgbClr val="919191"/>
      </a:dk1>
      <a:lt1>
        <a:srgbClr val="FFFFFF"/>
      </a:lt1>
      <a:dk2>
        <a:srgbClr val="0000F8"/>
      </a:dk2>
      <a:lt2>
        <a:srgbClr val="FAFD00"/>
      </a:lt2>
      <a:accent1>
        <a:srgbClr val="618FFD"/>
      </a:accent1>
      <a:accent2>
        <a:srgbClr val="FAFD00"/>
      </a:accent2>
      <a:accent3>
        <a:srgbClr val="AAAAFB"/>
      </a:accent3>
      <a:accent4>
        <a:srgbClr val="DADADA"/>
      </a:accent4>
      <a:accent5>
        <a:srgbClr val="B7C6FE"/>
      </a:accent5>
      <a:accent6>
        <a:srgbClr val="E3E500"/>
      </a:accent6>
      <a:hlink>
        <a:srgbClr val="FC0128"/>
      </a:hlink>
      <a:folHlink>
        <a:srgbClr val="CECECE"/>
      </a:folHlink>
    </a:clrScheme>
    <a:fontScheme name="den1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n1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n1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Office\Templates\den1.pot</Template>
  <TotalTime>0</TotalTime>
  <Words>3069</Words>
  <Application>Microsoft Office PowerPoint</Application>
  <PresentationFormat>Letter Paper (8.5x11 in)</PresentationFormat>
  <Paragraphs>329</Paragraphs>
  <Slides>60</Slides>
  <Notes>60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4" baseType="lpstr">
      <vt:lpstr>Arial</vt:lpstr>
      <vt:lpstr>Times New Roman</vt:lpstr>
      <vt:lpstr>Wingdings</vt:lpstr>
      <vt:lpstr>den1</vt:lpstr>
      <vt:lpstr>Ephesians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2022-10-07T13:49:05Z</dcterms:created>
  <dcterms:modified xsi:type="dcterms:W3CDTF">2022-10-07T13:49:11Z</dcterms:modified>
</cp:coreProperties>
</file>