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2" r:id="rId2"/>
    <p:sldId id="771" r:id="rId3"/>
    <p:sldId id="822" r:id="rId4"/>
    <p:sldId id="823" r:id="rId5"/>
    <p:sldId id="824" r:id="rId6"/>
    <p:sldId id="825" r:id="rId7"/>
    <p:sldId id="826" r:id="rId8"/>
    <p:sldId id="873" r:id="rId9"/>
    <p:sldId id="828" r:id="rId10"/>
    <p:sldId id="830" r:id="rId11"/>
    <p:sldId id="832" r:id="rId12"/>
    <p:sldId id="833" r:id="rId13"/>
    <p:sldId id="835" r:id="rId14"/>
    <p:sldId id="874" r:id="rId15"/>
    <p:sldId id="878" r:id="rId16"/>
    <p:sldId id="882" r:id="rId17"/>
    <p:sldId id="876" r:id="rId18"/>
    <p:sldId id="877" r:id="rId19"/>
    <p:sldId id="838" r:id="rId20"/>
    <p:sldId id="839" r:id="rId21"/>
    <p:sldId id="840" r:id="rId22"/>
    <p:sldId id="843" r:id="rId23"/>
    <p:sldId id="844" r:id="rId24"/>
    <p:sldId id="845" r:id="rId25"/>
    <p:sldId id="879" r:id="rId26"/>
    <p:sldId id="846" r:id="rId27"/>
    <p:sldId id="883" r:id="rId28"/>
    <p:sldId id="847" r:id="rId29"/>
    <p:sldId id="848" r:id="rId30"/>
    <p:sldId id="849" r:id="rId31"/>
    <p:sldId id="850" r:id="rId32"/>
    <p:sldId id="851" r:id="rId33"/>
    <p:sldId id="852" r:id="rId34"/>
    <p:sldId id="888" r:id="rId35"/>
    <p:sldId id="853" r:id="rId36"/>
    <p:sldId id="856" r:id="rId37"/>
    <p:sldId id="857" r:id="rId38"/>
    <p:sldId id="858" r:id="rId39"/>
    <p:sldId id="859" r:id="rId40"/>
    <p:sldId id="881" r:id="rId41"/>
    <p:sldId id="880" r:id="rId42"/>
    <p:sldId id="862" r:id="rId43"/>
    <p:sldId id="863" r:id="rId44"/>
    <p:sldId id="864" r:id="rId45"/>
    <p:sldId id="865" r:id="rId46"/>
    <p:sldId id="866" r:id="rId47"/>
    <p:sldId id="867" r:id="rId48"/>
    <p:sldId id="868" r:id="rId49"/>
    <p:sldId id="869" r:id="rId50"/>
    <p:sldId id="870" r:id="rId51"/>
    <p:sldId id="884" r:id="rId52"/>
    <p:sldId id="871" r:id="rId53"/>
    <p:sldId id="885" r:id="rId54"/>
    <p:sldId id="711"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272D"/>
    <a:srgbClr val="3F7D15"/>
    <a:srgbClr val="5BB41E"/>
    <a:srgbClr val="72DB2B"/>
    <a:srgbClr val="221A00"/>
    <a:srgbClr val="3E2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9954A8-4DDE-4F4C-9145-386315A9C8C6}" v="65" dt="2024-07-08T16:12:22.4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3365" autoAdjust="0"/>
    <p:restoredTop sz="94660"/>
  </p:normalViewPr>
  <p:slideViewPr>
    <p:cSldViewPr snapToGrid="0">
      <p:cViewPr varScale="1">
        <p:scale>
          <a:sx n="54" d="100"/>
          <a:sy n="54" d="100"/>
        </p:scale>
        <p:origin x="64" y="68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7/15/2024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7/15/2024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7/15/2024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3272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7/15/2024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2"/>
          <a:srcRect/>
          <a:stretch/>
        </p:blipFill>
        <p:spPr>
          <a:xfrm>
            <a:off x="20" y="10"/>
            <a:ext cx="12191980" cy="6857990"/>
          </a:xfrm>
          <a:prstGeom prst="rect">
            <a:avLst/>
          </a:prstGeom>
        </p:spPr>
      </p:pic>
    </p:spTree>
    <p:extLst>
      <p:ext uri="{BB962C8B-B14F-4D97-AF65-F5344CB8AC3E}">
        <p14:creationId xmlns:p14="http://schemas.microsoft.com/office/powerpoint/2010/main" val="3210344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a:t>
            </a:r>
            <a:r>
              <a:rPr lang="en-US" sz="3600" b="1" u="sng" dirty="0"/>
              <a:t>do not be ashamed</a:t>
            </a:r>
            <a:r>
              <a:rPr lang="en-US" sz="3600" dirty="0"/>
              <a:t> of the testimony of our Lord or of me His prisoner, but join with me in suffering for the  gospel according to the power of God,</a:t>
            </a:r>
          </a:p>
        </p:txBody>
      </p:sp>
      <p:sp>
        <p:nvSpPr>
          <p:cNvPr id="8" name="Rounded Rectangle 7"/>
          <p:cNvSpPr/>
          <p:nvPr/>
        </p:nvSpPr>
        <p:spPr>
          <a:xfrm>
            <a:off x="1204809" y="1903119"/>
            <a:ext cx="5714873" cy="760472"/>
          </a:xfrm>
          <a:prstGeom prst="roundRect">
            <a:avLst/>
          </a:prstGeom>
          <a:solidFill>
            <a:srgbClr val="3F7D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We love to use shame</a:t>
            </a:r>
          </a:p>
        </p:txBody>
      </p:sp>
      <p:sp>
        <p:nvSpPr>
          <p:cNvPr id="9" name="Rounded Rectangle 8"/>
          <p:cNvSpPr/>
          <p:nvPr/>
        </p:nvSpPr>
        <p:spPr>
          <a:xfrm>
            <a:off x="5358440" y="2895079"/>
            <a:ext cx="4627207" cy="751841"/>
          </a:xfrm>
          <a:prstGeom prst="roundRect">
            <a:avLst/>
          </a:prstGeom>
          <a:solidFill>
            <a:srgbClr val="3F7D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And it’s effective!</a:t>
            </a:r>
          </a:p>
        </p:txBody>
      </p:sp>
      <p:sp>
        <p:nvSpPr>
          <p:cNvPr id="10" name="TextBox 9">
            <a:extLst>
              <a:ext uri="{FF2B5EF4-FFF2-40B4-BE49-F238E27FC236}">
                <a16:creationId xmlns:a16="http://schemas.microsoft.com/office/drawing/2014/main" id="{3591B03D-D654-4EFA-9CCC-AAD4DCB64486}"/>
              </a:ext>
            </a:extLst>
          </p:cNvPr>
          <p:cNvSpPr txBox="1"/>
          <p:nvPr/>
        </p:nvSpPr>
        <p:spPr>
          <a:xfrm>
            <a:off x="81831" y="127861"/>
            <a:ext cx="6977875"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Do not be ashamed </a:t>
            </a:r>
            <a:endParaRPr lang="en-US" sz="4800" dirty="0">
              <a:solidFill>
                <a:schemeClr val="bg1"/>
              </a:solidFill>
            </a:endParaRPr>
          </a:p>
        </p:txBody>
      </p:sp>
    </p:spTree>
    <p:extLst>
      <p:ext uri="{BB962C8B-B14F-4D97-AF65-F5344CB8AC3E}">
        <p14:creationId xmlns:p14="http://schemas.microsoft.com/office/powerpoint/2010/main" val="2973761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a:t>
            </a:r>
            <a:r>
              <a:rPr lang="en-US" sz="3600" b="1" u="sng" dirty="0"/>
              <a:t>do not be ashamed</a:t>
            </a:r>
            <a:r>
              <a:rPr lang="en-US" sz="3600" dirty="0"/>
              <a:t> of the testimony of our Lord or of me His prisoner, but join with me in suffering for the  gospel according to the power of God,</a:t>
            </a:r>
          </a:p>
        </p:txBody>
      </p:sp>
      <p:sp>
        <p:nvSpPr>
          <p:cNvPr id="9" name="TextBox 8">
            <a:extLst>
              <a:ext uri="{FF2B5EF4-FFF2-40B4-BE49-F238E27FC236}">
                <a16:creationId xmlns:a16="http://schemas.microsoft.com/office/drawing/2014/main" id="{3591B03D-D654-4EFA-9CCC-AAD4DCB64486}"/>
              </a:ext>
            </a:extLst>
          </p:cNvPr>
          <p:cNvSpPr txBox="1"/>
          <p:nvPr/>
        </p:nvSpPr>
        <p:spPr>
          <a:xfrm>
            <a:off x="81831" y="127861"/>
            <a:ext cx="6977875"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Do not be ashamed </a:t>
            </a:r>
            <a:endParaRPr lang="en-US" sz="4800" dirty="0">
              <a:solidFill>
                <a:schemeClr val="bg1"/>
              </a:solidFill>
            </a:endParaRPr>
          </a:p>
        </p:txBody>
      </p:sp>
      <p:sp>
        <p:nvSpPr>
          <p:cNvPr id="5" name="Rounded Rectangle 4"/>
          <p:cNvSpPr/>
          <p:nvPr/>
        </p:nvSpPr>
        <p:spPr>
          <a:xfrm>
            <a:off x="1311151" y="2555896"/>
            <a:ext cx="9569697" cy="1412303"/>
          </a:xfrm>
          <a:prstGeom prst="roundRect">
            <a:avLst/>
          </a:prstGeom>
          <a:solidFill>
            <a:srgbClr val="3F7D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Why would Timothy be tempted to retreat in shame? </a:t>
            </a:r>
          </a:p>
        </p:txBody>
      </p:sp>
    </p:spTree>
    <p:extLst>
      <p:ext uri="{BB962C8B-B14F-4D97-AF65-F5344CB8AC3E}">
        <p14:creationId xmlns:p14="http://schemas.microsoft.com/office/powerpoint/2010/main" val="2451752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do not be ashamed </a:t>
            </a:r>
            <a:r>
              <a:rPr lang="en-US" sz="3600" b="1" u="sng" dirty="0"/>
              <a:t>of the testimony of our Lord</a:t>
            </a:r>
            <a:r>
              <a:rPr lang="en-US" sz="3600" dirty="0"/>
              <a:t> or of me His prisoner, but join with me in suffering for the  gospel according to the power of God,</a:t>
            </a:r>
          </a:p>
        </p:txBody>
      </p:sp>
      <p:sp>
        <p:nvSpPr>
          <p:cNvPr id="9" name="TextBox 8">
            <a:extLst>
              <a:ext uri="{FF2B5EF4-FFF2-40B4-BE49-F238E27FC236}">
                <a16:creationId xmlns:a16="http://schemas.microsoft.com/office/drawing/2014/main" id="{3591B03D-D654-4EFA-9CCC-AAD4DCB64486}"/>
              </a:ext>
            </a:extLst>
          </p:cNvPr>
          <p:cNvSpPr txBox="1"/>
          <p:nvPr/>
        </p:nvSpPr>
        <p:spPr>
          <a:xfrm>
            <a:off x="81831" y="127861"/>
            <a:ext cx="6977875"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Do not be ashamed </a:t>
            </a:r>
            <a:endParaRPr lang="en-US" sz="4800" dirty="0">
              <a:solidFill>
                <a:schemeClr val="bg1"/>
              </a:solidFill>
            </a:endParaRPr>
          </a:p>
        </p:txBody>
      </p:sp>
      <p:sp>
        <p:nvSpPr>
          <p:cNvPr id="10" name="Rounded Rectangle 9"/>
          <p:cNvSpPr/>
          <p:nvPr/>
        </p:nvSpPr>
        <p:spPr>
          <a:xfrm>
            <a:off x="7059706" y="4126526"/>
            <a:ext cx="4489337" cy="64186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i="1" dirty="0"/>
              <a:t>To tell it like you see it </a:t>
            </a:r>
          </a:p>
        </p:txBody>
      </p:sp>
      <p:sp>
        <p:nvSpPr>
          <p:cNvPr id="7" name="Rounded Rectangle 6"/>
          <p:cNvSpPr/>
          <p:nvPr/>
        </p:nvSpPr>
        <p:spPr>
          <a:xfrm>
            <a:off x="1311151" y="2555896"/>
            <a:ext cx="9569697" cy="1412303"/>
          </a:xfrm>
          <a:prstGeom prst="roundRect">
            <a:avLst/>
          </a:prstGeom>
          <a:solidFill>
            <a:srgbClr val="3F7D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Why would Timothy be tempted to retreat in shame? </a:t>
            </a:r>
          </a:p>
        </p:txBody>
      </p:sp>
      <p:sp>
        <p:nvSpPr>
          <p:cNvPr id="12" name="TextBox 11">
            <a:extLst>
              <a:ext uri="{FF2B5EF4-FFF2-40B4-BE49-F238E27FC236}">
                <a16:creationId xmlns:a16="http://schemas.microsoft.com/office/drawing/2014/main" id="{3591B03D-D654-4EFA-9CCC-AAD4DCB64486}"/>
              </a:ext>
            </a:extLst>
          </p:cNvPr>
          <p:cNvSpPr txBox="1"/>
          <p:nvPr/>
        </p:nvSpPr>
        <p:spPr>
          <a:xfrm>
            <a:off x="914400" y="1083033"/>
            <a:ext cx="6619164"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i="1" dirty="0">
                <a:solidFill>
                  <a:schemeClr val="bg1"/>
                </a:solidFill>
              </a:rPr>
              <a:t>of the truth about Christ </a:t>
            </a:r>
            <a:endParaRPr lang="en-US" sz="4000" i="1" dirty="0">
              <a:solidFill>
                <a:schemeClr val="bg1"/>
              </a:solidFill>
            </a:endParaRPr>
          </a:p>
        </p:txBody>
      </p:sp>
    </p:spTree>
    <p:extLst>
      <p:ext uri="{BB962C8B-B14F-4D97-AF65-F5344CB8AC3E}">
        <p14:creationId xmlns:p14="http://schemas.microsoft.com/office/powerpoint/2010/main" val="1233892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do not be ashamed of the testimony of our Lord or </a:t>
            </a:r>
            <a:r>
              <a:rPr lang="en-US" sz="3600" b="1" u="sng" dirty="0"/>
              <a:t>of me His prisoner</a:t>
            </a:r>
            <a:r>
              <a:rPr lang="en-US" sz="3600" dirty="0"/>
              <a:t>, but join with me in suffering for the  gospel according to the power of God,</a:t>
            </a:r>
          </a:p>
        </p:txBody>
      </p:sp>
      <p:sp>
        <p:nvSpPr>
          <p:cNvPr id="14" name="TextBox 13">
            <a:extLst>
              <a:ext uri="{FF2B5EF4-FFF2-40B4-BE49-F238E27FC236}">
                <a16:creationId xmlns:a16="http://schemas.microsoft.com/office/drawing/2014/main" id="{3591B03D-D654-4EFA-9CCC-AAD4DCB64486}"/>
              </a:ext>
            </a:extLst>
          </p:cNvPr>
          <p:cNvSpPr txBox="1"/>
          <p:nvPr/>
        </p:nvSpPr>
        <p:spPr>
          <a:xfrm>
            <a:off x="81831" y="127861"/>
            <a:ext cx="6977875"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Do not be ashamed </a:t>
            </a:r>
            <a:endParaRPr lang="en-US" sz="4800" dirty="0">
              <a:solidFill>
                <a:schemeClr val="bg1"/>
              </a:solidFill>
            </a:endParaRPr>
          </a:p>
        </p:txBody>
      </p:sp>
      <p:sp>
        <p:nvSpPr>
          <p:cNvPr id="16" name="Rectangle 15"/>
          <p:cNvSpPr/>
          <p:nvPr/>
        </p:nvSpPr>
        <p:spPr>
          <a:xfrm>
            <a:off x="232012" y="3104443"/>
            <a:ext cx="11518710" cy="1302072"/>
          </a:xfrm>
          <a:prstGeom prst="rect">
            <a:avLst/>
          </a:prstGeom>
          <a:solidFill>
            <a:srgbClr val="03272D"/>
          </a:solid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400" b="1" baseline="30000" dirty="0">
                <a:solidFill>
                  <a:srgbClr val="72DB2B"/>
                </a:solidFill>
              </a:rPr>
              <a:t>2 Tim 1:15</a:t>
            </a:r>
            <a:r>
              <a:rPr lang="en-US" sz="3400" b="1" dirty="0">
                <a:solidFill>
                  <a:srgbClr val="72DB2B"/>
                </a:solidFill>
              </a:rPr>
              <a:t> </a:t>
            </a:r>
            <a:r>
              <a:rPr lang="en-US" sz="3400" dirty="0"/>
              <a:t>You are aware of the fact that all who are in Asia  turned away from me, among whom are </a:t>
            </a:r>
            <a:r>
              <a:rPr lang="en-US" sz="3400" dirty="0" err="1"/>
              <a:t>Phygelus</a:t>
            </a:r>
            <a:r>
              <a:rPr lang="en-US" sz="3400" dirty="0"/>
              <a:t> and </a:t>
            </a:r>
            <a:r>
              <a:rPr lang="en-US" sz="3400" dirty="0" err="1"/>
              <a:t>Hermogenes</a:t>
            </a:r>
            <a:r>
              <a:rPr lang="en-US" sz="3400" dirty="0"/>
              <a:t>. </a:t>
            </a:r>
          </a:p>
        </p:txBody>
      </p:sp>
      <p:sp>
        <p:nvSpPr>
          <p:cNvPr id="7" name="TextBox 6">
            <a:extLst>
              <a:ext uri="{FF2B5EF4-FFF2-40B4-BE49-F238E27FC236}">
                <a16:creationId xmlns:a16="http://schemas.microsoft.com/office/drawing/2014/main" id="{3591B03D-D654-4EFA-9CCC-AAD4DCB64486}"/>
              </a:ext>
            </a:extLst>
          </p:cNvPr>
          <p:cNvSpPr txBox="1"/>
          <p:nvPr/>
        </p:nvSpPr>
        <p:spPr>
          <a:xfrm>
            <a:off x="914400" y="1083033"/>
            <a:ext cx="6619164"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i="1" dirty="0">
                <a:solidFill>
                  <a:schemeClr val="bg1"/>
                </a:solidFill>
              </a:rPr>
              <a:t>of the truth about Christ </a:t>
            </a:r>
            <a:endParaRPr lang="en-US" sz="4000" i="1" dirty="0">
              <a:solidFill>
                <a:schemeClr val="bg1"/>
              </a:solidFill>
            </a:endParaRPr>
          </a:p>
        </p:txBody>
      </p:sp>
      <p:sp>
        <p:nvSpPr>
          <p:cNvPr id="8" name="TextBox 7">
            <a:extLst>
              <a:ext uri="{FF2B5EF4-FFF2-40B4-BE49-F238E27FC236}">
                <a16:creationId xmlns:a16="http://schemas.microsoft.com/office/drawing/2014/main" id="{3591B03D-D654-4EFA-9CCC-AAD4DCB64486}"/>
              </a:ext>
            </a:extLst>
          </p:cNvPr>
          <p:cNvSpPr txBox="1"/>
          <p:nvPr/>
        </p:nvSpPr>
        <p:spPr>
          <a:xfrm>
            <a:off x="914400" y="1900382"/>
            <a:ext cx="3075975"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i="1" dirty="0">
                <a:solidFill>
                  <a:schemeClr val="bg1"/>
                </a:solidFill>
              </a:rPr>
              <a:t>of Paul</a:t>
            </a:r>
            <a:endParaRPr lang="en-US" sz="4000" i="1" dirty="0">
              <a:solidFill>
                <a:schemeClr val="bg1"/>
              </a:solidFill>
            </a:endParaRPr>
          </a:p>
        </p:txBody>
      </p:sp>
    </p:spTree>
    <p:extLst>
      <p:ext uri="{BB962C8B-B14F-4D97-AF65-F5344CB8AC3E}">
        <p14:creationId xmlns:p14="http://schemas.microsoft.com/office/powerpoint/2010/main" val="1626704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do not be ashamed of the testimony of our Lord or of me His prisoner, but join with me in suffering </a:t>
            </a:r>
            <a:r>
              <a:rPr lang="en-US" sz="3600" b="1" u="sng" dirty="0"/>
              <a:t>for the  gospel</a:t>
            </a:r>
            <a:r>
              <a:rPr lang="en-US" sz="3600" dirty="0"/>
              <a:t> according to the power of God,</a:t>
            </a:r>
          </a:p>
        </p:txBody>
      </p:sp>
      <p:sp>
        <p:nvSpPr>
          <p:cNvPr id="14" name="TextBox 13">
            <a:extLst>
              <a:ext uri="{FF2B5EF4-FFF2-40B4-BE49-F238E27FC236}">
                <a16:creationId xmlns:a16="http://schemas.microsoft.com/office/drawing/2014/main" id="{3591B03D-D654-4EFA-9CCC-AAD4DCB64486}"/>
              </a:ext>
            </a:extLst>
          </p:cNvPr>
          <p:cNvSpPr txBox="1"/>
          <p:nvPr/>
        </p:nvSpPr>
        <p:spPr>
          <a:xfrm>
            <a:off x="81831" y="127861"/>
            <a:ext cx="6977875"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Do not be ashamed </a:t>
            </a:r>
            <a:endParaRPr lang="en-US" sz="4800" dirty="0">
              <a:solidFill>
                <a:schemeClr val="bg1"/>
              </a:solidFill>
            </a:endParaRPr>
          </a:p>
        </p:txBody>
      </p:sp>
      <p:sp>
        <p:nvSpPr>
          <p:cNvPr id="13" name="Rectangle 12"/>
          <p:cNvSpPr/>
          <p:nvPr/>
        </p:nvSpPr>
        <p:spPr>
          <a:xfrm>
            <a:off x="5031070" y="2315880"/>
            <a:ext cx="6487641" cy="1803867"/>
          </a:xfrm>
          <a:prstGeom prst="rect">
            <a:avLst/>
          </a:prstGeom>
          <a:solidFill>
            <a:srgbClr val="03272D"/>
          </a:solid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1 </a:t>
            </a:r>
            <a:r>
              <a:rPr lang="en-US" sz="3600" b="1" baseline="30000" dirty="0" err="1">
                <a:solidFill>
                  <a:srgbClr val="72DB2B"/>
                </a:solidFill>
              </a:rPr>
              <a:t>Cor</a:t>
            </a:r>
            <a:r>
              <a:rPr lang="en-US" sz="3600" b="1" baseline="30000" dirty="0">
                <a:solidFill>
                  <a:srgbClr val="72DB2B"/>
                </a:solidFill>
              </a:rPr>
              <a:t> 1:23 </a:t>
            </a:r>
            <a:r>
              <a:rPr lang="en-US" sz="3600" dirty="0"/>
              <a:t>but we preach Christ crucified, to Jews a stumbling block and to Gentiles foolishness </a:t>
            </a:r>
            <a:endParaRPr lang="en-US" sz="3600" dirty="0">
              <a:solidFill>
                <a:schemeClr val="bg1">
                  <a:lumMod val="50000"/>
                </a:schemeClr>
              </a:solidFill>
            </a:endParaRPr>
          </a:p>
        </p:txBody>
      </p:sp>
      <p:sp>
        <p:nvSpPr>
          <p:cNvPr id="8" name="TextBox 7">
            <a:extLst>
              <a:ext uri="{FF2B5EF4-FFF2-40B4-BE49-F238E27FC236}">
                <a16:creationId xmlns:a16="http://schemas.microsoft.com/office/drawing/2014/main" id="{3591B03D-D654-4EFA-9CCC-AAD4DCB64486}"/>
              </a:ext>
            </a:extLst>
          </p:cNvPr>
          <p:cNvSpPr txBox="1"/>
          <p:nvPr/>
        </p:nvSpPr>
        <p:spPr>
          <a:xfrm>
            <a:off x="914400" y="1083033"/>
            <a:ext cx="6619164"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i="1" dirty="0">
                <a:solidFill>
                  <a:schemeClr val="bg1"/>
                </a:solidFill>
              </a:rPr>
              <a:t>of the truth about Christ </a:t>
            </a:r>
            <a:endParaRPr lang="en-US" sz="4000" i="1" dirty="0">
              <a:solidFill>
                <a:schemeClr val="bg1"/>
              </a:solidFill>
            </a:endParaRPr>
          </a:p>
        </p:txBody>
      </p:sp>
      <p:sp>
        <p:nvSpPr>
          <p:cNvPr id="12" name="TextBox 11">
            <a:extLst>
              <a:ext uri="{FF2B5EF4-FFF2-40B4-BE49-F238E27FC236}">
                <a16:creationId xmlns:a16="http://schemas.microsoft.com/office/drawing/2014/main" id="{3591B03D-D654-4EFA-9CCC-AAD4DCB64486}"/>
              </a:ext>
            </a:extLst>
          </p:cNvPr>
          <p:cNvSpPr txBox="1"/>
          <p:nvPr/>
        </p:nvSpPr>
        <p:spPr>
          <a:xfrm>
            <a:off x="914400" y="1900382"/>
            <a:ext cx="3075975"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i="1" dirty="0">
                <a:solidFill>
                  <a:schemeClr val="bg1"/>
                </a:solidFill>
              </a:rPr>
              <a:t>of Paul</a:t>
            </a:r>
            <a:endParaRPr lang="en-US" sz="4000" i="1" dirty="0">
              <a:solidFill>
                <a:schemeClr val="bg1"/>
              </a:solidFill>
            </a:endParaRPr>
          </a:p>
        </p:txBody>
      </p:sp>
      <p:sp>
        <p:nvSpPr>
          <p:cNvPr id="16" name="TextBox 15">
            <a:extLst>
              <a:ext uri="{FF2B5EF4-FFF2-40B4-BE49-F238E27FC236}">
                <a16:creationId xmlns:a16="http://schemas.microsoft.com/office/drawing/2014/main" id="{3591B03D-D654-4EFA-9CCC-AAD4DCB64486}"/>
              </a:ext>
            </a:extLst>
          </p:cNvPr>
          <p:cNvSpPr txBox="1"/>
          <p:nvPr/>
        </p:nvSpPr>
        <p:spPr>
          <a:xfrm>
            <a:off x="914400" y="2744521"/>
            <a:ext cx="4241064"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i="1" dirty="0">
                <a:solidFill>
                  <a:schemeClr val="bg1"/>
                </a:solidFill>
              </a:rPr>
              <a:t>of the Gospel</a:t>
            </a:r>
            <a:endParaRPr lang="en-US" sz="4000" i="1" dirty="0">
              <a:solidFill>
                <a:schemeClr val="bg1"/>
              </a:solidFill>
            </a:endParaRPr>
          </a:p>
        </p:txBody>
      </p:sp>
    </p:spTree>
    <p:extLst>
      <p:ext uri="{BB962C8B-B14F-4D97-AF65-F5344CB8AC3E}">
        <p14:creationId xmlns:p14="http://schemas.microsoft.com/office/powerpoint/2010/main" val="475848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do not be ashamed of the testimony of our Lord or of me His prisoner, but join with me in suffering </a:t>
            </a:r>
            <a:r>
              <a:rPr lang="en-US" sz="3600" b="1" u="sng" dirty="0"/>
              <a:t>for the  gospel</a:t>
            </a:r>
            <a:r>
              <a:rPr lang="en-US" sz="3600" dirty="0"/>
              <a:t> according to the power of God,</a:t>
            </a:r>
          </a:p>
        </p:txBody>
      </p:sp>
      <p:sp>
        <p:nvSpPr>
          <p:cNvPr id="14" name="TextBox 13">
            <a:extLst>
              <a:ext uri="{FF2B5EF4-FFF2-40B4-BE49-F238E27FC236}">
                <a16:creationId xmlns:a16="http://schemas.microsoft.com/office/drawing/2014/main" id="{3591B03D-D654-4EFA-9CCC-AAD4DCB64486}"/>
              </a:ext>
            </a:extLst>
          </p:cNvPr>
          <p:cNvSpPr txBox="1"/>
          <p:nvPr/>
        </p:nvSpPr>
        <p:spPr>
          <a:xfrm>
            <a:off x="81831" y="127861"/>
            <a:ext cx="6977875"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Do not be ashamed </a:t>
            </a:r>
            <a:endParaRPr lang="en-US" sz="4800" dirty="0">
              <a:solidFill>
                <a:schemeClr val="bg1"/>
              </a:solidFill>
            </a:endParaRPr>
          </a:p>
        </p:txBody>
      </p:sp>
      <p:sp>
        <p:nvSpPr>
          <p:cNvPr id="15" name="Rounded Rectangle 14"/>
          <p:cNvSpPr/>
          <p:nvPr/>
        </p:nvSpPr>
        <p:spPr>
          <a:xfrm>
            <a:off x="4728403" y="2886613"/>
            <a:ext cx="7063262" cy="1404093"/>
          </a:xfrm>
          <a:prstGeom prst="roundRect">
            <a:avLst/>
          </a:prstGeom>
          <a:solidFill>
            <a:srgbClr val="3F7D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These are all reasons Timothy might be tempted to shrink back… </a:t>
            </a:r>
          </a:p>
        </p:txBody>
      </p:sp>
      <p:sp>
        <p:nvSpPr>
          <p:cNvPr id="12" name="TextBox 11">
            <a:extLst>
              <a:ext uri="{FF2B5EF4-FFF2-40B4-BE49-F238E27FC236}">
                <a16:creationId xmlns:a16="http://schemas.microsoft.com/office/drawing/2014/main" id="{3591B03D-D654-4EFA-9CCC-AAD4DCB64486}"/>
              </a:ext>
            </a:extLst>
          </p:cNvPr>
          <p:cNvSpPr txBox="1"/>
          <p:nvPr/>
        </p:nvSpPr>
        <p:spPr>
          <a:xfrm>
            <a:off x="914400" y="1083033"/>
            <a:ext cx="6619164"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i="1" dirty="0">
                <a:solidFill>
                  <a:schemeClr val="bg1"/>
                </a:solidFill>
              </a:rPr>
              <a:t>of the truth about Christ </a:t>
            </a:r>
            <a:endParaRPr lang="en-US" sz="4000" i="1" dirty="0">
              <a:solidFill>
                <a:schemeClr val="bg1"/>
              </a:solidFill>
            </a:endParaRPr>
          </a:p>
        </p:txBody>
      </p:sp>
      <p:sp>
        <p:nvSpPr>
          <p:cNvPr id="13" name="TextBox 12">
            <a:extLst>
              <a:ext uri="{FF2B5EF4-FFF2-40B4-BE49-F238E27FC236}">
                <a16:creationId xmlns:a16="http://schemas.microsoft.com/office/drawing/2014/main" id="{3591B03D-D654-4EFA-9CCC-AAD4DCB64486}"/>
              </a:ext>
            </a:extLst>
          </p:cNvPr>
          <p:cNvSpPr txBox="1"/>
          <p:nvPr/>
        </p:nvSpPr>
        <p:spPr>
          <a:xfrm>
            <a:off x="914400" y="1900382"/>
            <a:ext cx="3075975"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i="1" dirty="0">
                <a:solidFill>
                  <a:schemeClr val="bg1"/>
                </a:solidFill>
              </a:rPr>
              <a:t>of Paul</a:t>
            </a:r>
            <a:endParaRPr lang="en-US" sz="4000" i="1" dirty="0">
              <a:solidFill>
                <a:schemeClr val="bg1"/>
              </a:solidFill>
            </a:endParaRPr>
          </a:p>
        </p:txBody>
      </p:sp>
      <p:sp>
        <p:nvSpPr>
          <p:cNvPr id="16" name="TextBox 15">
            <a:extLst>
              <a:ext uri="{FF2B5EF4-FFF2-40B4-BE49-F238E27FC236}">
                <a16:creationId xmlns:a16="http://schemas.microsoft.com/office/drawing/2014/main" id="{3591B03D-D654-4EFA-9CCC-AAD4DCB64486}"/>
              </a:ext>
            </a:extLst>
          </p:cNvPr>
          <p:cNvSpPr txBox="1"/>
          <p:nvPr/>
        </p:nvSpPr>
        <p:spPr>
          <a:xfrm>
            <a:off x="914400" y="2744521"/>
            <a:ext cx="4241064"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i="1" dirty="0">
                <a:solidFill>
                  <a:schemeClr val="bg1"/>
                </a:solidFill>
              </a:rPr>
              <a:t>of the Gospel</a:t>
            </a:r>
            <a:endParaRPr lang="en-US" sz="4000" i="1" dirty="0">
              <a:solidFill>
                <a:schemeClr val="bg1"/>
              </a:solidFill>
            </a:endParaRPr>
          </a:p>
        </p:txBody>
      </p:sp>
    </p:spTree>
    <p:extLst>
      <p:ext uri="{BB962C8B-B14F-4D97-AF65-F5344CB8AC3E}">
        <p14:creationId xmlns:p14="http://schemas.microsoft.com/office/powerpoint/2010/main" val="2184757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do not be ashamed of the testimony of our Lord or of me His prisoner, but join with me in suffering </a:t>
            </a:r>
            <a:r>
              <a:rPr lang="en-US" sz="3600" b="1" u="sng" dirty="0"/>
              <a:t>for the  gospel</a:t>
            </a:r>
            <a:r>
              <a:rPr lang="en-US" sz="3600" dirty="0"/>
              <a:t> according to the power of God,</a:t>
            </a:r>
          </a:p>
        </p:txBody>
      </p:sp>
      <p:sp>
        <p:nvSpPr>
          <p:cNvPr id="8" name="Rounded Rectangle 7"/>
          <p:cNvSpPr/>
          <p:nvPr/>
        </p:nvSpPr>
        <p:spPr>
          <a:xfrm>
            <a:off x="6322916" y="3076617"/>
            <a:ext cx="4567997" cy="914400"/>
          </a:xfrm>
          <a:prstGeom prst="roundRect">
            <a:avLst/>
          </a:prstGeom>
          <a:solidFill>
            <a:srgbClr val="3F7D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How about us? </a:t>
            </a:r>
          </a:p>
        </p:txBody>
      </p:sp>
      <p:sp>
        <p:nvSpPr>
          <p:cNvPr id="14" name="TextBox 13">
            <a:extLst>
              <a:ext uri="{FF2B5EF4-FFF2-40B4-BE49-F238E27FC236}">
                <a16:creationId xmlns:a16="http://schemas.microsoft.com/office/drawing/2014/main" id="{3591B03D-D654-4EFA-9CCC-AAD4DCB64486}"/>
              </a:ext>
            </a:extLst>
          </p:cNvPr>
          <p:cNvSpPr txBox="1"/>
          <p:nvPr/>
        </p:nvSpPr>
        <p:spPr>
          <a:xfrm>
            <a:off x="81831" y="127861"/>
            <a:ext cx="6977875"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Do not be ashamed </a:t>
            </a:r>
            <a:endParaRPr lang="en-US" sz="4800" dirty="0">
              <a:solidFill>
                <a:schemeClr val="bg1"/>
              </a:solidFill>
            </a:endParaRPr>
          </a:p>
        </p:txBody>
      </p:sp>
      <p:sp>
        <p:nvSpPr>
          <p:cNvPr id="12" name="TextBox 11">
            <a:extLst>
              <a:ext uri="{FF2B5EF4-FFF2-40B4-BE49-F238E27FC236}">
                <a16:creationId xmlns:a16="http://schemas.microsoft.com/office/drawing/2014/main" id="{3591B03D-D654-4EFA-9CCC-AAD4DCB64486}"/>
              </a:ext>
            </a:extLst>
          </p:cNvPr>
          <p:cNvSpPr txBox="1"/>
          <p:nvPr/>
        </p:nvSpPr>
        <p:spPr>
          <a:xfrm>
            <a:off x="914400" y="1083033"/>
            <a:ext cx="6619164"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i="1" dirty="0">
                <a:solidFill>
                  <a:schemeClr val="bg1"/>
                </a:solidFill>
              </a:rPr>
              <a:t>of the truth about Christ </a:t>
            </a:r>
            <a:endParaRPr lang="en-US" sz="4000" i="1" dirty="0">
              <a:solidFill>
                <a:schemeClr val="bg1"/>
              </a:solidFill>
            </a:endParaRPr>
          </a:p>
        </p:txBody>
      </p:sp>
      <p:sp>
        <p:nvSpPr>
          <p:cNvPr id="13" name="TextBox 12">
            <a:extLst>
              <a:ext uri="{FF2B5EF4-FFF2-40B4-BE49-F238E27FC236}">
                <a16:creationId xmlns:a16="http://schemas.microsoft.com/office/drawing/2014/main" id="{3591B03D-D654-4EFA-9CCC-AAD4DCB64486}"/>
              </a:ext>
            </a:extLst>
          </p:cNvPr>
          <p:cNvSpPr txBox="1"/>
          <p:nvPr/>
        </p:nvSpPr>
        <p:spPr>
          <a:xfrm>
            <a:off x="914400" y="1900382"/>
            <a:ext cx="3075975"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i="1" dirty="0">
                <a:solidFill>
                  <a:schemeClr val="bg1"/>
                </a:solidFill>
              </a:rPr>
              <a:t>of Paul</a:t>
            </a:r>
            <a:endParaRPr lang="en-US" sz="4000" i="1" dirty="0">
              <a:solidFill>
                <a:schemeClr val="bg1"/>
              </a:solidFill>
            </a:endParaRPr>
          </a:p>
        </p:txBody>
      </p:sp>
      <p:sp>
        <p:nvSpPr>
          <p:cNvPr id="16" name="TextBox 15">
            <a:extLst>
              <a:ext uri="{FF2B5EF4-FFF2-40B4-BE49-F238E27FC236}">
                <a16:creationId xmlns:a16="http://schemas.microsoft.com/office/drawing/2014/main" id="{3591B03D-D654-4EFA-9CCC-AAD4DCB64486}"/>
              </a:ext>
            </a:extLst>
          </p:cNvPr>
          <p:cNvSpPr txBox="1"/>
          <p:nvPr/>
        </p:nvSpPr>
        <p:spPr>
          <a:xfrm>
            <a:off x="914400" y="2744521"/>
            <a:ext cx="4241064"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i="1" dirty="0">
                <a:solidFill>
                  <a:schemeClr val="bg1"/>
                </a:solidFill>
              </a:rPr>
              <a:t>of the Gospel</a:t>
            </a:r>
            <a:endParaRPr lang="en-US" sz="4000" i="1" dirty="0">
              <a:solidFill>
                <a:schemeClr val="bg1"/>
              </a:solidFill>
            </a:endParaRPr>
          </a:p>
        </p:txBody>
      </p:sp>
    </p:spTree>
    <p:extLst>
      <p:ext uri="{BB962C8B-B14F-4D97-AF65-F5344CB8AC3E}">
        <p14:creationId xmlns:p14="http://schemas.microsoft.com/office/powerpoint/2010/main" val="420969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591B03D-D654-4EFA-9CCC-AAD4DCB64486}"/>
              </a:ext>
            </a:extLst>
          </p:cNvPr>
          <p:cNvSpPr txBox="1"/>
          <p:nvPr/>
        </p:nvSpPr>
        <p:spPr>
          <a:xfrm>
            <a:off x="81831" y="127861"/>
            <a:ext cx="6977875"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Do not be ashamed </a:t>
            </a:r>
            <a:endParaRPr lang="en-US" sz="4800" dirty="0">
              <a:solidFill>
                <a:schemeClr val="bg1"/>
              </a:solidFill>
            </a:endParaRPr>
          </a:p>
        </p:txBody>
      </p:sp>
      <p:sp>
        <p:nvSpPr>
          <p:cNvPr id="13" name="Rectangle 12"/>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a:t>
            </a:r>
            <a:r>
              <a:rPr lang="en-US" sz="3600" b="1" u="sng" dirty="0"/>
              <a:t>do not be ashamed</a:t>
            </a:r>
            <a:r>
              <a:rPr lang="en-US" sz="3600" dirty="0"/>
              <a:t> of the testimony of our Lord or of me His prisoner, but join with me in suffering for the  gospel according to the power of God,</a:t>
            </a:r>
          </a:p>
        </p:txBody>
      </p:sp>
      <p:sp>
        <p:nvSpPr>
          <p:cNvPr id="8" name="TextBox 7">
            <a:extLst>
              <a:ext uri="{FF2B5EF4-FFF2-40B4-BE49-F238E27FC236}">
                <a16:creationId xmlns:a16="http://schemas.microsoft.com/office/drawing/2014/main" id="{3591B03D-D654-4EFA-9CCC-AAD4DCB64486}"/>
              </a:ext>
            </a:extLst>
          </p:cNvPr>
          <p:cNvSpPr txBox="1"/>
          <p:nvPr/>
        </p:nvSpPr>
        <p:spPr>
          <a:xfrm>
            <a:off x="914400" y="1083033"/>
            <a:ext cx="6619164"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i="1" dirty="0">
                <a:solidFill>
                  <a:schemeClr val="bg1"/>
                </a:solidFill>
              </a:rPr>
              <a:t>of the truth about Christ </a:t>
            </a:r>
            <a:endParaRPr lang="en-US" sz="4000" i="1" dirty="0">
              <a:solidFill>
                <a:schemeClr val="bg1"/>
              </a:solidFill>
            </a:endParaRPr>
          </a:p>
        </p:txBody>
      </p:sp>
      <p:sp>
        <p:nvSpPr>
          <p:cNvPr id="11" name="TextBox 10">
            <a:extLst>
              <a:ext uri="{FF2B5EF4-FFF2-40B4-BE49-F238E27FC236}">
                <a16:creationId xmlns:a16="http://schemas.microsoft.com/office/drawing/2014/main" id="{3591B03D-D654-4EFA-9CCC-AAD4DCB64486}"/>
              </a:ext>
            </a:extLst>
          </p:cNvPr>
          <p:cNvSpPr txBox="1"/>
          <p:nvPr/>
        </p:nvSpPr>
        <p:spPr>
          <a:xfrm>
            <a:off x="914400" y="1900382"/>
            <a:ext cx="3075975"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i="1" dirty="0">
                <a:solidFill>
                  <a:schemeClr val="bg1"/>
                </a:solidFill>
              </a:rPr>
              <a:t>of Paul</a:t>
            </a:r>
            <a:endParaRPr lang="en-US" sz="4000" i="1" dirty="0">
              <a:solidFill>
                <a:schemeClr val="bg1"/>
              </a:solidFill>
            </a:endParaRPr>
          </a:p>
        </p:txBody>
      </p:sp>
      <p:sp>
        <p:nvSpPr>
          <p:cNvPr id="12" name="TextBox 11">
            <a:extLst>
              <a:ext uri="{FF2B5EF4-FFF2-40B4-BE49-F238E27FC236}">
                <a16:creationId xmlns:a16="http://schemas.microsoft.com/office/drawing/2014/main" id="{3591B03D-D654-4EFA-9CCC-AAD4DCB64486}"/>
              </a:ext>
            </a:extLst>
          </p:cNvPr>
          <p:cNvSpPr txBox="1"/>
          <p:nvPr/>
        </p:nvSpPr>
        <p:spPr>
          <a:xfrm>
            <a:off x="914400" y="2744521"/>
            <a:ext cx="4241064"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i="1" dirty="0">
                <a:solidFill>
                  <a:schemeClr val="bg1"/>
                </a:solidFill>
              </a:rPr>
              <a:t>of the Gospel</a:t>
            </a:r>
            <a:endParaRPr lang="en-US" sz="4000" i="1" dirty="0">
              <a:solidFill>
                <a:schemeClr val="bg1"/>
              </a:solidFill>
            </a:endParaRPr>
          </a:p>
        </p:txBody>
      </p:sp>
      <p:sp>
        <p:nvSpPr>
          <p:cNvPr id="2" name="Rounded Rectangle 7">
            <a:extLst>
              <a:ext uri="{FF2B5EF4-FFF2-40B4-BE49-F238E27FC236}">
                <a16:creationId xmlns:a16="http://schemas.microsoft.com/office/drawing/2014/main" id="{061F749E-0BB4-0F70-65FF-E12015D3D215}"/>
              </a:ext>
            </a:extLst>
          </p:cNvPr>
          <p:cNvSpPr/>
          <p:nvPr/>
        </p:nvSpPr>
        <p:spPr>
          <a:xfrm>
            <a:off x="4661453" y="2066683"/>
            <a:ext cx="7305260" cy="1329392"/>
          </a:xfrm>
          <a:prstGeom prst="roundRect">
            <a:avLst/>
          </a:prstGeom>
          <a:solidFill>
            <a:srgbClr val="3F7D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Despite all these things, Paul is the opposite of ashamed</a:t>
            </a:r>
          </a:p>
        </p:txBody>
      </p:sp>
      <p:sp>
        <p:nvSpPr>
          <p:cNvPr id="3" name="Rounded Rectangle 7">
            <a:extLst>
              <a:ext uri="{FF2B5EF4-FFF2-40B4-BE49-F238E27FC236}">
                <a16:creationId xmlns:a16="http://schemas.microsoft.com/office/drawing/2014/main" id="{9779FF0C-D163-0720-7D40-CA405C808364}"/>
              </a:ext>
            </a:extLst>
          </p:cNvPr>
          <p:cNvSpPr/>
          <p:nvPr/>
        </p:nvSpPr>
        <p:spPr>
          <a:xfrm>
            <a:off x="6626830" y="3780755"/>
            <a:ext cx="5178175" cy="705387"/>
          </a:xfrm>
          <a:prstGeom prst="roundRect">
            <a:avLst/>
          </a:prstGeom>
          <a:solidFill>
            <a:srgbClr val="3F7D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Paul is “shameless”</a:t>
            </a:r>
          </a:p>
        </p:txBody>
      </p:sp>
    </p:spTree>
    <p:extLst>
      <p:ext uri="{BB962C8B-B14F-4D97-AF65-F5344CB8AC3E}">
        <p14:creationId xmlns:p14="http://schemas.microsoft.com/office/powerpoint/2010/main" val="1479595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3591B03D-D654-4EFA-9CCC-AAD4DCB64486}"/>
              </a:ext>
            </a:extLst>
          </p:cNvPr>
          <p:cNvSpPr txBox="1"/>
          <p:nvPr/>
        </p:nvSpPr>
        <p:spPr>
          <a:xfrm>
            <a:off x="914400" y="1083033"/>
            <a:ext cx="6619164"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i="1" dirty="0">
                <a:solidFill>
                  <a:schemeClr val="bg1"/>
                </a:solidFill>
              </a:rPr>
              <a:t>of the truth about Christ </a:t>
            </a:r>
            <a:endParaRPr lang="en-US" sz="4000" i="1" dirty="0">
              <a:solidFill>
                <a:schemeClr val="bg1"/>
              </a:solidFill>
            </a:endParaRPr>
          </a:p>
        </p:txBody>
      </p:sp>
      <p:sp>
        <p:nvSpPr>
          <p:cNvPr id="10" name="TextBox 9">
            <a:extLst>
              <a:ext uri="{FF2B5EF4-FFF2-40B4-BE49-F238E27FC236}">
                <a16:creationId xmlns:a16="http://schemas.microsoft.com/office/drawing/2014/main" id="{3591B03D-D654-4EFA-9CCC-AAD4DCB64486}"/>
              </a:ext>
            </a:extLst>
          </p:cNvPr>
          <p:cNvSpPr txBox="1"/>
          <p:nvPr/>
        </p:nvSpPr>
        <p:spPr>
          <a:xfrm>
            <a:off x="914400" y="1900382"/>
            <a:ext cx="3075975"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i="1" dirty="0">
                <a:solidFill>
                  <a:schemeClr val="bg1"/>
                </a:solidFill>
              </a:rPr>
              <a:t>of Paul</a:t>
            </a:r>
            <a:endParaRPr lang="en-US" sz="4000" i="1" dirty="0">
              <a:solidFill>
                <a:schemeClr val="bg1"/>
              </a:solidFill>
            </a:endParaRPr>
          </a:p>
        </p:txBody>
      </p:sp>
      <p:sp>
        <p:nvSpPr>
          <p:cNvPr id="14" name="TextBox 13">
            <a:extLst>
              <a:ext uri="{FF2B5EF4-FFF2-40B4-BE49-F238E27FC236}">
                <a16:creationId xmlns:a16="http://schemas.microsoft.com/office/drawing/2014/main" id="{3591B03D-D654-4EFA-9CCC-AAD4DCB64486}"/>
              </a:ext>
            </a:extLst>
          </p:cNvPr>
          <p:cNvSpPr txBox="1"/>
          <p:nvPr/>
        </p:nvSpPr>
        <p:spPr>
          <a:xfrm>
            <a:off x="81831" y="127861"/>
            <a:ext cx="6977875"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Do not be ashamed </a:t>
            </a:r>
            <a:endParaRPr lang="en-US" sz="4800" dirty="0">
              <a:solidFill>
                <a:schemeClr val="bg1"/>
              </a:solidFill>
            </a:endParaRPr>
          </a:p>
        </p:txBody>
      </p:sp>
      <p:sp>
        <p:nvSpPr>
          <p:cNvPr id="7" name="TextBox 6">
            <a:extLst>
              <a:ext uri="{FF2B5EF4-FFF2-40B4-BE49-F238E27FC236}">
                <a16:creationId xmlns:a16="http://schemas.microsoft.com/office/drawing/2014/main" id="{3591B03D-D654-4EFA-9CCC-AAD4DCB64486}"/>
              </a:ext>
            </a:extLst>
          </p:cNvPr>
          <p:cNvSpPr txBox="1"/>
          <p:nvPr/>
        </p:nvSpPr>
        <p:spPr>
          <a:xfrm>
            <a:off x="914400" y="2744521"/>
            <a:ext cx="4241064"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i="1" dirty="0">
                <a:solidFill>
                  <a:schemeClr val="bg1"/>
                </a:solidFill>
              </a:rPr>
              <a:t>of the Gospel</a:t>
            </a:r>
            <a:endParaRPr lang="en-US" sz="4000" i="1" dirty="0">
              <a:solidFill>
                <a:schemeClr val="bg1"/>
              </a:solidFill>
            </a:endParaRPr>
          </a:p>
        </p:txBody>
      </p:sp>
      <p:sp>
        <p:nvSpPr>
          <p:cNvPr id="13" name="Rectangle 12"/>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a:t>
            </a:r>
            <a:r>
              <a:rPr lang="en-US" sz="3600" b="1" u="sng" dirty="0"/>
              <a:t>do not be ashamed</a:t>
            </a:r>
            <a:r>
              <a:rPr lang="en-US" sz="3600" dirty="0"/>
              <a:t> of the testimony of our Lord or of me His prisoner, </a:t>
            </a:r>
            <a:r>
              <a:rPr lang="en-US" sz="3600" b="1" u="sng" dirty="0"/>
              <a:t>but join with me in suffering</a:t>
            </a:r>
            <a:r>
              <a:rPr lang="en-US" sz="3600" b="1" dirty="0"/>
              <a:t> </a:t>
            </a:r>
            <a:r>
              <a:rPr lang="en-US" sz="3600" dirty="0"/>
              <a:t>for the  gospel according to the power of God,</a:t>
            </a:r>
          </a:p>
        </p:txBody>
      </p:sp>
    </p:spTree>
    <p:extLst>
      <p:ext uri="{BB962C8B-B14F-4D97-AF65-F5344CB8AC3E}">
        <p14:creationId xmlns:p14="http://schemas.microsoft.com/office/powerpoint/2010/main" val="8283250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81831" y="127861"/>
            <a:ext cx="8232175"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Join with me in suffering</a:t>
            </a:r>
            <a:endParaRPr lang="en-US" sz="4800" dirty="0">
              <a:solidFill>
                <a:schemeClr val="bg1"/>
              </a:solidFill>
            </a:endParaRPr>
          </a:p>
        </p:txBody>
      </p:sp>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a:t>
            </a:r>
            <a:r>
              <a:rPr lang="en-US" sz="3600" b="1" u="sng" dirty="0"/>
              <a:t>do not be ashamed</a:t>
            </a:r>
            <a:r>
              <a:rPr lang="en-US" sz="3600" dirty="0"/>
              <a:t> of the testimony of our Lord or of me His prisoner, </a:t>
            </a:r>
            <a:r>
              <a:rPr lang="en-US" sz="3600" b="1" u="sng" dirty="0"/>
              <a:t>but join with me in suffering</a:t>
            </a:r>
            <a:r>
              <a:rPr lang="en-US" sz="3600" dirty="0"/>
              <a:t> for the  gospel according to the power of God,</a:t>
            </a:r>
          </a:p>
        </p:txBody>
      </p:sp>
      <p:sp>
        <p:nvSpPr>
          <p:cNvPr id="13" name="TextBox 12">
            <a:extLst>
              <a:ext uri="{FF2B5EF4-FFF2-40B4-BE49-F238E27FC236}">
                <a16:creationId xmlns:a16="http://schemas.microsoft.com/office/drawing/2014/main" id="{3591B03D-D654-4EFA-9CCC-AAD4DCB64486}"/>
              </a:ext>
            </a:extLst>
          </p:cNvPr>
          <p:cNvSpPr txBox="1"/>
          <p:nvPr/>
        </p:nvSpPr>
        <p:spPr>
          <a:xfrm>
            <a:off x="81831" y="2990743"/>
            <a:ext cx="12028338" cy="141577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300" b="1" i="1" dirty="0">
                <a:solidFill>
                  <a:schemeClr val="bg1"/>
                </a:solidFill>
              </a:rPr>
              <a:t>“Move forward willingly into what others will find shameful”</a:t>
            </a:r>
            <a:endParaRPr lang="en-US" sz="4300" i="1" dirty="0">
              <a:solidFill>
                <a:schemeClr val="bg1"/>
              </a:solidFill>
            </a:endParaRPr>
          </a:p>
        </p:txBody>
      </p:sp>
      <p:sp>
        <p:nvSpPr>
          <p:cNvPr id="8" name="TextBox 7">
            <a:extLst>
              <a:ext uri="{FF2B5EF4-FFF2-40B4-BE49-F238E27FC236}">
                <a16:creationId xmlns:a16="http://schemas.microsoft.com/office/drawing/2014/main" id="{3591B03D-D654-4EFA-9CCC-AAD4DCB64486}"/>
              </a:ext>
            </a:extLst>
          </p:cNvPr>
          <p:cNvSpPr txBox="1"/>
          <p:nvPr/>
        </p:nvSpPr>
        <p:spPr>
          <a:xfrm>
            <a:off x="81831" y="1686865"/>
            <a:ext cx="12110169" cy="75405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300" b="1" i="1" dirty="0">
                <a:solidFill>
                  <a:schemeClr val="bg1"/>
                </a:solidFill>
              </a:rPr>
              <a:t>“Don’t shrink back in shame… but stand with me” </a:t>
            </a:r>
            <a:endParaRPr lang="en-US" sz="4300" i="1" dirty="0">
              <a:solidFill>
                <a:schemeClr val="bg1"/>
              </a:solidFill>
            </a:endParaRPr>
          </a:p>
        </p:txBody>
      </p:sp>
    </p:spTree>
    <p:extLst>
      <p:ext uri="{BB962C8B-B14F-4D97-AF65-F5344CB8AC3E}">
        <p14:creationId xmlns:p14="http://schemas.microsoft.com/office/powerpoint/2010/main" val="2326799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152554" y="95375"/>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2 Timothy </a:t>
            </a:r>
            <a:endParaRPr lang="en-US" sz="4800" i="1" dirty="0">
              <a:solidFill>
                <a:schemeClr val="bg1"/>
              </a:solidFill>
            </a:endParaRPr>
          </a:p>
        </p:txBody>
      </p:sp>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1:6</a:t>
            </a:r>
            <a:r>
              <a:rPr lang="en-US" sz="3600" b="1" baseline="30000" dirty="0"/>
              <a:t> </a:t>
            </a:r>
            <a:r>
              <a:rPr lang="en-US" sz="3600" dirty="0"/>
              <a:t>For this reason I remind you to kindle afresh the gift of God which is in you through the laying on of my hands. </a:t>
            </a:r>
            <a:r>
              <a:rPr lang="en-US" sz="3600" b="1" baseline="30000" dirty="0"/>
              <a:t>7 </a:t>
            </a:r>
            <a:r>
              <a:rPr lang="en-US" sz="3600" dirty="0"/>
              <a:t>For God has not given us a spirit of timidity, but of power and love and discipline.</a:t>
            </a:r>
          </a:p>
        </p:txBody>
      </p:sp>
    </p:spTree>
    <p:extLst>
      <p:ext uri="{BB962C8B-B14F-4D97-AF65-F5344CB8AC3E}">
        <p14:creationId xmlns:p14="http://schemas.microsoft.com/office/powerpoint/2010/main" val="847755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81831" y="127861"/>
            <a:ext cx="8232175"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Join with me in suffering</a:t>
            </a:r>
            <a:endParaRPr lang="en-US" sz="4800" dirty="0">
              <a:solidFill>
                <a:schemeClr val="bg1"/>
              </a:solidFill>
            </a:endParaRPr>
          </a:p>
        </p:txBody>
      </p:sp>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a:t>
            </a:r>
            <a:r>
              <a:rPr lang="en-US" sz="3600" b="1" u="sng" dirty="0"/>
              <a:t>do not be ashamed</a:t>
            </a:r>
            <a:r>
              <a:rPr lang="en-US" sz="3600" dirty="0"/>
              <a:t> of the testimony of our Lord or of me His prisoner, </a:t>
            </a:r>
            <a:r>
              <a:rPr lang="en-US" sz="3600" b="1" u="sng" dirty="0"/>
              <a:t>but join with me in suffering</a:t>
            </a:r>
            <a:r>
              <a:rPr lang="en-US" sz="3600" dirty="0"/>
              <a:t> for the  gospel according to the power of God,</a:t>
            </a:r>
          </a:p>
        </p:txBody>
      </p:sp>
      <p:sp>
        <p:nvSpPr>
          <p:cNvPr id="6" name="TextBox 5">
            <a:extLst>
              <a:ext uri="{FF2B5EF4-FFF2-40B4-BE49-F238E27FC236}">
                <a16:creationId xmlns:a16="http://schemas.microsoft.com/office/drawing/2014/main" id="{3591B03D-D654-4EFA-9CCC-AAD4DCB64486}"/>
              </a:ext>
            </a:extLst>
          </p:cNvPr>
          <p:cNvSpPr txBox="1"/>
          <p:nvPr/>
        </p:nvSpPr>
        <p:spPr>
          <a:xfrm>
            <a:off x="8570259" y="92003"/>
            <a:ext cx="3191436"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7200" b="1" i="1" dirty="0">
                <a:solidFill>
                  <a:schemeClr val="bg1"/>
                </a:solidFill>
              </a:rPr>
              <a:t>Why? </a:t>
            </a:r>
            <a:endParaRPr lang="en-US" sz="7200" i="1" dirty="0">
              <a:solidFill>
                <a:schemeClr val="bg1"/>
              </a:solidFill>
            </a:endParaRPr>
          </a:p>
        </p:txBody>
      </p:sp>
      <p:sp>
        <p:nvSpPr>
          <p:cNvPr id="2" name="Rounded Rectangle 1"/>
          <p:cNvSpPr/>
          <p:nvPr/>
        </p:nvSpPr>
        <p:spPr>
          <a:xfrm>
            <a:off x="261366" y="1254628"/>
            <a:ext cx="11364812" cy="326299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arenR"/>
            </a:pPr>
            <a:r>
              <a:rPr lang="en-US" sz="5400" b="1" dirty="0">
                <a:solidFill>
                  <a:schemeClr val="tx1"/>
                </a:solidFill>
              </a:rPr>
              <a:t> What we suffer </a:t>
            </a:r>
            <a:r>
              <a:rPr lang="en-US" sz="5400" b="1" i="1" dirty="0">
                <a:solidFill>
                  <a:schemeClr val="tx1"/>
                </a:solidFill>
              </a:rPr>
              <a:t>FOR</a:t>
            </a:r>
          </a:p>
          <a:p>
            <a:pPr marL="342900" indent="-342900">
              <a:buAutoNum type="arabicParenR"/>
            </a:pPr>
            <a:endParaRPr lang="en-US" sz="1400" b="1" i="1" dirty="0">
              <a:solidFill>
                <a:schemeClr val="tx1"/>
              </a:solidFill>
            </a:endParaRPr>
          </a:p>
          <a:p>
            <a:pPr marL="342900" indent="-342900">
              <a:buAutoNum type="arabicParenR"/>
            </a:pPr>
            <a:r>
              <a:rPr lang="en-US" sz="5400" b="1" dirty="0">
                <a:solidFill>
                  <a:schemeClr val="tx1"/>
                </a:solidFill>
              </a:rPr>
              <a:t> Who we suffer </a:t>
            </a:r>
            <a:r>
              <a:rPr lang="en-US" sz="5400" b="1" i="1" dirty="0">
                <a:solidFill>
                  <a:schemeClr val="tx1"/>
                </a:solidFill>
              </a:rPr>
              <a:t>WITH</a:t>
            </a:r>
          </a:p>
          <a:p>
            <a:pPr marL="342900" indent="-342900">
              <a:buAutoNum type="arabicParenR"/>
            </a:pPr>
            <a:endParaRPr lang="en-US" sz="1600" b="1" i="1" dirty="0">
              <a:solidFill>
                <a:schemeClr val="tx1"/>
              </a:solidFill>
            </a:endParaRPr>
          </a:p>
          <a:p>
            <a:pPr marL="342900" indent="-342900">
              <a:buAutoNum type="arabicParenR"/>
            </a:pPr>
            <a:r>
              <a:rPr lang="en-US" sz="5400" b="1" dirty="0">
                <a:solidFill>
                  <a:schemeClr val="tx1"/>
                </a:solidFill>
              </a:rPr>
              <a:t> The </a:t>
            </a:r>
            <a:r>
              <a:rPr lang="en-US" sz="5400" b="1" i="1" dirty="0">
                <a:solidFill>
                  <a:schemeClr val="tx1"/>
                </a:solidFill>
              </a:rPr>
              <a:t>POWER</a:t>
            </a:r>
            <a:r>
              <a:rPr lang="en-US" sz="5400" b="1" dirty="0">
                <a:solidFill>
                  <a:schemeClr val="tx1"/>
                </a:solidFill>
              </a:rPr>
              <a:t> with which we face it</a:t>
            </a:r>
          </a:p>
        </p:txBody>
      </p:sp>
    </p:spTree>
    <p:extLst>
      <p:ext uri="{BB962C8B-B14F-4D97-AF65-F5344CB8AC3E}">
        <p14:creationId xmlns:p14="http://schemas.microsoft.com/office/powerpoint/2010/main" val="2808281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par>
                          <p:cTn id="12" fill="hold">
                            <p:stCondLst>
                              <p:cond delay="0"/>
                            </p:stCondLst>
                            <p:childTnLst>
                              <p:par>
                                <p:cTn id="13" presetID="10" presetClass="entr" presetSubtype="0" fill="hold" nodeType="after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fade">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a:t>
            </a:r>
            <a:r>
              <a:rPr lang="en-US" sz="3600" b="1" u="sng" dirty="0"/>
              <a:t>do not be ashamed</a:t>
            </a:r>
            <a:r>
              <a:rPr lang="en-US" sz="3600" dirty="0"/>
              <a:t> of the testimony of our Lord or of me His prisoner, </a:t>
            </a:r>
            <a:r>
              <a:rPr lang="en-US" sz="3600" b="1" u="sng" dirty="0"/>
              <a:t>but join with me in suffering</a:t>
            </a:r>
            <a:r>
              <a:rPr lang="en-US" sz="3600" dirty="0"/>
              <a:t> for the  gospel according to the power of God,</a:t>
            </a:r>
          </a:p>
        </p:txBody>
      </p:sp>
      <p:sp>
        <p:nvSpPr>
          <p:cNvPr id="7" name="Rounded Rectangle 6"/>
          <p:cNvSpPr/>
          <p:nvPr/>
        </p:nvSpPr>
        <p:spPr>
          <a:xfrm>
            <a:off x="555811" y="2510117"/>
            <a:ext cx="10775577" cy="982078"/>
          </a:xfrm>
          <a:prstGeom prst="roundRect">
            <a:avLst/>
          </a:prstGeom>
          <a:solidFill>
            <a:srgbClr val="3F7D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What would be worth enduring shame for? </a:t>
            </a:r>
          </a:p>
        </p:txBody>
      </p:sp>
      <p:sp>
        <p:nvSpPr>
          <p:cNvPr id="5" name="TextBox 4">
            <a:extLst>
              <a:ext uri="{FF2B5EF4-FFF2-40B4-BE49-F238E27FC236}">
                <a16:creationId xmlns:a16="http://schemas.microsoft.com/office/drawing/2014/main" id="{3591B03D-D654-4EFA-9CCC-AAD4DCB64486}"/>
              </a:ext>
            </a:extLst>
          </p:cNvPr>
          <p:cNvSpPr txBox="1"/>
          <p:nvPr/>
        </p:nvSpPr>
        <p:spPr>
          <a:xfrm>
            <a:off x="81832" y="127861"/>
            <a:ext cx="769953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What we suffer </a:t>
            </a:r>
            <a:r>
              <a:rPr lang="en-US" sz="6000" b="1" i="1" dirty="0">
                <a:solidFill>
                  <a:schemeClr val="bg1"/>
                </a:solidFill>
              </a:rPr>
              <a:t>FOR:</a:t>
            </a:r>
            <a:endParaRPr lang="en-US" sz="4800" i="1" dirty="0">
              <a:solidFill>
                <a:schemeClr val="bg1"/>
              </a:solidFill>
            </a:endParaRPr>
          </a:p>
        </p:txBody>
      </p:sp>
    </p:spTree>
    <p:extLst>
      <p:ext uri="{BB962C8B-B14F-4D97-AF65-F5344CB8AC3E}">
        <p14:creationId xmlns:p14="http://schemas.microsoft.com/office/powerpoint/2010/main" val="2325021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do not be ashamed </a:t>
            </a:r>
            <a:r>
              <a:rPr lang="en-US" sz="3600" b="1" u="sng" dirty="0"/>
              <a:t>of the testimony of our Lord</a:t>
            </a:r>
            <a:r>
              <a:rPr lang="en-US" sz="3600" dirty="0"/>
              <a:t> or of me His prisoner, but join with me in suffering for the  gospel according to the power of God,</a:t>
            </a:r>
          </a:p>
        </p:txBody>
      </p:sp>
      <p:sp>
        <p:nvSpPr>
          <p:cNvPr id="7" name="Rounded Rectangle 6"/>
          <p:cNvSpPr/>
          <p:nvPr/>
        </p:nvSpPr>
        <p:spPr>
          <a:xfrm>
            <a:off x="555811" y="2510117"/>
            <a:ext cx="10775577" cy="982078"/>
          </a:xfrm>
          <a:prstGeom prst="roundRect">
            <a:avLst/>
          </a:prstGeom>
          <a:solidFill>
            <a:srgbClr val="3F7D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What would be worth enduring shame for? </a:t>
            </a:r>
          </a:p>
        </p:txBody>
      </p:sp>
      <p:sp>
        <p:nvSpPr>
          <p:cNvPr id="5" name="TextBox 4">
            <a:extLst>
              <a:ext uri="{FF2B5EF4-FFF2-40B4-BE49-F238E27FC236}">
                <a16:creationId xmlns:a16="http://schemas.microsoft.com/office/drawing/2014/main" id="{3591B03D-D654-4EFA-9CCC-AAD4DCB64486}"/>
              </a:ext>
            </a:extLst>
          </p:cNvPr>
          <p:cNvSpPr txBox="1"/>
          <p:nvPr/>
        </p:nvSpPr>
        <p:spPr>
          <a:xfrm>
            <a:off x="81832" y="127861"/>
            <a:ext cx="769953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What we suffer </a:t>
            </a:r>
            <a:r>
              <a:rPr lang="en-US" sz="6000" b="1" i="1" dirty="0">
                <a:solidFill>
                  <a:schemeClr val="bg1"/>
                </a:solidFill>
              </a:rPr>
              <a:t>FOR:</a:t>
            </a:r>
            <a:endParaRPr lang="en-US" sz="4800" i="1" dirty="0">
              <a:solidFill>
                <a:schemeClr val="bg1"/>
              </a:solidFill>
            </a:endParaRPr>
          </a:p>
        </p:txBody>
      </p:sp>
    </p:spTree>
    <p:extLst>
      <p:ext uri="{BB962C8B-B14F-4D97-AF65-F5344CB8AC3E}">
        <p14:creationId xmlns:p14="http://schemas.microsoft.com/office/powerpoint/2010/main" val="2939966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do not be ashamed of the testimony of our Lord or of me His prisoner, but join with me in </a:t>
            </a:r>
            <a:r>
              <a:rPr lang="en-US" sz="3600" b="1" u="sng" dirty="0"/>
              <a:t>suffering for the  gospel</a:t>
            </a:r>
            <a:r>
              <a:rPr lang="en-US" sz="3600" dirty="0"/>
              <a:t> according to the power of God,</a:t>
            </a:r>
          </a:p>
        </p:txBody>
      </p:sp>
      <p:sp>
        <p:nvSpPr>
          <p:cNvPr id="7" name="Rounded Rectangle 6"/>
          <p:cNvSpPr/>
          <p:nvPr/>
        </p:nvSpPr>
        <p:spPr>
          <a:xfrm>
            <a:off x="555811" y="2510117"/>
            <a:ext cx="10775577" cy="982078"/>
          </a:xfrm>
          <a:prstGeom prst="roundRect">
            <a:avLst/>
          </a:prstGeom>
          <a:solidFill>
            <a:srgbClr val="3F7D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What would be worth enduring shame for? </a:t>
            </a:r>
          </a:p>
        </p:txBody>
      </p:sp>
      <p:sp>
        <p:nvSpPr>
          <p:cNvPr id="5" name="TextBox 4">
            <a:extLst>
              <a:ext uri="{FF2B5EF4-FFF2-40B4-BE49-F238E27FC236}">
                <a16:creationId xmlns:a16="http://schemas.microsoft.com/office/drawing/2014/main" id="{3591B03D-D654-4EFA-9CCC-AAD4DCB64486}"/>
              </a:ext>
            </a:extLst>
          </p:cNvPr>
          <p:cNvSpPr txBox="1"/>
          <p:nvPr/>
        </p:nvSpPr>
        <p:spPr>
          <a:xfrm>
            <a:off x="81832" y="127861"/>
            <a:ext cx="769953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What we suffer </a:t>
            </a:r>
            <a:r>
              <a:rPr lang="en-US" sz="6000" b="1" i="1" dirty="0">
                <a:solidFill>
                  <a:schemeClr val="bg1"/>
                </a:solidFill>
              </a:rPr>
              <a:t>FOR:</a:t>
            </a:r>
            <a:endParaRPr lang="en-US" sz="4800" i="1" dirty="0">
              <a:solidFill>
                <a:schemeClr val="bg1"/>
              </a:solidFill>
            </a:endParaRPr>
          </a:p>
        </p:txBody>
      </p:sp>
    </p:spTree>
    <p:extLst>
      <p:ext uri="{BB962C8B-B14F-4D97-AF65-F5344CB8AC3E}">
        <p14:creationId xmlns:p14="http://schemas.microsoft.com/office/powerpoint/2010/main" val="1649502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do not be ashamed of the testimony of our Lord or of me His prisoner, but join with me in </a:t>
            </a:r>
            <a:r>
              <a:rPr lang="en-US" sz="3600" b="1" u="sng" dirty="0"/>
              <a:t>suffering for the  gospel</a:t>
            </a:r>
            <a:r>
              <a:rPr lang="en-US" sz="3600" dirty="0"/>
              <a:t> according to the power of God,</a:t>
            </a:r>
          </a:p>
        </p:txBody>
      </p:sp>
      <p:sp>
        <p:nvSpPr>
          <p:cNvPr id="5" name="Rounded Rectangular Callout 4"/>
          <p:cNvSpPr/>
          <p:nvPr/>
        </p:nvSpPr>
        <p:spPr>
          <a:xfrm>
            <a:off x="1145719" y="3708922"/>
            <a:ext cx="5255081" cy="876887"/>
          </a:xfrm>
          <a:prstGeom prst="wedgeRoundRectCallout">
            <a:avLst>
              <a:gd name="adj1" fmla="val -53657"/>
              <a:gd name="adj2" fmla="val 213806"/>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i="1" dirty="0" err="1">
                <a:solidFill>
                  <a:schemeClr val="tx1"/>
                </a:solidFill>
              </a:rPr>
              <a:t>euaggelion</a:t>
            </a:r>
            <a:r>
              <a:rPr lang="en-US" sz="3600" dirty="0">
                <a:solidFill>
                  <a:schemeClr val="tx1"/>
                </a:solidFill>
              </a:rPr>
              <a:t>: “good news”</a:t>
            </a:r>
          </a:p>
        </p:txBody>
      </p:sp>
      <p:sp>
        <p:nvSpPr>
          <p:cNvPr id="6" name="TextBox 5">
            <a:extLst>
              <a:ext uri="{FF2B5EF4-FFF2-40B4-BE49-F238E27FC236}">
                <a16:creationId xmlns:a16="http://schemas.microsoft.com/office/drawing/2014/main" id="{3591B03D-D654-4EFA-9CCC-AAD4DCB64486}"/>
              </a:ext>
            </a:extLst>
          </p:cNvPr>
          <p:cNvSpPr txBox="1"/>
          <p:nvPr/>
        </p:nvSpPr>
        <p:spPr>
          <a:xfrm>
            <a:off x="81832" y="127861"/>
            <a:ext cx="769953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What we suffer </a:t>
            </a:r>
            <a:r>
              <a:rPr lang="en-US" sz="6000" b="1" i="1" dirty="0">
                <a:solidFill>
                  <a:schemeClr val="bg1"/>
                </a:solidFill>
              </a:rPr>
              <a:t>FOR:</a:t>
            </a:r>
            <a:endParaRPr lang="en-US" sz="4800" i="1" dirty="0">
              <a:solidFill>
                <a:schemeClr val="bg1"/>
              </a:solidFill>
            </a:endParaRPr>
          </a:p>
        </p:txBody>
      </p:sp>
    </p:spTree>
    <p:extLst>
      <p:ext uri="{BB962C8B-B14F-4D97-AF65-F5344CB8AC3E}">
        <p14:creationId xmlns:p14="http://schemas.microsoft.com/office/powerpoint/2010/main" val="3546377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81832" y="127861"/>
            <a:ext cx="769953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What we suffer </a:t>
            </a:r>
            <a:r>
              <a:rPr lang="en-US" sz="6000" b="1" i="1" dirty="0">
                <a:solidFill>
                  <a:schemeClr val="bg1"/>
                </a:solidFill>
              </a:rPr>
              <a:t>FOR:</a:t>
            </a:r>
            <a:endParaRPr lang="en-US" sz="4800" i="1" dirty="0">
              <a:solidFill>
                <a:schemeClr val="bg1"/>
              </a:solidFill>
            </a:endParaRPr>
          </a:p>
        </p:txBody>
      </p:sp>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do not be ashamed of the testimony of our Lord or of me His prisoner, but join with me in </a:t>
            </a:r>
            <a:r>
              <a:rPr lang="en-US" sz="3600" b="1" u="sng" dirty="0"/>
              <a:t>suffering for the  gospel</a:t>
            </a:r>
            <a:r>
              <a:rPr lang="en-US" sz="3600" dirty="0"/>
              <a:t> according to the power of God,</a:t>
            </a:r>
          </a:p>
        </p:txBody>
      </p:sp>
      <p:sp>
        <p:nvSpPr>
          <p:cNvPr id="6" name="Rounded Rectangle 5"/>
          <p:cNvSpPr/>
          <p:nvPr/>
        </p:nvSpPr>
        <p:spPr>
          <a:xfrm>
            <a:off x="1586752" y="1721224"/>
            <a:ext cx="9018495" cy="89647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“Join me as a shameless messenger of the news that saves”</a:t>
            </a:r>
          </a:p>
        </p:txBody>
      </p:sp>
      <p:sp>
        <p:nvSpPr>
          <p:cNvPr id="7" name="Rounded Rectangle 6"/>
          <p:cNvSpPr/>
          <p:nvPr/>
        </p:nvSpPr>
        <p:spPr>
          <a:xfrm>
            <a:off x="7386920" y="151598"/>
            <a:ext cx="4625787" cy="95606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i="1" dirty="0"/>
              <a:t>The Gospel</a:t>
            </a:r>
          </a:p>
        </p:txBody>
      </p:sp>
      <p:sp>
        <p:nvSpPr>
          <p:cNvPr id="8" name="Rectangle 7"/>
          <p:cNvSpPr/>
          <p:nvPr/>
        </p:nvSpPr>
        <p:spPr>
          <a:xfrm>
            <a:off x="263653" y="3080513"/>
            <a:ext cx="11664692" cy="1276173"/>
          </a:xfrm>
          <a:prstGeom prst="rect">
            <a:avLst/>
          </a:prstGeom>
          <a:solidFill>
            <a:srgbClr val="03272D"/>
          </a:solid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Rom 1:16 </a:t>
            </a:r>
            <a:r>
              <a:rPr lang="en-US" sz="3600" dirty="0"/>
              <a:t>For I am not ashamed of the gospel, for it is the power of God for salvation to everyone who believes</a:t>
            </a:r>
            <a:endParaRPr lang="en-US" sz="3600" dirty="0">
              <a:solidFill>
                <a:schemeClr val="bg1">
                  <a:lumMod val="50000"/>
                </a:schemeClr>
              </a:solidFill>
            </a:endParaRPr>
          </a:p>
        </p:txBody>
      </p:sp>
    </p:spTree>
    <p:extLst>
      <p:ext uri="{BB962C8B-B14F-4D97-AF65-F5344CB8AC3E}">
        <p14:creationId xmlns:p14="http://schemas.microsoft.com/office/powerpoint/2010/main" val="130818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81832" y="127861"/>
            <a:ext cx="769953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What we suffer </a:t>
            </a:r>
            <a:r>
              <a:rPr lang="en-US" sz="6000" b="1" i="1" dirty="0">
                <a:solidFill>
                  <a:schemeClr val="bg1"/>
                </a:solidFill>
              </a:rPr>
              <a:t>FOR:</a:t>
            </a:r>
            <a:endParaRPr lang="en-US" sz="4800" i="1" dirty="0">
              <a:solidFill>
                <a:schemeClr val="bg1"/>
              </a:solidFill>
            </a:endParaRPr>
          </a:p>
        </p:txBody>
      </p:sp>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do not be ashamed of the testimony of our Lord or of me His prisoner, but join with me in </a:t>
            </a:r>
            <a:r>
              <a:rPr lang="en-US" sz="3600" b="1" u="sng" dirty="0"/>
              <a:t>suffering for the  gospel</a:t>
            </a:r>
            <a:r>
              <a:rPr lang="en-US" sz="3600" dirty="0"/>
              <a:t> according to the power of God,</a:t>
            </a:r>
          </a:p>
        </p:txBody>
      </p:sp>
      <p:sp>
        <p:nvSpPr>
          <p:cNvPr id="6" name="Rounded Rectangle 5"/>
          <p:cNvSpPr/>
          <p:nvPr/>
        </p:nvSpPr>
        <p:spPr>
          <a:xfrm>
            <a:off x="1586752" y="1721224"/>
            <a:ext cx="9018495" cy="89647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“Join me as a shameless messenger of the news that saves”</a:t>
            </a:r>
          </a:p>
        </p:txBody>
      </p:sp>
      <p:sp>
        <p:nvSpPr>
          <p:cNvPr id="7" name="Rounded Rectangle 6"/>
          <p:cNvSpPr/>
          <p:nvPr/>
        </p:nvSpPr>
        <p:spPr>
          <a:xfrm>
            <a:off x="7386920" y="151598"/>
            <a:ext cx="4625787" cy="95606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i="1" dirty="0"/>
              <a:t>The Gospel</a:t>
            </a:r>
          </a:p>
        </p:txBody>
      </p:sp>
      <p:sp>
        <p:nvSpPr>
          <p:cNvPr id="8" name="Rectangle 7"/>
          <p:cNvSpPr/>
          <p:nvPr/>
        </p:nvSpPr>
        <p:spPr>
          <a:xfrm>
            <a:off x="263653" y="1538148"/>
            <a:ext cx="11664692" cy="2567687"/>
          </a:xfrm>
          <a:prstGeom prst="rect">
            <a:avLst/>
          </a:prstGeom>
          <a:solidFill>
            <a:srgbClr val="03272D"/>
          </a:solid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1 </a:t>
            </a:r>
            <a:r>
              <a:rPr lang="en-US" sz="3600" b="1" baseline="30000" dirty="0" err="1">
                <a:solidFill>
                  <a:srgbClr val="72DB2B"/>
                </a:solidFill>
              </a:rPr>
              <a:t>Cor</a:t>
            </a:r>
            <a:r>
              <a:rPr lang="en-US" sz="3600" b="1" baseline="30000" dirty="0">
                <a:solidFill>
                  <a:srgbClr val="72DB2B"/>
                </a:solidFill>
              </a:rPr>
              <a:t> 1:23 </a:t>
            </a:r>
            <a:r>
              <a:rPr lang="en-US" sz="3600" dirty="0"/>
              <a:t>but we preach Christ crucified, to Jews a stumbling block and to Gentiles foolishness, </a:t>
            </a:r>
            <a:r>
              <a:rPr lang="en-US" sz="3600" b="1" baseline="30000" dirty="0">
                <a:solidFill>
                  <a:srgbClr val="03272D"/>
                </a:solidFill>
              </a:rPr>
              <a:t>24</a:t>
            </a:r>
            <a:r>
              <a:rPr lang="en-US" sz="3600" dirty="0">
                <a:solidFill>
                  <a:srgbClr val="03272D"/>
                </a:solidFill>
              </a:rPr>
              <a:t> but to those who are the called, both Jews and Greeks, Christ the power of God and the wisdom of God.  </a:t>
            </a:r>
          </a:p>
        </p:txBody>
      </p:sp>
    </p:spTree>
    <p:extLst>
      <p:ext uri="{BB962C8B-B14F-4D97-AF65-F5344CB8AC3E}">
        <p14:creationId xmlns:p14="http://schemas.microsoft.com/office/powerpoint/2010/main" val="28445469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81832" y="127861"/>
            <a:ext cx="769953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What we suffer </a:t>
            </a:r>
            <a:r>
              <a:rPr lang="en-US" sz="6000" b="1" i="1" dirty="0">
                <a:solidFill>
                  <a:schemeClr val="bg1"/>
                </a:solidFill>
              </a:rPr>
              <a:t>FOR:</a:t>
            </a:r>
            <a:endParaRPr lang="en-US" sz="4800" i="1" dirty="0">
              <a:solidFill>
                <a:schemeClr val="bg1"/>
              </a:solidFill>
            </a:endParaRPr>
          </a:p>
        </p:txBody>
      </p:sp>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do not be ashamed of the testimony of our Lord or of me His prisoner, but join with me in </a:t>
            </a:r>
            <a:r>
              <a:rPr lang="en-US" sz="3600" b="1" u="sng" dirty="0"/>
              <a:t>suffering for the  gospel</a:t>
            </a:r>
            <a:r>
              <a:rPr lang="en-US" sz="3600" dirty="0"/>
              <a:t> according to the power of God,</a:t>
            </a:r>
          </a:p>
        </p:txBody>
      </p:sp>
      <p:sp>
        <p:nvSpPr>
          <p:cNvPr id="6" name="Rounded Rectangle 5"/>
          <p:cNvSpPr/>
          <p:nvPr/>
        </p:nvSpPr>
        <p:spPr>
          <a:xfrm>
            <a:off x="1586752" y="1721224"/>
            <a:ext cx="9018495" cy="89647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“Join me as a shameless messenger of the news that saves”</a:t>
            </a:r>
          </a:p>
        </p:txBody>
      </p:sp>
      <p:sp>
        <p:nvSpPr>
          <p:cNvPr id="7" name="Rounded Rectangle 6"/>
          <p:cNvSpPr/>
          <p:nvPr/>
        </p:nvSpPr>
        <p:spPr>
          <a:xfrm>
            <a:off x="7386920" y="151598"/>
            <a:ext cx="4625787" cy="95606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i="1" dirty="0"/>
              <a:t>The Gospel</a:t>
            </a:r>
          </a:p>
        </p:txBody>
      </p:sp>
      <p:sp>
        <p:nvSpPr>
          <p:cNvPr id="8" name="Rectangle 7"/>
          <p:cNvSpPr/>
          <p:nvPr/>
        </p:nvSpPr>
        <p:spPr>
          <a:xfrm>
            <a:off x="263653" y="1538148"/>
            <a:ext cx="11664692" cy="2567687"/>
          </a:xfrm>
          <a:prstGeom prst="rect">
            <a:avLst/>
          </a:prstGeom>
          <a:solidFill>
            <a:srgbClr val="03272D"/>
          </a:solid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1 </a:t>
            </a:r>
            <a:r>
              <a:rPr lang="en-US" sz="3600" b="1" baseline="30000" dirty="0" err="1">
                <a:solidFill>
                  <a:srgbClr val="72DB2B"/>
                </a:solidFill>
              </a:rPr>
              <a:t>Cor</a:t>
            </a:r>
            <a:r>
              <a:rPr lang="en-US" sz="3600" b="1" baseline="30000" dirty="0">
                <a:solidFill>
                  <a:srgbClr val="72DB2B"/>
                </a:solidFill>
              </a:rPr>
              <a:t> 1:23 </a:t>
            </a:r>
            <a:r>
              <a:rPr lang="en-US" sz="3600" dirty="0"/>
              <a:t>but we preach Christ crucified, to Jews a stumbling block and to Gentiles foolishness, </a:t>
            </a:r>
            <a:r>
              <a:rPr lang="en-US" sz="3600" b="1" baseline="30000" dirty="0">
                <a:solidFill>
                  <a:schemeClr val="bg1"/>
                </a:solidFill>
              </a:rPr>
              <a:t>24</a:t>
            </a:r>
            <a:r>
              <a:rPr lang="en-US" sz="3600" dirty="0">
                <a:solidFill>
                  <a:schemeClr val="bg1"/>
                </a:solidFill>
              </a:rPr>
              <a:t> but to those who are the called, both Jews and Greeks, Christ the power of God and the wisdom of God.  </a:t>
            </a:r>
          </a:p>
        </p:txBody>
      </p:sp>
    </p:spTree>
    <p:extLst>
      <p:ext uri="{BB962C8B-B14F-4D97-AF65-F5344CB8AC3E}">
        <p14:creationId xmlns:p14="http://schemas.microsoft.com/office/powerpoint/2010/main" val="978149131"/>
      </p:ext>
    </p:extLst>
  </p:cSld>
  <p:clrMapOvr>
    <a:masterClrMapping/>
  </p:clrMapOvr>
  <p:transition spd="slow">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3137647"/>
            <a:ext cx="12191999" cy="3720354"/>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1:9</a:t>
            </a:r>
            <a:r>
              <a:rPr lang="en-US" sz="3600" b="1" baseline="30000" dirty="0"/>
              <a:t> </a:t>
            </a:r>
            <a:r>
              <a:rPr lang="en-US" sz="3600" dirty="0"/>
              <a:t> who saved us and called us with a holy calling, not according to our works, but according to His own purpose and grace, which was granted to us in Christ Jesus from all eternity, </a:t>
            </a:r>
            <a:r>
              <a:rPr lang="en-US" sz="3600" b="1" baseline="30000" dirty="0"/>
              <a:t>10 </a:t>
            </a:r>
            <a:r>
              <a:rPr lang="en-US" sz="3600" dirty="0"/>
              <a:t>but has now been revealed by the appearing of our Savior Christ Jesus, who abolished death and brought life and immortality to light through the gospel, </a:t>
            </a:r>
          </a:p>
        </p:txBody>
      </p:sp>
      <p:sp>
        <p:nvSpPr>
          <p:cNvPr id="5" name="TextBox 4">
            <a:extLst>
              <a:ext uri="{FF2B5EF4-FFF2-40B4-BE49-F238E27FC236}">
                <a16:creationId xmlns:a16="http://schemas.microsoft.com/office/drawing/2014/main" id="{3591B03D-D654-4EFA-9CCC-AAD4DCB64486}"/>
              </a:ext>
            </a:extLst>
          </p:cNvPr>
          <p:cNvSpPr txBox="1"/>
          <p:nvPr/>
        </p:nvSpPr>
        <p:spPr>
          <a:xfrm>
            <a:off x="81832" y="127861"/>
            <a:ext cx="769953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What we suffer </a:t>
            </a:r>
            <a:r>
              <a:rPr lang="en-US" sz="6000" b="1" i="1" dirty="0">
                <a:solidFill>
                  <a:schemeClr val="bg1"/>
                </a:solidFill>
              </a:rPr>
              <a:t>FOR:</a:t>
            </a:r>
            <a:endParaRPr lang="en-US" sz="4800" i="1" dirty="0">
              <a:solidFill>
                <a:schemeClr val="bg1"/>
              </a:solidFill>
            </a:endParaRPr>
          </a:p>
        </p:txBody>
      </p:sp>
      <p:sp>
        <p:nvSpPr>
          <p:cNvPr id="7" name="Rounded Rectangle 6"/>
          <p:cNvSpPr/>
          <p:nvPr/>
        </p:nvSpPr>
        <p:spPr>
          <a:xfrm>
            <a:off x="7386920" y="151598"/>
            <a:ext cx="4625787" cy="95606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i="1" dirty="0"/>
              <a:t>The Gospel</a:t>
            </a:r>
          </a:p>
        </p:txBody>
      </p:sp>
    </p:spTree>
    <p:extLst>
      <p:ext uri="{BB962C8B-B14F-4D97-AF65-F5344CB8AC3E}">
        <p14:creationId xmlns:p14="http://schemas.microsoft.com/office/powerpoint/2010/main" val="9123178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3137647"/>
            <a:ext cx="12191999" cy="3720354"/>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1:9</a:t>
            </a:r>
            <a:r>
              <a:rPr lang="en-US" sz="3600" b="1" baseline="30000" dirty="0"/>
              <a:t> </a:t>
            </a:r>
            <a:r>
              <a:rPr lang="en-US" sz="3600" dirty="0"/>
              <a:t> </a:t>
            </a:r>
            <a:r>
              <a:rPr lang="en-US" sz="3600" b="1" u="sng" dirty="0"/>
              <a:t>who saved us</a:t>
            </a:r>
            <a:r>
              <a:rPr lang="en-US" sz="3600" b="1" dirty="0"/>
              <a:t> </a:t>
            </a:r>
            <a:r>
              <a:rPr lang="en-US" sz="3600" dirty="0"/>
              <a:t>and called us with a holy calling, not according to our works, but according to His own purpose and grace, which was granted to us in Christ Jesus from all eternity, </a:t>
            </a:r>
            <a:r>
              <a:rPr lang="en-US" sz="3600" b="1" baseline="30000" dirty="0"/>
              <a:t>10 </a:t>
            </a:r>
            <a:r>
              <a:rPr lang="en-US" sz="3600" dirty="0"/>
              <a:t>but has now been revealed by the appearing of our Savior Christ Jesus, who abolished death and brought life and immortality to light through the gospel, </a:t>
            </a:r>
          </a:p>
        </p:txBody>
      </p:sp>
      <p:sp>
        <p:nvSpPr>
          <p:cNvPr id="5" name="TextBox 4">
            <a:extLst>
              <a:ext uri="{FF2B5EF4-FFF2-40B4-BE49-F238E27FC236}">
                <a16:creationId xmlns:a16="http://schemas.microsoft.com/office/drawing/2014/main" id="{3591B03D-D654-4EFA-9CCC-AAD4DCB64486}"/>
              </a:ext>
            </a:extLst>
          </p:cNvPr>
          <p:cNvSpPr txBox="1"/>
          <p:nvPr/>
        </p:nvSpPr>
        <p:spPr>
          <a:xfrm>
            <a:off x="81832" y="127861"/>
            <a:ext cx="769953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What we suffer </a:t>
            </a:r>
            <a:r>
              <a:rPr lang="en-US" sz="6000" b="1" i="1" dirty="0">
                <a:solidFill>
                  <a:schemeClr val="bg1"/>
                </a:solidFill>
              </a:rPr>
              <a:t>FOR:</a:t>
            </a:r>
            <a:endParaRPr lang="en-US" sz="4800" i="1" dirty="0">
              <a:solidFill>
                <a:schemeClr val="bg1"/>
              </a:solidFill>
            </a:endParaRPr>
          </a:p>
        </p:txBody>
      </p:sp>
      <p:sp>
        <p:nvSpPr>
          <p:cNvPr id="6" name="Rounded Rectangle 5"/>
          <p:cNvSpPr/>
          <p:nvPr/>
        </p:nvSpPr>
        <p:spPr>
          <a:xfrm>
            <a:off x="7386920" y="151598"/>
            <a:ext cx="4625787" cy="95606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i="1" dirty="0"/>
              <a:t>The Gospel</a:t>
            </a:r>
          </a:p>
        </p:txBody>
      </p:sp>
    </p:spTree>
    <p:extLst>
      <p:ext uri="{BB962C8B-B14F-4D97-AF65-F5344CB8AC3E}">
        <p14:creationId xmlns:p14="http://schemas.microsoft.com/office/powerpoint/2010/main" val="718206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do not be ashamed of the testimony of our Lord or of me His prisoner, but join with me in suffering for the  gospel according to the power of God,</a:t>
            </a:r>
          </a:p>
        </p:txBody>
      </p:sp>
      <p:sp>
        <p:nvSpPr>
          <p:cNvPr id="14" name="TextBox 13">
            <a:extLst>
              <a:ext uri="{FF2B5EF4-FFF2-40B4-BE49-F238E27FC236}">
                <a16:creationId xmlns:a16="http://schemas.microsoft.com/office/drawing/2014/main" id="{3591B03D-D654-4EFA-9CCC-AAD4DCB64486}"/>
              </a:ext>
            </a:extLst>
          </p:cNvPr>
          <p:cNvSpPr txBox="1"/>
          <p:nvPr/>
        </p:nvSpPr>
        <p:spPr>
          <a:xfrm>
            <a:off x="-152554" y="95375"/>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2 Timothy </a:t>
            </a:r>
            <a:endParaRPr lang="en-US" sz="4800" i="1" dirty="0">
              <a:solidFill>
                <a:schemeClr val="bg1"/>
              </a:solidFill>
            </a:endParaRPr>
          </a:p>
        </p:txBody>
      </p:sp>
    </p:spTree>
    <p:extLst>
      <p:ext uri="{BB962C8B-B14F-4D97-AF65-F5344CB8AC3E}">
        <p14:creationId xmlns:p14="http://schemas.microsoft.com/office/powerpoint/2010/main" val="1436800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3137647"/>
            <a:ext cx="12191999" cy="3720354"/>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1:9</a:t>
            </a:r>
            <a:r>
              <a:rPr lang="en-US" sz="3600" b="1" baseline="30000" dirty="0"/>
              <a:t> </a:t>
            </a:r>
            <a:r>
              <a:rPr lang="en-US" sz="3600" dirty="0"/>
              <a:t> who saved us </a:t>
            </a:r>
            <a:r>
              <a:rPr lang="en-US" sz="3600" b="1" u="sng" dirty="0"/>
              <a:t>and called us with a holy calling</a:t>
            </a:r>
            <a:r>
              <a:rPr lang="en-US" sz="3600" dirty="0"/>
              <a:t>, not according to our works, but according to His own purpose and grace, which was granted to us in Christ Jesus from all eternity, </a:t>
            </a:r>
            <a:r>
              <a:rPr lang="en-US" sz="3600" b="1" baseline="30000" dirty="0"/>
              <a:t>10 </a:t>
            </a:r>
            <a:r>
              <a:rPr lang="en-US" sz="3600" dirty="0"/>
              <a:t>but has now been revealed by the appearing of our Savior Christ Jesus, who abolished death and brought life and immortality to light through the gospel, </a:t>
            </a:r>
          </a:p>
        </p:txBody>
      </p:sp>
      <p:sp>
        <p:nvSpPr>
          <p:cNvPr id="5" name="TextBox 4">
            <a:extLst>
              <a:ext uri="{FF2B5EF4-FFF2-40B4-BE49-F238E27FC236}">
                <a16:creationId xmlns:a16="http://schemas.microsoft.com/office/drawing/2014/main" id="{3591B03D-D654-4EFA-9CCC-AAD4DCB64486}"/>
              </a:ext>
            </a:extLst>
          </p:cNvPr>
          <p:cNvSpPr txBox="1"/>
          <p:nvPr/>
        </p:nvSpPr>
        <p:spPr>
          <a:xfrm>
            <a:off x="81832" y="127861"/>
            <a:ext cx="769953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What we suffer </a:t>
            </a:r>
            <a:r>
              <a:rPr lang="en-US" sz="6000" b="1" i="1" dirty="0">
                <a:solidFill>
                  <a:schemeClr val="bg1"/>
                </a:solidFill>
              </a:rPr>
              <a:t>FOR:</a:t>
            </a:r>
            <a:endParaRPr lang="en-US" sz="4800" i="1" dirty="0">
              <a:solidFill>
                <a:schemeClr val="bg1"/>
              </a:solidFill>
            </a:endParaRPr>
          </a:p>
        </p:txBody>
      </p:sp>
      <p:sp>
        <p:nvSpPr>
          <p:cNvPr id="6" name="Rounded Rectangle 5"/>
          <p:cNvSpPr/>
          <p:nvPr/>
        </p:nvSpPr>
        <p:spPr>
          <a:xfrm>
            <a:off x="7386920" y="151598"/>
            <a:ext cx="4625787" cy="95606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i="1" dirty="0"/>
              <a:t>The Gospel</a:t>
            </a:r>
          </a:p>
        </p:txBody>
      </p:sp>
    </p:spTree>
    <p:extLst>
      <p:ext uri="{BB962C8B-B14F-4D97-AF65-F5344CB8AC3E}">
        <p14:creationId xmlns:p14="http://schemas.microsoft.com/office/powerpoint/2010/main" val="15228041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3137647"/>
            <a:ext cx="12191999" cy="3720354"/>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1:9</a:t>
            </a:r>
            <a:r>
              <a:rPr lang="en-US" sz="3600" b="1" baseline="30000" dirty="0"/>
              <a:t> </a:t>
            </a:r>
            <a:r>
              <a:rPr lang="en-US" sz="3600" dirty="0"/>
              <a:t> who saved us and called us with a holy calling, </a:t>
            </a:r>
            <a:r>
              <a:rPr lang="en-US" sz="3600" b="1" u="sng" dirty="0"/>
              <a:t>not according to our works, but according to His own purpose and grace</a:t>
            </a:r>
            <a:r>
              <a:rPr lang="en-US" sz="3600" dirty="0"/>
              <a:t>, which was granted to us in Christ Jesus from all eternity, </a:t>
            </a:r>
            <a:r>
              <a:rPr lang="en-US" sz="3600" b="1" baseline="30000" dirty="0"/>
              <a:t>10 </a:t>
            </a:r>
            <a:r>
              <a:rPr lang="en-US" sz="3600" dirty="0"/>
              <a:t>but has now been revealed by the appearing of our Savior Christ Jesus, who abolished death and brought life and immortality to light through the gospel, </a:t>
            </a:r>
          </a:p>
        </p:txBody>
      </p:sp>
      <p:sp>
        <p:nvSpPr>
          <p:cNvPr id="4" name="TextBox 3">
            <a:extLst>
              <a:ext uri="{FF2B5EF4-FFF2-40B4-BE49-F238E27FC236}">
                <a16:creationId xmlns:a16="http://schemas.microsoft.com/office/drawing/2014/main" id="{3591B03D-D654-4EFA-9CCC-AAD4DCB64486}"/>
              </a:ext>
            </a:extLst>
          </p:cNvPr>
          <p:cNvSpPr txBox="1"/>
          <p:nvPr/>
        </p:nvSpPr>
        <p:spPr>
          <a:xfrm>
            <a:off x="81832" y="127861"/>
            <a:ext cx="769953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What we suffer </a:t>
            </a:r>
            <a:r>
              <a:rPr lang="en-US" sz="6000" b="1" i="1" dirty="0">
                <a:solidFill>
                  <a:schemeClr val="bg1"/>
                </a:solidFill>
              </a:rPr>
              <a:t>FOR:</a:t>
            </a:r>
            <a:endParaRPr lang="en-US" sz="4800" i="1" dirty="0">
              <a:solidFill>
                <a:schemeClr val="bg1"/>
              </a:solidFill>
            </a:endParaRPr>
          </a:p>
        </p:txBody>
      </p:sp>
      <p:sp>
        <p:nvSpPr>
          <p:cNvPr id="5" name="Rounded Rectangle 4"/>
          <p:cNvSpPr/>
          <p:nvPr/>
        </p:nvSpPr>
        <p:spPr>
          <a:xfrm>
            <a:off x="7386920" y="151598"/>
            <a:ext cx="4625787" cy="95606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i="1" dirty="0"/>
              <a:t>The Gospel</a:t>
            </a:r>
          </a:p>
        </p:txBody>
      </p:sp>
    </p:spTree>
    <p:extLst>
      <p:ext uri="{BB962C8B-B14F-4D97-AF65-F5344CB8AC3E}">
        <p14:creationId xmlns:p14="http://schemas.microsoft.com/office/powerpoint/2010/main" val="22914056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3137647"/>
            <a:ext cx="12191999" cy="3720354"/>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1:9</a:t>
            </a:r>
            <a:r>
              <a:rPr lang="en-US" sz="3600" b="1" baseline="30000" dirty="0"/>
              <a:t> </a:t>
            </a:r>
            <a:r>
              <a:rPr lang="en-US" sz="3600" dirty="0"/>
              <a:t> who saved us and called us with a holy calling, not according to our works, but according to His own purpose and grace, </a:t>
            </a:r>
            <a:r>
              <a:rPr lang="en-US" sz="3600" b="1" u="sng" dirty="0"/>
              <a:t>which was granted to us in Christ Jesus from all eternity, </a:t>
            </a:r>
            <a:r>
              <a:rPr lang="en-US" sz="3600" b="1" u="sng" baseline="30000" dirty="0"/>
              <a:t>10 </a:t>
            </a:r>
            <a:r>
              <a:rPr lang="en-US" sz="3600" b="1" u="sng" dirty="0"/>
              <a:t>but has now been revealed by the appearing of our Savior Christ Jesus</a:t>
            </a:r>
            <a:r>
              <a:rPr lang="en-US" sz="3600" dirty="0"/>
              <a:t>, who abolished death and brought life and immortality to light through the gospel, </a:t>
            </a:r>
          </a:p>
        </p:txBody>
      </p:sp>
      <p:sp>
        <p:nvSpPr>
          <p:cNvPr id="4" name="TextBox 3">
            <a:extLst>
              <a:ext uri="{FF2B5EF4-FFF2-40B4-BE49-F238E27FC236}">
                <a16:creationId xmlns:a16="http://schemas.microsoft.com/office/drawing/2014/main" id="{3591B03D-D654-4EFA-9CCC-AAD4DCB64486}"/>
              </a:ext>
            </a:extLst>
          </p:cNvPr>
          <p:cNvSpPr txBox="1"/>
          <p:nvPr/>
        </p:nvSpPr>
        <p:spPr>
          <a:xfrm>
            <a:off x="81832" y="127861"/>
            <a:ext cx="769953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What we suffer </a:t>
            </a:r>
            <a:r>
              <a:rPr lang="en-US" sz="6000" b="1" i="1" dirty="0">
                <a:solidFill>
                  <a:schemeClr val="bg1"/>
                </a:solidFill>
              </a:rPr>
              <a:t>FOR:</a:t>
            </a:r>
            <a:endParaRPr lang="en-US" sz="4800" i="1" dirty="0">
              <a:solidFill>
                <a:schemeClr val="bg1"/>
              </a:solidFill>
            </a:endParaRPr>
          </a:p>
        </p:txBody>
      </p:sp>
      <p:sp>
        <p:nvSpPr>
          <p:cNvPr id="5" name="Rounded Rectangle 4"/>
          <p:cNvSpPr/>
          <p:nvPr/>
        </p:nvSpPr>
        <p:spPr>
          <a:xfrm>
            <a:off x="7386920" y="151598"/>
            <a:ext cx="4625787" cy="95606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i="1" dirty="0"/>
              <a:t>The Gospel</a:t>
            </a:r>
          </a:p>
        </p:txBody>
      </p:sp>
    </p:spTree>
    <p:extLst>
      <p:ext uri="{BB962C8B-B14F-4D97-AF65-F5344CB8AC3E}">
        <p14:creationId xmlns:p14="http://schemas.microsoft.com/office/powerpoint/2010/main" val="18438747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3137647"/>
            <a:ext cx="12191999" cy="3720354"/>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1:9</a:t>
            </a:r>
            <a:r>
              <a:rPr lang="en-US" sz="3600" b="1" baseline="30000" dirty="0"/>
              <a:t> </a:t>
            </a:r>
            <a:r>
              <a:rPr lang="en-US" sz="3600" dirty="0"/>
              <a:t> who saved us and called us with a holy calling, not according to our works, but according to His own purpose and grace, which was granted to us in Christ Jesus from all eternity, </a:t>
            </a:r>
            <a:r>
              <a:rPr lang="en-US" sz="3600" b="1" baseline="30000" dirty="0"/>
              <a:t>10 </a:t>
            </a:r>
            <a:r>
              <a:rPr lang="en-US" sz="3600" dirty="0"/>
              <a:t>but has now been revealed by the appearing of our Savior Christ Jesus, </a:t>
            </a:r>
            <a:r>
              <a:rPr lang="en-US" sz="3600" b="1" u="sng" dirty="0"/>
              <a:t>who abolished death and brought life and immortality to </a:t>
            </a:r>
            <a:r>
              <a:rPr lang="en-US" sz="3600" b="1" dirty="0"/>
              <a:t>light through the gospel</a:t>
            </a:r>
            <a:r>
              <a:rPr lang="en-US" sz="3600" dirty="0"/>
              <a:t>, </a:t>
            </a:r>
          </a:p>
        </p:txBody>
      </p:sp>
      <p:sp>
        <p:nvSpPr>
          <p:cNvPr id="4" name="TextBox 3">
            <a:extLst>
              <a:ext uri="{FF2B5EF4-FFF2-40B4-BE49-F238E27FC236}">
                <a16:creationId xmlns:a16="http://schemas.microsoft.com/office/drawing/2014/main" id="{3591B03D-D654-4EFA-9CCC-AAD4DCB64486}"/>
              </a:ext>
            </a:extLst>
          </p:cNvPr>
          <p:cNvSpPr txBox="1"/>
          <p:nvPr/>
        </p:nvSpPr>
        <p:spPr>
          <a:xfrm>
            <a:off x="81832" y="127861"/>
            <a:ext cx="769953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What we suffer </a:t>
            </a:r>
            <a:r>
              <a:rPr lang="en-US" sz="6000" b="1" i="1" dirty="0">
                <a:solidFill>
                  <a:schemeClr val="bg1"/>
                </a:solidFill>
              </a:rPr>
              <a:t>FOR:</a:t>
            </a:r>
            <a:endParaRPr lang="en-US" sz="4800" i="1" dirty="0">
              <a:solidFill>
                <a:schemeClr val="bg1"/>
              </a:solidFill>
            </a:endParaRPr>
          </a:p>
        </p:txBody>
      </p:sp>
      <p:sp>
        <p:nvSpPr>
          <p:cNvPr id="5" name="Rounded Rectangle 4"/>
          <p:cNvSpPr/>
          <p:nvPr/>
        </p:nvSpPr>
        <p:spPr>
          <a:xfrm>
            <a:off x="7386920" y="151598"/>
            <a:ext cx="4625787" cy="95606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i="1" dirty="0"/>
              <a:t>The Gospel</a:t>
            </a:r>
          </a:p>
        </p:txBody>
      </p:sp>
    </p:spTree>
    <p:extLst>
      <p:ext uri="{BB962C8B-B14F-4D97-AF65-F5344CB8AC3E}">
        <p14:creationId xmlns:p14="http://schemas.microsoft.com/office/powerpoint/2010/main" val="20241396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3137647"/>
            <a:ext cx="12191999" cy="3720354"/>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1:9</a:t>
            </a:r>
            <a:r>
              <a:rPr lang="en-US" sz="3600" b="1" baseline="30000" dirty="0"/>
              <a:t> </a:t>
            </a:r>
            <a:r>
              <a:rPr lang="en-US" sz="3600" dirty="0"/>
              <a:t> who saved us and called us with a holy calling, not according to our works, but according to His own purpose and grace, which was granted to us in Christ Jesus from all eternity, </a:t>
            </a:r>
            <a:r>
              <a:rPr lang="en-US" sz="3600" b="1" baseline="30000" dirty="0"/>
              <a:t>10 </a:t>
            </a:r>
            <a:r>
              <a:rPr lang="en-US" sz="3600" dirty="0"/>
              <a:t>but has now been revealed by the appearing of our Savior Christ Jesus, </a:t>
            </a:r>
            <a:r>
              <a:rPr lang="en-US" sz="3600" b="1" dirty="0"/>
              <a:t>who abolished death and brought life and immortality to light </a:t>
            </a:r>
            <a:r>
              <a:rPr lang="en-US" sz="3600" b="1" u="sng" dirty="0"/>
              <a:t>through the gospel</a:t>
            </a:r>
            <a:r>
              <a:rPr lang="en-US" sz="3600" dirty="0"/>
              <a:t>, </a:t>
            </a:r>
          </a:p>
        </p:txBody>
      </p:sp>
      <p:sp>
        <p:nvSpPr>
          <p:cNvPr id="4" name="TextBox 3">
            <a:extLst>
              <a:ext uri="{FF2B5EF4-FFF2-40B4-BE49-F238E27FC236}">
                <a16:creationId xmlns:a16="http://schemas.microsoft.com/office/drawing/2014/main" id="{3591B03D-D654-4EFA-9CCC-AAD4DCB64486}"/>
              </a:ext>
            </a:extLst>
          </p:cNvPr>
          <p:cNvSpPr txBox="1"/>
          <p:nvPr/>
        </p:nvSpPr>
        <p:spPr>
          <a:xfrm>
            <a:off x="81832" y="127861"/>
            <a:ext cx="769953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What we suffer </a:t>
            </a:r>
            <a:r>
              <a:rPr lang="en-US" sz="6000" b="1" i="1" dirty="0">
                <a:solidFill>
                  <a:schemeClr val="bg1"/>
                </a:solidFill>
              </a:rPr>
              <a:t>FOR:</a:t>
            </a:r>
            <a:endParaRPr lang="en-US" sz="4800" i="1" dirty="0">
              <a:solidFill>
                <a:schemeClr val="bg1"/>
              </a:solidFill>
            </a:endParaRPr>
          </a:p>
        </p:txBody>
      </p:sp>
      <p:sp>
        <p:nvSpPr>
          <p:cNvPr id="5" name="Rounded Rectangle 4"/>
          <p:cNvSpPr/>
          <p:nvPr/>
        </p:nvSpPr>
        <p:spPr>
          <a:xfrm>
            <a:off x="7386920" y="151598"/>
            <a:ext cx="4625787" cy="95606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i="1" dirty="0"/>
              <a:t>The Gospel</a:t>
            </a:r>
          </a:p>
        </p:txBody>
      </p:sp>
    </p:spTree>
    <p:extLst>
      <p:ext uri="{BB962C8B-B14F-4D97-AF65-F5344CB8AC3E}">
        <p14:creationId xmlns:p14="http://schemas.microsoft.com/office/powerpoint/2010/main" val="21337181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876799"/>
            <a:ext cx="12191999" cy="198120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1:10</a:t>
            </a:r>
            <a:r>
              <a:rPr lang="en-US" sz="3600" b="1" baseline="30000" dirty="0"/>
              <a:t> </a:t>
            </a:r>
            <a:r>
              <a:rPr lang="en-US" sz="3600" dirty="0"/>
              <a:t> the gospel … </a:t>
            </a:r>
            <a:r>
              <a:rPr lang="en-US" sz="3600" b="1" baseline="30000" dirty="0"/>
              <a:t>11 </a:t>
            </a:r>
            <a:r>
              <a:rPr lang="en-US" sz="3600" b="1" u="sng" dirty="0"/>
              <a:t>for which I was appointed a preacher, an apostle, and a teacher.</a:t>
            </a:r>
            <a:r>
              <a:rPr lang="en-US" sz="3600" dirty="0"/>
              <a:t> </a:t>
            </a:r>
            <a:r>
              <a:rPr lang="en-US" sz="3600" b="1" baseline="30000" dirty="0"/>
              <a:t>12 </a:t>
            </a:r>
            <a:r>
              <a:rPr lang="en-US" sz="3600" dirty="0"/>
              <a:t>For this reason I also suffer these things; but I am not ashamed, for I know whom I have believed, and I am convinced that He is able to protect what I have entrusted to Him until that day. </a:t>
            </a:r>
          </a:p>
          <a:p>
            <a:endParaRPr lang="en-US" sz="3600" dirty="0"/>
          </a:p>
          <a:p>
            <a:r>
              <a:rPr lang="en-US" sz="3600" dirty="0"/>
              <a:t> </a:t>
            </a:r>
          </a:p>
        </p:txBody>
      </p:sp>
      <p:sp>
        <p:nvSpPr>
          <p:cNvPr id="4" name="TextBox 3">
            <a:extLst>
              <a:ext uri="{FF2B5EF4-FFF2-40B4-BE49-F238E27FC236}">
                <a16:creationId xmlns:a16="http://schemas.microsoft.com/office/drawing/2014/main" id="{3591B03D-D654-4EFA-9CCC-AAD4DCB64486}"/>
              </a:ext>
            </a:extLst>
          </p:cNvPr>
          <p:cNvSpPr txBox="1"/>
          <p:nvPr/>
        </p:nvSpPr>
        <p:spPr>
          <a:xfrm>
            <a:off x="81832" y="127861"/>
            <a:ext cx="769953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What we suffer </a:t>
            </a:r>
            <a:r>
              <a:rPr lang="en-US" sz="6000" b="1" i="1" dirty="0">
                <a:solidFill>
                  <a:schemeClr val="bg1"/>
                </a:solidFill>
              </a:rPr>
              <a:t>FOR:</a:t>
            </a:r>
            <a:endParaRPr lang="en-US" sz="4800" i="1" dirty="0">
              <a:solidFill>
                <a:schemeClr val="bg1"/>
              </a:solidFill>
            </a:endParaRPr>
          </a:p>
        </p:txBody>
      </p:sp>
      <p:sp>
        <p:nvSpPr>
          <p:cNvPr id="5" name="Rounded Rectangle 4"/>
          <p:cNvSpPr/>
          <p:nvPr/>
        </p:nvSpPr>
        <p:spPr>
          <a:xfrm>
            <a:off x="7386920" y="151598"/>
            <a:ext cx="4625787" cy="95606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i="1" dirty="0"/>
              <a:t>The Gospel</a:t>
            </a:r>
          </a:p>
        </p:txBody>
      </p:sp>
    </p:spTree>
    <p:extLst>
      <p:ext uri="{BB962C8B-B14F-4D97-AF65-F5344CB8AC3E}">
        <p14:creationId xmlns:p14="http://schemas.microsoft.com/office/powerpoint/2010/main" val="22987908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876799"/>
            <a:ext cx="12191999" cy="198120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1:10</a:t>
            </a:r>
            <a:r>
              <a:rPr lang="en-US" sz="3600" b="1" baseline="30000" dirty="0"/>
              <a:t> </a:t>
            </a:r>
            <a:r>
              <a:rPr lang="en-US" sz="3600" dirty="0"/>
              <a:t> the gospel … </a:t>
            </a:r>
            <a:r>
              <a:rPr lang="en-US" sz="3600" b="1" baseline="30000" dirty="0"/>
              <a:t>11 </a:t>
            </a:r>
            <a:r>
              <a:rPr lang="en-US" sz="3600" dirty="0"/>
              <a:t>for which I was appointed a preacher, an apostle, and a teacher. </a:t>
            </a:r>
            <a:r>
              <a:rPr lang="en-US" sz="3600" b="1" baseline="30000" dirty="0"/>
              <a:t>12 </a:t>
            </a:r>
            <a:r>
              <a:rPr lang="en-US" sz="3600" b="1" u="sng" dirty="0"/>
              <a:t>For this reason I also suffer these things</a:t>
            </a:r>
            <a:r>
              <a:rPr lang="en-US" sz="3600" dirty="0"/>
              <a:t>; but I am not ashamed, for I know whom I have believed, and I am convinced that He is able to protect what I have entrusted to Him until that day. </a:t>
            </a:r>
          </a:p>
          <a:p>
            <a:endParaRPr lang="en-US" sz="3600" dirty="0"/>
          </a:p>
          <a:p>
            <a:r>
              <a:rPr lang="en-US" sz="3600" dirty="0"/>
              <a:t> </a:t>
            </a:r>
          </a:p>
        </p:txBody>
      </p:sp>
      <p:sp>
        <p:nvSpPr>
          <p:cNvPr id="5" name="TextBox 4">
            <a:extLst>
              <a:ext uri="{FF2B5EF4-FFF2-40B4-BE49-F238E27FC236}">
                <a16:creationId xmlns:a16="http://schemas.microsoft.com/office/drawing/2014/main" id="{3591B03D-D654-4EFA-9CCC-AAD4DCB64486}"/>
              </a:ext>
            </a:extLst>
          </p:cNvPr>
          <p:cNvSpPr txBox="1"/>
          <p:nvPr/>
        </p:nvSpPr>
        <p:spPr>
          <a:xfrm>
            <a:off x="81832" y="127861"/>
            <a:ext cx="769953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What we suffer </a:t>
            </a:r>
            <a:r>
              <a:rPr lang="en-US" sz="6000" b="1" i="1" dirty="0">
                <a:solidFill>
                  <a:schemeClr val="bg1"/>
                </a:solidFill>
              </a:rPr>
              <a:t>FOR:</a:t>
            </a:r>
            <a:endParaRPr lang="en-US" sz="4800" i="1" dirty="0">
              <a:solidFill>
                <a:schemeClr val="bg1"/>
              </a:solidFill>
            </a:endParaRPr>
          </a:p>
        </p:txBody>
      </p:sp>
      <p:sp>
        <p:nvSpPr>
          <p:cNvPr id="6" name="Rounded Rectangle 5"/>
          <p:cNvSpPr/>
          <p:nvPr/>
        </p:nvSpPr>
        <p:spPr>
          <a:xfrm>
            <a:off x="7386920" y="151598"/>
            <a:ext cx="4625787" cy="95606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i="1" dirty="0"/>
              <a:t>The Gospel</a:t>
            </a:r>
          </a:p>
        </p:txBody>
      </p:sp>
    </p:spTree>
    <p:extLst>
      <p:ext uri="{BB962C8B-B14F-4D97-AF65-F5344CB8AC3E}">
        <p14:creationId xmlns:p14="http://schemas.microsoft.com/office/powerpoint/2010/main" val="27534371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876799"/>
            <a:ext cx="12191999" cy="198120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1:10</a:t>
            </a:r>
            <a:r>
              <a:rPr lang="en-US" sz="3600" b="1" baseline="30000" dirty="0"/>
              <a:t> </a:t>
            </a:r>
            <a:r>
              <a:rPr lang="en-US" sz="3600" dirty="0"/>
              <a:t> the gospel … </a:t>
            </a:r>
            <a:r>
              <a:rPr lang="en-US" sz="3600" b="1" baseline="30000" dirty="0"/>
              <a:t>11 </a:t>
            </a:r>
            <a:r>
              <a:rPr lang="en-US" sz="3600" dirty="0"/>
              <a:t>for which I was appointed a preacher, an apostle, and a teacher. </a:t>
            </a:r>
            <a:r>
              <a:rPr lang="en-US" sz="3600" b="1" baseline="30000" dirty="0"/>
              <a:t>12 </a:t>
            </a:r>
            <a:r>
              <a:rPr lang="en-US" sz="3600" dirty="0"/>
              <a:t>For this reason I also suffer these things; </a:t>
            </a:r>
            <a:r>
              <a:rPr lang="en-US" sz="3600" b="1" u="sng" dirty="0"/>
              <a:t>but I am not ashamed</a:t>
            </a:r>
            <a:r>
              <a:rPr lang="en-US" sz="3600" dirty="0"/>
              <a:t>, for I know whom I have believed, and I am convinced that He is able to protect what I have entrusted to Him until that day. </a:t>
            </a:r>
          </a:p>
          <a:p>
            <a:endParaRPr lang="en-US" sz="3600" dirty="0"/>
          </a:p>
          <a:p>
            <a:r>
              <a:rPr lang="en-US" sz="3600" dirty="0"/>
              <a:t> </a:t>
            </a:r>
          </a:p>
        </p:txBody>
      </p:sp>
      <p:sp>
        <p:nvSpPr>
          <p:cNvPr id="5" name="TextBox 4">
            <a:extLst>
              <a:ext uri="{FF2B5EF4-FFF2-40B4-BE49-F238E27FC236}">
                <a16:creationId xmlns:a16="http://schemas.microsoft.com/office/drawing/2014/main" id="{3591B03D-D654-4EFA-9CCC-AAD4DCB64486}"/>
              </a:ext>
            </a:extLst>
          </p:cNvPr>
          <p:cNvSpPr txBox="1"/>
          <p:nvPr/>
        </p:nvSpPr>
        <p:spPr>
          <a:xfrm>
            <a:off x="81832" y="127861"/>
            <a:ext cx="769953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What we suffer </a:t>
            </a:r>
            <a:r>
              <a:rPr lang="en-US" sz="6000" b="1" i="1" dirty="0">
                <a:solidFill>
                  <a:schemeClr val="bg1"/>
                </a:solidFill>
              </a:rPr>
              <a:t>FOR:</a:t>
            </a:r>
            <a:endParaRPr lang="en-US" sz="4800" i="1" dirty="0">
              <a:solidFill>
                <a:schemeClr val="bg1"/>
              </a:solidFill>
            </a:endParaRPr>
          </a:p>
        </p:txBody>
      </p:sp>
      <p:sp>
        <p:nvSpPr>
          <p:cNvPr id="6" name="Rounded Rectangle 5"/>
          <p:cNvSpPr/>
          <p:nvPr/>
        </p:nvSpPr>
        <p:spPr>
          <a:xfrm>
            <a:off x="7386920" y="151598"/>
            <a:ext cx="4625787" cy="95606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i="1" dirty="0"/>
              <a:t>The Gospel</a:t>
            </a:r>
          </a:p>
        </p:txBody>
      </p:sp>
      <p:sp>
        <p:nvSpPr>
          <p:cNvPr id="2" name="Rounded Rectangle 5">
            <a:extLst>
              <a:ext uri="{FF2B5EF4-FFF2-40B4-BE49-F238E27FC236}">
                <a16:creationId xmlns:a16="http://schemas.microsoft.com/office/drawing/2014/main" id="{E8F8E3C1-2C54-C12A-A8E9-7B85B01B5232}"/>
              </a:ext>
            </a:extLst>
          </p:cNvPr>
          <p:cNvSpPr/>
          <p:nvPr/>
        </p:nvSpPr>
        <p:spPr>
          <a:xfrm>
            <a:off x="3155579" y="2036164"/>
            <a:ext cx="4625787" cy="95606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i="1" dirty="0"/>
              <a:t>“Worth it”</a:t>
            </a:r>
          </a:p>
        </p:txBody>
      </p:sp>
    </p:spTree>
    <p:extLst>
      <p:ext uri="{BB962C8B-B14F-4D97-AF65-F5344CB8AC3E}">
        <p14:creationId xmlns:p14="http://schemas.microsoft.com/office/powerpoint/2010/main" val="468307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876799"/>
            <a:ext cx="12191999" cy="198120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1:10</a:t>
            </a:r>
            <a:r>
              <a:rPr lang="en-US" sz="3600" b="1" baseline="30000" dirty="0"/>
              <a:t> </a:t>
            </a:r>
            <a:r>
              <a:rPr lang="en-US" sz="3600" dirty="0"/>
              <a:t> the gospel … </a:t>
            </a:r>
            <a:r>
              <a:rPr lang="en-US" sz="3600" b="1" baseline="30000" dirty="0"/>
              <a:t>11 </a:t>
            </a:r>
            <a:r>
              <a:rPr lang="en-US" sz="3600" dirty="0"/>
              <a:t>for which I was appointed a preacher, an apostle, and a teacher. </a:t>
            </a:r>
            <a:r>
              <a:rPr lang="en-US" sz="3600" b="1" baseline="30000" dirty="0"/>
              <a:t>12 </a:t>
            </a:r>
            <a:r>
              <a:rPr lang="en-US" sz="3600" dirty="0"/>
              <a:t>For this reason I also suffer these things; but I am not ashamed, </a:t>
            </a:r>
            <a:r>
              <a:rPr lang="en-US" sz="3600" b="1" u="sng" dirty="0"/>
              <a:t>for I know whom I have believed</a:t>
            </a:r>
            <a:r>
              <a:rPr lang="en-US" sz="3600" dirty="0"/>
              <a:t>, and I am convinced that He is able to protect what I have entrusted to Him until that day. </a:t>
            </a:r>
          </a:p>
          <a:p>
            <a:endParaRPr lang="en-US" sz="3600" dirty="0"/>
          </a:p>
          <a:p>
            <a:r>
              <a:rPr lang="en-US" sz="3600" dirty="0"/>
              <a:t> </a:t>
            </a:r>
          </a:p>
        </p:txBody>
      </p:sp>
      <p:sp>
        <p:nvSpPr>
          <p:cNvPr id="5" name="TextBox 4">
            <a:extLst>
              <a:ext uri="{FF2B5EF4-FFF2-40B4-BE49-F238E27FC236}">
                <a16:creationId xmlns:a16="http://schemas.microsoft.com/office/drawing/2014/main" id="{3591B03D-D654-4EFA-9CCC-AAD4DCB64486}"/>
              </a:ext>
            </a:extLst>
          </p:cNvPr>
          <p:cNvSpPr txBox="1"/>
          <p:nvPr/>
        </p:nvSpPr>
        <p:spPr>
          <a:xfrm>
            <a:off x="81832" y="127861"/>
            <a:ext cx="769953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What we suffer </a:t>
            </a:r>
            <a:r>
              <a:rPr lang="en-US" sz="6000" b="1" i="1" dirty="0">
                <a:solidFill>
                  <a:schemeClr val="bg1"/>
                </a:solidFill>
              </a:rPr>
              <a:t>FOR:</a:t>
            </a:r>
            <a:endParaRPr lang="en-US" sz="4800" i="1" dirty="0">
              <a:solidFill>
                <a:schemeClr val="bg1"/>
              </a:solidFill>
            </a:endParaRPr>
          </a:p>
        </p:txBody>
      </p:sp>
      <p:sp>
        <p:nvSpPr>
          <p:cNvPr id="6" name="Rounded Rectangle 5"/>
          <p:cNvSpPr/>
          <p:nvPr/>
        </p:nvSpPr>
        <p:spPr>
          <a:xfrm>
            <a:off x="7386920" y="151598"/>
            <a:ext cx="4625787" cy="95606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i="1" dirty="0"/>
              <a:t>The Gospel</a:t>
            </a:r>
          </a:p>
        </p:txBody>
      </p:sp>
    </p:spTree>
    <p:extLst>
      <p:ext uri="{BB962C8B-B14F-4D97-AF65-F5344CB8AC3E}">
        <p14:creationId xmlns:p14="http://schemas.microsoft.com/office/powerpoint/2010/main" val="24913920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876799"/>
            <a:ext cx="12191999" cy="198120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1:10</a:t>
            </a:r>
            <a:r>
              <a:rPr lang="en-US" sz="3600" b="1" baseline="30000" dirty="0"/>
              <a:t> </a:t>
            </a:r>
            <a:r>
              <a:rPr lang="en-US" sz="3600" dirty="0"/>
              <a:t> the gospel … </a:t>
            </a:r>
            <a:r>
              <a:rPr lang="en-US" sz="3600" b="1" baseline="30000" dirty="0"/>
              <a:t>11 </a:t>
            </a:r>
            <a:r>
              <a:rPr lang="en-US" sz="3600" dirty="0"/>
              <a:t>for which I was appointed a preacher, an apostle, and a teacher. </a:t>
            </a:r>
            <a:r>
              <a:rPr lang="en-US" sz="3600" b="1" baseline="30000" dirty="0"/>
              <a:t>12 </a:t>
            </a:r>
            <a:r>
              <a:rPr lang="en-US" sz="3600" dirty="0"/>
              <a:t>For this reason I also suffer these things; but I am not ashamed, </a:t>
            </a:r>
            <a:r>
              <a:rPr lang="en-US" sz="3600" b="1" u="sng" dirty="0"/>
              <a:t>for I know whom I have believed</a:t>
            </a:r>
            <a:r>
              <a:rPr lang="en-US" sz="3600" dirty="0"/>
              <a:t>, and I am convinced that He is able to protect what I have entrusted to Him until that day. </a:t>
            </a:r>
          </a:p>
          <a:p>
            <a:endParaRPr lang="en-US" sz="3600" dirty="0"/>
          </a:p>
          <a:p>
            <a:r>
              <a:rPr lang="en-US" sz="3600" dirty="0"/>
              <a:t> </a:t>
            </a:r>
          </a:p>
        </p:txBody>
      </p:sp>
      <p:sp>
        <p:nvSpPr>
          <p:cNvPr id="4" name="TextBox 3">
            <a:extLst>
              <a:ext uri="{FF2B5EF4-FFF2-40B4-BE49-F238E27FC236}">
                <a16:creationId xmlns:a16="http://schemas.microsoft.com/office/drawing/2014/main" id="{3591B03D-D654-4EFA-9CCC-AAD4DCB64486}"/>
              </a:ext>
            </a:extLst>
          </p:cNvPr>
          <p:cNvSpPr txBox="1"/>
          <p:nvPr/>
        </p:nvSpPr>
        <p:spPr>
          <a:xfrm>
            <a:off x="81831" y="127861"/>
            <a:ext cx="7878827"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2) Who we suffer </a:t>
            </a:r>
            <a:r>
              <a:rPr lang="en-US" sz="6000" b="1" i="1" dirty="0">
                <a:solidFill>
                  <a:schemeClr val="bg1"/>
                </a:solidFill>
              </a:rPr>
              <a:t>WITH:</a:t>
            </a:r>
            <a:endParaRPr lang="en-US" sz="4800" i="1" dirty="0">
              <a:solidFill>
                <a:schemeClr val="bg1"/>
              </a:solidFill>
            </a:endParaRPr>
          </a:p>
        </p:txBody>
      </p:sp>
      <p:sp>
        <p:nvSpPr>
          <p:cNvPr id="7" name="TextBox 6">
            <a:extLst>
              <a:ext uri="{FF2B5EF4-FFF2-40B4-BE49-F238E27FC236}">
                <a16:creationId xmlns:a16="http://schemas.microsoft.com/office/drawing/2014/main" id="{3591B03D-D654-4EFA-9CCC-AAD4DCB64486}"/>
              </a:ext>
            </a:extLst>
          </p:cNvPr>
          <p:cNvSpPr txBox="1"/>
          <p:nvPr/>
        </p:nvSpPr>
        <p:spPr>
          <a:xfrm>
            <a:off x="422032" y="1486667"/>
            <a:ext cx="11296356"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800" b="1" i="1" dirty="0">
                <a:solidFill>
                  <a:schemeClr val="bg1"/>
                </a:solidFill>
              </a:rPr>
              <a:t>Accompany me in suffering … as I am accompanying Christ </a:t>
            </a:r>
            <a:endParaRPr lang="en-US" sz="4000" i="1" dirty="0">
              <a:solidFill>
                <a:schemeClr val="bg1"/>
              </a:solidFill>
            </a:endParaRPr>
          </a:p>
        </p:txBody>
      </p:sp>
    </p:spTree>
    <p:extLst>
      <p:ext uri="{BB962C8B-B14F-4D97-AF65-F5344CB8AC3E}">
        <p14:creationId xmlns:p14="http://schemas.microsoft.com/office/powerpoint/2010/main" val="54646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a:t>
            </a:r>
            <a:r>
              <a:rPr lang="en-US" sz="3600" b="1" u="sng" dirty="0"/>
              <a:t>do not</a:t>
            </a:r>
            <a:r>
              <a:rPr lang="en-US" sz="3600" b="1" dirty="0"/>
              <a:t> </a:t>
            </a:r>
            <a:r>
              <a:rPr lang="en-US" sz="3600" dirty="0"/>
              <a:t>be ashamed of the testimony of our Lord or of me His prisoner, </a:t>
            </a:r>
            <a:r>
              <a:rPr lang="en-US" sz="3600" b="1" u="sng" dirty="0"/>
              <a:t>but</a:t>
            </a:r>
            <a:r>
              <a:rPr lang="en-US" sz="3600" dirty="0"/>
              <a:t> join with me in suffering for the  gospel according to the power of God,</a:t>
            </a:r>
          </a:p>
        </p:txBody>
      </p:sp>
      <p:sp>
        <p:nvSpPr>
          <p:cNvPr id="14" name="TextBox 13">
            <a:extLst>
              <a:ext uri="{FF2B5EF4-FFF2-40B4-BE49-F238E27FC236}">
                <a16:creationId xmlns:a16="http://schemas.microsoft.com/office/drawing/2014/main" id="{3591B03D-D654-4EFA-9CCC-AAD4DCB64486}"/>
              </a:ext>
            </a:extLst>
          </p:cNvPr>
          <p:cNvSpPr txBox="1"/>
          <p:nvPr/>
        </p:nvSpPr>
        <p:spPr>
          <a:xfrm>
            <a:off x="-152554" y="95375"/>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2 Timothy </a:t>
            </a:r>
            <a:endParaRPr lang="en-US" sz="4800" i="1" dirty="0">
              <a:solidFill>
                <a:schemeClr val="bg1"/>
              </a:solidFill>
            </a:endParaRPr>
          </a:p>
        </p:txBody>
      </p:sp>
    </p:spTree>
    <p:extLst>
      <p:ext uri="{BB962C8B-B14F-4D97-AF65-F5344CB8AC3E}">
        <p14:creationId xmlns:p14="http://schemas.microsoft.com/office/powerpoint/2010/main" val="14586853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876799"/>
            <a:ext cx="12191999" cy="198120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1:10</a:t>
            </a:r>
            <a:r>
              <a:rPr lang="en-US" sz="3600" b="1" baseline="30000" dirty="0"/>
              <a:t> </a:t>
            </a:r>
            <a:r>
              <a:rPr lang="en-US" sz="3600" dirty="0"/>
              <a:t> the gospel … </a:t>
            </a:r>
            <a:r>
              <a:rPr lang="en-US" sz="3600" b="1" baseline="30000" dirty="0"/>
              <a:t>11 </a:t>
            </a:r>
            <a:r>
              <a:rPr lang="en-US" sz="3600" dirty="0"/>
              <a:t>for which I was appointed a preacher, an apostle, and a teacher. </a:t>
            </a:r>
            <a:r>
              <a:rPr lang="en-US" sz="3600" b="1" baseline="30000" dirty="0"/>
              <a:t>12 </a:t>
            </a:r>
            <a:r>
              <a:rPr lang="en-US" sz="3600" dirty="0"/>
              <a:t>For this reason I also suffer these things; but I am not ashamed, </a:t>
            </a:r>
            <a:r>
              <a:rPr lang="en-US" sz="3600" b="1" u="sng" dirty="0"/>
              <a:t>for I know whom I have believed</a:t>
            </a:r>
            <a:r>
              <a:rPr lang="en-US" sz="3600" dirty="0"/>
              <a:t>, and I am convinced that He is able to protect what I have entrusted to Him until that day. </a:t>
            </a:r>
          </a:p>
          <a:p>
            <a:endParaRPr lang="en-US" sz="3600" dirty="0"/>
          </a:p>
          <a:p>
            <a:r>
              <a:rPr lang="en-US" sz="3600" dirty="0"/>
              <a:t> </a:t>
            </a:r>
          </a:p>
        </p:txBody>
      </p:sp>
      <p:sp>
        <p:nvSpPr>
          <p:cNvPr id="4" name="TextBox 3">
            <a:extLst>
              <a:ext uri="{FF2B5EF4-FFF2-40B4-BE49-F238E27FC236}">
                <a16:creationId xmlns:a16="http://schemas.microsoft.com/office/drawing/2014/main" id="{3591B03D-D654-4EFA-9CCC-AAD4DCB64486}"/>
              </a:ext>
            </a:extLst>
          </p:cNvPr>
          <p:cNvSpPr txBox="1"/>
          <p:nvPr/>
        </p:nvSpPr>
        <p:spPr>
          <a:xfrm>
            <a:off x="81831" y="127861"/>
            <a:ext cx="7878827"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2) Who we suffer </a:t>
            </a:r>
            <a:r>
              <a:rPr lang="en-US" sz="6000" b="1" i="1" dirty="0">
                <a:solidFill>
                  <a:schemeClr val="bg1"/>
                </a:solidFill>
              </a:rPr>
              <a:t>WITH:</a:t>
            </a:r>
            <a:endParaRPr lang="en-US" sz="4800" i="1" dirty="0">
              <a:solidFill>
                <a:schemeClr val="bg1"/>
              </a:solidFill>
            </a:endParaRPr>
          </a:p>
        </p:txBody>
      </p:sp>
      <p:sp>
        <p:nvSpPr>
          <p:cNvPr id="5" name="Rounded Rectangle 4"/>
          <p:cNvSpPr/>
          <p:nvPr/>
        </p:nvSpPr>
        <p:spPr>
          <a:xfrm>
            <a:off x="541742" y="1454026"/>
            <a:ext cx="10775577" cy="1414769"/>
          </a:xfrm>
          <a:prstGeom prst="roundRect">
            <a:avLst/>
          </a:prstGeom>
          <a:solidFill>
            <a:srgbClr val="3F7D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When you align with Christ, you align with him against the grain</a:t>
            </a:r>
          </a:p>
        </p:txBody>
      </p:sp>
      <p:sp>
        <p:nvSpPr>
          <p:cNvPr id="6" name="Rounded Rectangle 5"/>
          <p:cNvSpPr/>
          <p:nvPr/>
        </p:nvSpPr>
        <p:spPr>
          <a:xfrm>
            <a:off x="1533378" y="3010486"/>
            <a:ext cx="10513117" cy="715105"/>
          </a:xfrm>
          <a:prstGeom prst="roundRect">
            <a:avLst/>
          </a:prstGeom>
          <a:solidFill>
            <a:srgbClr val="3F7D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You can expect rejection, and indeed </a:t>
            </a:r>
            <a:r>
              <a:rPr lang="en-US" sz="4400" b="1" i="1" dirty="0"/>
              <a:t>shame</a:t>
            </a:r>
          </a:p>
        </p:txBody>
      </p:sp>
    </p:spTree>
    <p:extLst>
      <p:ext uri="{BB962C8B-B14F-4D97-AF65-F5344CB8AC3E}">
        <p14:creationId xmlns:p14="http://schemas.microsoft.com/office/powerpoint/2010/main" val="1617275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876799"/>
            <a:ext cx="12191999" cy="198120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1:10</a:t>
            </a:r>
            <a:r>
              <a:rPr lang="en-US" sz="3600" b="1" baseline="30000" dirty="0"/>
              <a:t> </a:t>
            </a:r>
            <a:r>
              <a:rPr lang="en-US" sz="3600" dirty="0"/>
              <a:t> the gospel … </a:t>
            </a:r>
            <a:r>
              <a:rPr lang="en-US" sz="3600" b="1" baseline="30000" dirty="0"/>
              <a:t>11 </a:t>
            </a:r>
            <a:r>
              <a:rPr lang="en-US" sz="3600" dirty="0"/>
              <a:t>for which I was appointed a preacher, an apostle, and a teacher. </a:t>
            </a:r>
            <a:r>
              <a:rPr lang="en-US" sz="3600" b="1" baseline="30000" dirty="0"/>
              <a:t>12 </a:t>
            </a:r>
            <a:r>
              <a:rPr lang="en-US" sz="3600" dirty="0"/>
              <a:t>For this reason I also suffer these things; but I am not ashamed, </a:t>
            </a:r>
            <a:r>
              <a:rPr lang="en-US" sz="3600" b="1" u="sng" dirty="0"/>
              <a:t>for I know whom I have believed</a:t>
            </a:r>
            <a:r>
              <a:rPr lang="en-US" sz="3600" dirty="0"/>
              <a:t>, and I am convinced that He is able to protect what I have entrusted to Him until that day. </a:t>
            </a:r>
          </a:p>
          <a:p>
            <a:endParaRPr lang="en-US" sz="3600" dirty="0"/>
          </a:p>
          <a:p>
            <a:r>
              <a:rPr lang="en-US" sz="3600" dirty="0"/>
              <a:t> </a:t>
            </a:r>
          </a:p>
        </p:txBody>
      </p:sp>
      <p:sp>
        <p:nvSpPr>
          <p:cNvPr id="4" name="TextBox 3">
            <a:extLst>
              <a:ext uri="{FF2B5EF4-FFF2-40B4-BE49-F238E27FC236}">
                <a16:creationId xmlns:a16="http://schemas.microsoft.com/office/drawing/2014/main" id="{3591B03D-D654-4EFA-9CCC-AAD4DCB64486}"/>
              </a:ext>
            </a:extLst>
          </p:cNvPr>
          <p:cNvSpPr txBox="1"/>
          <p:nvPr/>
        </p:nvSpPr>
        <p:spPr>
          <a:xfrm>
            <a:off x="81831" y="127861"/>
            <a:ext cx="7878827"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2) Who we suffer </a:t>
            </a:r>
            <a:r>
              <a:rPr lang="en-US" sz="6000" b="1" i="1" dirty="0">
                <a:solidFill>
                  <a:schemeClr val="bg1"/>
                </a:solidFill>
              </a:rPr>
              <a:t>WITH:</a:t>
            </a:r>
            <a:endParaRPr lang="en-US" sz="4800" i="1" dirty="0">
              <a:solidFill>
                <a:schemeClr val="bg1"/>
              </a:solidFill>
            </a:endParaRPr>
          </a:p>
        </p:txBody>
      </p:sp>
      <p:sp>
        <p:nvSpPr>
          <p:cNvPr id="5" name="Rectangle 4"/>
          <p:cNvSpPr/>
          <p:nvPr/>
        </p:nvSpPr>
        <p:spPr>
          <a:xfrm>
            <a:off x="221473" y="1520221"/>
            <a:ext cx="11749053" cy="1904297"/>
          </a:xfrm>
          <a:prstGeom prst="rect">
            <a:avLst/>
          </a:prstGeom>
          <a:solidFill>
            <a:srgbClr val="03272D"/>
          </a:solid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err="1">
                <a:solidFill>
                  <a:srgbClr val="72DB2B"/>
                </a:solidFill>
              </a:rPr>
              <a:t>Heb</a:t>
            </a:r>
            <a:r>
              <a:rPr lang="en-US" sz="3600" b="1" baseline="30000" dirty="0">
                <a:solidFill>
                  <a:srgbClr val="72DB2B"/>
                </a:solidFill>
              </a:rPr>
              <a:t> 12:2  </a:t>
            </a:r>
            <a:r>
              <a:rPr lang="en-US" sz="3600" dirty="0"/>
              <a:t>Because of the joy</a:t>
            </a:r>
            <a:r>
              <a:rPr lang="en-US" sz="3600" baseline="30000" dirty="0"/>
              <a:t> </a:t>
            </a:r>
            <a:r>
              <a:rPr lang="en-US" sz="3600" dirty="0"/>
              <a:t>awaiting him, he endured the cross, disregarding its shame. Now he is seated in the place of honor beside God’s throne.</a:t>
            </a:r>
            <a:endParaRPr lang="en-US" sz="3600" dirty="0">
              <a:solidFill>
                <a:schemeClr val="bg1"/>
              </a:solidFill>
            </a:endParaRPr>
          </a:p>
        </p:txBody>
      </p:sp>
    </p:spTree>
    <p:extLst>
      <p:ext uri="{BB962C8B-B14F-4D97-AF65-F5344CB8AC3E}">
        <p14:creationId xmlns:p14="http://schemas.microsoft.com/office/powerpoint/2010/main" val="25913344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876799"/>
            <a:ext cx="12191999" cy="198120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1:10</a:t>
            </a:r>
            <a:r>
              <a:rPr lang="en-US" sz="3600" b="1" baseline="30000" dirty="0"/>
              <a:t> </a:t>
            </a:r>
            <a:r>
              <a:rPr lang="en-US" sz="3600" dirty="0"/>
              <a:t> the gospel … </a:t>
            </a:r>
            <a:r>
              <a:rPr lang="en-US" sz="3600" b="1" baseline="30000" dirty="0"/>
              <a:t>11 </a:t>
            </a:r>
            <a:r>
              <a:rPr lang="en-US" sz="3600" dirty="0"/>
              <a:t>for which I was appointed a preacher, an apostle, and a teacher. </a:t>
            </a:r>
            <a:r>
              <a:rPr lang="en-US" sz="3600" b="1" baseline="30000" dirty="0"/>
              <a:t>12 </a:t>
            </a:r>
            <a:r>
              <a:rPr lang="en-US" sz="3600" dirty="0"/>
              <a:t>For this reason I also suffer these things; but I am not ashamed, for I know whom I have believed, </a:t>
            </a:r>
            <a:r>
              <a:rPr lang="en-US" sz="3600" b="1" u="sng" dirty="0"/>
              <a:t>and I am convinced that He is able to protect what I have entrusted to Him until that day</a:t>
            </a:r>
            <a:r>
              <a:rPr lang="en-US" sz="3600" dirty="0"/>
              <a:t>. </a:t>
            </a:r>
          </a:p>
          <a:p>
            <a:endParaRPr lang="en-US" sz="3600" dirty="0"/>
          </a:p>
          <a:p>
            <a:r>
              <a:rPr lang="en-US" sz="3600" dirty="0"/>
              <a:t> </a:t>
            </a:r>
          </a:p>
        </p:txBody>
      </p:sp>
      <p:sp>
        <p:nvSpPr>
          <p:cNvPr id="4" name="TextBox 3">
            <a:extLst>
              <a:ext uri="{FF2B5EF4-FFF2-40B4-BE49-F238E27FC236}">
                <a16:creationId xmlns:a16="http://schemas.microsoft.com/office/drawing/2014/main" id="{3591B03D-D654-4EFA-9CCC-AAD4DCB64486}"/>
              </a:ext>
            </a:extLst>
          </p:cNvPr>
          <p:cNvSpPr txBox="1"/>
          <p:nvPr/>
        </p:nvSpPr>
        <p:spPr>
          <a:xfrm>
            <a:off x="81831" y="127861"/>
            <a:ext cx="7878827"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2) Who we suffer </a:t>
            </a:r>
            <a:r>
              <a:rPr lang="en-US" sz="6000" b="1" i="1" dirty="0">
                <a:solidFill>
                  <a:schemeClr val="bg1"/>
                </a:solidFill>
              </a:rPr>
              <a:t>WITH:</a:t>
            </a:r>
            <a:endParaRPr lang="en-US" sz="4800" i="1" dirty="0">
              <a:solidFill>
                <a:schemeClr val="bg1"/>
              </a:solidFill>
            </a:endParaRPr>
          </a:p>
        </p:txBody>
      </p:sp>
      <p:sp>
        <p:nvSpPr>
          <p:cNvPr id="2" name="Rounded Rectangle 4">
            <a:extLst>
              <a:ext uri="{FF2B5EF4-FFF2-40B4-BE49-F238E27FC236}">
                <a16:creationId xmlns:a16="http://schemas.microsoft.com/office/drawing/2014/main" id="{2EF04D06-88C2-A1EB-AB37-D5C3D69F473D}"/>
              </a:ext>
            </a:extLst>
          </p:cNvPr>
          <p:cNvSpPr/>
          <p:nvPr/>
        </p:nvSpPr>
        <p:spPr>
          <a:xfrm>
            <a:off x="541742" y="1454026"/>
            <a:ext cx="10775577" cy="847385"/>
          </a:xfrm>
          <a:prstGeom prst="roundRect">
            <a:avLst/>
          </a:prstGeom>
          <a:solidFill>
            <a:srgbClr val="3F7D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Jesus’s path goes </a:t>
            </a:r>
            <a:r>
              <a:rPr lang="en-US" sz="4400" b="1" i="1" dirty="0"/>
              <a:t>through</a:t>
            </a:r>
            <a:r>
              <a:rPr lang="en-US" sz="4400" b="1" dirty="0"/>
              <a:t> suffering </a:t>
            </a:r>
            <a:r>
              <a:rPr lang="en-US" sz="4400" b="1" i="1" dirty="0"/>
              <a:t>to</a:t>
            </a:r>
            <a:r>
              <a:rPr lang="en-US" sz="4400" b="1" dirty="0"/>
              <a:t> glory</a:t>
            </a:r>
          </a:p>
        </p:txBody>
      </p:sp>
    </p:spTree>
    <p:extLst>
      <p:ext uri="{BB962C8B-B14F-4D97-AF65-F5344CB8AC3E}">
        <p14:creationId xmlns:p14="http://schemas.microsoft.com/office/powerpoint/2010/main" val="885798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591B03D-D654-4EFA-9CCC-AAD4DCB64486}"/>
              </a:ext>
            </a:extLst>
          </p:cNvPr>
          <p:cNvSpPr txBox="1"/>
          <p:nvPr/>
        </p:nvSpPr>
        <p:spPr>
          <a:xfrm>
            <a:off x="81831" y="127861"/>
            <a:ext cx="1194880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3) The POWER with which we face it</a:t>
            </a:r>
            <a:r>
              <a:rPr lang="en-US" sz="6000" b="1" i="1" dirty="0">
                <a:solidFill>
                  <a:schemeClr val="bg1"/>
                </a:solidFill>
              </a:rPr>
              <a:t>:</a:t>
            </a:r>
            <a:endParaRPr lang="en-US" sz="4800" i="1" dirty="0">
              <a:solidFill>
                <a:schemeClr val="bg1"/>
              </a:solidFill>
            </a:endParaRPr>
          </a:p>
        </p:txBody>
      </p:sp>
      <p:sp>
        <p:nvSpPr>
          <p:cNvPr id="8" name="Rectangle 7"/>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do not be ashamed of the testimony of our Lord or of me His prisoner, but join with me in suffering for the  gospel </a:t>
            </a:r>
            <a:r>
              <a:rPr lang="en-US" sz="3600" b="1" u="sng" dirty="0"/>
              <a:t>according to the power of God</a:t>
            </a:r>
            <a:r>
              <a:rPr lang="en-US" sz="3600" dirty="0"/>
              <a:t>,</a:t>
            </a:r>
          </a:p>
        </p:txBody>
      </p:sp>
    </p:spTree>
    <p:extLst>
      <p:ext uri="{BB962C8B-B14F-4D97-AF65-F5344CB8AC3E}">
        <p14:creationId xmlns:p14="http://schemas.microsoft.com/office/powerpoint/2010/main" val="17467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591B03D-D654-4EFA-9CCC-AAD4DCB64486}"/>
              </a:ext>
            </a:extLst>
          </p:cNvPr>
          <p:cNvSpPr txBox="1"/>
          <p:nvPr/>
        </p:nvSpPr>
        <p:spPr>
          <a:xfrm>
            <a:off x="81831" y="127861"/>
            <a:ext cx="1194880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3) The POWER with which we face it</a:t>
            </a:r>
            <a:r>
              <a:rPr lang="en-US" sz="6000" b="1" i="1" dirty="0">
                <a:solidFill>
                  <a:schemeClr val="bg1"/>
                </a:solidFill>
              </a:rPr>
              <a:t>:</a:t>
            </a:r>
            <a:endParaRPr lang="en-US" sz="4800" i="1" dirty="0">
              <a:solidFill>
                <a:schemeClr val="bg1"/>
              </a:solidFill>
            </a:endParaRPr>
          </a:p>
        </p:txBody>
      </p:sp>
      <p:sp>
        <p:nvSpPr>
          <p:cNvPr id="8" name="Rectangle 7"/>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b="1" u="sng" dirty="0"/>
              <a:t>Therefore</a:t>
            </a:r>
            <a:r>
              <a:rPr lang="en-US" sz="3600" dirty="0"/>
              <a:t> do not be ashamed of the testimony of our Lord or of me His prisoner, but join with me in suffering for the  gospel </a:t>
            </a:r>
            <a:r>
              <a:rPr lang="en-US" sz="3600" b="1" u="sng" dirty="0"/>
              <a:t>according to the power of God</a:t>
            </a:r>
            <a:r>
              <a:rPr lang="en-US" sz="3600" dirty="0"/>
              <a:t>,</a:t>
            </a:r>
          </a:p>
        </p:txBody>
      </p:sp>
    </p:spTree>
    <p:extLst>
      <p:ext uri="{BB962C8B-B14F-4D97-AF65-F5344CB8AC3E}">
        <p14:creationId xmlns:p14="http://schemas.microsoft.com/office/powerpoint/2010/main" val="42482818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591B03D-D654-4EFA-9CCC-AAD4DCB64486}"/>
              </a:ext>
            </a:extLst>
          </p:cNvPr>
          <p:cNvSpPr txBox="1"/>
          <p:nvPr/>
        </p:nvSpPr>
        <p:spPr>
          <a:xfrm>
            <a:off x="81831" y="127861"/>
            <a:ext cx="1194880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3) The POWER with which we face it</a:t>
            </a:r>
            <a:r>
              <a:rPr lang="en-US" sz="6000" b="1" i="1" dirty="0">
                <a:solidFill>
                  <a:schemeClr val="bg1"/>
                </a:solidFill>
              </a:rPr>
              <a:t>:</a:t>
            </a:r>
            <a:endParaRPr lang="en-US" sz="4800" i="1" dirty="0">
              <a:solidFill>
                <a:schemeClr val="bg1"/>
              </a:solidFill>
            </a:endParaRPr>
          </a:p>
        </p:txBody>
      </p:sp>
      <p:sp>
        <p:nvSpPr>
          <p:cNvPr id="8" name="Rectangle 7"/>
          <p:cNvSpPr/>
          <p:nvPr/>
        </p:nvSpPr>
        <p:spPr>
          <a:xfrm>
            <a:off x="1" y="5056093"/>
            <a:ext cx="12191999" cy="1801907"/>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baseline="30000" dirty="0">
                <a:solidFill>
                  <a:srgbClr val="72DB2B"/>
                </a:solidFill>
              </a:rPr>
              <a:t>2 Tim 1:7</a:t>
            </a:r>
            <a:r>
              <a:rPr lang="en-US" sz="4000" b="1" baseline="30000" dirty="0"/>
              <a:t> </a:t>
            </a:r>
            <a:r>
              <a:rPr lang="en-US" sz="4000" dirty="0"/>
              <a:t>For God has not given us a spirit of timidity, but of power and love and discipline.</a:t>
            </a:r>
          </a:p>
        </p:txBody>
      </p:sp>
    </p:spTree>
    <p:extLst>
      <p:ext uri="{BB962C8B-B14F-4D97-AF65-F5344CB8AC3E}">
        <p14:creationId xmlns:p14="http://schemas.microsoft.com/office/powerpoint/2010/main" val="18481403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591B03D-D654-4EFA-9CCC-AAD4DCB64486}"/>
              </a:ext>
            </a:extLst>
          </p:cNvPr>
          <p:cNvSpPr txBox="1"/>
          <p:nvPr/>
        </p:nvSpPr>
        <p:spPr>
          <a:xfrm>
            <a:off x="81831" y="127861"/>
            <a:ext cx="1194880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3) The POWER with which we face it</a:t>
            </a:r>
            <a:r>
              <a:rPr lang="en-US" sz="6000" b="1" i="1" dirty="0">
                <a:solidFill>
                  <a:schemeClr val="bg1"/>
                </a:solidFill>
              </a:rPr>
              <a:t>:</a:t>
            </a:r>
            <a:endParaRPr lang="en-US" sz="4800" i="1" dirty="0">
              <a:solidFill>
                <a:schemeClr val="bg1"/>
              </a:solidFill>
            </a:endParaRPr>
          </a:p>
        </p:txBody>
      </p:sp>
      <p:sp>
        <p:nvSpPr>
          <p:cNvPr id="8" name="Rectangle 7"/>
          <p:cNvSpPr/>
          <p:nvPr/>
        </p:nvSpPr>
        <p:spPr>
          <a:xfrm>
            <a:off x="1" y="5056093"/>
            <a:ext cx="12191999" cy="1801907"/>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baseline="30000" dirty="0">
                <a:solidFill>
                  <a:srgbClr val="72DB2B"/>
                </a:solidFill>
              </a:rPr>
              <a:t>2 Tim 1:7</a:t>
            </a:r>
            <a:r>
              <a:rPr lang="en-US" sz="4000" b="1" baseline="30000" dirty="0"/>
              <a:t> </a:t>
            </a:r>
            <a:r>
              <a:rPr lang="en-US" sz="4000" dirty="0"/>
              <a:t>For God has not </a:t>
            </a:r>
            <a:r>
              <a:rPr lang="en-US" sz="4000" b="1" u="sng" dirty="0"/>
              <a:t>given us a spirit</a:t>
            </a:r>
            <a:r>
              <a:rPr lang="en-US" sz="4000" b="1" dirty="0"/>
              <a:t> </a:t>
            </a:r>
            <a:r>
              <a:rPr lang="en-US" sz="4000" dirty="0"/>
              <a:t>of timidity, but of power and love and discipline.</a:t>
            </a:r>
          </a:p>
        </p:txBody>
      </p:sp>
    </p:spTree>
    <p:extLst>
      <p:ext uri="{BB962C8B-B14F-4D97-AF65-F5344CB8AC3E}">
        <p14:creationId xmlns:p14="http://schemas.microsoft.com/office/powerpoint/2010/main" val="21459151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591B03D-D654-4EFA-9CCC-AAD4DCB64486}"/>
              </a:ext>
            </a:extLst>
          </p:cNvPr>
          <p:cNvSpPr txBox="1"/>
          <p:nvPr/>
        </p:nvSpPr>
        <p:spPr>
          <a:xfrm>
            <a:off x="81831" y="127861"/>
            <a:ext cx="1194880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3) The POWER with which we face it</a:t>
            </a:r>
            <a:r>
              <a:rPr lang="en-US" sz="6000" b="1" i="1" dirty="0">
                <a:solidFill>
                  <a:schemeClr val="bg1"/>
                </a:solidFill>
              </a:rPr>
              <a:t>:</a:t>
            </a:r>
            <a:endParaRPr lang="en-US" sz="4800" i="1" dirty="0">
              <a:solidFill>
                <a:schemeClr val="bg1"/>
              </a:solidFill>
            </a:endParaRPr>
          </a:p>
        </p:txBody>
      </p:sp>
      <p:sp>
        <p:nvSpPr>
          <p:cNvPr id="8" name="Rectangle 7"/>
          <p:cNvSpPr/>
          <p:nvPr/>
        </p:nvSpPr>
        <p:spPr>
          <a:xfrm>
            <a:off x="1" y="5056093"/>
            <a:ext cx="12191999" cy="1801907"/>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baseline="30000" dirty="0">
                <a:solidFill>
                  <a:srgbClr val="72DB2B"/>
                </a:solidFill>
              </a:rPr>
              <a:t>2 Tim 1:7</a:t>
            </a:r>
            <a:r>
              <a:rPr lang="en-US" sz="4000" b="1" baseline="30000" dirty="0"/>
              <a:t> </a:t>
            </a:r>
            <a:r>
              <a:rPr lang="en-US" sz="4000" dirty="0"/>
              <a:t>For God has </a:t>
            </a:r>
            <a:r>
              <a:rPr lang="en-US" sz="4000" b="1" u="sng" dirty="0"/>
              <a:t>not given us a spirit of timidity</a:t>
            </a:r>
            <a:r>
              <a:rPr lang="en-US" sz="4000" dirty="0"/>
              <a:t>, but of power and love and discipline.</a:t>
            </a:r>
          </a:p>
        </p:txBody>
      </p:sp>
    </p:spTree>
    <p:extLst>
      <p:ext uri="{BB962C8B-B14F-4D97-AF65-F5344CB8AC3E}">
        <p14:creationId xmlns:p14="http://schemas.microsoft.com/office/powerpoint/2010/main" val="658826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591B03D-D654-4EFA-9CCC-AAD4DCB64486}"/>
              </a:ext>
            </a:extLst>
          </p:cNvPr>
          <p:cNvSpPr txBox="1"/>
          <p:nvPr/>
        </p:nvSpPr>
        <p:spPr>
          <a:xfrm>
            <a:off x="81831" y="127861"/>
            <a:ext cx="1194880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3) The POWER with which we face it</a:t>
            </a:r>
            <a:r>
              <a:rPr lang="en-US" sz="6000" b="1" i="1" dirty="0">
                <a:solidFill>
                  <a:schemeClr val="bg1"/>
                </a:solidFill>
              </a:rPr>
              <a:t>:</a:t>
            </a:r>
            <a:endParaRPr lang="en-US" sz="4800" i="1" dirty="0">
              <a:solidFill>
                <a:schemeClr val="bg1"/>
              </a:solidFill>
            </a:endParaRPr>
          </a:p>
        </p:txBody>
      </p:sp>
      <p:sp>
        <p:nvSpPr>
          <p:cNvPr id="8" name="Rectangle 7"/>
          <p:cNvSpPr/>
          <p:nvPr/>
        </p:nvSpPr>
        <p:spPr>
          <a:xfrm>
            <a:off x="1" y="5056093"/>
            <a:ext cx="12191999" cy="1801907"/>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baseline="30000" dirty="0">
                <a:solidFill>
                  <a:srgbClr val="72DB2B"/>
                </a:solidFill>
              </a:rPr>
              <a:t>2 Tim 1:7</a:t>
            </a:r>
            <a:r>
              <a:rPr lang="en-US" sz="4000" b="1" baseline="30000" dirty="0"/>
              <a:t> </a:t>
            </a:r>
            <a:r>
              <a:rPr lang="en-US" sz="4000" dirty="0"/>
              <a:t>For God has not given us a spirit of timidity, but of </a:t>
            </a:r>
            <a:r>
              <a:rPr lang="en-US" sz="4000" b="1" u="sng" dirty="0"/>
              <a:t>power</a:t>
            </a:r>
            <a:r>
              <a:rPr lang="en-US" sz="4000" dirty="0"/>
              <a:t> and love and discipline.</a:t>
            </a:r>
          </a:p>
        </p:txBody>
      </p:sp>
    </p:spTree>
    <p:extLst>
      <p:ext uri="{BB962C8B-B14F-4D97-AF65-F5344CB8AC3E}">
        <p14:creationId xmlns:p14="http://schemas.microsoft.com/office/powerpoint/2010/main" val="32161043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591B03D-D654-4EFA-9CCC-AAD4DCB64486}"/>
              </a:ext>
            </a:extLst>
          </p:cNvPr>
          <p:cNvSpPr txBox="1"/>
          <p:nvPr/>
        </p:nvSpPr>
        <p:spPr>
          <a:xfrm>
            <a:off x="81831" y="127861"/>
            <a:ext cx="1194880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3) The POWER with which we face it</a:t>
            </a:r>
            <a:r>
              <a:rPr lang="en-US" sz="6000" b="1" i="1" dirty="0">
                <a:solidFill>
                  <a:schemeClr val="bg1"/>
                </a:solidFill>
              </a:rPr>
              <a:t>:</a:t>
            </a:r>
            <a:endParaRPr lang="en-US" sz="4800" i="1" dirty="0">
              <a:solidFill>
                <a:schemeClr val="bg1"/>
              </a:solidFill>
            </a:endParaRPr>
          </a:p>
        </p:txBody>
      </p:sp>
      <p:sp>
        <p:nvSpPr>
          <p:cNvPr id="8" name="Rectangle 7"/>
          <p:cNvSpPr/>
          <p:nvPr/>
        </p:nvSpPr>
        <p:spPr>
          <a:xfrm>
            <a:off x="1" y="5056093"/>
            <a:ext cx="12191999" cy="1801907"/>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baseline="30000" dirty="0">
                <a:solidFill>
                  <a:srgbClr val="72DB2B"/>
                </a:solidFill>
              </a:rPr>
              <a:t>2 Tim 1:7</a:t>
            </a:r>
            <a:r>
              <a:rPr lang="en-US" sz="4000" b="1" baseline="30000" dirty="0"/>
              <a:t> </a:t>
            </a:r>
            <a:r>
              <a:rPr lang="en-US" sz="4000" dirty="0"/>
              <a:t>For God has not given us a spirit of timidity, but of power and </a:t>
            </a:r>
            <a:r>
              <a:rPr lang="en-US" sz="4000" b="1" u="sng" dirty="0"/>
              <a:t>love</a:t>
            </a:r>
            <a:r>
              <a:rPr lang="en-US" sz="4000" dirty="0"/>
              <a:t> and discipline.</a:t>
            </a:r>
          </a:p>
        </p:txBody>
      </p:sp>
      <p:sp>
        <p:nvSpPr>
          <p:cNvPr id="2" name="Rounded Rectangle 4">
            <a:extLst>
              <a:ext uri="{FF2B5EF4-FFF2-40B4-BE49-F238E27FC236}">
                <a16:creationId xmlns:a16="http://schemas.microsoft.com/office/drawing/2014/main" id="{38148955-99FD-68A0-29BA-6E8ACF9B6872}"/>
              </a:ext>
            </a:extLst>
          </p:cNvPr>
          <p:cNvSpPr/>
          <p:nvPr/>
        </p:nvSpPr>
        <p:spPr>
          <a:xfrm>
            <a:off x="402722" y="1546493"/>
            <a:ext cx="11386555" cy="847385"/>
          </a:xfrm>
          <a:prstGeom prst="roundRect">
            <a:avLst/>
          </a:prstGeom>
          <a:solidFill>
            <a:srgbClr val="3F7D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Love is the one thing that always trumps shame</a:t>
            </a:r>
          </a:p>
        </p:txBody>
      </p:sp>
      <p:sp>
        <p:nvSpPr>
          <p:cNvPr id="3" name="Rounded Rectangle 4">
            <a:extLst>
              <a:ext uri="{FF2B5EF4-FFF2-40B4-BE49-F238E27FC236}">
                <a16:creationId xmlns:a16="http://schemas.microsoft.com/office/drawing/2014/main" id="{5B06EAF8-7C9F-DC6C-CA5A-377A246967A4}"/>
              </a:ext>
            </a:extLst>
          </p:cNvPr>
          <p:cNvSpPr/>
          <p:nvPr/>
        </p:nvSpPr>
        <p:spPr>
          <a:xfrm>
            <a:off x="402721" y="2891589"/>
            <a:ext cx="11386555" cy="1302724"/>
          </a:xfrm>
          <a:prstGeom prst="roundRect">
            <a:avLst/>
          </a:prstGeom>
          <a:solidFill>
            <a:srgbClr val="3F7D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Love is the antidote to fear, because it takes my attention off of myself and puts it on others</a:t>
            </a:r>
          </a:p>
        </p:txBody>
      </p:sp>
    </p:spTree>
    <p:extLst>
      <p:ext uri="{BB962C8B-B14F-4D97-AF65-F5344CB8AC3E}">
        <p14:creationId xmlns:p14="http://schemas.microsoft.com/office/powerpoint/2010/main" val="2128012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do not be ashamed of the testimony of our Lord or of me His prisoner, but </a:t>
            </a:r>
            <a:r>
              <a:rPr lang="en-US" sz="3600" b="1" u="sng" dirty="0"/>
              <a:t>join with me in suffering</a:t>
            </a:r>
            <a:r>
              <a:rPr lang="en-US" sz="3600" dirty="0"/>
              <a:t> for the  gospel according to the power of God,</a:t>
            </a:r>
          </a:p>
        </p:txBody>
      </p:sp>
      <p:sp>
        <p:nvSpPr>
          <p:cNvPr id="14" name="TextBox 13">
            <a:extLst>
              <a:ext uri="{FF2B5EF4-FFF2-40B4-BE49-F238E27FC236}">
                <a16:creationId xmlns:a16="http://schemas.microsoft.com/office/drawing/2014/main" id="{3591B03D-D654-4EFA-9CCC-AAD4DCB64486}"/>
              </a:ext>
            </a:extLst>
          </p:cNvPr>
          <p:cNvSpPr txBox="1"/>
          <p:nvPr/>
        </p:nvSpPr>
        <p:spPr>
          <a:xfrm>
            <a:off x="-152554" y="95375"/>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2 Timothy </a:t>
            </a:r>
            <a:endParaRPr lang="en-US" sz="4800" i="1" dirty="0">
              <a:solidFill>
                <a:schemeClr val="bg1"/>
              </a:solidFill>
            </a:endParaRPr>
          </a:p>
        </p:txBody>
      </p:sp>
    </p:spTree>
    <p:extLst>
      <p:ext uri="{BB962C8B-B14F-4D97-AF65-F5344CB8AC3E}">
        <p14:creationId xmlns:p14="http://schemas.microsoft.com/office/powerpoint/2010/main" val="12078146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591B03D-D654-4EFA-9CCC-AAD4DCB64486}"/>
              </a:ext>
            </a:extLst>
          </p:cNvPr>
          <p:cNvSpPr txBox="1"/>
          <p:nvPr/>
        </p:nvSpPr>
        <p:spPr>
          <a:xfrm>
            <a:off x="81831" y="127861"/>
            <a:ext cx="1194880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3) The POWER with which we face it</a:t>
            </a:r>
            <a:r>
              <a:rPr lang="en-US" sz="6000" b="1" i="1" dirty="0">
                <a:solidFill>
                  <a:schemeClr val="bg1"/>
                </a:solidFill>
              </a:rPr>
              <a:t>:</a:t>
            </a:r>
            <a:endParaRPr lang="en-US" sz="4800" i="1" dirty="0">
              <a:solidFill>
                <a:schemeClr val="bg1"/>
              </a:solidFill>
            </a:endParaRPr>
          </a:p>
        </p:txBody>
      </p:sp>
      <p:sp>
        <p:nvSpPr>
          <p:cNvPr id="8" name="Rectangle 7"/>
          <p:cNvSpPr/>
          <p:nvPr/>
        </p:nvSpPr>
        <p:spPr>
          <a:xfrm>
            <a:off x="1" y="5056093"/>
            <a:ext cx="12191999" cy="1801907"/>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baseline="30000" dirty="0">
                <a:solidFill>
                  <a:srgbClr val="72DB2B"/>
                </a:solidFill>
              </a:rPr>
              <a:t>2 Tim 1:7</a:t>
            </a:r>
            <a:r>
              <a:rPr lang="en-US" sz="4000" b="1" baseline="30000" dirty="0"/>
              <a:t> </a:t>
            </a:r>
            <a:r>
              <a:rPr lang="en-US" sz="4000" dirty="0"/>
              <a:t>For God has not given us a spirit of timidity, but of power and love and </a:t>
            </a:r>
            <a:r>
              <a:rPr lang="en-US" sz="4000" b="1" u="sng" dirty="0"/>
              <a:t>discipline</a:t>
            </a:r>
            <a:r>
              <a:rPr lang="en-US" sz="4000" dirty="0"/>
              <a:t>.</a:t>
            </a:r>
          </a:p>
        </p:txBody>
      </p:sp>
      <p:sp>
        <p:nvSpPr>
          <p:cNvPr id="5" name="Rounded Rectangular Callout 4"/>
          <p:cNvSpPr/>
          <p:nvPr/>
        </p:nvSpPr>
        <p:spPr>
          <a:xfrm>
            <a:off x="3539323" y="4428565"/>
            <a:ext cx="8428585" cy="803712"/>
          </a:xfrm>
          <a:prstGeom prst="wedgeRoundRectCallout">
            <a:avLst>
              <a:gd name="adj1" fmla="val -35029"/>
              <a:gd name="adj2" fmla="val 148190"/>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err="1">
                <a:solidFill>
                  <a:schemeClr val="tx1"/>
                </a:solidFill>
              </a:rPr>
              <a:t>Sophronismos</a:t>
            </a:r>
            <a:r>
              <a:rPr lang="en-US" sz="3600" b="1" dirty="0">
                <a:solidFill>
                  <a:schemeClr val="tx1"/>
                </a:solidFill>
              </a:rPr>
              <a:t>: “</a:t>
            </a:r>
            <a:r>
              <a:rPr lang="en-US" sz="3600" dirty="0">
                <a:solidFill>
                  <a:schemeClr val="tx1"/>
                </a:solidFill>
              </a:rPr>
              <a:t>to recall one to his senses”</a:t>
            </a:r>
          </a:p>
        </p:txBody>
      </p:sp>
      <p:sp>
        <p:nvSpPr>
          <p:cNvPr id="6" name="Rectangle 5"/>
          <p:cNvSpPr/>
          <p:nvPr/>
        </p:nvSpPr>
        <p:spPr>
          <a:xfrm>
            <a:off x="1555048" y="1505581"/>
            <a:ext cx="9081903" cy="2343748"/>
          </a:xfrm>
          <a:prstGeom prst="rect">
            <a:avLst/>
          </a:prstGeom>
          <a:solidFill>
            <a:srgbClr val="03272D"/>
          </a:solid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Mark 5:15 </a:t>
            </a:r>
            <a:r>
              <a:rPr lang="en-US" sz="3600" dirty="0">
                <a:solidFill>
                  <a:schemeClr val="bg1"/>
                </a:solidFill>
              </a:rPr>
              <a:t>“In his right mind” </a:t>
            </a:r>
          </a:p>
          <a:p>
            <a:r>
              <a:rPr lang="en-US" sz="3600" b="1" baseline="30000" dirty="0">
                <a:solidFill>
                  <a:srgbClr val="72DB2B"/>
                </a:solidFill>
              </a:rPr>
              <a:t>2</a:t>
            </a:r>
            <a:r>
              <a:rPr lang="en-US" sz="3600" b="1" dirty="0">
                <a:solidFill>
                  <a:srgbClr val="72DB2B"/>
                </a:solidFill>
              </a:rPr>
              <a:t> </a:t>
            </a:r>
            <a:r>
              <a:rPr lang="en-US" sz="3600" b="1" baseline="30000" dirty="0" err="1">
                <a:solidFill>
                  <a:srgbClr val="72DB2B"/>
                </a:solidFill>
              </a:rPr>
              <a:t>Cor</a:t>
            </a:r>
            <a:r>
              <a:rPr lang="en-US" sz="3600" b="1" baseline="30000" dirty="0">
                <a:solidFill>
                  <a:srgbClr val="72DB2B"/>
                </a:solidFill>
              </a:rPr>
              <a:t> 5:13</a:t>
            </a:r>
            <a:r>
              <a:rPr lang="en-US" sz="3600" b="1" dirty="0">
                <a:solidFill>
                  <a:srgbClr val="72DB2B"/>
                </a:solidFill>
              </a:rPr>
              <a:t> </a:t>
            </a:r>
            <a:r>
              <a:rPr lang="en-US" sz="3600" dirty="0">
                <a:solidFill>
                  <a:schemeClr val="bg1"/>
                </a:solidFill>
              </a:rPr>
              <a:t>“sound mind”</a:t>
            </a:r>
          </a:p>
          <a:p>
            <a:r>
              <a:rPr lang="en-US" sz="3600" b="1" baseline="30000" dirty="0">
                <a:solidFill>
                  <a:srgbClr val="72DB2B"/>
                </a:solidFill>
              </a:rPr>
              <a:t>Romans 12:3 </a:t>
            </a:r>
            <a:r>
              <a:rPr lang="en-US" sz="3600" dirty="0">
                <a:solidFill>
                  <a:schemeClr val="bg1"/>
                </a:solidFill>
              </a:rPr>
              <a:t>“think so as to have sound judgement” </a:t>
            </a:r>
          </a:p>
          <a:p>
            <a:r>
              <a:rPr lang="en-US" sz="3600" b="1" baseline="30000" dirty="0">
                <a:solidFill>
                  <a:srgbClr val="72DB2B"/>
                </a:solidFill>
              </a:rPr>
              <a:t>Titus 2:6 </a:t>
            </a:r>
            <a:r>
              <a:rPr lang="en-US" sz="3600" dirty="0">
                <a:solidFill>
                  <a:schemeClr val="bg1"/>
                </a:solidFill>
              </a:rPr>
              <a:t>“sensible”</a:t>
            </a:r>
            <a:endParaRPr lang="en-US" sz="3600" dirty="0"/>
          </a:p>
        </p:txBody>
      </p:sp>
    </p:spTree>
    <p:extLst>
      <p:ext uri="{BB962C8B-B14F-4D97-AF65-F5344CB8AC3E}">
        <p14:creationId xmlns:p14="http://schemas.microsoft.com/office/powerpoint/2010/main" val="3424607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591B03D-D654-4EFA-9CCC-AAD4DCB64486}"/>
              </a:ext>
            </a:extLst>
          </p:cNvPr>
          <p:cNvSpPr txBox="1"/>
          <p:nvPr/>
        </p:nvSpPr>
        <p:spPr>
          <a:xfrm>
            <a:off x="81831" y="127861"/>
            <a:ext cx="1194880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3) The POWER with which we face it</a:t>
            </a:r>
            <a:r>
              <a:rPr lang="en-US" sz="6000" b="1" i="1" dirty="0">
                <a:solidFill>
                  <a:schemeClr val="bg1"/>
                </a:solidFill>
              </a:rPr>
              <a:t>:</a:t>
            </a:r>
            <a:endParaRPr lang="en-US" sz="4800" i="1" dirty="0">
              <a:solidFill>
                <a:schemeClr val="bg1"/>
              </a:solidFill>
            </a:endParaRPr>
          </a:p>
        </p:txBody>
      </p:sp>
      <p:sp>
        <p:nvSpPr>
          <p:cNvPr id="8" name="Rectangle 7"/>
          <p:cNvSpPr/>
          <p:nvPr/>
        </p:nvSpPr>
        <p:spPr>
          <a:xfrm>
            <a:off x="1" y="5056093"/>
            <a:ext cx="12191999" cy="1801907"/>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baseline="30000" dirty="0">
                <a:solidFill>
                  <a:srgbClr val="72DB2B"/>
                </a:solidFill>
              </a:rPr>
              <a:t>2 Tim 1:7</a:t>
            </a:r>
            <a:r>
              <a:rPr lang="en-US" sz="4000" b="1" baseline="30000" dirty="0"/>
              <a:t> </a:t>
            </a:r>
            <a:r>
              <a:rPr lang="en-US" sz="4000" dirty="0"/>
              <a:t>For God has not given us a spirit of timidity, but of power and love and </a:t>
            </a:r>
            <a:r>
              <a:rPr lang="en-US" sz="4000" b="1" u="sng" dirty="0"/>
              <a:t>discipline</a:t>
            </a:r>
            <a:r>
              <a:rPr lang="en-US" sz="4000" dirty="0"/>
              <a:t>.</a:t>
            </a:r>
          </a:p>
        </p:txBody>
      </p:sp>
      <p:sp>
        <p:nvSpPr>
          <p:cNvPr id="9" name="Rectangle 8"/>
          <p:cNvSpPr/>
          <p:nvPr/>
        </p:nvSpPr>
        <p:spPr>
          <a:xfrm>
            <a:off x="6670490" y="5903259"/>
            <a:ext cx="6005604" cy="694327"/>
          </a:xfrm>
          <a:prstGeom prst="rect">
            <a:avLst/>
          </a:prstGeom>
          <a:solidFill>
            <a:srgbClr val="03272D"/>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i="1" dirty="0"/>
              <a:t>renewed thinking</a:t>
            </a:r>
          </a:p>
        </p:txBody>
      </p:sp>
      <p:sp>
        <p:nvSpPr>
          <p:cNvPr id="2" name="Rounded Rectangle 6">
            <a:extLst>
              <a:ext uri="{FF2B5EF4-FFF2-40B4-BE49-F238E27FC236}">
                <a16:creationId xmlns:a16="http://schemas.microsoft.com/office/drawing/2014/main" id="{44125079-0C0D-9C03-6187-574672CDA650}"/>
              </a:ext>
            </a:extLst>
          </p:cNvPr>
          <p:cNvSpPr/>
          <p:nvPr/>
        </p:nvSpPr>
        <p:spPr>
          <a:xfrm>
            <a:off x="173252" y="1579619"/>
            <a:ext cx="11857383" cy="822141"/>
          </a:xfrm>
          <a:prstGeom prst="roundRect">
            <a:avLst/>
          </a:prstGeom>
          <a:solidFill>
            <a:srgbClr val="3F7D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Thinking that isn’t influenced by shame and fear</a:t>
            </a:r>
          </a:p>
        </p:txBody>
      </p:sp>
    </p:spTree>
    <p:extLst>
      <p:ext uri="{BB962C8B-B14F-4D97-AF65-F5344CB8AC3E}">
        <p14:creationId xmlns:p14="http://schemas.microsoft.com/office/powerpoint/2010/main" val="1025070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591B03D-D654-4EFA-9CCC-AAD4DCB64486}"/>
              </a:ext>
            </a:extLst>
          </p:cNvPr>
          <p:cNvSpPr txBox="1"/>
          <p:nvPr/>
        </p:nvSpPr>
        <p:spPr>
          <a:xfrm>
            <a:off x="81831" y="127861"/>
            <a:ext cx="1194880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3) The POWER with which we face it</a:t>
            </a:r>
            <a:r>
              <a:rPr lang="en-US" sz="6000" b="1" i="1" dirty="0">
                <a:solidFill>
                  <a:schemeClr val="bg1"/>
                </a:solidFill>
              </a:rPr>
              <a:t>:</a:t>
            </a:r>
            <a:endParaRPr lang="en-US" sz="4800" i="1" dirty="0">
              <a:solidFill>
                <a:schemeClr val="bg1"/>
              </a:solidFill>
            </a:endParaRPr>
          </a:p>
        </p:txBody>
      </p:sp>
      <p:sp>
        <p:nvSpPr>
          <p:cNvPr id="8" name="Rectangle 7"/>
          <p:cNvSpPr/>
          <p:nvPr/>
        </p:nvSpPr>
        <p:spPr>
          <a:xfrm>
            <a:off x="1" y="5056093"/>
            <a:ext cx="12191999" cy="1801907"/>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baseline="30000" dirty="0">
                <a:solidFill>
                  <a:srgbClr val="72DB2B"/>
                </a:solidFill>
              </a:rPr>
              <a:t>2 Tim 1:7</a:t>
            </a:r>
            <a:r>
              <a:rPr lang="en-US" sz="4000" b="1" baseline="30000" dirty="0"/>
              <a:t> </a:t>
            </a:r>
            <a:r>
              <a:rPr lang="en-US" sz="4000" dirty="0"/>
              <a:t>For God has not given us a spirit of timidity, but of power and love and </a:t>
            </a:r>
            <a:r>
              <a:rPr lang="en-US" sz="4000" b="1" u="sng" dirty="0"/>
              <a:t>discipline</a:t>
            </a:r>
            <a:r>
              <a:rPr lang="en-US" sz="4000" dirty="0"/>
              <a:t>.</a:t>
            </a:r>
          </a:p>
        </p:txBody>
      </p:sp>
      <p:sp>
        <p:nvSpPr>
          <p:cNvPr id="7" name="Rounded Rectangle 6"/>
          <p:cNvSpPr/>
          <p:nvPr/>
        </p:nvSpPr>
        <p:spPr>
          <a:xfrm>
            <a:off x="656860" y="1258160"/>
            <a:ext cx="10798746" cy="1554671"/>
          </a:xfrm>
          <a:prstGeom prst="roundRect">
            <a:avLst/>
          </a:prstGeom>
          <a:solidFill>
            <a:srgbClr val="3F7D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This is the Spirit alive in you:</a:t>
            </a:r>
          </a:p>
          <a:p>
            <a:pPr algn="ctr"/>
            <a:r>
              <a:rPr lang="en-US" sz="4400" b="1" dirty="0"/>
              <a:t> a Spirit of bold love and truth!</a:t>
            </a:r>
          </a:p>
        </p:txBody>
      </p:sp>
      <p:sp>
        <p:nvSpPr>
          <p:cNvPr id="5" name="Rounded Rectangle 4"/>
          <p:cNvSpPr/>
          <p:nvPr/>
        </p:nvSpPr>
        <p:spPr>
          <a:xfrm>
            <a:off x="215153" y="3083859"/>
            <a:ext cx="11815481" cy="2144575"/>
          </a:xfrm>
          <a:prstGeom prst="roundRect">
            <a:avLst/>
          </a:prstGeom>
          <a:solidFill>
            <a:srgbClr val="3F7D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So don’t let fear or shame or embarrassment bully you into clamming up about what Christ has done in your life!</a:t>
            </a:r>
          </a:p>
        </p:txBody>
      </p:sp>
    </p:spTree>
    <p:extLst>
      <p:ext uri="{BB962C8B-B14F-4D97-AF65-F5344CB8AC3E}">
        <p14:creationId xmlns:p14="http://schemas.microsoft.com/office/powerpoint/2010/main" val="1832227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2"/>
          <a:srcRect/>
          <a:stretch/>
        </p:blipFill>
        <p:spPr>
          <a:xfrm>
            <a:off x="20" y="10"/>
            <a:ext cx="12191980" cy="6857990"/>
          </a:xfrm>
          <a:prstGeom prst="rect">
            <a:avLst/>
          </a:prstGeom>
        </p:spPr>
      </p:pic>
      <p:sp>
        <p:nvSpPr>
          <p:cNvPr id="3" name="TextBox 2">
            <a:extLst>
              <a:ext uri="{FF2B5EF4-FFF2-40B4-BE49-F238E27FC236}">
                <a16:creationId xmlns:a16="http://schemas.microsoft.com/office/drawing/2014/main" id="{3591B03D-D654-4EFA-9CCC-AAD4DCB64486}"/>
              </a:ext>
            </a:extLst>
          </p:cNvPr>
          <p:cNvSpPr txBox="1"/>
          <p:nvPr/>
        </p:nvSpPr>
        <p:spPr>
          <a:xfrm>
            <a:off x="1" y="0"/>
            <a:ext cx="12192000" cy="7048083"/>
          </a:xfrm>
          <a:prstGeom prst="rect">
            <a:avLst/>
          </a:prstGeom>
          <a:solidFill>
            <a:srgbClr val="03272D"/>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400" b="1" u="sng" dirty="0">
                <a:solidFill>
                  <a:schemeClr val="bg1"/>
                </a:solidFill>
              </a:rPr>
              <a:t>Discussion Questions:</a:t>
            </a:r>
          </a:p>
          <a:p>
            <a:pPr algn="ctr"/>
            <a:endParaRPr lang="en-US" sz="4000" dirty="0">
              <a:solidFill>
                <a:schemeClr val="bg1"/>
              </a:solidFill>
            </a:endParaRPr>
          </a:p>
          <a:p>
            <a:pPr marL="685800" indent="-685800">
              <a:buFont typeface="Arial" panose="020B0604020202020204" pitchFamily="34" charset="0"/>
              <a:buChar char="•"/>
            </a:pPr>
            <a:r>
              <a:rPr lang="en-US" sz="5400" i="1" dirty="0">
                <a:solidFill>
                  <a:schemeClr val="bg1"/>
                </a:solidFill>
              </a:rPr>
              <a:t>How would I know if I was “ashamed” of the gospel? </a:t>
            </a:r>
          </a:p>
          <a:p>
            <a:pPr marL="685800" indent="-685800">
              <a:buFont typeface="Arial" panose="020B0604020202020204" pitchFamily="34" charset="0"/>
              <a:buChar char="•"/>
            </a:pPr>
            <a:endParaRPr lang="en-US" sz="4400" dirty="0">
              <a:solidFill>
                <a:schemeClr val="bg1"/>
              </a:solidFill>
            </a:endParaRPr>
          </a:p>
          <a:p>
            <a:pPr marL="685800" indent="-685800">
              <a:buFont typeface="Arial" panose="020B0604020202020204" pitchFamily="34" charset="0"/>
              <a:buChar char="•"/>
            </a:pPr>
            <a:r>
              <a:rPr lang="en-US" sz="5400" i="1" dirty="0">
                <a:solidFill>
                  <a:schemeClr val="bg1"/>
                </a:solidFill>
              </a:rPr>
              <a:t>What advice would you give a friend who wanted to overcome their shame and be more bold?</a:t>
            </a:r>
          </a:p>
          <a:p>
            <a:pPr marL="685800" indent="-685800">
              <a:buFont typeface="Arial" panose="020B0604020202020204" pitchFamily="34" charset="0"/>
              <a:buChar char="•"/>
            </a:pPr>
            <a:endParaRPr lang="en-US" sz="4400" i="1" dirty="0">
              <a:solidFill>
                <a:schemeClr val="bg1"/>
              </a:solidFill>
            </a:endParaRPr>
          </a:p>
        </p:txBody>
      </p:sp>
    </p:spTree>
    <p:extLst>
      <p:ext uri="{BB962C8B-B14F-4D97-AF65-F5344CB8AC3E}">
        <p14:creationId xmlns:p14="http://schemas.microsoft.com/office/powerpoint/2010/main" val="8897426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2"/>
          <a:srcRect/>
          <a:stretch/>
        </p:blipFill>
        <p:spPr>
          <a:xfrm>
            <a:off x="20" y="10"/>
            <a:ext cx="12191980" cy="6857990"/>
          </a:xfrm>
          <a:prstGeom prst="rect">
            <a:avLst/>
          </a:prstGeom>
        </p:spPr>
      </p:pic>
    </p:spTree>
    <p:extLst>
      <p:ext uri="{BB962C8B-B14F-4D97-AF65-F5344CB8AC3E}">
        <p14:creationId xmlns:p14="http://schemas.microsoft.com/office/powerpoint/2010/main" val="3340346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81831" y="127861"/>
            <a:ext cx="8232175"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Join with me in suffering</a:t>
            </a:r>
            <a:endParaRPr lang="en-US" sz="4800" dirty="0">
              <a:solidFill>
                <a:schemeClr val="bg1"/>
              </a:solidFill>
            </a:endParaRPr>
          </a:p>
        </p:txBody>
      </p:sp>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do not be ashamed of the testimony of our Lord or of me His prisoner, but </a:t>
            </a:r>
            <a:r>
              <a:rPr lang="en-US" sz="3600" b="1" u="sng" dirty="0"/>
              <a:t>join with me in suffering</a:t>
            </a:r>
            <a:r>
              <a:rPr lang="en-US" sz="3600" dirty="0"/>
              <a:t> for the  gospel according to the power of God,</a:t>
            </a:r>
          </a:p>
        </p:txBody>
      </p:sp>
      <p:sp>
        <p:nvSpPr>
          <p:cNvPr id="2" name="Rounded Rectangular Callout 1"/>
          <p:cNvSpPr/>
          <p:nvPr/>
        </p:nvSpPr>
        <p:spPr>
          <a:xfrm>
            <a:off x="1800113" y="3690993"/>
            <a:ext cx="8993393" cy="876887"/>
          </a:xfrm>
          <a:prstGeom prst="wedgeRoundRectCallout">
            <a:avLst>
              <a:gd name="adj1" fmla="val -4185"/>
              <a:gd name="adj2" fmla="val 150421"/>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i="1" dirty="0" err="1">
                <a:solidFill>
                  <a:schemeClr val="tx1"/>
                </a:solidFill>
              </a:rPr>
              <a:t>Sugkakopatheo</a:t>
            </a:r>
            <a:r>
              <a:rPr lang="en-US" sz="3200" dirty="0">
                <a:solidFill>
                  <a:schemeClr val="tx1"/>
                </a:solidFill>
              </a:rPr>
              <a:t>: “to bear evil treatment along with”</a:t>
            </a:r>
          </a:p>
        </p:txBody>
      </p:sp>
      <p:sp>
        <p:nvSpPr>
          <p:cNvPr id="13" name="TextBox 12">
            <a:extLst>
              <a:ext uri="{FF2B5EF4-FFF2-40B4-BE49-F238E27FC236}">
                <a16:creationId xmlns:a16="http://schemas.microsoft.com/office/drawing/2014/main" id="{3591B03D-D654-4EFA-9CCC-AAD4DCB64486}"/>
              </a:ext>
            </a:extLst>
          </p:cNvPr>
          <p:cNvSpPr txBox="1"/>
          <p:nvPr/>
        </p:nvSpPr>
        <p:spPr>
          <a:xfrm>
            <a:off x="81831" y="1042089"/>
            <a:ext cx="10771417"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800" b="1" i="1" dirty="0">
                <a:solidFill>
                  <a:schemeClr val="bg1"/>
                </a:solidFill>
              </a:rPr>
              <a:t>“accompany me in my mistreatment” </a:t>
            </a:r>
            <a:endParaRPr lang="en-US" sz="4000" i="1" dirty="0">
              <a:solidFill>
                <a:schemeClr val="bg1"/>
              </a:solidFill>
            </a:endParaRPr>
          </a:p>
        </p:txBody>
      </p:sp>
    </p:spTree>
    <p:extLst>
      <p:ext uri="{BB962C8B-B14F-4D97-AF65-F5344CB8AC3E}">
        <p14:creationId xmlns:p14="http://schemas.microsoft.com/office/powerpoint/2010/main" val="3712863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animBg="1"/>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81831" y="127861"/>
            <a:ext cx="8232175"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Join with me in suffering</a:t>
            </a:r>
            <a:endParaRPr lang="en-US" sz="4800" dirty="0">
              <a:solidFill>
                <a:schemeClr val="bg1"/>
              </a:solidFill>
            </a:endParaRPr>
          </a:p>
        </p:txBody>
      </p:sp>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a:t>
            </a:r>
            <a:r>
              <a:rPr lang="en-US" sz="3600" b="1" u="sng" dirty="0"/>
              <a:t>do not be ashamed</a:t>
            </a:r>
            <a:r>
              <a:rPr lang="en-US" sz="3600" dirty="0"/>
              <a:t> of the testimony of our Lord or of me His prisoner, but join with me in suffering for the  gospel according to the power of God,</a:t>
            </a:r>
          </a:p>
        </p:txBody>
      </p:sp>
      <p:sp>
        <p:nvSpPr>
          <p:cNvPr id="8" name="TextBox 7">
            <a:extLst>
              <a:ext uri="{FF2B5EF4-FFF2-40B4-BE49-F238E27FC236}">
                <a16:creationId xmlns:a16="http://schemas.microsoft.com/office/drawing/2014/main" id="{3591B03D-D654-4EFA-9CCC-AAD4DCB64486}"/>
              </a:ext>
            </a:extLst>
          </p:cNvPr>
          <p:cNvSpPr txBox="1"/>
          <p:nvPr/>
        </p:nvSpPr>
        <p:spPr>
          <a:xfrm>
            <a:off x="81831" y="1042089"/>
            <a:ext cx="10771417"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800" b="1" i="1" dirty="0">
                <a:solidFill>
                  <a:schemeClr val="bg1"/>
                </a:solidFill>
              </a:rPr>
              <a:t>“accompany me in my mistreatment” </a:t>
            </a:r>
            <a:endParaRPr lang="en-US" sz="4000" i="1" dirty="0">
              <a:solidFill>
                <a:schemeClr val="bg1"/>
              </a:solidFill>
            </a:endParaRPr>
          </a:p>
        </p:txBody>
      </p:sp>
      <p:sp>
        <p:nvSpPr>
          <p:cNvPr id="9" name="TextBox 8">
            <a:extLst>
              <a:ext uri="{FF2B5EF4-FFF2-40B4-BE49-F238E27FC236}">
                <a16:creationId xmlns:a16="http://schemas.microsoft.com/office/drawing/2014/main" id="{3591B03D-D654-4EFA-9CCC-AAD4DCB64486}"/>
              </a:ext>
            </a:extLst>
          </p:cNvPr>
          <p:cNvSpPr txBox="1"/>
          <p:nvPr/>
        </p:nvSpPr>
        <p:spPr>
          <a:xfrm>
            <a:off x="2700997" y="1873086"/>
            <a:ext cx="9317525"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800" b="1" i="1" dirty="0">
                <a:solidFill>
                  <a:schemeClr val="bg1"/>
                </a:solidFill>
              </a:rPr>
              <a:t>“… rather than retreating in shame”</a:t>
            </a:r>
            <a:endParaRPr lang="en-US" sz="4000" i="1" dirty="0">
              <a:solidFill>
                <a:schemeClr val="bg1"/>
              </a:solidFill>
            </a:endParaRPr>
          </a:p>
        </p:txBody>
      </p:sp>
    </p:spTree>
    <p:extLst>
      <p:ext uri="{BB962C8B-B14F-4D97-AF65-F5344CB8AC3E}">
        <p14:creationId xmlns:p14="http://schemas.microsoft.com/office/powerpoint/2010/main" val="3051386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81831" y="127861"/>
            <a:ext cx="6977875"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Do not be ashamed </a:t>
            </a:r>
            <a:endParaRPr lang="en-US" sz="4800" dirty="0">
              <a:solidFill>
                <a:schemeClr val="bg1"/>
              </a:solidFill>
            </a:endParaRPr>
          </a:p>
        </p:txBody>
      </p:sp>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a:t>
            </a:r>
            <a:r>
              <a:rPr lang="en-US" sz="3600" b="1" u="sng" dirty="0"/>
              <a:t>do not be ashamed</a:t>
            </a:r>
            <a:r>
              <a:rPr lang="en-US" sz="3600" dirty="0"/>
              <a:t> of the testimony of our Lord or of me His prisoner, but join with me in suffering for the  gospel according to the power of God,</a:t>
            </a:r>
          </a:p>
        </p:txBody>
      </p:sp>
    </p:spTree>
    <p:extLst>
      <p:ext uri="{BB962C8B-B14F-4D97-AF65-F5344CB8AC3E}">
        <p14:creationId xmlns:p14="http://schemas.microsoft.com/office/powerpoint/2010/main" val="3762081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4406515"/>
            <a:ext cx="12191999" cy="2451486"/>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baseline="30000" dirty="0">
                <a:solidFill>
                  <a:srgbClr val="72DB2B"/>
                </a:solidFill>
              </a:rPr>
              <a:t>2 Tim 1:8</a:t>
            </a:r>
            <a:r>
              <a:rPr lang="en-US" sz="3600" b="1" baseline="30000" dirty="0"/>
              <a:t> </a:t>
            </a:r>
            <a:r>
              <a:rPr lang="en-US" sz="3600" dirty="0"/>
              <a:t>Therefore </a:t>
            </a:r>
            <a:r>
              <a:rPr lang="en-US" sz="3600" b="1" u="sng" dirty="0"/>
              <a:t>do not be ashamed</a:t>
            </a:r>
            <a:r>
              <a:rPr lang="en-US" sz="3600" dirty="0"/>
              <a:t> of the testimony of our Lord or of me His prisoner, but join with me in suffering for the  gospel according to the power of God,</a:t>
            </a:r>
          </a:p>
        </p:txBody>
      </p:sp>
      <p:sp>
        <p:nvSpPr>
          <p:cNvPr id="8" name="Rounded Rectangle 7"/>
          <p:cNvSpPr/>
          <p:nvPr/>
        </p:nvSpPr>
        <p:spPr>
          <a:xfrm>
            <a:off x="980349" y="2140982"/>
            <a:ext cx="9746791" cy="1268074"/>
          </a:xfrm>
          <a:prstGeom prst="roundRect">
            <a:avLst/>
          </a:prstGeom>
          <a:solidFill>
            <a:srgbClr val="3F7D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That feeling when you are associated with something that has fallen out of favor….</a:t>
            </a:r>
          </a:p>
        </p:txBody>
      </p:sp>
      <p:sp>
        <p:nvSpPr>
          <p:cNvPr id="9" name="TextBox 8">
            <a:extLst>
              <a:ext uri="{FF2B5EF4-FFF2-40B4-BE49-F238E27FC236}">
                <a16:creationId xmlns:a16="http://schemas.microsoft.com/office/drawing/2014/main" id="{3591B03D-D654-4EFA-9CCC-AAD4DCB64486}"/>
              </a:ext>
            </a:extLst>
          </p:cNvPr>
          <p:cNvSpPr txBox="1"/>
          <p:nvPr/>
        </p:nvSpPr>
        <p:spPr>
          <a:xfrm>
            <a:off x="81831" y="127861"/>
            <a:ext cx="6977875"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Do not be ashamed </a:t>
            </a:r>
            <a:endParaRPr lang="en-US" sz="4800" dirty="0">
              <a:solidFill>
                <a:schemeClr val="bg1"/>
              </a:solidFill>
            </a:endParaRPr>
          </a:p>
        </p:txBody>
      </p:sp>
    </p:spTree>
    <p:extLst>
      <p:ext uri="{BB962C8B-B14F-4D97-AF65-F5344CB8AC3E}">
        <p14:creationId xmlns:p14="http://schemas.microsoft.com/office/powerpoint/2010/main" val="35197446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3657</Words>
  <Application>Microsoft Office PowerPoint</Application>
  <PresentationFormat>Widescreen</PresentationFormat>
  <Paragraphs>207</Paragraphs>
  <Slides>54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54</vt:i4>
      </vt:variant>
    </vt:vector>
  </HeadingPairs>
  <TitlesOfParts>
    <vt:vector size="5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2024-07-15T19:55:34Z</dcterms:created>
  <dcterms:modified xsi:type="dcterms:W3CDTF">2024-07-15T19:55:41Z</dcterms:modified>
</cp:coreProperties>
</file>