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2"/>
  </p:notesMasterIdLst>
  <p:sldIdLst>
    <p:sldId id="1273" r:id="rId2"/>
    <p:sldId id="7322" r:id="rId3"/>
    <p:sldId id="7405" r:id="rId4"/>
    <p:sldId id="7432" r:id="rId5"/>
    <p:sldId id="7433" r:id="rId6"/>
    <p:sldId id="7427" r:id="rId7"/>
    <p:sldId id="7438" r:id="rId8"/>
    <p:sldId id="7439" r:id="rId9"/>
    <p:sldId id="7440" r:id="rId10"/>
    <p:sldId id="7434" r:id="rId11"/>
    <p:sldId id="7435" r:id="rId12"/>
    <p:sldId id="7436" r:id="rId13"/>
    <p:sldId id="7441" r:id="rId14"/>
    <p:sldId id="7442" r:id="rId15"/>
    <p:sldId id="7443" r:id="rId16"/>
    <p:sldId id="7444" r:id="rId17"/>
    <p:sldId id="7445" r:id="rId18"/>
    <p:sldId id="7446" r:id="rId19"/>
    <p:sldId id="7447" r:id="rId20"/>
    <p:sldId id="7449" r:id="rId21"/>
    <p:sldId id="7450" r:id="rId22"/>
    <p:sldId id="7451" r:id="rId23"/>
    <p:sldId id="7452" r:id="rId24"/>
    <p:sldId id="7453" r:id="rId25"/>
    <p:sldId id="7454" r:id="rId26"/>
    <p:sldId id="7455" r:id="rId27"/>
    <p:sldId id="7456" r:id="rId28"/>
    <p:sldId id="7457" r:id="rId29"/>
    <p:sldId id="7459" r:id="rId30"/>
    <p:sldId id="7460" r:id="rId31"/>
    <p:sldId id="7484" r:id="rId32"/>
    <p:sldId id="7483" r:id="rId33"/>
    <p:sldId id="7462" r:id="rId34"/>
    <p:sldId id="7463" r:id="rId35"/>
    <p:sldId id="7465" r:id="rId36"/>
    <p:sldId id="7466" r:id="rId37"/>
    <p:sldId id="7468" r:id="rId38"/>
    <p:sldId id="7469" r:id="rId39"/>
    <p:sldId id="7470" r:id="rId40"/>
    <p:sldId id="7472" r:id="rId41"/>
    <p:sldId id="7473" r:id="rId42"/>
    <p:sldId id="7474" r:id="rId43"/>
    <p:sldId id="7475" r:id="rId44"/>
    <p:sldId id="7479" r:id="rId45"/>
    <p:sldId id="7480" r:id="rId46"/>
    <p:sldId id="7481" r:id="rId47"/>
    <p:sldId id="7482" r:id="rId48"/>
    <p:sldId id="7485" r:id="rId49"/>
    <p:sldId id="7398" r:id="rId50"/>
    <p:sldId id="6665" r:id="rId51"/>
  </p:sldIdLst>
  <p:sldSz cx="10160000" cy="5715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94" autoAdjust="0"/>
    <p:restoredTop sz="90476" autoAdjust="0"/>
  </p:normalViewPr>
  <p:slideViewPr>
    <p:cSldViewPr>
      <p:cViewPr varScale="1">
        <p:scale>
          <a:sx n="80" d="100"/>
          <a:sy n="80" d="100"/>
        </p:scale>
        <p:origin x="60" y="236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3786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3114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0308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1211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6498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6316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4799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1451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2243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4342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550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389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4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4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The Justice of God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>
                <a:ea typeface="ＭＳ Ｐゴシック" pitchFamily="34" charset="-128"/>
              </a:rPr>
              <a:t>2 Thessalonians 1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E5FC1C-E5B0-F24E-E69A-B47643609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5A76A49-FCC4-B220-50D3-07D119709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 </a:t>
            </a:r>
            <a:r>
              <a:rPr lang="en-US" dirty="0"/>
              <a:t>This is a plain indication </a:t>
            </a:r>
            <a:br>
              <a:rPr lang="en-US" dirty="0"/>
            </a:br>
            <a:r>
              <a:rPr lang="en-US" dirty="0"/>
              <a:t>of God’s righteous judgment</a:t>
            </a:r>
          </a:p>
          <a:p>
            <a:r>
              <a:rPr lang="en-US" dirty="0"/>
              <a:t>	so that you will be considered worthy </a:t>
            </a:r>
            <a:br>
              <a:rPr lang="en-US" dirty="0"/>
            </a:br>
            <a:r>
              <a:rPr lang="en-US" dirty="0"/>
              <a:t>of the kingdom of God, </a:t>
            </a:r>
          </a:p>
          <a:p>
            <a:r>
              <a:rPr lang="en-US" dirty="0"/>
              <a:t>	for which indeed you are suffering.</a:t>
            </a:r>
          </a:p>
        </p:txBody>
      </p:sp>
    </p:spTree>
    <p:extLst>
      <p:ext uri="{BB962C8B-B14F-4D97-AF65-F5344CB8AC3E}">
        <p14:creationId xmlns:p14="http://schemas.microsoft.com/office/powerpoint/2010/main" val="245368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E5FC1C-E5B0-F24E-E69A-B47643609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5A76A49-FCC4-B220-50D3-07D119709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6 </a:t>
            </a:r>
            <a:r>
              <a:rPr lang="en-US" dirty="0"/>
              <a:t>For after all it is only just for God </a:t>
            </a:r>
            <a:br>
              <a:rPr lang="en-US" dirty="0"/>
            </a:br>
            <a:r>
              <a:rPr lang="en-US" dirty="0"/>
              <a:t>to repay with affliction those who afflict you,</a:t>
            </a:r>
          </a:p>
          <a:p>
            <a:r>
              <a:rPr lang="en-US" baseline="30000" dirty="0"/>
              <a:t>7 </a:t>
            </a:r>
            <a:r>
              <a:rPr lang="en-US" dirty="0"/>
              <a:t>and to give relief to you who are afflicted </a:t>
            </a:r>
            <a:br>
              <a:rPr lang="en-US" dirty="0"/>
            </a:br>
            <a:r>
              <a:rPr lang="en-US" dirty="0"/>
              <a:t>and to us as well</a:t>
            </a:r>
          </a:p>
          <a:p>
            <a:r>
              <a:rPr lang="en-US" dirty="0"/>
              <a:t>	when the Lord Jesus will be revealed from heaven with His mighty angels in flaming fire,</a:t>
            </a:r>
          </a:p>
        </p:txBody>
      </p:sp>
    </p:spTree>
    <p:extLst>
      <p:ext uri="{BB962C8B-B14F-4D97-AF65-F5344CB8AC3E}">
        <p14:creationId xmlns:p14="http://schemas.microsoft.com/office/powerpoint/2010/main" val="25254806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E5FC1C-E5B0-F24E-E69A-B47643609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5A76A49-FCC4-B220-50D3-07D119709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8 </a:t>
            </a:r>
            <a:r>
              <a:rPr lang="en-US" dirty="0"/>
              <a:t>dealing out retribution </a:t>
            </a:r>
            <a:br>
              <a:rPr lang="en-US" dirty="0"/>
            </a:br>
            <a:r>
              <a:rPr lang="en-US" dirty="0"/>
              <a:t>to those who do not know God </a:t>
            </a:r>
          </a:p>
          <a:p>
            <a:r>
              <a:rPr lang="en-US" dirty="0"/>
              <a:t>	and to those who do not obey </a:t>
            </a:r>
            <a:br>
              <a:rPr lang="en-US" dirty="0"/>
            </a:br>
            <a:r>
              <a:rPr lang="en-US" dirty="0"/>
              <a:t>the gospel of our Lord Jesus.</a:t>
            </a:r>
          </a:p>
          <a:p>
            <a:r>
              <a:rPr lang="en-US" baseline="30000" dirty="0"/>
              <a:t>9 </a:t>
            </a:r>
            <a:r>
              <a:rPr lang="en-US" dirty="0"/>
              <a:t>These will pay the penalty of eternal destruction, </a:t>
            </a:r>
          </a:p>
          <a:p>
            <a:r>
              <a:rPr lang="en-US" dirty="0"/>
              <a:t>	away from the presence of the Lord </a:t>
            </a:r>
            <a:br>
              <a:rPr lang="en-US" dirty="0"/>
            </a:br>
            <a:r>
              <a:rPr lang="en-US" dirty="0"/>
              <a:t>and from the glory of His power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D49B640-1272-321E-C437-3AAB7377E157}"/>
              </a:ext>
            </a:extLst>
          </p:cNvPr>
          <p:cNvSpPr txBox="1"/>
          <p:nvPr/>
        </p:nvSpPr>
        <p:spPr>
          <a:xfrm>
            <a:off x="3906837" y="4305300"/>
            <a:ext cx="2346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Calibri Light" panose="020F0302020204030204" pitchFamily="34" charset="0"/>
                <a:cs typeface="Calibri Light" panose="020F0302020204030204" pitchFamily="34" charset="0"/>
              </a:rPr>
              <a:t>Hell</a:t>
            </a:r>
          </a:p>
        </p:txBody>
      </p:sp>
    </p:spTree>
    <p:extLst>
      <p:ext uri="{BB962C8B-B14F-4D97-AF65-F5344CB8AC3E}">
        <p14:creationId xmlns:p14="http://schemas.microsoft.com/office/powerpoint/2010/main" val="36880668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355" y="5143500"/>
            <a:ext cx="3275477" cy="482314"/>
          </a:xfrm>
        </p:spPr>
        <p:txBody>
          <a:bodyPr/>
          <a:lstStyle/>
          <a:p>
            <a:r>
              <a:rPr lang="en-US" sz="1050" i="1" dirty="0"/>
              <a:t>James Rochford, Too Good to be True? (New Paradigm, 2016), 31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358465" cy="5521324"/>
          </a:xfrm>
        </p:spPr>
        <p:txBody>
          <a:bodyPr/>
          <a:lstStyle/>
          <a:p>
            <a:r>
              <a:rPr lang="en-US" dirty="0"/>
              <a:t>John Shelby </a:t>
            </a:r>
            <a:r>
              <a:rPr lang="en-US" dirty="0" err="1"/>
              <a:t>Spong</a:t>
            </a:r>
            <a:r>
              <a:rPr lang="en-US" dirty="0"/>
              <a:t> calls Hell “crude, debilitating, hostile and, finally, unbelievable.” </a:t>
            </a:r>
          </a:p>
          <a:p>
            <a:r>
              <a:rPr lang="en-US" dirty="0"/>
              <a:t>Atheist Bart </a:t>
            </a:r>
            <a:r>
              <a:rPr lang="en-US" dirty="0" err="1"/>
              <a:t>Ehrman</a:t>
            </a:r>
            <a:r>
              <a:rPr lang="en-US" dirty="0"/>
              <a:t> calls the Christian God a “never-dying eternal divine Nazi,” who tortures humans forever.</a:t>
            </a:r>
          </a:p>
        </p:txBody>
      </p:sp>
    </p:spTree>
    <p:extLst>
      <p:ext uri="{BB962C8B-B14F-4D97-AF65-F5344CB8AC3E}">
        <p14:creationId xmlns:p14="http://schemas.microsoft.com/office/powerpoint/2010/main" val="33737633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355" y="5143500"/>
            <a:ext cx="3275477" cy="482314"/>
          </a:xfrm>
        </p:spPr>
        <p:txBody>
          <a:bodyPr/>
          <a:lstStyle/>
          <a:p>
            <a:r>
              <a:rPr lang="en-US" sz="1050" i="1" dirty="0"/>
              <a:t>James Rochford, Too Good to be True? (New Paradigm, 2016), 31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358465" cy="5521324"/>
          </a:xfrm>
        </p:spPr>
        <p:txBody>
          <a:bodyPr/>
          <a:lstStyle/>
          <a:p>
            <a:r>
              <a:rPr lang="en-US" dirty="0"/>
              <a:t>Atheists Christopher Hitchens and Richard Dawkins both rhetorically claim that </a:t>
            </a:r>
            <a:br>
              <a:rPr lang="en-US" dirty="0"/>
            </a:br>
            <a:r>
              <a:rPr lang="en-US" dirty="0"/>
              <a:t>the doctrine of Hell brings psychological damage to children.</a:t>
            </a:r>
          </a:p>
        </p:txBody>
      </p:sp>
    </p:spTree>
    <p:extLst>
      <p:ext uri="{BB962C8B-B14F-4D97-AF65-F5344CB8AC3E}">
        <p14:creationId xmlns:p14="http://schemas.microsoft.com/office/powerpoint/2010/main" val="3050104547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762" y="3771900"/>
            <a:ext cx="4276903" cy="482314"/>
          </a:xfrm>
        </p:spPr>
        <p:txBody>
          <a:bodyPr/>
          <a:lstStyle/>
          <a:p>
            <a:r>
              <a:rPr lang="en-US" sz="1000" i="1" dirty="0"/>
              <a:t>Bertrand Russell, Why </a:t>
            </a:r>
            <a:r>
              <a:rPr lang="en-US" sz="1000" i="1" dirty="0" err="1"/>
              <a:t>lAm</a:t>
            </a:r>
            <a:r>
              <a:rPr lang="en-US" sz="1000" i="1" dirty="0"/>
              <a:t> Not a Christian and Other Essays on Religion and Related Subjects, ed. Paul Edwards (New York: Simon &amp; Schuster, 1957), p. 17.</a:t>
            </a:r>
            <a:br>
              <a:rPr lang="en-US" sz="1000" i="1" dirty="0"/>
            </a:br>
            <a:r>
              <a:rPr lang="en-US" sz="1000" i="1" dirty="0"/>
              <a:t>Cited in Douglass </a:t>
            </a:r>
            <a:r>
              <a:rPr lang="en-US" sz="1000" i="1" dirty="0" err="1"/>
              <a:t>Groothuis</a:t>
            </a:r>
            <a:r>
              <a:rPr lang="en-US" sz="1000" i="1" dirty="0"/>
              <a:t>, Christian Apologetics (Downers Grove, Illinois: InterVarsity Press, 2011), p. 655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5367865" cy="5521324"/>
          </a:xfrm>
        </p:spPr>
        <p:txBody>
          <a:bodyPr/>
          <a:lstStyle/>
          <a:p>
            <a:r>
              <a:rPr lang="en-US" dirty="0"/>
              <a:t>There is one very serious defect to my mind in Christ’s moral character, and that is that He believed in hell.</a:t>
            </a:r>
          </a:p>
          <a:p>
            <a:r>
              <a:rPr lang="en-US" dirty="0"/>
              <a:t>I do not myself feel that any person who is really profoundly humane can believe in everlasting punishment</a:t>
            </a:r>
          </a:p>
        </p:txBody>
      </p:sp>
    </p:spTree>
    <p:extLst>
      <p:ext uri="{BB962C8B-B14F-4D97-AF65-F5344CB8AC3E}">
        <p14:creationId xmlns:p14="http://schemas.microsoft.com/office/powerpoint/2010/main" val="43319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762" y="3771900"/>
            <a:ext cx="4276903" cy="482314"/>
          </a:xfrm>
        </p:spPr>
        <p:txBody>
          <a:bodyPr/>
          <a:lstStyle/>
          <a:p>
            <a:r>
              <a:rPr lang="en-US" sz="1000" i="1" dirty="0"/>
              <a:t>Bertrand Russell, Why </a:t>
            </a:r>
            <a:r>
              <a:rPr lang="en-US" sz="1000" i="1" dirty="0" err="1"/>
              <a:t>lAm</a:t>
            </a:r>
            <a:r>
              <a:rPr lang="en-US" sz="1000" i="1" dirty="0"/>
              <a:t> Not a Christian and Other Essays on Religion and Related Subjects, ed. Paul Edwards (New York: Simon &amp; Schuster, 1957), p. 17.</a:t>
            </a:r>
            <a:br>
              <a:rPr lang="en-US" sz="1000" i="1" dirty="0"/>
            </a:br>
            <a:r>
              <a:rPr lang="en-US" sz="1000" i="1" dirty="0"/>
              <a:t>Cited in Douglass </a:t>
            </a:r>
            <a:r>
              <a:rPr lang="en-US" sz="1000" i="1" dirty="0" err="1"/>
              <a:t>Groothuis</a:t>
            </a:r>
            <a:r>
              <a:rPr lang="en-US" sz="1000" i="1" dirty="0"/>
              <a:t>, Christian Apologetics (Downers Grove, Illinois: InterVarsity Press, 2011), p. 655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5367865" cy="5521324"/>
          </a:xfrm>
        </p:spPr>
        <p:txBody>
          <a:bodyPr/>
          <a:lstStyle/>
          <a:p>
            <a:r>
              <a:rPr lang="en-US" dirty="0"/>
              <a:t>He also claims that Jesus took “a certain pleasure in contemplating wailing and gnashing of teeth, or else it would not occur so often.”</a:t>
            </a:r>
          </a:p>
        </p:txBody>
      </p:sp>
    </p:spTree>
    <p:extLst>
      <p:ext uri="{BB962C8B-B14F-4D97-AF65-F5344CB8AC3E}">
        <p14:creationId xmlns:p14="http://schemas.microsoft.com/office/powerpoint/2010/main" val="3552657349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2114B6DB-E93B-3CD6-0274-56C35F878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696625B-C27F-F79A-46BD-2E4353E83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Hell is not a pleasant subject – for us or for God</a:t>
            </a:r>
          </a:p>
          <a:p>
            <a:r>
              <a:rPr lang="en-US" dirty="0"/>
              <a:t>Jesus repeatedly weeps over, warns and </a:t>
            </a:r>
            <a:br>
              <a:rPr lang="en-US" dirty="0"/>
            </a:br>
            <a:r>
              <a:rPr lang="en-US" dirty="0"/>
              <a:t>prays for the forgiveness of those who hated him</a:t>
            </a:r>
          </a:p>
          <a:p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C38B6633-126D-41D2-D09B-914A90253358}"/>
              </a:ext>
            </a:extLst>
          </p:cNvPr>
          <p:cNvSpPr/>
          <p:nvPr/>
        </p:nvSpPr>
        <p:spPr bwMode="auto">
          <a:xfrm>
            <a:off x="584200" y="2019300"/>
            <a:ext cx="8991600" cy="2834622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“O Jerusalem, Jerusalem,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city that kills the prophets …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often I have wanted to gather your children together as a hen protects her chicks beneath her wings, but you wouldn’t let me.”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(Matthew 23:37)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38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2114B6DB-E93B-3CD6-0274-56C35F878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696625B-C27F-F79A-46BD-2E4353E83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Hell is not a pleasant subject – for us or for God</a:t>
            </a:r>
          </a:p>
          <a:p>
            <a:r>
              <a:rPr lang="en-US" dirty="0"/>
              <a:t>Jesus repeatedly weeps over, warns and </a:t>
            </a:r>
            <a:br>
              <a:rPr lang="en-US" dirty="0"/>
            </a:br>
            <a:r>
              <a:rPr lang="en-US" dirty="0"/>
              <a:t>prays for the forgiveness of those who hated him</a:t>
            </a:r>
          </a:p>
          <a:p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C38B6633-126D-41D2-D09B-914A90253358}"/>
              </a:ext>
            </a:extLst>
          </p:cNvPr>
          <p:cNvSpPr/>
          <p:nvPr/>
        </p:nvSpPr>
        <p:spPr bwMode="auto">
          <a:xfrm>
            <a:off x="584200" y="2171700"/>
            <a:ext cx="8991600" cy="2834622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“Father, forgive them, for they don’t know what they are doing.”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(Luke 23:34)</a:t>
            </a:r>
          </a:p>
          <a:p>
            <a:pPr marL="174625" indent="-174625">
              <a:lnSpc>
                <a:spcPct val="90000"/>
              </a:lnSpc>
            </a:pPr>
            <a:endParaRPr lang="en-US" sz="20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Like a doctor warning her patient…</a:t>
            </a:r>
            <a:endParaRPr lang="en-US" sz="5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1137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2114B6DB-E93B-3CD6-0274-56C35F87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2" y="4921250"/>
            <a:ext cx="9990667" cy="698500"/>
          </a:xfrm>
        </p:spPr>
        <p:txBody>
          <a:bodyPr/>
          <a:lstStyle/>
          <a:p>
            <a:r>
              <a:rPr lang="en-US" dirty="0"/>
              <a:t>Hell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696625B-C27F-F79A-46BD-2E4353E83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190500"/>
            <a:ext cx="9906000" cy="4635500"/>
          </a:xfrm>
        </p:spPr>
        <p:txBody>
          <a:bodyPr/>
          <a:lstStyle/>
          <a:p>
            <a:r>
              <a:rPr lang="en-US" dirty="0"/>
              <a:t>Hell is not a pleasant subject – for us or for God</a:t>
            </a:r>
          </a:p>
          <a:p>
            <a:r>
              <a:rPr lang="en-US" dirty="0"/>
              <a:t>Jesus repeatedly weeps over, warns and </a:t>
            </a:r>
            <a:br>
              <a:rPr lang="en-US" dirty="0"/>
            </a:br>
            <a:r>
              <a:rPr lang="en-US" dirty="0"/>
              <a:t>prays for the forgiveness of those who hated him</a:t>
            </a:r>
          </a:p>
          <a:p>
            <a:r>
              <a:rPr lang="en-US" dirty="0"/>
              <a:t>God takes no pleasure in hell either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="" xmlns:a16="http://schemas.microsoft.com/office/drawing/2014/main" id="{6326A485-7AD3-070B-0451-2B1BEDEFE9D5}"/>
              </a:ext>
            </a:extLst>
          </p:cNvPr>
          <p:cNvSpPr/>
          <p:nvPr/>
        </p:nvSpPr>
        <p:spPr bwMode="auto">
          <a:xfrm>
            <a:off x="203200" y="2857500"/>
            <a:ext cx="9753600" cy="186512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 take no pleasure in the death of the wicked,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rather that they turn from their ways and live. Turn! Turn from your evil ways! Why will you die?”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(Ezekiel 33:11)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3287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516742-F9A9-9BF2-B3F6-54B127BB2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35C2516-82CB-769B-AEF1-807F57907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Weeks or at most a few months have passed since the writing of 1 Thessalonians.</a:t>
            </a:r>
          </a:p>
          <a:p>
            <a:r>
              <a:rPr lang="en-US" dirty="0"/>
              <a:t>Timothy (or someone) delivered the first letter and stayed for awhile</a:t>
            </a:r>
          </a:p>
          <a:p>
            <a:r>
              <a:rPr lang="en-US" dirty="0"/>
              <a:t>Then, returned and reported to Paul</a:t>
            </a:r>
          </a:p>
          <a:p>
            <a:r>
              <a:rPr lang="en-US" dirty="0"/>
              <a:t>Paul sees other weaknesses he needs to address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2114B6DB-E93B-3CD6-0274-56C35F87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2" y="4921250"/>
            <a:ext cx="9990667" cy="698500"/>
          </a:xfrm>
        </p:spPr>
        <p:txBody>
          <a:bodyPr/>
          <a:lstStyle/>
          <a:p>
            <a:r>
              <a:rPr lang="en-US" dirty="0"/>
              <a:t>Hell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696625B-C27F-F79A-46BD-2E4353E83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190500"/>
            <a:ext cx="9906000" cy="4635500"/>
          </a:xfrm>
        </p:spPr>
        <p:txBody>
          <a:bodyPr/>
          <a:lstStyle/>
          <a:p>
            <a:r>
              <a:rPr lang="en-US" dirty="0"/>
              <a:t>Jesus loves you so much that he endured hell on </a:t>
            </a:r>
            <a:br>
              <a:rPr lang="en-US" dirty="0"/>
            </a:br>
            <a:r>
              <a:rPr lang="en-US" dirty="0"/>
              <a:t>the cross so you could escape the judgment of hell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="" xmlns:a16="http://schemas.microsoft.com/office/drawing/2014/main" id="{46C01CD1-30B9-2486-6A39-9F67B1842F35}"/>
              </a:ext>
            </a:extLst>
          </p:cNvPr>
          <p:cNvSpPr/>
          <p:nvPr/>
        </p:nvSpPr>
        <p:spPr bwMode="auto">
          <a:xfrm>
            <a:off x="584200" y="2171700"/>
            <a:ext cx="89916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God so loved the world that he gave his one and only Son, that whoever believes in him shall not perish but have eternal life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3:16)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2027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2114B6DB-E93B-3CD6-0274-56C35F87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2" y="4921250"/>
            <a:ext cx="9990667" cy="698500"/>
          </a:xfrm>
        </p:spPr>
        <p:txBody>
          <a:bodyPr/>
          <a:lstStyle/>
          <a:p>
            <a:r>
              <a:rPr lang="en-US" dirty="0"/>
              <a:t>Hell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696625B-C27F-F79A-46BD-2E4353E83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190500"/>
            <a:ext cx="9906000" cy="4635500"/>
          </a:xfrm>
        </p:spPr>
        <p:txBody>
          <a:bodyPr/>
          <a:lstStyle/>
          <a:p>
            <a:r>
              <a:rPr lang="en-US" dirty="0"/>
              <a:t>God will eventually deal out divine justice</a:t>
            </a:r>
          </a:p>
          <a:p>
            <a:pPr lvl="1"/>
            <a:r>
              <a:rPr lang="en-US" dirty="0"/>
              <a:t>“God’s righteous judgment” (1:5)</a:t>
            </a:r>
          </a:p>
          <a:p>
            <a:pPr lvl="1"/>
            <a:r>
              <a:rPr lang="en-US" dirty="0"/>
              <a:t>“it is only just for God to repay…” (1:6)</a:t>
            </a:r>
          </a:p>
          <a:p>
            <a:endParaRPr lang="en-US" dirty="0"/>
          </a:p>
          <a:p>
            <a:r>
              <a:rPr lang="en-US" dirty="0"/>
              <a:t>What gives God the right to judge anyone?</a:t>
            </a:r>
          </a:p>
          <a:p>
            <a:r>
              <a:rPr lang="en-US" dirty="0"/>
              <a:t>The deeper question:</a:t>
            </a:r>
            <a:br>
              <a:rPr lang="en-US" dirty="0"/>
            </a:br>
            <a:r>
              <a:rPr lang="en-US" dirty="0"/>
              <a:t>Is there such a thing as “right” or “wrong”?</a:t>
            </a:r>
          </a:p>
        </p:txBody>
      </p:sp>
    </p:spTree>
    <p:extLst>
      <p:ext uri="{BB962C8B-B14F-4D97-AF65-F5344CB8AC3E}">
        <p14:creationId xmlns:p14="http://schemas.microsoft.com/office/powerpoint/2010/main" val="19059888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2114B6DB-E93B-3CD6-0274-56C35F87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2" y="4921250"/>
            <a:ext cx="9990667" cy="698500"/>
          </a:xfrm>
        </p:spPr>
        <p:txBody>
          <a:bodyPr/>
          <a:lstStyle/>
          <a:p>
            <a:r>
              <a:rPr lang="en-US" sz="4000" dirty="0"/>
              <a:t>Is there such a thing as “right” or “wrong”?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696625B-C27F-F79A-46BD-2E4353E83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190500"/>
            <a:ext cx="9906000" cy="4635500"/>
          </a:xfrm>
        </p:spPr>
        <p:txBody>
          <a:bodyPr/>
          <a:lstStyle/>
          <a:p>
            <a:r>
              <a:rPr lang="en-US" dirty="0"/>
              <a:t>Imagine a world with no “right” or “wrong”</a:t>
            </a:r>
          </a:p>
          <a:p>
            <a:pPr marL="571500" indent="-571500">
              <a:buFontTx/>
              <a:buChar char="-"/>
            </a:pPr>
            <a:r>
              <a:rPr lang="en-US" dirty="0"/>
              <a:t>Society would be unable to function</a:t>
            </a:r>
          </a:p>
          <a:p>
            <a:pPr marL="571500" indent="-571500">
              <a:buFontTx/>
              <a:buChar char="-"/>
            </a:pPr>
            <a:r>
              <a:rPr lang="en-US" dirty="0"/>
              <a:t>We could have no objection to evil</a:t>
            </a:r>
          </a:p>
        </p:txBody>
      </p:sp>
    </p:spTree>
    <p:extLst>
      <p:ext uri="{BB962C8B-B14F-4D97-AF65-F5344CB8AC3E}">
        <p14:creationId xmlns:p14="http://schemas.microsoft.com/office/powerpoint/2010/main" val="31213096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2114B6DB-E93B-3CD6-0274-56C35F87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2" y="4921250"/>
            <a:ext cx="9990667" cy="698500"/>
          </a:xfrm>
        </p:spPr>
        <p:txBody>
          <a:bodyPr/>
          <a:lstStyle/>
          <a:p>
            <a:r>
              <a:rPr lang="en-US" sz="4000" dirty="0"/>
              <a:t>Is there such a thing as “right” or “wrong”?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696625B-C27F-F79A-46BD-2E4353E83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190500"/>
            <a:ext cx="9906000" cy="4635500"/>
          </a:xfrm>
        </p:spPr>
        <p:txBody>
          <a:bodyPr/>
          <a:lstStyle/>
          <a:p>
            <a:r>
              <a:rPr lang="en-US" dirty="0"/>
              <a:t>Imagine a world with no “right” or “wrong”</a:t>
            </a:r>
          </a:p>
          <a:p>
            <a:pPr marL="571500" indent="-571500">
              <a:buFontTx/>
              <a:buChar char="-"/>
            </a:pPr>
            <a:r>
              <a:rPr lang="en-US" dirty="0"/>
              <a:t>Society would be unable to function</a:t>
            </a:r>
          </a:p>
          <a:p>
            <a:pPr marL="571500" indent="-571500">
              <a:buFontTx/>
              <a:buChar char="-"/>
            </a:pPr>
            <a:r>
              <a:rPr lang="en-US" dirty="0"/>
              <a:t>We could have no objection to evil</a:t>
            </a:r>
          </a:p>
          <a:p>
            <a:pPr marL="571500" indent="-571500">
              <a:buFontTx/>
              <a:buChar char="-"/>
            </a:pPr>
            <a:r>
              <a:rPr lang="en-US" dirty="0"/>
              <a:t>We could not applaud those who fought evil</a:t>
            </a:r>
          </a:p>
        </p:txBody>
      </p:sp>
    </p:spTree>
    <p:extLst>
      <p:ext uri="{BB962C8B-B14F-4D97-AF65-F5344CB8AC3E}">
        <p14:creationId xmlns:p14="http://schemas.microsoft.com/office/powerpoint/2010/main" val="1166381726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2114B6DB-E93B-3CD6-0274-56C35F87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2" y="4921250"/>
            <a:ext cx="9990667" cy="698500"/>
          </a:xfrm>
        </p:spPr>
        <p:txBody>
          <a:bodyPr/>
          <a:lstStyle/>
          <a:p>
            <a:r>
              <a:rPr lang="en-US" sz="4000" dirty="0"/>
              <a:t>Is there such a thing as “right” or “wrong”?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696625B-C27F-F79A-46BD-2E4353E83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190500"/>
            <a:ext cx="9906000" cy="4635500"/>
          </a:xfrm>
        </p:spPr>
        <p:txBody>
          <a:bodyPr/>
          <a:lstStyle/>
          <a:p>
            <a:r>
              <a:rPr lang="en-US" dirty="0"/>
              <a:t>Imagine a world with no “right” or “wrong”</a:t>
            </a:r>
          </a:p>
          <a:p>
            <a:pPr marL="571500" indent="-571500">
              <a:buFontTx/>
              <a:buChar char="-"/>
            </a:pPr>
            <a:r>
              <a:rPr lang="en-US" dirty="0"/>
              <a:t>Society would be unable to function</a:t>
            </a:r>
          </a:p>
          <a:p>
            <a:pPr marL="571500" indent="-571500">
              <a:buFontTx/>
              <a:buChar char="-"/>
            </a:pPr>
            <a:r>
              <a:rPr lang="en-US" dirty="0"/>
              <a:t>We could have no objection to evil</a:t>
            </a:r>
          </a:p>
          <a:p>
            <a:pPr marL="571500" indent="-571500">
              <a:buFontTx/>
              <a:buChar char="-"/>
            </a:pPr>
            <a:r>
              <a:rPr lang="en-US" dirty="0"/>
              <a:t>We could not applaud those who fought evil</a:t>
            </a:r>
          </a:p>
          <a:p>
            <a:pPr marL="571500" indent="-571500">
              <a:buFontTx/>
              <a:buChar char="-"/>
            </a:pPr>
            <a:r>
              <a:rPr lang="en-US" dirty="0"/>
              <a:t>We would have no answer for our own conscience</a:t>
            </a:r>
          </a:p>
        </p:txBody>
      </p:sp>
    </p:spTree>
    <p:extLst>
      <p:ext uri="{BB962C8B-B14F-4D97-AF65-F5344CB8AC3E}">
        <p14:creationId xmlns:p14="http://schemas.microsoft.com/office/powerpoint/2010/main" val="1430758987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2114B6DB-E93B-3CD6-0274-56C35F87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2" y="4921250"/>
            <a:ext cx="9990667" cy="698500"/>
          </a:xfrm>
        </p:spPr>
        <p:txBody>
          <a:bodyPr/>
          <a:lstStyle/>
          <a:p>
            <a:r>
              <a:rPr lang="en-US" sz="4000" dirty="0"/>
              <a:t>Is there such a thing as “right” or “wrong”?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696625B-C27F-F79A-46BD-2E4353E83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190500"/>
            <a:ext cx="9906000" cy="4635500"/>
          </a:xfrm>
        </p:spPr>
        <p:txBody>
          <a:bodyPr/>
          <a:lstStyle/>
          <a:p>
            <a:r>
              <a:rPr lang="en-US" dirty="0"/>
              <a:t>Who decides what is right or wrong?</a:t>
            </a:r>
          </a:p>
          <a:p>
            <a:pPr marL="571500" indent="-571500">
              <a:buFontTx/>
              <a:buChar char="-"/>
            </a:pPr>
            <a:r>
              <a:rPr lang="en-US" dirty="0"/>
              <a:t>Individuals?</a:t>
            </a:r>
          </a:p>
          <a:p>
            <a:pPr marL="971550" lvl="1" indent="-571500">
              <a:buFontTx/>
              <a:buChar char="-"/>
            </a:pPr>
            <a:r>
              <a:rPr lang="en-US" dirty="0"/>
              <a:t>“It’s wrong to tell anyone else they are wrong”</a:t>
            </a:r>
          </a:p>
          <a:p>
            <a:pPr marL="571500" indent="-571500">
              <a:buFontTx/>
              <a:buChar char="-"/>
            </a:pPr>
            <a:r>
              <a:rPr lang="en-US" dirty="0"/>
              <a:t>Societies?</a:t>
            </a:r>
          </a:p>
          <a:p>
            <a:pPr marL="571500" indent="-571500">
              <a:buFontTx/>
              <a:buChar char="-"/>
            </a:pPr>
            <a:r>
              <a:rPr lang="en-US" dirty="0"/>
              <a:t>An external</a:t>
            </a:r>
            <a:br>
              <a:rPr lang="en-US" dirty="0"/>
            </a:br>
            <a:r>
              <a:rPr lang="en-US" dirty="0"/>
              <a:t>standard</a:t>
            </a:r>
          </a:p>
          <a:p>
            <a:pPr marL="571500" indent="-571500">
              <a:buFontTx/>
              <a:buChar char="-"/>
            </a:pPr>
            <a:r>
              <a:rPr lang="en-US" dirty="0"/>
              <a:t>God!</a:t>
            </a:r>
          </a:p>
          <a:p>
            <a:pPr marL="571500" indent="-571500">
              <a:buFontTx/>
              <a:buChar char="-"/>
            </a:pPr>
            <a:r>
              <a:rPr lang="en-US" sz="2600" dirty="0"/>
              <a:t>Problem of Evil?</a:t>
            </a:r>
          </a:p>
          <a:p>
            <a:pPr marL="571500" indent="-5715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5772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2114B6DB-E93B-3CD6-0274-56C35F87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2" y="4921250"/>
            <a:ext cx="9990667" cy="698500"/>
          </a:xfrm>
        </p:spPr>
        <p:txBody>
          <a:bodyPr/>
          <a:lstStyle/>
          <a:p>
            <a:r>
              <a:rPr lang="en-US" sz="4000" dirty="0"/>
              <a:t>Is there such a thing as “right” or “wrong”?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696625B-C27F-F79A-46BD-2E4353E83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190500"/>
            <a:ext cx="9906000" cy="4635500"/>
          </a:xfrm>
        </p:spPr>
        <p:txBody>
          <a:bodyPr/>
          <a:lstStyle/>
          <a:p>
            <a:r>
              <a:rPr lang="en-US" dirty="0"/>
              <a:t>Morality requires accountability</a:t>
            </a:r>
          </a:p>
          <a:p>
            <a:pPr marL="571500" indent="-571500">
              <a:buFontTx/>
              <a:buChar char="-"/>
            </a:pPr>
            <a:r>
              <a:rPr lang="en-US" dirty="0"/>
              <a:t>Society A: Has no laws</a:t>
            </a:r>
          </a:p>
          <a:p>
            <a:pPr marL="571500" indent="-571500">
              <a:buFontTx/>
              <a:buChar char="-"/>
            </a:pPr>
            <a:r>
              <a:rPr lang="en-US" dirty="0"/>
              <a:t>Society B: Has laws but doesn’t enforce them</a:t>
            </a:r>
          </a:p>
          <a:p>
            <a:pPr marL="571500" indent="-571500">
              <a:buFontTx/>
              <a:buChar char="-"/>
            </a:pPr>
            <a:r>
              <a:rPr lang="en-US" dirty="0"/>
              <a:t>What’s the difference?</a:t>
            </a:r>
          </a:p>
          <a:p>
            <a:pPr marL="571500" indent="-571500">
              <a:buFontTx/>
              <a:buChar char="-"/>
            </a:pPr>
            <a:r>
              <a:rPr lang="en-US" dirty="0"/>
              <a:t>Scripture says God will hold people accountable</a:t>
            </a:r>
          </a:p>
          <a:p>
            <a:pPr marL="971550" lvl="1" indent="-571500">
              <a:buFontTx/>
              <a:buChar char="-"/>
            </a:pPr>
            <a:r>
              <a:rPr lang="en-US" dirty="0"/>
              <a:t>God is your creator </a:t>
            </a:r>
            <a:r>
              <a:rPr lang="en-US" sz="1800" i="1" dirty="0"/>
              <a:t>(Genesis 1:27) </a:t>
            </a:r>
            <a:r>
              <a:rPr lang="en-US" dirty="0"/>
              <a:t>and judge </a:t>
            </a:r>
            <a:r>
              <a:rPr lang="en-US" sz="1800" i="1" dirty="0"/>
              <a:t>(1 Pet 1:17)</a:t>
            </a:r>
            <a:endParaRPr lang="en-US" i="1" dirty="0"/>
          </a:p>
          <a:p>
            <a:pPr marL="971550" lvl="1" indent="-571500">
              <a:buFontTx/>
              <a:buChar char="-"/>
            </a:pPr>
            <a:r>
              <a:rPr lang="en-US" dirty="0"/>
              <a:t>God is morally perfect </a:t>
            </a:r>
            <a:r>
              <a:rPr lang="en-US" sz="1800" i="1" dirty="0"/>
              <a:t>(Psalm 92:15)</a:t>
            </a:r>
            <a:endParaRPr lang="en-US" i="1" dirty="0"/>
          </a:p>
          <a:p>
            <a:pPr marL="971550" lvl="1" indent="-571500">
              <a:buFontTx/>
              <a:buChar char="-"/>
            </a:pPr>
            <a:r>
              <a:rPr lang="en-US" dirty="0"/>
              <a:t>God provides a way out of judgment </a:t>
            </a:r>
            <a:r>
              <a:rPr lang="en-US" sz="1800" i="1" dirty="0"/>
              <a:t>(John 3:16)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016470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2114B6DB-E93B-3CD6-0274-56C35F87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2" y="4921250"/>
            <a:ext cx="9990667" cy="698500"/>
          </a:xfrm>
        </p:spPr>
        <p:txBody>
          <a:bodyPr/>
          <a:lstStyle/>
          <a:p>
            <a:r>
              <a:rPr lang="en-US" sz="4000" dirty="0"/>
              <a:t>Who will fall under the judgment of God?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696625B-C27F-F79A-46BD-2E4353E83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190500"/>
            <a:ext cx="9906000" cy="4635500"/>
          </a:xfrm>
        </p:spPr>
        <p:txBody>
          <a:bodyPr/>
          <a:lstStyle/>
          <a:p>
            <a:r>
              <a:rPr lang="en-US" dirty="0"/>
              <a:t>Sin Graph</a:t>
            </a:r>
          </a:p>
        </p:txBody>
      </p:sp>
      <p:grpSp>
        <p:nvGrpSpPr>
          <p:cNvPr id="3" name="Group 134">
            <a:extLst>
              <a:ext uri="{FF2B5EF4-FFF2-40B4-BE49-F238E27FC236}">
                <a16:creationId xmlns="" xmlns:a16="http://schemas.microsoft.com/office/drawing/2014/main" id="{1C3559C8-E266-EF30-4461-765224D01D8B}"/>
              </a:ext>
            </a:extLst>
          </p:cNvPr>
          <p:cNvGrpSpPr/>
          <p:nvPr/>
        </p:nvGrpSpPr>
        <p:grpSpPr>
          <a:xfrm>
            <a:off x="127000" y="1028700"/>
            <a:ext cx="9906000" cy="3797300"/>
            <a:chOff x="609600" y="1524000"/>
            <a:chExt cx="8001000" cy="5029200"/>
          </a:xfrm>
          <a:solidFill>
            <a:srgbClr val="00FF00"/>
          </a:solidFill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C45D48FD-3664-FD06-4B83-7EA33B085994}"/>
                </a:ext>
              </a:extLst>
            </p:cNvPr>
            <p:cNvSpPr/>
            <p:nvPr/>
          </p:nvSpPr>
          <p:spPr bwMode="auto">
            <a:xfrm>
              <a:off x="609600" y="5486400"/>
              <a:ext cx="76200" cy="10668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792D652E-D13B-9391-1327-50928A97DC83}"/>
                </a:ext>
              </a:extLst>
            </p:cNvPr>
            <p:cNvSpPr/>
            <p:nvPr/>
          </p:nvSpPr>
          <p:spPr bwMode="auto">
            <a:xfrm>
              <a:off x="762000" y="5410200"/>
              <a:ext cx="76200" cy="1143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DAE82A04-FD4E-BEFD-C6BE-6E10B5585E98}"/>
                </a:ext>
              </a:extLst>
            </p:cNvPr>
            <p:cNvSpPr/>
            <p:nvPr/>
          </p:nvSpPr>
          <p:spPr bwMode="auto">
            <a:xfrm>
              <a:off x="914400" y="5334000"/>
              <a:ext cx="76200" cy="12192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24857F96-14C9-17E8-DA71-FE03AF9A356D}"/>
                </a:ext>
              </a:extLst>
            </p:cNvPr>
            <p:cNvSpPr/>
            <p:nvPr/>
          </p:nvSpPr>
          <p:spPr bwMode="auto">
            <a:xfrm>
              <a:off x="1066800" y="5257800"/>
              <a:ext cx="76200" cy="12954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13DA0EEB-D8E4-DBF3-4055-08ADBD0B5E0A}"/>
                </a:ext>
              </a:extLst>
            </p:cNvPr>
            <p:cNvSpPr/>
            <p:nvPr/>
          </p:nvSpPr>
          <p:spPr bwMode="auto">
            <a:xfrm>
              <a:off x="1219200" y="5181600"/>
              <a:ext cx="76200" cy="1371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D027013E-47EA-BFDA-7724-E729C8EB0627}"/>
                </a:ext>
              </a:extLst>
            </p:cNvPr>
            <p:cNvSpPr/>
            <p:nvPr/>
          </p:nvSpPr>
          <p:spPr bwMode="auto">
            <a:xfrm>
              <a:off x="1371600" y="5105400"/>
              <a:ext cx="76200" cy="14478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CD11FA55-C192-636C-E7A0-0F62E77FC542}"/>
                </a:ext>
              </a:extLst>
            </p:cNvPr>
            <p:cNvSpPr/>
            <p:nvPr/>
          </p:nvSpPr>
          <p:spPr bwMode="auto">
            <a:xfrm>
              <a:off x="1524000" y="5029200"/>
              <a:ext cx="76200" cy="1524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892D6A58-B271-7D78-8AEA-3CC765248B7E}"/>
                </a:ext>
              </a:extLst>
            </p:cNvPr>
            <p:cNvSpPr/>
            <p:nvPr/>
          </p:nvSpPr>
          <p:spPr bwMode="auto">
            <a:xfrm>
              <a:off x="1676400" y="4953000"/>
              <a:ext cx="76200" cy="16002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3720D226-5C4D-1F96-CA44-0AB420E30D7C}"/>
                </a:ext>
              </a:extLst>
            </p:cNvPr>
            <p:cNvSpPr/>
            <p:nvPr/>
          </p:nvSpPr>
          <p:spPr bwMode="auto">
            <a:xfrm>
              <a:off x="1828800" y="4876800"/>
              <a:ext cx="76200" cy="16764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3C2BB1CB-B4F3-AA39-EB48-97FD07C905F4}"/>
                </a:ext>
              </a:extLst>
            </p:cNvPr>
            <p:cNvSpPr/>
            <p:nvPr/>
          </p:nvSpPr>
          <p:spPr bwMode="auto">
            <a:xfrm>
              <a:off x="1981200" y="4800600"/>
              <a:ext cx="76200" cy="1752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9E08424F-CBE9-0B0F-BE22-7FDC0D3502AD}"/>
                </a:ext>
              </a:extLst>
            </p:cNvPr>
            <p:cNvSpPr/>
            <p:nvPr/>
          </p:nvSpPr>
          <p:spPr bwMode="auto">
            <a:xfrm>
              <a:off x="2133600" y="4724400"/>
              <a:ext cx="76200" cy="18288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D00B0620-6877-7B03-49B8-D1F857E3F7B3}"/>
                </a:ext>
              </a:extLst>
            </p:cNvPr>
            <p:cNvSpPr/>
            <p:nvPr/>
          </p:nvSpPr>
          <p:spPr bwMode="auto">
            <a:xfrm>
              <a:off x="2286000" y="4648200"/>
              <a:ext cx="76200" cy="1905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ACA1753E-3433-EE42-E755-BDFD9673E25D}"/>
                </a:ext>
              </a:extLst>
            </p:cNvPr>
            <p:cNvSpPr/>
            <p:nvPr/>
          </p:nvSpPr>
          <p:spPr bwMode="auto">
            <a:xfrm>
              <a:off x="2438400" y="4572000"/>
              <a:ext cx="76200" cy="19812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29C35AA5-4D75-FBB2-CE06-31D2194BA00B}"/>
                </a:ext>
              </a:extLst>
            </p:cNvPr>
            <p:cNvSpPr/>
            <p:nvPr/>
          </p:nvSpPr>
          <p:spPr bwMode="auto">
            <a:xfrm>
              <a:off x="2590800" y="4495800"/>
              <a:ext cx="76200" cy="20574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50EEEA15-015C-2424-2C33-3607449DE173}"/>
                </a:ext>
              </a:extLst>
            </p:cNvPr>
            <p:cNvSpPr/>
            <p:nvPr/>
          </p:nvSpPr>
          <p:spPr bwMode="auto">
            <a:xfrm>
              <a:off x="2743200" y="4419600"/>
              <a:ext cx="76200" cy="2133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152DA85E-250B-D29A-64C9-8A77FB9D6051}"/>
                </a:ext>
              </a:extLst>
            </p:cNvPr>
            <p:cNvSpPr/>
            <p:nvPr/>
          </p:nvSpPr>
          <p:spPr bwMode="auto">
            <a:xfrm>
              <a:off x="2895600" y="4343400"/>
              <a:ext cx="76200" cy="22098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8BF28722-B7F4-BAD4-1877-105BDB1E80F2}"/>
                </a:ext>
              </a:extLst>
            </p:cNvPr>
            <p:cNvSpPr/>
            <p:nvPr/>
          </p:nvSpPr>
          <p:spPr bwMode="auto">
            <a:xfrm>
              <a:off x="3048000" y="4267200"/>
              <a:ext cx="76200" cy="2286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6782B9EB-444A-FB26-4FC6-FD38E27D82D0}"/>
                </a:ext>
              </a:extLst>
            </p:cNvPr>
            <p:cNvSpPr/>
            <p:nvPr/>
          </p:nvSpPr>
          <p:spPr bwMode="auto">
            <a:xfrm>
              <a:off x="3200400" y="4191000"/>
              <a:ext cx="76200" cy="23622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2EBD8204-992C-E7D4-A747-E01E065F44CD}"/>
                </a:ext>
              </a:extLst>
            </p:cNvPr>
            <p:cNvSpPr/>
            <p:nvPr/>
          </p:nvSpPr>
          <p:spPr bwMode="auto">
            <a:xfrm>
              <a:off x="3352800" y="4114800"/>
              <a:ext cx="76200" cy="24384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B37577DB-5570-CC30-1A1B-364DE636B568}"/>
                </a:ext>
              </a:extLst>
            </p:cNvPr>
            <p:cNvSpPr/>
            <p:nvPr/>
          </p:nvSpPr>
          <p:spPr bwMode="auto">
            <a:xfrm>
              <a:off x="3505200" y="4038600"/>
              <a:ext cx="76200" cy="2514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6BA4C1B2-F283-971A-E16B-1C39F729BE73}"/>
                </a:ext>
              </a:extLst>
            </p:cNvPr>
            <p:cNvSpPr/>
            <p:nvPr/>
          </p:nvSpPr>
          <p:spPr bwMode="auto">
            <a:xfrm>
              <a:off x="3657600" y="3962400"/>
              <a:ext cx="76200" cy="25908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86A0EBCC-CF2F-A11E-8001-D56D6CE8C156}"/>
                </a:ext>
              </a:extLst>
            </p:cNvPr>
            <p:cNvSpPr/>
            <p:nvPr/>
          </p:nvSpPr>
          <p:spPr bwMode="auto">
            <a:xfrm>
              <a:off x="3810000" y="3886200"/>
              <a:ext cx="76200" cy="2667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177BABC6-371A-CBCE-45E7-AD2037AB7EA7}"/>
                </a:ext>
              </a:extLst>
            </p:cNvPr>
            <p:cNvSpPr/>
            <p:nvPr/>
          </p:nvSpPr>
          <p:spPr bwMode="auto">
            <a:xfrm>
              <a:off x="3962400" y="3810000"/>
              <a:ext cx="76200" cy="27432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4EC0FB43-12AC-7DE5-32C5-226210C2D781}"/>
                </a:ext>
              </a:extLst>
            </p:cNvPr>
            <p:cNvSpPr/>
            <p:nvPr/>
          </p:nvSpPr>
          <p:spPr bwMode="auto">
            <a:xfrm>
              <a:off x="4114800" y="3733800"/>
              <a:ext cx="76200" cy="28194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04EBD098-2C86-A196-B308-F95FDC5DED1A}"/>
                </a:ext>
              </a:extLst>
            </p:cNvPr>
            <p:cNvSpPr/>
            <p:nvPr/>
          </p:nvSpPr>
          <p:spPr bwMode="auto">
            <a:xfrm>
              <a:off x="4267200" y="3657600"/>
              <a:ext cx="76200" cy="2895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1A9C75D1-2641-92AE-CDD1-12D3F2B452D8}"/>
                </a:ext>
              </a:extLst>
            </p:cNvPr>
            <p:cNvSpPr/>
            <p:nvPr/>
          </p:nvSpPr>
          <p:spPr bwMode="auto">
            <a:xfrm>
              <a:off x="4419600" y="3581400"/>
              <a:ext cx="76200" cy="29718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AA2173C2-D4EF-523B-C06A-4CCCEDF110A3}"/>
                </a:ext>
              </a:extLst>
            </p:cNvPr>
            <p:cNvSpPr/>
            <p:nvPr/>
          </p:nvSpPr>
          <p:spPr bwMode="auto">
            <a:xfrm>
              <a:off x="4572000" y="3505200"/>
              <a:ext cx="76200" cy="3048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ECE3ACB2-BCA5-4096-3318-706BB025B861}"/>
                </a:ext>
              </a:extLst>
            </p:cNvPr>
            <p:cNvSpPr/>
            <p:nvPr/>
          </p:nvSpPr>
          <p:spPr bwMode="auto">
            <a:xfrm>
              <a:off x="4724400" y="3429000"/>
              <a:ext cx="76200" cy="31242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EC0E32DD-3049-AEA0-42D7-836601BDB073}"/>
                </a:ext>
              </a:extLst>
            </p:cNvPr>
            <p:cNvSpPr/>
            <p:nvPr/>
          </p:nvSpPr>
          <p:spPr bwMode="auto">
            <a:xfrm>
              <a:off x="4876800" y="3352800"/>
              <a:ext cx="76200" cy="32004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F8B96D3A-38BE-19B3-7C43-0368FF5059BB}"/>
                </a:ext>
              </a:extLst>
            </p:cNvPr>
            <p:cNvSpPr/>
            <p:nvPr/>
          </p:nvSpPr>
          <p:spPr bwMode="auto">
            <a:xfrm>
              <a:off x="5029200" y="3276600"/>
              <a:ext cx="76200" cy="3276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F6F6CA51-643F-EFA9-4217-2F03C5346086}"/>
                </a:ext>
              </a:extLst>
            </p:cNvPr>
            <p:cNvSpPr/>
            <p:nvPr/>
          </p:nvSpPr>
          <p:spPr bwMode="auto">
            <a:xfrm>
              <a:off x="5181600" y="3200400"/>
              <a:ext cx="76200" cy="33528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F91A6C6F-42BA-D481-3132-C272D0CCDB33}"/>
                </a:ext>
              </a:extLst>
            </p:cNvPr>
            <p:cNvSpPr/>
            <p:nvPr/>
          </p:nvSpPr>
          <p:spPr bwMode="auto">
            <a:xfrm>
              <a:off x="5334000" y="3124200"/>
              <a:ext cx="76200" cy="3429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2BD3C608-2F3C-4E10-6D72-F24FBB68B461}"/>
                </a:ext>
              </a:extLst>
            </p:cNvPr>
            <p:cNvSpPr/>
            <p:nvPr/>
          </p:nvSpPr>
          <p:spPr bwMode="auto">
            <a:xfrm>
              <a:off x="5486400" y="3048000"/>
              <a:ext cx="76200" cy="35052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0B07EDB9-61E3-BAFC-BD27-4E403E30F526}"/>
                </a:ext>
              </a:extLst>
            </p:cNvPr>
            <p:cNvSpPr/>
            <p:nvPr/>
          </p:nvSpPr>
          <p:spPr bwMode="auto">
            <a:xfrm>
              <a:off x="5638800" y="2971800"/>
              <a:ext cx="76200" cy="35814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BE552BED-C2D3-F4FB-F63D-90C734631088}"/>
                </a:ext>
              </a:extLst>
            </p:cNvPr>
            <p:cNvSpPr/>
            <p:nvPr/>
          </p:nvSpPr>
          <p:spPr bwMode="auto">
            <a:xfrm>
              <a:off x="5791200" y="2895600"/>
              <a:ext cx="76200" cy="3657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294EE534-95B7-09A0-3E4C-A274A97C219E}"/>
                </a:ext>
              </a:extLst>
            </p:cNvPr>
            <p:cNvSpPr/>
            <p:nvPr/>
          </p:nvSpPr>
          <p:spPr bwMode="auto">
            <a:xfrm>
              <a:off x="5943600" y="2819400"/>
              <a:ext cx="76200" cy="37338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EC025D57-040D-7B59-A81D-EAB7E12C9275}"/>
                </a:ext>
              </a:extLst>
            </p:cNvPr>
            <p:cNvSpPr/>
            <p:nvPr/>
          </p:nvSpPr>
          <p:spPr bwMode="auto">
            <a:xfrm>
              <a:off x="6096000" y="2743200"/>
              <a:ext cx="76200" cy="3810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1B8AADBC-154E-BB3C-3C14-3E03764AC75C}"/>
                </a:ext>
              </a:extLst>
            </p:cNvPr>
            <p:cNvSpPr/>
            <p:nvPr/>
          </p:nvSpPr>
          <p:spPr bwMode="auto">
            <a:xfrm>
              <a:off x="6248400" y="2667000"/>
              <a:ext cx="76200" cy="38862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2A573FDC-5B75-E331-C77B-045CB0E0AA05}"/>
                </a:ext>
              </a:extLst>
            </p:cNvPr>
            <p:cNvSpPr/>
            <p:nvPr/>
          </p:nvSpPr>
          <p:spPr bwMode="auto">
            <a:xfrm>
              <a:off x="6400800" y="2590800"/>
              <a:ext cx="76200" cy="39624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8EEA9A71-D2AF-050B-80FA-46A35FCBCEE1}"/>
                </a:ext>
              </a:extLst>
            </p:cNvPr>
            <p:cNvSpPr/>
            <p:nvPr/>
          </p:nvSpPr>
          <p:spPr bwMode="auto">
            <a:xfrm>
              <a:off x="6553200" y="2514600"/>
              <a:ext cx="76200" cy="4038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2B8A19CC-AD44-008E-935B-831AD7A4DF51}"/>
                </a:ext>
              </a:extLst>
            </p:cNvPr>
            <p:cNvSpPr/>
            <p:nvPr/>
          </p:nvSpPr>
          <p:spPr bwMode="auto">
            <a:xfrm>
              <a:off x="6705600" y="2438400"/>
              <a:ext cx="76200" cy="41148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392BB8B0-867F-E391-5572-884F63048E2D}"/>
                </a:ext>
              </a:extLst>
            </p:cNvPr>
            <p:cNvSpPr/>
            <p:nvPr/>
          </p:nvSpPr>
          <p:spPr bwMode="auto">
            <a:xfrm>
              <a:off x="6858000" y="2362200"/>
              <a:ext cx="76200" cy="4191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4ABDC4F9-9A48-871F-AC54-CDA3DE4E850F}"/>
                </a:ext>
              </a:extLst>
            </p:cNvPr>
            <p:cNvSpPr/>
            <p:nvPr/>
          </p:nvSpPr>
          <p:spPr bwMode="auto">
            <a:xfrm>
              <a:off x="7010400" y="2286000"/>
              <a:ext cx="76200" cy="42672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4C6C5DAE-2C92-CB43-40D0-AE2DF4F40350}"/>
                </a:ext>
              </a:extLst>
            </p:cNvPr>
            <p:cNvSpPr/>
            <p:nvPr/>
          </p:nvSpPr>
          <p:spPr bwMode="auto">
            <a:xfrm>
              <a:off x="7162800" y="2209800"/>
              <a:ext cx="76200" cy="43434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E70E3237-72C6-DDBC-9722-A4090C1BADC4}"/>
                </a:ext>
              </a:extLst>
            </p:cNvPr>
            <p:cNvSpPr/>
            <p:nvPr/>
          </p:nvSpPr>
          <p:spPr bwMode="auto">
            <a:xfrm>
              <a:off x="7315200" y="2133600"/>
              <a:ext cx="76200" cy="4419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40DCB179-3A0F-F239-AA73-57EB4D00483E}"/>
                </a:ext>
              </a:extLst>
            </p:cNvPr>
            <p:cNvSpPr/>
            <p:nvPr/>
          </p:nvSpPr>
          <p:spPr bwMode="auto">
            <a:xfrm>
              <a:off x="7467600" y="2057400"/>
              <a:ext cx="76200" cy="44958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="" xmlns:a16="http://schemas.microsoft.com/office/drawing/2014/main" id="{57FCE3EF-D289-B06C-E873-742A2F2B1134}"/>
                </a:ext>
              </a:extLst>
            </p:cNvPr>
            <p:cNvSpPr/>
            <p:nvPr/>
          </p:nvSpPr>
          <p:spPr bwMode="auto">
            <a:xfrm>
              <a:off x="7620000" y="1981200"/>
              <a:ext cx="76200" cy="4572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EC6BC5CA-2BB3-9F17-D6AC-163CA02861B1}"/>
                </a:ext>
              </a:extLst>
            </p:cNvPr>
            <p:cNvSpPr/>
            <p:nvPr/>
          </p:nvSpPr>
          <p:spPr bwMode="auto">
            <a:xfrm>
              <a:off x="7772400" y="1905000"/>
              <a:ext cx="76200" cy="46482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E7DE465C-7CBD-C431-3E91-879A918F1E76}"/>
                </a:ext>
              </a:extLst>
            </p:cNvPr>
            <p:cNvSpPr/>
            <p:nvPr/>
          </p:nvSpPr>
          <p:spPr bwMode="auto">
            <a:xfrm>
              <a:off x="7924800" y="1828800"/>
              <a:ext cx="76200" cy="47244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25519A17-5058-2F68-5A8F-292CE410A553}"/>
                </a:ext>
              </a:extLst>
            </p:cNvPr>
            <p:cNvSpPr/>
            <p:nvPr/>
          </p:nvSpPr>
          <p:spPr bwMode="auto">
            <a:xfrm>
              <a:off x="8077200" y="1752600"/>
              <a:ext cx="76200" cy="480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4BD804A7-5F6A-88B1-5CA3-64DEAC496169}"/>
                </a:ext>
              </a:extLst>
            </p:cNvPr>
            <p:cNvSpPr/>
            <p:nvPr/>
          </p:nvSpPr>
          <p:spPr bwMode="auto">
            <a:xfrm>
              <a:off x="8229600" y="1676400"/>
              <a:ext cx="76200" cy="48768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BB1FE39B-3931-972B-FA2D-38014601CCBC}"/>
                </a:ext>
              </a:extLst>
            </p:cNvPr>
            <p:cNvSpPr/>
            <p:nvPr/>
          </p:nvSpPr>
          <p:spPr bwMode="auto">
            <a:xfrm>
              <a:off x="8382000" y="1600200"/>
              <a:ext cx="76200" cy="4953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="" xmlns:a16="http://schemas.microsoft.com/office/drawing/2014/main" id="{F6438064-BF7C-3296-5C77-C95744450B46}"/>
                </a:ext>
              </a:extLst>
            </p:cNvPr>
            <p:cNvSpPr/>
            <p:nvPr/>
          </p:nvSpPr>
          <p:spPr bwMode="auto">
            <a:xfrm>
              <a:off x="8534400" y="1524000"/>
              <a:ext cx="76200" cy="50292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59" name="Group 225">
            <a:extLst>
              <a:ext uri="{FF2B5EF4-FFF2-40B4-BE49-F238E27FC236}">
                <a16:creationId xmlns="" xmlns:a16="http://schemas.microsoft.com/office/drawing/2014/main" id="{CB3E5921-BE89-EC40-29B2-92CA926AFA38}"/>
              </a:ext>
            </a:extLst>
          </p:cNvPr>
          <p:cNvGrpSpPr>
            <a:grpSpLocks/>
          </p:cNvGrpSpPr>
          <p:nvPr/>
        </p:nvGrpSpPr>
        <p:grpSpPr bwMode="auto">
          <a:xfrm>
            <a:off x="8813800" y="126417"/>
            <a:ext cx="794660" cy="761555"/>
            <a:chOff x="7383614" y="76200"/>
            <a:chExt cx="929973" cy="838200"/>
          </a:xfrm>
        </p:grpSpPr>
        <p:sp>
          <p:nvSpPr>
            <p:cNvPr id="60" name="Rounded Rectangular Callout 223">
              <a:extLst>
                <a:ext uri="{FF2B5EF4-FFF2-40B4-BE49-F238E27FC236}">
                  <a16:creationId xmlns="" xmlns:a16="http://schemas.microsoft.com/office/drawing/2014/main" id="{70B6E121-DD62-30C1-C1F2-52264A54B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3615" y="76200"/>
              <a:ext cx="929971" cy="838200"/>
            </a:xfrm>
            <a:prstGeom prst="wedgeRoundRectCallout">
              <a:avLst>
                <a:gd name="adj1" fmla="val 62240"/>
                <a:gd name="adj2" fmla="val 81301"/>
                <a:gd name="adj3" fmla="val 16667"/>
              </a:avLst>
            </a:prstGeom>
            <a:solidFill>
              <a:srgbClr val="1A2154"/>
            </a:solidFill>
            <a:ln w="38100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b="1"/>
            </a:p>
          </p:txBody>
        </p:sp>
        <p:sp>
          <p:nvSpPr>
            <p:cNvPr id="61" name="TextBox 224">
              <a:extLst>
                <a:ext uri="{FF2B5EF4-FFF2-40B4-BE49-F238E27FC236}">
                  <a16:creationId xmlns="" xmlns:a16="http://schemas.microsoft.com/office/drawing/2014/main" id="{8F99EC8E-5464-3475-6B72-B544DE5084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3614" y="130176"/>
              <a:ext cx="929973" cy="779129"/>
            </a:xfrm>
            <a:prstGeom prst="rect">
              <a:avLst/>
            </a:prstGeom>
            <a:noFill/>
            <a:ln w="9525">
              <a:noFill/>
              <a:bevel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Adolf Hitler</a:t>
              </a:r>
            </a:p>
          </p:txBody>
        </p:sp>
      </p:grpSp>
      <p:grpSp>
        <p:nvGrpSpPr>
          <p:cNvPr id="62" name="Group 225">
            <a:extLst>
              <a:ext uri="{FF2B5EF4-FFF2-40B4-BE49-F238E27FC236}">
                <a16:creationId xmlns="" xmlns:a16="http://schemas.microsoft.com/office/drawing/2014/main" id="{64E084C4-2FC7-5C5D-1ACA-24EA093ECB31}"/>
              </a:ext>
            </a:extLst>
          </p:cNvPr>
          <p:cNvGrpSpPr>
            <a:grpSpLocks/>
          </p:cNvGrpSpPr>
          <p:nvPr/>
        </p:nvGrpSpPr>
        <p:grpSpPr bwMode="auto">
          <a:xfrm>
            <a:off x="2246539" y="2367441"/>
            <a:ext cx="794658" cy="546581"/>
            <a:chOff x="7383615" y="312810"/>
            <a:chExt cx="929971" cy="601590"/>
          </a:xfrm>
        </p:grpSpPr>
        <p:sp>
          <p:nvSpPr>
            <p:cNvPr id="63" name="Rounded Rectangular Callout 223">
              <a:extLst>
                <a:ext uri="{FF2B5EF4-FFF2-40B4-BE49-F238E27FC236}">
                  <a16:creationId xmlns="" xmlns:a16="http://schemas.microsoft.com/office/drawing/2014/main" id="{7BA19DE6-61E7-7323-7569-1A7F69FA1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3615" y="312810"/>
              <a:ext cx="929971" cy="601590"/>
            </a:xfrm>
            <a:prstGeom prst="wedgeRoundRectCallout">
              <a:avLst>
                <a:gd name="adj1" fmla="val 62240"/>
                <a:gd name="adj2" fmla="val 81301"/>
                <a:gd name="adj3" fmla="val 16667"/>
              </a:avLst>
            </a:prstGeom>
            <a:solidFill>
              <a:srgbClr val="1A2154"/>
            </a:solidFill>
            <a:ln w="38100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b="1"/>
            </a:p>
          </p:txBody>
        </p:sp>
        <p:sp>
          <p:nvSpPr>
            <p:cNvPr id="64" name="TextBox 224">
              <a:extLst>
                <a:ext uri="{FF2B5EF4-FFF2-40B4-BE49-F238E27FC236}">
                  <a16:creationId xmlns="" xmlns:a16="http://schemas.microsoft.com/office/drawing/2014/main" id="{182D3E2A-C9A5-0F5A-73F3-35F91DDA18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0733" y="394455"/>
              <a:ext cx="615735" cy="440378"/>
            </a:xfrm>
            <a:prstGeom prst="rect">
              <a:avLst/>
            </a:prstGeom>
            <a:noFill/>
            <a:ln w="9525">
              <a:noFill/>
              <a:bevel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Me</a:t>
              </a:r>
            </a:p>
          </p:txBody>
        </p:sp>
      </p:grpSp>
      <p:grpSp>
        <p:nvGrpSpPr>
          <p:cNvPr id="65" name="Group 225">
            <a:extLst>
              <a:ext uri="{FF2B5EF4-FFF2-40B4-BE49-F238E27FC236}">
                <a16:creationId xmlns="" xmlns:a16="http://schemas.microsoft.com/office/drawing/2014/main" id="{9E272D4F-E9F9-E8BD-5B9E-D75A668E05E9}"/>
              </a:ext>
            </a:extLst>
          </p:cNvPr>
          <p:cNvGrpSpPr>
            <a:grpSpLocks/>
          </p:cNvGrpSpPr>
          <p:nvPr/>
        </p:nvGrpSpPr>
        <p:grpSpPr bwMode="auto">
          <a:xfrm>
            <a:off x="246288" y="2695575"/>
            <a:ext cx="1088118" cy="731212"/>
            <a:chOff x="7211900" y="109598"/>
            <a:chExt cx="1273401" cy="804802"/>
          </a:xfrm>
        </p:grpSpPr>
        <p:sp>
          <p:nvSpPr>
            <p:cNvPr id="66" name="Rounded Rectangular Callout 223">
              <a:extLst>
                <a:ext uri="{FF2B5EF4-FFF2-40B4-BE49-F238E27FC236}">
                  <a16:creationId xmlns="" xmlns:a16="http://schemas.microsoft.com/office/drawing/2014/main" id="{A033719D-8B85-F6B1-4CCF-91390C6C2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2306" y="132787"/>
              <a:ext cx="1052588" cy="781613"/>
            </a:xfrm>
            <a:prstGeom prst="wedgeRoundRectCallout">
              <a:avLst>
                <a:gd name="adj1" fmla="val 62240"/>
                <a:gd name="adj2" fmla="val 81301"/>
                <a:gd name="adj3" fmla="val 16667"/>
              </a:avLst>
            </a:prstGeom>
            <a:solidFill>
              <a:srgbClr val="1A2154"/>
            </a:solidFill>
            <a:ln w="38100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b="1"/>
            </a:p>
          </p:txBody>
        </p:sp>
        <p:sp>
          <p:nvSpPr>
            <p:cNvPr id="67" name="TextBox 224">
              <a:extLst>
                <a:ext uri="{FF2B5EF4-FFF2-40B4-BE49-F238E27FC236}">
                  <a16:creationId xmlns="" xmlns:a16="http://schemas.microsoft.com/office/drawing/2014/main" id="{11D2D446-A6DD-2361-59D7-3D0E737BF3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1900" y="109598"/>
              <a:ext cx="1273401" cy="779130"/>
            </a:xfrm>
            <a:prstGeom prst="rect">
              <a:avLst/>
            </a:prstGeom>
            <a:noFill/>
            <a:ln w="9525">
              <a:noFill/>
              <a:bevel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Abe Lincoln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080C65C2-3E84-5D29-D46B-3BF8C752AE90}"/>
              </a:ext>
            </a:extLst>
          </p:cNvPr>
          <p:cNvGrpSpPr/>
          <p:nvPr/>
        </p:nvGrpSpPr>
        <p:grpSpPr>
          <a:xfrm>
            <a:off x="3479800" y="38100"/>
            <a:ext cx="6600825" cy="2294467"/>
            <a:chOff x="3479800" y="38100"/>
            <a:chExt cx="6600825" cy="2294467"/>
          </a:xfrm>
        </p:grpSpPr>
        <p:grpSp>
          <p:nvGrpSpPr>
            <p:cNvPr id="70" name="Group 69">
              <a:extLst>
                <a:ext uri="{FF2B5EF4-FFF2-40B4-BE49-F238E27FC236}">
                  <a16:creationId xmlns="" xmlns:a16="http://schemas.microsoft.com/office/drawing/2014/main" id="{CBB20522-2F7A-186A-4DD0-7A479348AB8F}"/>
                </a:ext>
              </a:extLst>
            </p:cNvPr>
            <p:cNvGrpSpPr/>
            <p:nvPr/>
          </p:nvGrpSpPr>
          <p:grpSpPr>
            <a:xfrm>
              <a:off x="3479800" y="38100"/>
              <a:ext cx="6600825" cy="2294467"/>
              <a:chOff x="3479800" y="38100"/>
              <a:chExt cx="6600825" cy="2294467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="" xmlns:a16="http://schemas.microsoft.com/office/drawing/2014/main" id="{BB041EF8-90BA-D55A-BBBF-10AABD6648FD}"/>
                  </a:ext>
                </a:extLst>
              </p:cNvPr>
              <p:cNvSpPr/>
              <p:nvPr/>
            </p:nvSpPr>
            <p:spPr bwMode="auto">
              <a:xfrm>
                <a:off x="6099174" y="38100"/>
                <a:ext cx="3981451" cy="2294467"/>
              </a:xfrm>
              <a:prstGeom prst="rect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="" xmlns:a16="http://schemas.microsoft.com/office/drawing/2014/main" id="{755C59C3-DEF2-5E0A-60DD-4ACA83BA41C6}"/>
                  </a:ext>
                </a:extLst>
              </p:cNvPr>
              <p:cNvSpPr txBox="1"/>
              <p:nvPr/>
            </p:nvSpPr>
            <p:spPr>
              <a:xfrm>
                <a:off x="3479800" y="266700"/>
                <a:ext cx="236265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People who deserve hell</a:t>
                </a:r>
              </a:p>
            </p:txBody>
          </p:sp>
        </p:grpSp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4683D3FD-2911-24C7-5ADC-892B6F7FA6BA}"/>
                </a:ext>
              </a:extLst>
            </p:cNvPr>
            <p:cNvCxnSpPr/>
            <p:nvPr/>
          </p:nvCxnSpPr>
          <p:spPr bwMode="auto">
            <a:xfrm>
              <a:off x="5607957" y="893220"/>
              <a:ext cx="405492" cy="12595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995187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2114B6DB-E93B-3CD6-0274-56C35F87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2" y="4921250"/>
            <a:ext cx="9990667" cy="698500"/>
          </a:xfrm>
        </p:spPr>
        <p:txBody>
          <a:bodyPr/>
          <a:lstStyle/>
          <a:p>
            <a:r>
              <a:rPr lang="en-US" sz="4000" dirty="0"/>
              <a:t>Who will fall under the judgment of God?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696625B-C27F-F79A-46BD-2E4353E83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190500"/>
            <a:ext cx="9906000" cy="4635500"/>
          </a:xfrm>
        </p:spPr>
        <p:txBody>
          <a:bodyPr/>
          <a:lstStyle/>
          <a:p>
            <a:r>
              <a:rPr lang="en-US" dirty="0"/>
              <a:t>Sin Graph</a:t>
            </a:r>
          </a:p>
        </p:txBody>
      </p:sp>
      <p:grpSp>
        <p:nvGrpSpPr>
          <p:cNvPr id="59" name="Group 225">
            <a:extLst>
              <a:ext uri="{FF2B5EF4-FFF2-40B4-BE49-F238E27FC236}">
                <a16:creationId xmlns="" xmlns:a16="http://schemas.microsoft.com/office/drawing/2014/main" id="{CB3E5921-BE89-EC40-29B2-92CA926AFA38}"/>
              </a:ext>
            </a:extLst>
          </p:cNvPr>
          <p:cNvGrpSpPr>
            <a:grpSpLocks/>
          </p:cNvGrpSpPr>
          <p:nvPr/>
        </p:nvGrpSpPr>
        <p:grpSpPr bwMode="auto">
          <a:xfrm>
            <a:off x="8813800" y="419545"/>
            <a:ext cx="794660" cy="761555"/>
            <a:chOff x="7383614" y="76200"/>
            <a:chExt cx="929973" cy="838200"/>
          </a:xfrm>
        </p:grpSpPr>
        <p:sp>
          <p:nvSpPr>
            <p:cNvPr id="60" name="Rounded Rectangular Callout 223">
              <a:extLst>
                <a:ext uri="{FF2B5EF4-FFF2-40B4-BE49-F238E27FC236}">
                  <a16:creationId xmlns="" xmlns:a16="http://schemas.microsoft.com/office/drawing/2014/main" id="{70B6E121-DD62-30C1-C1F2-52264A54B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3615" y="76200"/>
              <a:ext cx="929971" cy="838200"/>
            </a:xfrm>
            <a:prstGeom prst="wedgeRoundRectCallout">
              <a:avLst>
                <a:gd name="adj1" fmla="val 62240"/>
                <a:gd name="adj2" fmla="val 81301"/>
                <a:gd name="adj3" fmla="val 16667"/>
              </a:avLst>
            </a:prstGeom>
            <a:solidFill>
              <a:srgbClr val="1A2154"/>
            </a:solidFill>
            <a:ln w="38100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b="1"/>
            </a:p>
          </p:txBody>
        </p:sp>
        <p:sp>
          <p:nvSpPr>
            <p:cNvPr id="61" name="TextBox 224">
              <a:extLst>
                <a:ext uri="{FF2B5EF4-FFF2-40B4-BE49-F238E27FC236}">
                  <a16:creationId xmlns="" xmlns:a16="http://schemas.microsoft.com/office/drawing/2014/main" id="{8F99EC8E-5464-3475-6B72-B544DE5084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3614" y="130176"/>
              <a:ext cx="929973" cy="779129"/>
            </a:xfrm>
            <a:prstGeom prst="rect">
              <a:avLst/>
            </a:prstGeom>
            <a:noFill/>
            <a:ln w="9525">
              <a:noFill/>
              <a:bevel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Adolf Hitler</a:t>
              </a:r>
            </a:p>
          </p:txBody>
        </p:sp>
      </p:grpSp>
      <p:grpSp>
        <p:nvGrpSpPr>
          <p:cNvPr id="62" name="Group 225">
            <a:extLst>
              <a:ext uri="{FF2B5EF4-FFF2-40B4-BE49-F238E27FC236}">
                <a16:creationId xmlns="" xmlns:a16="http://schemas.microsoft.com/office/drawing/2014/main" id="{64E084C4-2FC7-5C5D-1ACA-24EA093ECB31}"/>
              </a:ext>
            </a:extLst>
          </p:cNvPr>
          <p:cNvGrpSpPr>
            <a:grpSpLocks/>
          </p:cNvGrpSpPr>
          <p:nvPr/>
        </p:nvGrpSpPr>
        <p:grpSpPr bwMode="auto">
          <a:xfrm>
            <a:off x="2246539" y="710719"/>
            <a:ext cx="794658" cy="546581"/>
            <a:chOff x="7383615" y="312810"/>
            <a:chExt cx="929971" cy="601590"/>
          </a:xfrm>
        </p:grpSpPr>
        <p:sp>
          <p:nvSpPr>
            <p:cNvPr id="63" name="Rounded Rectangular Callout 223">
              <a:extLst>
                <a:ext uri="{FF2B5EF4-FFF2-40B4-BE49-F238E27FC236}">
                  <a16:creationId xmlns="" xmlns:a16="http://schemas.microsoft.com/office/drawing/2014/main" id="{7BA19DE6-61E7-7323-7569-1A7F69FA1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3615" y="312810"/>
              <a:ext cx="929971" cy="601590"/>
            </a:xfrm>
            <a:prstGeom prst="wedgeRoundRectCallout">
              <a:avLst>
                <a:gd name="adj1" fmla="val 62240"/>
                <a:gd name="adj2" fmla="val 81301"/>
                <a:gd name="adj3" fmla="val 16667"/>
              </a:avLst>
            </a:prstGeom>
            <a:solidFill>
              <a:srgbClr val="1A2154"/>
            </a:solidFill>
            <a:ln w="38100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b="1"/>
            </a:p>
          </p:txBody>
        </p:sp>
        <p:sp>
          <p:nvSpPr>
            <p:cNvPr id="64" name="TextBox 224">
              <a:extLst>
                <a:ext uri="{FF2B5EF4-FFF2-40B4-BE49-F238E27FC236}">
                  <a16:creationId xmlns="" xmlns:a16="http://schemas.microsoft.com/office/drawing/2014/main" id="{182D3E2A-C9A5-0F5A-73F3-35F91DDA18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0733" y="394455"/>
              <a:ext cx="615735" cy="440378"/>
            </a:xfrm>
            <a:prstGeom prst="rect">
              <a:avLst/>
            </a:prstGeom>
            <a:noFill/>
            <a:ln w="9525">
              <a:noFill/>
              <a:bevel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Me</a:t>
              </a:r>
            </a:p>
          </p:txBody>
        </p:sp>
      </p:grpSp>
      <p:grpSp>
        <p:nvGrpSpPr>
          <p:cNvPr id="65" name="Group 225">
            <a:extLst>
              <a:ext uri="{FF2B5EF4-FFF2-40B4-BE49-F238E27FC236}">
                <a16:creationId xmlns="" xmlns:a16="http://schemas.microsoft.com/office/drawing/2014/main" id="{9E272D4F-E9F9-E8BD-5B9E-D75A668E05E9}"/>
              </a:ext>
            </a:extLst>
          </p:cNvPr>
          <p:cNvGrpSpPr>
            <a:grpSpLocks/>
          </p:cNvGrpSpPr>
          <p:nvPr/>
        </p:nvGrpSpPr>
        <p:grpSpPr bwMode="auto">
          <a:xfrm>
            <a:off x="216807" y="682465"/>
            <a:ext cx="1088118" cy="731212"/>
            <a:chOff x="7211900" y="109598"/>
            <a:chExt cx="1273401" cy="804802"/>
          </a:xfrm>
        </p:grpSpPr>
        <p:sp>
          <p:nvSpPr>
            <p:cNvPr id="66" name="Rounded Rectangular Callout 223">
              <a:extLst>
                <a:ext uri="{FF2B5EF4-FFF2-40B4-BE49-F238E27FC236}">
                  <a16:creationId xmlns="" xmlns:a16="http://schemas.microsoft.com/office/drawing/2014/main" id="{A033719D-8B85-F6B1-4CCF-91390C6C2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2306" y="132787"/>
              <a:ext cx="1052588" cy="781613"/>
            </a:xfrm>
            <a:prstGeom prst="wedgeRoundRectCallout">
              <a:avLst>
                <a:gd name="adj1" fmla="val 62240"/>
                <a:gd name="adj2" fmla="val 81301"/>
                <a:gd name="adj3" fmla="val 16667"/>
              </a:avLst>
            </a:prstGeom>
            <a:solidFill>
              <a:srgbClr val="1A2154"/>
            </a:solidFill>
            <a:ln w="38100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b="1"/>
            </a:p>
          </p:txBody>
        </p:sp>
        <p:sp>
          <p:nvSpPr>
            <p:cNvPr id="67" name="TextBox 224">
              <a:extLst>
                <a:ext uri="{FF2B5EF4-FFF2-40B4-BE49-F238E27FC236}">
                  <a16:creationId xmlns="" xmlns:a16="http://schemas.microsoft.com/office/drawing/2014/main" id="{11D2D446-A6DD-2361-59D7-3D0E737BF3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1900" y="109598"/>
              <a:ext cx="1273401" cy="779130"/>
            </a:xfrm>
            <a:prstGeom prst="rect">
              <a:avLst/>
            </a:prstGeom>
            <a:noFill/>
            <a:ln w="9525">
              <a:noFill/>
              <a:bevel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Abe Lincoln</a:t>
              </a:r>
            </a:p>
          </p:txBody>
        </p:sp>
      </p:grpSp>
      <p:grpSp>
        <p:nvGrpSpPr>
          <p:cNvPr id="2" name="Group 235">
            <a:extLst>
              <a:ext uri="{FF2B5EF4-FFF2-40B4-BE49-F238E27FC236}">
                <a16:creationId xmlns="" xmlns:a16="http://schemas.microsoft.com/office/drawing/2014/main" id="{049706F5-C958-083D-078A-86CF900A4F53}"/>
              </a:ext>
            </a:extLst>
          </p:cNvPr>
          <p:cNvGrpSpPr>
            <a:grpSpLocks/>
          </p:cNvGrpSpPr>
          <p:nvPr/>
        </p:nvGrpSpPr>
        <p:grpSpPr bwMode="auto">
          <a:xfrm>
            <a:off x="127000" y="1450122"/>
            <a:ext cx="9906000" cy="3528277"/>
            <a:chOff x="609600" y="1981200"/>
            <a:chExt cx="8001000" cy="4572000"/>
          </a:xfrm>
        </p:grpSpPr>
        <p:sp>
          <p:nvSpPr>
            <p:cNvPr id="71" name="Rectangle 167">
              <a:extLst>
                <a:ext uri="{FF2B5EF4-FFF2-40B4-BE49-F238E27FC236}">
                  <a16:creationId xmlns="" xmlns:a16="http://schemas.microsoft.com/office/drawing/2014/main" id="{A98F59BF-9A0A-C050-C81D-4DC30645B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44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4" name="Rectangle 168">
              <a:extLst>
                <a:ext uri="{FF2B5EF4-FFF2-40B4-BE49-F238E27FC236}">
                  <a16:creationId xmlns="" xmlns:a16="http://schemas.microsoft.com/office/drawing/2014/main" id="{E09AEA34-2F0E-E98C-04FB-70AC2BF8E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5" name="Rectangle 169">
              <a:extLst>
                <a:ext uri="{FF2B5EF4-FFF2-40B4-BE49-F238E27FC236}">
                  <a16:creationId xmlns="" xmlns:a16="http://schemas.microsoft.com/office/drawing/2014/main" id="{C9DCA63D-9F63-81B1-E9C0-02F77F1FE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" name="Rectangle 170">
              <a:extLst>
                <a:ext uri="{FF2B5EF4-FFF2-40B4-BE49-F238E27FC236}">
                  <a16:creationId xmlns="" xmlns:a16="http://schemas.microsoft.com/office/drawing/2014/main" id="{F83CCC4B-32F3-3866-1295-D7CD5A397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72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" name="Rectangle 171">
              <a:extLst>
                <a:ext uri="{FF2B5EF4-FFF2-40B4-BE49-F238E27FC236}">
                  <a16:creationId xmlns="" xmlns:a16="http://schemas.microsoft.com/office/drawing/2014/main" id="{32B3FE46-80DD-2EC6-786A-8EAAC24B2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48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" name="Rectangle 172">
              <a:extLst>
                <a:ext uri="{FF2B5EF4-FFF2-40B4-BE49-F238E27FC236}">
                  <a16:creationId xmlns="" xmlns:a16="http://schemas.microsoft.com/office/drawing/2014/main" id="{0DE3E305-9BFD-D2D0-2959-B8407A19F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24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" name="Rectangle 173">
              <a:extLst>
                <a:ext uri="{FF2B5EF4-FFF2-40B4-BE49-F238E27FC236}">
                  <a16:creationId xmlns="" xmlns:a16="http://schemas.microsoft.com/office/drawing/2014/main" id="{073DBF26-AB3F-90C1-6774-E0A09D6ED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" name="Rectangle 174">
              <a:extLst>
                <a:ext uri="{FF2B5EF4-FFF2-40B4-BE49-F238E27FC236}">
                  <a16:creationId xmlns="" xmlns:a16="http://schemas.microsoft.com/office/drawing/2014/main" id="{31B0BC10-B275-F93F-3492-3BBE81B93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" name="Rectangle 175">
              <a:extLst>
                <a:ext uri="{FF2B5EF4-FFF2-40B4-BE49-F238E27FC236}">
                  <a16:creationId xmlns="" xmlns:a16="http://schemas.microsoft.com/office/drawing/2014/main" id="{33996C59-B1E3-9743-48A0-8C3AAF249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" name="Rectangle 176">
              <a:extLst>
                <a:ext uri="{FF2B5EF4-FFF2-40B4-BE49-F238E27FC236}">
                  <a16:creationId xmlns="" xmlns:a16="http://schemas.microsoft.com/office/drawing/2014/main" id="{429BFC5B-0360-DC07-FFEE-FFDCEB768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" name="Rectangle 177">
              <a:extLst>
                <a:ext uri="{FF2B5EF4-FFF2-40B4-BE49-F238E27FC236}">
                  <a16:creationId xmlns="" xmlns:a16="http://schemas.microsoft.com/office/drawing/2014/main" id="{8C8CB15B-8607-1816-198F-B5DEC4A25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" name="Rectangle 178">
              <a:extLst>
                <a:ext uri="{FF2B5EF4-FFF2-40B4-BE49-F238E27FC236}">
                  <a16:creationId xmlns="" xmlns:a16="http://schemas.microsoft.com/office/drawing/2014/main" id="{FA778162-B215-8790-2776-1E8423EA2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Rectangle 179">
              <a:extLst>
                <a:ext uri="{FF2B5EF4-FFF2-40B4-BE49-F238E27FC236}">
                  <a16:creationId xmlns="" xmlns:a16="http://schemas.microsoft.com/office/drawing/2014/main" id="{B5871102-6FF6-79DD-CB64-062B79580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56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" name="Rectangle 180">
              <a:extLst>
                <a:ext uri="{FF2B5EF4-FFF2-40B4-BE49-F238E27FC236}">
                  <a16:creationId xmlns="" xmlns:a16="http://schemas.microsoft.com/office/drawing/2014/main" id="{CDE309F4-A1F1-94F9-FA26-3EAD4D4F0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" name="Rectangle 181">
              <a:extLst>
                <a:ext uri="{FF2B5EF4-FFF2-40B4-BE49-F238E27FC236}">
                  <a16:creationId xmlns="" xmlns:a16="http://schemas.microsoft.com/office/drawing/2014/main" id="{93268EAC-5F20-BA25-E066-8ED1CCD41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8" name="Rectangle 182">
              <a:extLst>
                <a:ext uri="{FF2B5EF4-FFF2-40B4-BE49-F238E27FC236}">
                  <a16:creationId xmlns="" xmlns:a16="http://schemas.microsoft.com/office/drawing/2014/main" id="{B0B1AA9B-EEA0-8325-31B4-D7565ADCB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84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9" name="Rectangle 183">
              <a:extLst>
                <a:ext uri="{FF2B5EF4-FFF2-40B4-BE49-F238E27FC236}">
                  <a16:creationId xmlns="" xmlns:a16="http://schemas.microsoft.com/office/drawing/2014/main" id="{BA04E1ED-E85A-4D15-30D9-E2FFB313E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0" name="Rectangle 184">
              <a:extLst>
                <a:ext uri="{FF2B5EF4-FFF2-40B4-BE49-F238E27FC236}">
                  <a16:creationId xmlns="" xmlns:a16="http://schemas.microsoft.com/office/drawing/2014/main" id="{BCC426E6-C8F6-8D57-D7DE-25C9F2DB0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36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" name="Rectangle 185">
              <a:extLst>
                <a:ext uri="{FF2B5EF4-FFF2-40B4-BE49-F238E27FC236}">
                  <a16:creationId xmlns="" xmlns:a16="http://schemas.microsoft.com/office/drawing/2014/main" id="{F4114744-4BEF-B8E5-8AD8-F3D17EA82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" name="Rectangle 186">
              <a:extLst>
                <a:ext uri="{FF2B5EF4-FFF2-40B4-BE49-F238E27FC236}">
                  <a16:creationId xmlns="" xmlns:a16="http://schemas.microsoft.com/office/drawing/2014/main" id="{7508CB1A-1F56-19BA-3D09-D7E4FAE26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" name="Rectangle 187">
              <a:extLst>
                <a:ext uri="{FF2B5EF4-FFF2-40B4-BE49-F238E27FC236}">
                  <a16:creationId xmlns="" xmlns:a16="http://schemas.microsoft.com/office/drawing/2014/main" id="{9DF38A84-BEAC-48FD-B47A-C955B46B6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" name="Rectangle 188">
              <a:extLst>
                <a:ext uri="{FF2B5EF4-FFF2-40B4-BE49-F238E27FC236}">
                  <a16:creationId xmlns="" xmlns:a16="http://schemas.microsoft.com/office/drawing/2014/main" id="{F62A5A4C-54CB-EA9D-5861-32B60BE76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5" name="Rectangle 189">
              <a:extLst>
                <a:ext uri="{FF2B5EF4-FFF2-40B4-BE49-F238E27FC236}">
                  <a16:creationId xmlns="" xmlns:a16="http://schemas.microsoft.com/office/drawing/2014/main" id="{A9F7EB64-F792-7C64-62DB-CFC5544B8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" name="Rectangle 190">
              <a:extLst>
                <a:ext uri="{FF2B5EF4-FFF2-40B4-BE49-F238E27FC236}">
                  <a16:creationId xmlns="" xmlns:a16="http://schemas.microsoft.com/office/drawing/2014/main" id="{F92C8457-840E-87FC-5D15-432F43BE7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92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7" name="Rectangle 191">
              <a:extLst>
                <a:ext uri="{FF2B5EF4-FFF2-40B4-BE49-F238E27FC236}">
                  <a16:creationId xmlns="" xmlns:a16="http://schemas.microsoft.com/office/drawing/2014/main" id="{C4DCAC2A-3710-8802-2DF0-3F6268F40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8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8" name="Rectangle 192">
              <a:extLst>
                <a:ext uri="{FF2B5EF4-FFF2-40B4-BE49-F238E27FC236}">
                  <a16:creationId xmlns="" xmlns:a16="http://schemas.microsoft.com/office/drawing/2014/main" id="{3B93D384-2F7D-78F3-3191-A39CC8EA8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4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9" name="Rectangle 193">
              <a:extLst>
                <a:ext uri="{FF2B5EF4-FFF2-40B4-BE49-F238E27FC236}">
                  <a16:creationId xmlns="" xmlns:a16="http://schemas.microsoft.com/office/drawing/2014/main" id="{418882D6-3604-3B18-1B8A-6395A6686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" name="Rectangle 194">
              <a:extLst>
                <a:ext uri="{FF2B5EF4-FFF2-40B4-BE49-F238E27FC236}">
                  <a16:creationId xmlns="" xmlns:a16="http://schemas.microsoft.com/office/drawing/2014/main" id="{3BA6898F-FD24-4FD0-DBDF-C3E61AD24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1" name="Rectangle 195">
              <a:extLst>
                <a:ext uri="{FF2B5EF4-FFF2-40B4-BE49-F238E27FC236}">
                  <a16:creationId xmlns="" xmlns:a16="http://schemas.microsoft.com/office/drawing/2014/main" id="{9F33962D-2D84-8A66-CE6D-CB7E4C4B7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" name="Rectangle 196">
              <a:extLst>
                <a:ext uri="{FF2B5EF4-FFF2-40B4-BE49-F238E27FC236}">
                  <a16:creationId xmlns="" xmlns:a16="http://schemas.microsoft.com/office/drawing/2014/main" id="{D8CA60D1-3C2A-588B-1037-BD7741758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" name="Rectangle 197">
              <a:extLst>
                <a:ext uri="{FF2B5EF4-FFF2-40B4-BE49-F238E27FC236}">
                  <a16:creationId xmlns="" xmlns:a16="http://schemas.microsoft.com/office/drawing/2014/main" id="{2DA64D38-D643-5D21-30AB-8337A3BC5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" name="Rectangle 198">
              <a:extLst>
                <a:ext uri="{FF2B5EF4-FFF2-40B4-BE49-F238E27FC236}">
                  <a16:creationId xmlns="" xmlns:a16="http://schemas.microsoft.com/office/drawing/2014/main" id="{13EB6F08-14D1-7F36-383D-66B5A3E06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" name="Rectangle 199">
              <a:extLst>
                <a:ext uri="{FF2B5EF4-FFF2-40B4-BE49-F238E27FC236}">
                  <a16:creationId xmlns="" xmlns:a16="http://schemas.microsoft.com/office/drawing/2014/main" id="{C05D71F2-2149-1174-7CBF-4BF2D3D8E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" name="Rectangle 200">
              <a:extLst>
                <a:ext uri="{FF2B5EF4-FFF2-40B4-BE49-F238E27FC236}">
                  <a16:creationId xmlns="" xmlns:a16="http://schemas.microsoft.com/office/drawing/2014/main" id="{0332B77C-DED7-B9CE-0DCD-812FC0ECD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" name="Rectangle 201">
              <a:extLst>
                <a:ext uri="{FF2B5EF4-FFF2-40B4-BE49-F238E27FC236}">
                  <a16:creationId xmlns="" xmlns:a16="http://schemas.microsoft.com/office/drawing/2014/main" id="{6733506D-21A9-C771-B2A6-6E7DDED32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" name="Rectangle 202">
              <a:extLst>
                <a:ext uri="{FF2B5EF4-FFF2-40B4-BE49-F238E27FC236}">
                  <a16:creationId xmlns="" xmlns:a16="http://schemas.microsoft.com/office/drawing/2014/main" id="{3FC0E269-4D45-BFA4-9A39-E786A9C74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" name="Rectangle 203">
              <a:extLst>
                <a:ext uri="{FF2B5EF4-FFF2-40B4-BE49-F238E27FC236}">
                  <a16:creationId xmlns="" xmlns:a16="http://schemas.microsoft.com/office/drawing/2014/main" id="{5CEBFEC6-5145-DFE6-1616-27D600BE0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" name="Rectangle 204">
              <a:extLst>
                <a:ext uri="{FF2B5EF4-FFF2-40B4-BE49-F238E27FC236}">
                  <a16:creationId xmlns="" xmlns:a16="http://schemas.microsoft.com/office/drawing/2014/main" id="{D430B518-19D5-8B7F-B5DD-41FCDBFE6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6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1" name="Rectangle 205">
              <a:extLst>
                <a:ext uri="{FF2B5EF4-FFF2-40B4-BE49-F238E27FC236}">
                  <a16:creationId xmlns="" xmlns:a16="http://schemas.microsoft.com/office/drawing/2014/main" id="{77F628F3-3EED-CB2F-6384-0547EB62D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" name="Rectangle 207">
              <a:extLst>
                <a:ext uri="{FF2B5EF4-FFF2-40B4-BE49-F238E27FC236}">
                  <a16:creationId xmlns="" xmlns:a16="http://schemas.microsoft.com/office/drawing/2014/main" id="{4A362080-2205-DA43-FC44-2F149D9DA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800" y="1981200"/>
              <a:ext cx="73855" cy="4530249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" name="Rectangle 222">
              <a:extLst>
                <a:ext uri="{FF2B5EF4-FFF2-40B4-BE49-F238E27FC236}">
                  <a16:creationId xmlns="" xmlns:a16="http://schemas.microsoft.com/office/drawing/2014/main" id="{352167AD-C014-0480-F9F0-F8880D96E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057400"/>
              <a:ext cx="76200" cy="44958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" name="Rectangle 223">
              <a:extLst>
                <a:ext uri="{FF2B5EF4-FFF2-40B4-BE49-F238E27FC236}">
                  <a16:creationId xmlns="" xmlns:a16="http://schemas.microsoft.com/office/drawing/2014/main" id="{3EFE962F-DF0F-F602-0B6A-381F24CA9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2057400"/>
              <a:ext cx="76200" cy="44958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5" name="Rectangle 224">
              <a:extLst>
                <a:ext uri="{FF2B5EF4-FFF2-40B4-BE49-F238E27FC236}">
                  <a16:creationId xmlns="" xmlns:a16="http://schemas.microsoft.com/office/drawing/2014/main" id="{B2A32502-4E16-28A9-93B9-871630DFE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2057400"/>
              <a:ext cx="76200" cy="44958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6" name="Rectangle 225">
              <a:extLst>
                <a:ext uri="{FF2B5EF4-FFF2-40B4-BE49-F238E27FC236}">
                  <a16:creationId xmlns="" xmlns:a16="http://schemas.microsoft.com/office/drawing/2014/main" id="{E68A7200-19AD-7078-CD5F-D30014A0B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2057400"/>
              <a:ext cx="76200" cy="44958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7" name="Rectangle 226">
              <a:extLst>
                <a:ext uri="{FF2B5EF4-FFF2-40B4-BE49-F238E27FC236}">
                  <a16:creationId xmlns="" xmlns:a16="http://schemas.microsoft.com/office/drawing/2014/main" id="{CD1454C9-EDA7-966F-B655-F0D26DA3E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2057400"/>
              <a:ext cx="76200" cy="44958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8" name="Rectangle 227">
              <a:extLst>
                <a:ext uri="{FF2B5EF4-FFF2-40B4-BE49-F238E27FC236}">
                  <a16:creationId xmlns="" xmlns:a16="http://schemas.microsoft.com/office/drawing/2014/main" id="{97BBFA5B-7ADD-FE20-F90B-0ED321D6B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2057400"/>
              <a:ext cx="76200" cy="44958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9" name="Rectangle 228">
              <a:extLst>
                <a:ext uri="{FF2B5EF4-FFF2-40B4-BE49-F238E27FC236}">
                  <a16:creationId xmlns="" xmlns:a16="http://schemas.microsoft.com/office/drawing/2014/main" id="{5EF417EF-5413-5ED5-9F8C-1A07BDF88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2057400"/>
              <a:ext cx="76200" cy="44958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0" name="Rectangle 229">
              <a:extLst>
                <a:ext uri="{FF2B5EF4-FFF2-40B4-BE49-F238E27FC236}">
                  <a16:creationId xmlns="" xmlns:a16="http://schemas.microsoft.com/office/drawing/2014/main" id="{A7F20E99-916E-DAED-8304-F87AE9B0E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2057400"/>
              <a:ext cx="76200" cy="44958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1" name="Rectangle 230">
              <a:extLst>
                <a:ext uri="{FF2B5EF4-FFF2-40B4-BE49-F238E27FC236}">
                  <a16:creationId xmlns="" xmlns:a16="http://schemas.microsoft.com/office/drawing/2014/main" id="{A4A577F4-422F-3B00-75F7-E2B46123B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200" y="2057400"/>
              <a:ext cx="76200" cy="44958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2" name="Rectangle 231">
              <a:extLst>
                <a:ext uri="{FF2B5EF4-FFF2-40B4-BE49-F238E27FC236}">
                  <a16:creationId xmlns="" xmlns:a16="http://schemas.microsoft.com/office/drawing/2014/main" id="{E09E57A4-2EEF-2D67-A753-853744BA9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800" y="2057400"/>
              <a:ext cx="76200" cy="44958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" name="Rectangle 232">
              <a:extLst>
                <a:ext uri="{FF2B5EF4-FFF2-40B4-BE49-F238E27FC236}">
                  <a16:creationId xmlns="" xmlns:a16="http://schemas.microsoft.com/office/drawing/2014/main" id="{68525C4C-6304-D715-25DF-EC04EE5EB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2057400"/>
              <a:ext cx="76200" cy="44958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" name="Rectangle 233">
              <a:extLst>
                <a:ext uri="{FF2B5EF4-FFF2-40B4-BE49-F238E27FC236}">
                  <a16:creationId xmlns="" xmlns:a16="http://schemas.microsoft.com/office/drawing/2014/main" id="{F6BD004D-DDEF-F24F-ADC9-D0648F23E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2057400"/>
              <a:ext cx="76200" cy="44958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5" name="Rectangle 234">
              <a:extLst>
                <a:ext uri="{FF2B5EF4-FFF2-40B4-BE49-F238E27FC236}">
                  <a16:creationId xmlns="" xmlns:a16="http://schemas.microsoft.com/office/drawing/2014/main" id="{E3249864-37C8-BEF8-D092-3C1B1C6E2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2057400"/>
              <a:ext cx="76200" cy="44958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="" xmlns:a16="http://schemas.microsoft.com/office/drawing/2014/main" id="{7FBAC966-36D4-8B3A-7DBC-A68C75D1D6E2}"/>
              </a:ext>
            </a:extLst>
          </p:cNvPr>
          <p:cNvGrpSpPr/>
          <p:nvPr/>
        </p:nvGrpSpPr>
        <p:grpSpPr>
          <a:xfrm>
            <a:off x="89958" y="76200"/>
            <a:ext cx="9990667" cy="2256367"/>
            <a:chOff x="89958" y="76200"/>
            <a:chExt cx="9990667" cy="2256367"/>
          </a:xfrm>
        </p:grpSpPr>
        <p:grpSp>
          <p:nvGrpSpPr>
            <p:cNvPr id="70" name="Group 69">
              <a:extLst>
                <a:ext uri="{FF2B5EF4-FFF2-40B4-BE49-F238E27FC236}">
                  <a16:creationId xmlns="" xmlns:a16="http://schemas.microsoft.com/office/drawing/2014/main" id="{CBB20522-2F7A-186A-4DD0-7A479348AB8F}"/>
                </a:ext>
              </a:extLst>
            </p:cNvPr>
            <p:cNvGrpSpPr/>
            <p:nvPr/>
          </p:nvGrpSpPr>
          <p:grpSpPr>
            <a:xfrm>
              <a:off x="89958" y="76200"/>
              <a:ext cx="9990667" cy="2256367"/>
              <a:chOff x="89958" y="76200"/>
              <a:chExt cx="9990667" cy="2256367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="" xmlns:a16="http://schemas.microsoft.com/office/drawing/2014/main" id="{BB041EF8-90BA-D55A-BBBF-10AABD6648FD}"/>
                  </a:ext>
                </a:extLst>
              </p:cNvPr>
              <p:cNvSpPr/>
              <p:nvPr/>
            </p:nvSpPr>
            <p:spPr bwMode="auto">
              <a:xfrm>
                <a:off x="89958" y="1346240"/>
                <a:ext cx="9990667" cy="986327"/>
              </a:xfrm>
              <a:prstGeom prst="rect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="" xmlns:a16="http://schemas.microsoft.com/office/drawing/2014/main" id="{755C59C3-DEF2-5E0A-60DD-4ACA83BA41C6}"/>
                  </a:ext>
                </a:extLst>
              </p:cNvPr>
              <p:cNvSpPr txBox="1"/>
              <p:nvPr/>
            </p:nvSpPr>
            <p:spPr>
              <a:xfrm>
                <a:off x="3479800" y="76200"/>
                <a:ext cx="236265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People who deserve hell</a:t>
                </a:r>
              </a:p>
            </p:txBody>
          </p:sp>
        </p:grpSp>
        <p:cxnSp>
          <p:nvCxnSpPr>
            <p:cNvPr id="126" name="Straight Connector 125">
              <a:extLst>
                <a:ext uri="{FF2B5EF4-FFF2-40B4-BE49-F238E27FC236}">
                  <a16:creationId xmlns="" xmlns:a16="http://schemas.microsoft.com/office/drawing/2014/main" id="{D7FE3BF5-6171-ADC9-9873-BABC74B2B83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8886" y="1028700"/>
              <a:ext cx="283028" cy="2286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21562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2114B6DB-E93B-3CD6-0274-56C35F87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2" y="4921250"/>
            <a:ext cx="9990667" cy="698500"/>
          </a:xfrm>
        </p:spPr>
        <p:txBody>
          <a:bodyPr/>
          <a:lstStyle/>
          <a:p>
            <a:r>
              <a:rPr lang="en-US" sz="4000" dirty="0"/>
              <a:t>Who will fall under the judgment of God?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696625B-C27F-F79A-46BD-2E4353E83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190500"/>
            <a:ext cx="9906000" cy="4635500"/>
          </a:xfrm>
        </p:spPr>
        <p:txBody>
          <a:bodyPr/>
          <a:lstStyle/>
          <a:p>
            <a:r>
              <a:rPr lang="en-US" dirty="0"/>
              <a:t>Sin Graph</a:t>
            </a:r>
          </a:p>
        </p:txBody>
      </p:sp>
      <p:grpSp>
        <p:nvGrpSpPr>
          <p:cNvPr id="2" name="Group 235">
            <a:extLst>
              <a:ext uri="{FF2B5EF4-FFF2-40B4-BE49-F238E27FC236}">
                <a16:creationId xmlns="" xmlns:a16="http://schemas.microsoft.com/office/drawing/2014/main" id="{049706F5-C958-083D-078A-86CF900A4F53}"/>
              </a:ext>
            </a:extLst>
          </p:cNvPr>
          <p:cNvGrpSpPr>
            <a:grpSpLocks/>
          </p:cNvGrpSpPr>
          <p:nvPr/>
        </p:nvGrpSpPr>
        <p:grpSpPr bwMode="auto">
          <a:xfrm>
            <a:off x="127000" y="1450122"/>
            <a:ext cx="9906000" cy="3528277"/>
            <a:chOff x="609600" y="1981200"/>
            <a:chExt cx="8001000" cy="4572000"/>
          </a:xfrm>
        </p:grpSpPr>
        <p:sp>
          <p:nvSpPr>
            <p:cNvPr id="71" name="Rectangle 167">
              <a:extLst>
                <a:ext uri="{FF2B5EF4-FFF2-40B4-BE49-F238E27FC236}">
                  <a16:creationId xmlns="" xmlns:a16="http://schemas.microsoft.com/office/drawing/2014/main" id="{A98F59BF-9A0A-C050-C81D-4DC30645B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44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4" name="Rectangle 168">
              <a:extLst>
                <a:ext uri="{FF2B5EF4-FFF2-40B4-BE49-F238E27FC236}">
                  <a16:creationId xmlns="" xmlns:a16="http://schemas.microsoft.com/office/drawing/2014/main" id="{E09AEA34-2F0E-E98C-04FB-70AC2BF8E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5" name="Rectangle 169">
              <a:extLst>
                <a:ext uri="{FF2B5EF4-FFF2-40B4-BE49-F238E27FC236}">
                  <a16:creationId xmlns="" xmlns:a16="http://schemas.microsoft.com/office/drawing/2014/main" id="{C9DCA63D-9F63-81B1-E9C0-02F77F1FE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" name="Rectangle 170">
              <a:extLst>
                <a:ext uri="{FF2B5EF4-FFF2-40B4-BE49-F238E27FC236}">
                  <a16:creationId xmlns="" xmlns:a16="http://schemas.microsoft.com/office/drawing/2014/main" id="{F83CCC4B-32F3-3866-1295-D7CD5A397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72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" name="Rectangle 171">
              <a:extLst>
                <a:ext uri="{FF2B5EF4-FFF2-40B4-BE49-F238E27FC236}">
                  <a16:creationId xmlns="" xmlns:a16="http://schemas.microsoft.com/office/drawing/2014/main" id="{32B3FE46-80DD-2EC6-786A-8EAAC24B2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48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" name="Rectangle 172">
              <a:extLst>
                <a:ext uri="{FF2B5EF4-FFF2-40B4-BE49-F238E27FC236}">
                  <a16:creationId xmlns="" xmlns:a16="http://schemas.microsoft.com/office/drawing/2014/main" id="{0DE3E305-9BFD-D2D0-2959-B8407A19F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24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" name="Rectangle 173">
              <a:extLst>
                <a:ext uri="{FF2B5EF4-FFF2-40B4-BE49-F238E27FC236}">
                  <a16:creationId xmlns="" xmlns:a16="http://schemas.microsoft.com/office/drawing/2014/main" id="{073DBF26-AB3F-90C1-6774-E0A09D6ED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" name="Rectangle 174">
              <a:extLst>
                <a:ext uri="{FF2B5EF4-FFF2-40B4-BE49-F238E27FC236}">
                  <a16:creationId xmlns="" xmlns:a16="http://schemas.microsoft.com/office/drawing/2014/main" id="{31B0BC10-B275-F93F-3492-3BBE81B93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" name="Rectangle 175">
              <a:extLst>
                <a:ext uri="{FF2B5EF4-FFF2-40B4-BE49-F238E27FC236}">
                  <a16:creationId xmlns="" xmlns:a16="http://schemas.microsoft.com/office/drawing/2014/main" id="{33996C59-B1E3-9743-48A0-8C3AAF249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" name="Rectangle 176">
              <a:extLst>
                <a:ext uri="{FF2B5EF4-FFF2-40B4-BE49-F238E27FC236}">
                  <a16:creationId xmlns="" xmlns:a16="http://schemas.microsoft.com/office/drawing/2014/main" id="{429BFC5B-0360-DC07-FFEE-FFDCEB768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" name="Rectangle 177">
              <a:extLst>
                <a:ext uri="{FF2B5EF4-FFF2-40B4-BE49-F238E27FC236}">
                  <a16:creationId xmlns="" xmlns:a16="http://schemas.microsoft.com/office/drawing/2014/main" id="{8C8CB15B-8607-1816-198F-B5DEC4A25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" name="Rectangle 178">
              <a:extLst>
                <a:ext uri="{FF2B5EF4-FFF2-40B4-BE49-F238E27FC236}">
                  <a16:creationId xmlns="" xmlns:a16="http://schemas.microsoft.com/office/drawing/2014/main" id="{FA778162-B215-8790-2776-1E8423EA2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Rectangle 179">
              <a:extLst>
                <a:ext uri="{FF2B5EF4-FFF2-40B4-BE49-F238E27FC236}">
                  <a16:creationId xmlns="" xmlns:a16="http://schemas.microsoft.com/office/drawing/2014/main" id="{B5871102-6FF6-79DD-CB64-062B79580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56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" name="Rectangle 180">
              <a:extLst>
                <a:ext uri="{FF2B5EF4-FFF2-40B4-BE49-F238E27FC236}">
                  <a16:creationId xmlns="" xmlns:a16="http://schemas.microsoft.com/office/drawing/2014/main" id="{CDE309F4-A1F1-94F9-FA26-3EAD4D4F0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" name="Rectangle 181">
              <a:extLst>
                <a:ext uri="{FF2B5EF4-FFF2-40B4-BE49-F238E27FC236}">
                  <a16:creationId xmlns="" xmlns:a16="http://schemas.microsoft.com/office/drawing/2014/main" id="{93268EAC-5F20-BA25-E066-8ED1CCD41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8" name="Rectangle 182">
              <a:extLst>
                <a:ext uri="{FF2B5EF4-FFF2-40B4-BE49-F238E27FC236}">
                  <a16:creationId xmlns="" xmlns:a16="http://schemas.microsoft.com/office/drawing/2014/main" id="{B0B1AA9B-EEA0-8325-31B4-D7565ADCB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84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9" name="Rectangle 183">
              <a:extLst>
                <a:ext uri="{FF2B5EF4-FFF2-40B4-BE49-F238E27FC236}">
                  <a16:creationId xmlns="" xmlns:a16="http://schemas.microsoft.com/office/drawing/2014/main" id="{BA04E1ED-E85A-4D15-30D9-E2FFB313E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0" name="Rectangle 184">
              <a:extLst>
                <a:ext uri="{FF2B5EF4-FFF2-40B4-BE49-F238E27FC236}">
                  <a16:creationId xmlns="" xmlns:a16="http://schemas.microsoft.com/office/drawing/2014/main" id="{BCC426E6-C8F6-8D57-D7DE-25C9F2DB0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36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" name="Rectangle 185">
              <a:extLst>
                <a:ext uri="{FF2B5EF4-FFF2-40B4-BE49-F238E27FC236}">
                  <a16:creationId xmlns="" xmlns:a16="http://schemas.microsoft.com/office/drawing/2014/main" id="{F4114744-4BEF-B8E5-8AD8-F3D17EA82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" name="Rectangle 186">
              <a:extLst>
                <a:ext uri="{FF2B5EF4-FFF2-40B4-BE49-F238E27FC236}">
                  <a16:creationId xmlns="" xmlns:a16="http://schemas.microsoft.com/office/drawing/2014/main" id="{7508CB1A-1F56-19BA-3D09-D7E4FAE26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" name="Rectangle 187">
              <a:extLst>
                <a:ext uri="{FF2B5EF4-FFF2-40B4-BE49-F238E27FC236}">
                  <a16:creationId xmlns="" xmlns:a16="http://schemas.microsoft.com/office/drawing/2014/main" id="{9DF38A84-BEAC-48FD-B47A-C955B46B6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" name="Rectangle 188">
              <a:extLst>
                <a:ext uri="{FF2B5EF4-FFF2-40B4-BE49-F238E27FC236}">
                  <a16:creationId xmlns="" xmlns:a16="http://schemas.microsoft.com/office/drawing/2014/main" id="{F62A5A4C-54CB-EA9D-5861-32B60BE76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5" name="Rectangle 189">
              <a:extLst>
                <a:ext uri="{FF2B5EF4-FFF2-40B4-BE49-F238E27FC236}">
                  <a16:creationId xmlns="" xmlns:a16="http://schemas.microsoft.com/office/drawing/2014/main" id="{A9F7EB64-F792-7C64-62DB-CFC5544B8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" name="Rectangle 190">
              <a:extLst>
                <a:ext uri="{FF2B5EF4-FFF2-40B4-BE49-F238E27FC236}">
                  <a16:creationId xmlns="" xmlns:a16="http://schemas.microsoft.com/office/drawing/2014/main" id="{F92C8457-840E-87FC-5D15-432F43BE7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92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7" name="Rectangle 191">
              <a:extLst>
                <a:ext uri="{FF2B5EF4-FFF2-40B4-BE49-F238E27FC236}">
                  <a16:creationId xmlns="" xmlns:a16="http://schemas.microsoft.com/office/drawing/2014/main" id="{C4DCAC2A-3710-8802-2DF0-3F6268F40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8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8" name="Rectangle 192">
              <a:extLst>
                <a:ext uri="{FF2B5EF4-FFF2-40B4-BE49-F238E27FC236}">
                  <a16:creationId xmlns="" xmlns:a16="http://schemas.microsoft.com/office/drawing/2014/main" id="{3B93D384-2F7D-78F3-3191-A39CC8EA8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4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9" name="Rectangle 193">
              <a:extLst>
                <a:ext uri="{FF2B5EF4-FFF2-40B4-BE49-F238E27FC236}">
                  <a16:creationId xmlns="" xmlns:a16="http://schemas.microsoft.com/office/drawing/2014/main" id="{418882D6-3604-3B18-1B8A-6395A6686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" name="Rectangle 194">
              <a:extLst>
                <a:ext uri="{FF2B5EF4-FFF2-40B4-BE49-F238E27FC236}">
                  <a16:creationId xmlns="" xmlns:a16="http://schemas.microsoft.com/office/drawing/2014/main" id="{3BA6898F-FD24-4FD0-DBDF-C3E61AD24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1" name="Rectangle 195">
              <a:extLst>
                <a:ext uri="{FF2B5EF4-FFF2-40B4-BE49-F238E27FC236}">
                  <a16:creationId xmlns="" xmlns:a16="http://schemas.microsoft.com/office/drawing/2014/main" id="{9F33962D-2D84-8A66-CE6D-CB7E4C4B7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" name="Rectangle 196">
              <a:extLst>
                <a:ext uri="{FF2B5EF4-FFF2-40B4-BE49-F238E27FC236}">
                  <a16:creationId xmlns="" xmlns:a16="http://schemas.microsoft.com/office/drawing/2014/main" id="{D8CA60D1-3C2A-588B-1037-BD7741758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" name="Rectangle 197">
              <a:extLst>
                <a:ext uri="{FF2B5EF4-FFF2-40B4-BE49-F238E27FC236}">
                  <a16:creationId xmlns="" xmlns:a16="http://schemas.microsoft.com/office/drawing/2014/main" id="{2DA64D38-D643-5D21-30AB-8337A3BC5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" name="Rectangle 198">
              <a:extLst>
                <a:ext uri="{FF2B5EF4-FFF2-40B4-BE49-F238E27FC236}">
                  <a16:creationId xmlns="" xmlns:a16="http://schemas.microsoft.com/office/drawing/2014/main" id="{13EB6F08-14D1-7F36-383D-66B5A3E06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" name="Rectangle 199">
              <a:extLst>
                <a:ext uri="{FF2B5EF4-FFF2-40B4-BE49-F238E27FC236}">
                  <a16:creationId xmlns="" xmlns:a16="http://schemas.microsoft.com/office/drawing/2014/main" id="{C05D71F2-2149-1174-7CBF-4BF2D3D8E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" name="Rectangle 200">
              <a:extLst>
                <a:ext uri="{FF2B5EF4-FFF2-40B4-BE49-F238E27FC236}">
                  <a16:creationId xmlns="" xmlns:a16="http://schemas.microsoft.com/office/drawing/2014/main" id="{0332B77C-DED7-B9CE-0DCD-812FC0ECD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" name="Rectangle 201">
              <a:extLst>
                <a:ext uri="{FF2B5EF4-FFF2-40B4-BE49-F238E27FC236}">
                  <a16:creationId xmlns="" xmlns:a16="http://schemas.microsoft.com/office/drawing/2014/main" id="{6733506D-21A9-C771-B2A6-6E7DDED32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" name="Rectangle 202">
              <a:extLst>
                <a:ext uri="{FF2B5EF4-FFF2-40B4-BE49-F238E27FC236}">
                  <a16:creationId xmlns="" xmlns:a16="http://schemas.microsoft.com/office/drawing/2014/main" id="{3FC0E269-4D45-BFA4-9A39-E786A9C74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" name="Rectangle 203">
              <a:extLst>
                <a:ext uri="{FF2B5EF4-FFF2-40B4-BE49-F238E27FC236}">
                  <a16:creationId xmlns="" xmlns:a16="http://schemas.microsoft.com/office/drawing/2014/main" id="{5CEBFEC6-5145-DFE6-1616-27D600BE0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" name="Rectangle 204">
              <a:extLst>
                <a:ext uri="{FF2B5EF4-FFF2-40B4-BE49-F238E27FC236}">
                  <a16:creationId xmlns="" xmlns:a16="http://schemas.microsoft.com/office/drawing/2014/main" id="{D430B518-19D5-8B7F-B5DD-41FCDBFE6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6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1" name="Rectangle 205">
              <a:extLst>
                <a:ext uri="{FF2B5EF4-FFF2-40B4-BE49-F238E27FC236}">
                  <a16:creationId xmlns="" xmlns:a16="http://schemas.microsoft.com/office/drawing/2014/main" id="{77F628F3-3EED-CB2F-6384-0547EB62D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1981200"/>
              <a:ext cx="76200" cy="4572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" name="Rectangle 207">
              <a:extLst>
                <a:ext uri="{FF2B5EF4-FFF2-40B4-BE49-F238E27FC236}">
                  <a16:creationId xmlns="" xmlns:a16="http://schemas.microsoft.com/office/drawing/2014/main" id="{4A362080-2205-DA43-FC44-2F149D9DA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800" y="1981200"/>
              <a:ext cx="73855" cy="4530249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" name="Rectangle 222">
              <a:extLst>
                <a:ext uri="{FF2B5EF4-FFF2-40B4-BE49-F238E27FC236}">
                  <a16:creationId xmlns="" xmlns:a16="http://schemas.microsoft.com/office/drawing/2014/main" id="{352167AD-C014-0480-F9F0-F8880D96E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057400"/>
              <a:ext cx="76200" cy="44958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" name="Rectangle 223">
              <a:extLst>
                <a:ext uri="{FF2B5EF4-FFF2-40B4-BE49-F238E27FC236}">
                  <a16:creationId xmlns="" xmlns:a16="http://schemas.microsoft.com/office/drawing/2014/main" id="{3EFE962F-DF0F-F602-0B6A-381F24CA9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2057400"/>
              <a:ext cx="76200" cy="44958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5" name="Rectangle 224">
              <a:extLst>
                <a:ext uri="{FF2B5EF4-FFF2-40B4-BE49-F238E27FC236}">
                  <a16:creationId xmlns="" xmlns:a16="http://schemas.microsoft.com/office/drawing/2014/main" id="{B2A32502-4E16-28A9-93B9-871630DFE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2057400"/>
              <a:ext cx="76200" cy="44958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6" name="Rectangle 225">
              <a:extLst>
                <a:ext uri="{FF2B5EF4-FFF2-40B4-BE49-F238E27FC236}">
                  <a16:creationId xmlns="" xmlns:a16="http://schemas.microsoft.com/office/drawing/2014/main" id="{E68A7200-19AD-7078-CD5F-D30014A0B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2057400"/>
              <a:ext cx="76200" cy="44958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7" name="Rectangle 226">
              <a:extLst>
                <a:ext uri="{FF2B5EF4-FFF2-40B4-BE49-F238E27FC236}">
                  <a16:creationId xmlns="" xmlns:a16="http://schemas.microsoft.com/office/drawing/2014/main" id="{CD1454C9-EDA7-966F-B655-F0D26DA3E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2057400"/>
              <a:ext cx="76200" cy="44958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8" name="Rectangle 227">
              <a:extLst>
                <a:ext uri="{FF2B5EF4-FFF2-40B4-BE49-F238E27FC236}">
                  <a16:creationId xmlns="" xmlns:a16="http://schemas.microsoft.com/office/drawing/2014/main" id="{97BBFA5B-7ADD-FE20-F90B-0ED321D6B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2057400"/>
              <a:ext cx="76200" cy="44958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9" name="Rectangle 228">
              <a:extLst>
                <a:ext uri="{FF2B5EF4-FFF2-40B4-BE49-F238E27FC236}">
                  <a16:creationId xmlns="" xmlns:a16="http://schemas.microsoft.com/office/drawing/2014/main" id="{5EF417EF-5413-5ED5-9F8C-1A07BDF88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2057400"/>
              <a:ext cx="76200" cy="44958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0" name="Rectangle 229">
              <a:extLst>
                <a:ext uri="{FF2B5EF4-FFF2-40B4-BE49-F238E27FC236}">
                  <a16:creationId xmlns="" xmlns:a16="http://schemas.microsoft.com/office/drawing/2014/main" id="{A7F20E99-916E-DAED-8304-F87AE9B0E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2057400"/>
              <a:ext cx="76200" cy="44958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1" name="Rectangle 230">
              <a:extLst>
                <a:ext uri="{FF2B5EF4-FFF2-40B4-BE49-F238E27FC236}">
                  <a16:creationId xmlns="" xmlns:a16="http://schemas.microsoft.com/office/drawing/2014/main" id="{A4A577F4-422F-3B00-75F7-E2B46123B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200" y="2057400"/>
              <a:ext cx="76200" cy="44958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2" name="Rectangle 231">
              <a:extLst>
                <a:ext uri="{FF2B5EF4-FFF2-40B4-BE49-F238E27FC236}">
                  <a16:creationId xmlns="" xmlns:a16="http://schemas.microsoft.com/office/drawing/2014/main" id="{E09E57A4-2EEF-2D67-A753-853744BA9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800" y="2057400"/>
              <a:ext cx="76200" cy="44958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" name="Rectangle 232">
              <a:extLst>
                <a:ext uri="{FF2B5EF4-FFF2-40B4-BE49-F238E27FC236}">
                  <a16:creationId xmlns="" xmlns:a16="http://schemas.microsoft.com/office/drawing/2014/main" id="{68525C4C-6304-D715-25DF-EC04EE5EB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2057400"/>
              <a:ext cx="76200" cy="44958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" name="Rectangle 233">
              <a:extLst>
                <a:ext uri="{FF2B5EF4-FFF2-40B4-BE49-F238E27FC236}">
                  <a16:creationId xmlns="" xmlns:a16="http://schemas.microsoft.com/office/drawing/2014/main" id="{F6BD004D-DDEF-F24F-ADC9-D0648F23E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2057400"/>
              <a:ext cx="76200" cy="44958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5" name="Rectangle 234">
              <a:extLst>
                <a:ext uri="{FF2B5EF4-FFF2-40B4-BE49-F238E27FC236}">
                  <a16:creationId xmlns="" xmlns:a16="http://schemas.microsoft.com/office/drawing/2014/main" id="{E3249864-37C8-BEF8-D092-3C1B1C6E2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2057400"/>
              <a:ext cx="76200" cy="44958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="" xmlns:a16="http://schemas.microsoft.com/office/drawing/2014/main" id="{7FBAC966-36D4-8B3A-7DBC-A68C75D1D6E2}"/>
              </a:ext>
            </a:extLst>
          </p:cNvPr>
          <p:cNvGrpSpPr/>
          <p:nvPr/>
        </p:nvGrpSpPr>
        <p:grpSpPr>
          <a:xfrm>
            <a:off x="89958" y="76200"/>
            <a:ext cx="9990667" cy="2256367"/>
            <a:chOff x="89958" y="76200"/>
            <a:chExt cx="9990667" cy="2256367"/>
          </a:xfrm>
        </p:grpSpPr>
        <p:grpSp>
          <p:nvGrpSpPr>
            <p:cNvPr id="70" name="Group 69">
              <a:extLst>
                <a:ext uri="{FF2B5EF4-FFF2-40B4-BE49-F238E27FC236}">
                  <a16:creationId xmlns="" xmlns:a16="http://schemas.microsoft.com/office/drawing/2014/main" id="{CBB20522-2F7A-186A-4DD0-7A479348AB8F}"/>
                </a:ext>
              </a:extLst>
            </p:cNvPr>
            <p:cNvGrpSpPr/>
            <p:nvPr/>
          </p:nvGrpSpPr>
          <p:grpSpPr>
            <a:xfrm>
              <a:off x="89958" y="76200"/>
              <a:ext cx="9990667" cy="2256367"/>
              <a:chOff x="89958" y="76200"/>
              <a:chExt cx="9990667" cy="2256367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="" xmlns:a16="http://schemas.microsoft.com/office/drawing/2014/main" id="{BB041EF8-90BA-D55A-BBBF-10AABD6648FD}"/>
                  </a:ext>
                </a:extLst>
              </p:cNvPr>
              <p:cNvSpPr/>
              <p:nvPr/>
            </p:nvSpPr>
            <p:spPr bwMode="auto">
              <a:xfrm>
                <a:off x="89958" y="1346240"/>
                <a:ext cx="9990667" cy="986327"/>
              </a:xfrm>
              <a:prstGeom prst="rect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="" xmlns:a16="http://schemas.microsoft.com/office/drawing/2014/main" id="{755C59C3-DEF2-5E0A-60DD-4ACA83BA41C6}"/>
                  </a:ext>
                </a:extLst>
              </p:cNvPr>
              <p:cNvSpPr txBox="1"/>
              <p:nvPr/>
            </p:nvSpPr>
            <p:spPr>
              <a:xfrm>
                <a:off x="3479800" y="76200"/>
                <a:ext cx="236265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People who deserve hell</a:t>
                </a:r>
              </a:p>
            </p:txBody>
          </p:sp>
        </p:grpSp>
        <p:cxnSp>
          <p:nvCxnSpPr>
            <p:cNvPr id="126" name="Straight Connector 125">
              <a:extLst>
                <a:ext uri="{FF2B5EF4-FFF2-40B4-BE49-F238E27FC236}">
                  <a16:creationId xmlns="" xmlns:a16="http://schemas.microsoft.com/office/drawing/2014/main" id="{D7FE3BF5-6171-ADC9-9873-BABC74B2B83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8886" y="1028700"/>
              <a:ext cx="283028" cy="2286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Rounded Rectangle 6">
            <a:extLst>
              <a:ext uri="{FF2B5EF4-FFF2-40B4-BE49-F238E27FC236}">
                <a16:creationId xmlns="" xmlns:a16="http://schemas.microsoft.com/office/drawing/2014/main" id="{9094A334-6265-5C64-C4FA-F93EA02E7CE9}"/>
              </a:ext>
            </a:extLst>
          </p:cNvPr>
          <p:cNvSpPr/>
          <p:nvPr/>
        </p:nvSpPr>
        <p:spPr bwMode="auto">
          <a:xfrm>
            <a:off x="127000" y="2899827"/>
            <a:ext cx="99060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have sinned and fall short of the glory of God </a:t>
            </a:r>
            <a:r>
              <a:rPr lang="en-US" sz="1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(Rom 3:23)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whoever keeps the whole law and yet stumbles in one point, he has become guilty of all.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(James 2:10)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601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E5FC1C-E5B0-F24E-E69A-B47643609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5A76A49-FCC4-B220-50D3-07D119709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Paul and Silvanus and Timothy, </a:t>
            </a:r>
          </a:p>
          <a:p>
            <a:r>
              <a:rPr lang="en-US" dirty="0"/>
              <a:t>	To the church of the Thessalonians </a:t>
            </a:r>
            <a:br>
              <a:rPr lang="en-US" dirty="0"/>
            </a:br>
            <a:r>
              <a:rPr lang="en-US" dirty="0"/>
              <a:t>in God our Father and the Lord Jesus Christ: </a:t>
            </a:r>
          </a:p>
          <a:p>
            <a:r>
              <a:rPr lang="en-US" baseline="30000" dirty="0"/>
              <a:t>2 </a:t>
            </a:r>
            <a:r>
              <a:rPr lang="en-US" dirty="0"/>
              <a:t>Grace to you and peace </a:t>
            </a:r>
            <a:br>
              <a:rPr lang="en-US" dirty="0"/>
            </a:br>
            <a:r>
              <a:rPr lang="en-US" dirty="0"/>
              <a:t>from God the Father and the Lord Jesus Christ.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2114B6DB-E93B-3CD6-0274-56C35F87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2" y="4921250"/>
            <a:ext cx="9990667" cy="698500"/>
          </a:xfrm>
        </p:spPr>
        <p:txBody>
          <a:bodyPr/>
          <a:lstStyle/>
          <a:p>
            <a:r>
              <a:rPr lang="en-US" sz="4000" dirty="0"/>
              <a:t>Who will fall under the judgment of God?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696625B-C27F-F79A-46BD-2E4353E83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190500"/>
            <a:ext cx="9906000" cy="4635500"/>
          </a:xfrm>
        </p:spPr>
        <p:txBody>
          <a:bodyPr/>
          <a:lstStyle/>
          <a:p>
            <a:r>
              <a:rPr lang="en-US" dirty="0"/>
              <a:t>Jesus will deal out retribution </a:t>
            </a:r>
            <a:br>
              <a:rPr lang="en-US" dirty="0"/>
            </a:br>
            <a:r>
              <a:rPr lang="en-US" dirty="0"/>
              <a:t>to those who do not </a:t>
            </a:r>
            <a:r>
              <a:rPr lang="en-US" u="sng" dirty="0"/>
              <a:t>know God</a:t>
            </a:r>
            <a:r>
              <a:rPr lang="en-US" dirty="0"/>
              <a:t> and </a:t>
            </a:r>
            <a:br>
              <a:rPr lang="en-US" dirty="0"/>
            </a:br>
            <a:r>
              <a:rPr lang="en-US" dirty="0"/>
              <a:t>to those who do not obey the </a:t>
            </a:r>
            <a:r>
              <a:rPr lang="en-US" u="sng" dirty="0"/>
              <a:t>good news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of our Lord Jesus. </a:t>
            </a:r>
            <a:r>
              <a:rPr lang="en-US" sz="1800" i="1" dirty="0"/>
              <a:t>(2 Thessalonians 1:8)</a:t>
            </a:r>
            <a:endParaRPr lang="en-US" i="1" dirty="0"/>
          </a:p>
        </p:txBody>
      </p:sp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74057F22-A4EE-E6F6-C4B9-EB77FE7F7F4B}"/>
              </a:ext>
            </a:extLst>
          </p:cNvPr>
          <p:cNvSpPr/>
          <p:nvPr/>
        </p:nvSpPr>
        <p:spPr bwMode="auto">
          <a:xfrm>
            <a:off x="1498600" y="2717173"/>
            <a:ext cx="71628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wages of sin is death,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the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free gift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of God is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eternal life in Christ Jesus our Lord</a:t>
            </a:r>
          </a:p>
        </p:txBody>
      </p:sp>
    </p:spTree>
    <p:extLst>
      <p:ext uri="{BB962C8B-B14F-4D97-AF65-F5344CB8AC3E}">
        <p14:creationId xmlns:p14="http://schemas.microsoft.com/office/powerpoint/2010/main" val="33932127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2114B6DB-E93B-3CD6-0274-56C35F87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2" y="4921250"/>
            <a:ext cx="9990667" cy="698500"/>
          </a:xfrm>
        </p:spPr>
        <p:txBody>
          <a:bodyPr/>
          <a:lstStyle/>
          <a:p>
            <a:r>
              <a:rPr lang="en-US" sz="4000" dirty="0"/>
              <a:t>Who will fall under the judgment of God?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696625B-C27F-F79A-46BD-2E4353E83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190500"/>
            <a:ext cx="9906000" cy="4635500"/>
          </a:xfrm>
        </p:spPr>
        <p:txBody>
          <a:bodyPr/>
          <a:lstStyle/>
          <a:p>
            <a:r>
              <a:rPr lang="en-US" dirty="0"/>
              <a:t>Jesus will deal out retribution </a:t>
            </a:r>
            <a:br>
              <a:rPr lang="en-US" dirty="0"/>
            </a:br>
            <a:r>
              <a:rPr lang="en-US" dirty="0"/>
              <a:t>to those who do not </a:t>
            </a:r>
            <a:r>
              <a:rPr lang="en-US" u="sng" dirty="0"/>
              <a:t>know God</a:t>
            </a:r>
            <a:r>
              <a:rPr lang="en-US" dirty="0"/>
              <a:t> and </a:t>
            </a:r>
            <a:br>
              <a:rPr lang="en-US" dirty="0"/>
            </a:br>
            <a:r>
              <a:rPr lang="en-US" dirty="0"/>
              <a:t>to those who do not obey the </a:t>
            </a:r>
            <a:r>
              <a:rPr lang="en-US" u="sng" dirty="0"/>
              <a:t>good news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of our Lord Jesus. </a:t>
            </a:r>
            <a:r>
              <a:rPr lang="en-US" sz="1800" i="1" dirty="0"/>
              <a:t>(2 Thessalonians 1:8)</a:t>
            </a:r>
            <a:endParaRPr lang="en-US" i="1" dirty="0"/>
          </a:p>
        </p:txBody>
      </p:sp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74057F22-A4EE-E6F6-C4B9-EB77FE7F7F4B}"/>
              </a:ext>
            </a:extLst>
          </p:cNvPr>
          <p:cNvSpPr/>
          <p:nvPr/>
        </p:nvSpPr>
        <p:spPr bwMode="auto">
          <a:xfrm>
            <a:off x="1498600" y="2717173"/>
            <a:ext cx="71628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 you want to pass out from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under the judgment of God?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Place your trust in Christ alone</a:t>
            </a:r>
          </a:p>
        </p:txBody>
      </p:sp>
    </p:spTree>
    <p:extLst>
      <p:ext uri="{BB962C8B-B14F-4D97-AF65-F5344CB8AC3E}">
        <p14:creationId xmlns:p14="http://schemas.microsoft.com/office/powerpoint/2010/main" val="23308972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2114B6DB-E93B-3CD6-0274-56C35F87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2" y="4921250"/>
            <a:ext cx="9990667" cy="698500"/>
          </a:xfrm>
        </p:spPr>
        <p:txBody>
          <a:bodyPr/>
          <a:lstStyle/>
          <a:p>
            <a:r>
              <a:rPr lang="en-US" sz="4000" dirty="0"/>
              <a:t>Who will fall under the judgment of God?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696625B-C27F-F79A-46BD-2E4353E83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190500"/>
            <a:ext cx="9906000" cy="4635500"/>
          </a:xfrm>
        </p:spPr>
        <p:txBody>
          <a:bodyPr/>
          <a:lstStyle/>
          <a:p>
            <a:r>
              <a:rPr lang="en-US" dirty="0"/>
              <a:t>Jesus will deal out retribution </a:t>
            </a:r>
            <a:br>
              <a:rPr lang="en-US" dirty="0"/>
            </a:br>
            <a:r>
              <a:rPr lang="en-US" dirty="0"/>
              <a:t>to those who do not </a:t>
            </a:r>
            <a:r>
              <a:rPr lang="en-US" u="sng" dirty="0"/>
              <a:t>know God</a:t>
            </a:r>
            <a:r>
              <a:rPr lang="en-US" dirty="0"/>
              <a:t> and </a:t>
            </a:r>
            <a:br>
              <a:rPr lang="en-US" dirty="0"/>
            </a:br>
            <a:r>
              <a:rPr lang="en-US" dirty="0"/>
              <a:t>to those who do not obey the </a:t>
            </a:r>
            <a:r>
              <a:rPr lang="en-US" u="sng" dirty="0"/>
              <a:t>good news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of our Lord Jesus. </a:t>
            </a:r>
            <a:r>
              <a:rPr lang="en-US" sz="1800" i="1" dirty="0"/>
              <a:t>(2 Thessalonians 1:8)</a:t>
            </a:r>
            <a:endParaRPr lang="en-US" i="1" dirty="0"/>
          </a:p>
        </p:txBody>
      </p:sp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74057F22-A4EE-E6F6-C4B9-EB77FE7F7F4B}"/>
              </a:ext>
            </a:extLst>
          </p:cNvPr>
          <p:cNvSpPr/>
          <p:nvPr/>
        </p:nvSpPr>
        <p:spPr bwMode="auto">
          <a:xfrm>
            <a:off x="1498600" y="2717173"/>
            <a:ext cx="71628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What’s shocking is not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that anyone receives judgment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It’s that anyone receives forgiveness!</a:t>
            </a:r>
          </a:p>
        </p:txBody>
      </p:sp>
    </p:spTree>
    <p:extLst>
      <p:ext uri="{BB962C8B-B14F-4D97-AF65-F5344CB8AC3E}">
        <p14:creationId xmlns:p14="http://schemas.microsoft.com/office/powerpoint/2010/main" val="533083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2114B6DB-E93B-3CD6-0274-56C35F87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2" y="4921250"/>
            <a:ext cx="9990667" cy="698500"/>
          </a:xfrm>
        </p:spPr>
        <p:txBody>
          <a:bodyPr/>
          <a:lstStyle/>
          <a:p>
            <a:r>
              <a:rPr lang="en-US" sz="4000" dirty="0"/>
              <a:t>What will Hell be like?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696625B-C27F-F79A-46BD-2E4353E83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190500"/>
            <a:ext cx="9906000" cy="4635500"/>
          </a:xfrm>
        </p:spPr>
        <p:txBody>
          <a:bodyPr/>
          <a:lstStyle/>
          <a:p>
            <a:r>
              <a:rPr lang="en-US" dirty="0"/>
              <a:t>These will pay the penalty of </a:t>
            </a:r>
            <a:r>
              <a:rPr lang="en-US" u="sng" dirty="0"/>
              <a:t>eternal destruction</a:t>
            </a:r>
            <a:r>
              <a:rPr lang="en-US" dirty="0"/>
              <a:t>, </a:t>
            </a:r>
          </a:p>
          <a:p>
            <a:r>
              <a:rPr lang="en-US" dirty="0"/>
              <a:t>	</a:t>
            </a:r>
            <a:r>
              <a:rPr lang="en-US" u="sng" dirty="0"/>
              <a:t>away from the presence of the Lord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from the glory of His power </a:t>
            </a:r>
            <a:r>
              <a:rPr lang="en-US" sz="1800" i="1" dirty="0"/>
              <a:t>(2 Thessalonians 1:9)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312920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2114B6DB-E93B-3CD6-0274-56C35F87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2" y="4921250"/>
            <a:ext cx="9990667" cy="698500"/>
          </a:xfrm>
        </p:spPr>
        <p:txBody>
          <a:bodyPr/>
          <a:lstStyle/>
          <a:p>
            <a:r>
              <a:rPr lang="en-US" sz="4000" dirty="0"/>
              <a:t>What will Hell be like?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696625B-C27F-F79A-46BD-2E4353E83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190500"/>
            <a:ext cx="9906000" cy="4635500"/>
          </a:xfrm>
        </p:spPr>
        <p:txBody>
          <a:bodyPr/>
          <a:lstStyle/>
          <a:p>
            <a:r>
              <a:rPr lang="en-US" dirty="0"/>
              <a:t>These will pay the penalty of </a:t>
            </a:r>
            <a:r>
              <a:rPr lang="en-US" u="sng" dirty="0"/>
              <a:t>eternal destruction</a:t>
            </a:r>
            <a:r>
              <a:rPr lang="en-US" dirty="0"/>
              <a:t>, </a:t>
            </a:r>
          </a:p>
          <a:p>
            <a:r>
              <a:rPr lang="en-US" dirty="0"/>
              <a:t>	</a:t>
            </a:r>
            <a:r>
              <a:rPr lang="en-US" u="sng" dirty="0"/>
              <a:t>away from the presence of the Lord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from the glory of His power </a:t>
            </a:r>
            <a:r>
              <a:rPr lang="en-US" sz="1800" i="1" dirty="0"/>
              <a:t>(2 Thessalonians 1:9)</a:t>
            </a:r>
            <a:endParaRPr lang="en-US" i="1" dirty="0"/>
          </a:p>
        </p:txBody>
      </p:sp>
      <p:sp>
        <p:nvSpPr>
          <p:cNvPr id="2" name="Rounded Rectangle 6">
            <a:extLst>
              <a:ext uri="{FF2B5EF4-FFF2-40B4-BE49-F238E27FC236}">
                <a16:creationId xmlns="" xmlns:a16="http://schemas.microsoft.com/office/drawing/2014/main" id="{6624F849-5849-A04B-2156-86126E4715C4}"/>
              </a:ext>
            </a:extLst>
          </p:cNvPr>
          <p:cNvSpPr/>
          <p:nvPr/>
        </p:nvSpPr>
        <p:spPr bwMode="auto">
          <a:xfrm>
            <a:off x="279400" y="1943101"/>
            <a:ext cx="4876800" cy="281939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Various images are given: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Flames </a:t>
            </a:r>
            <a:r>
              <a:rPr lang="en-US" sz="1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 3:12; 13:42; Luke 16; Rev 21:8)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="" xmlns:a16="http://schemas.microsoft.com/office/drawing/2014/main" id="{B89A02B9-F926-49EF-12E3-E3974FD29847}"/>
              </a:ext>
            </a:extLst>
          </p:cNvPr>
          <p:cNvSpPr/>
          <p:nvPr/>
        </p:nvSpPr>
        <p:spPr bwMode="auto">
          <a:xfrm>
            <a:off x="5308600" y="2940296"/>
            <a:ext cx="4729802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Jesus: “Whoever says, ‘You fool,’ shall be guilty enough to go into the fiery hell.”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 5:22)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496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2114B6DB-E93B-3CD6-0274-56C35F87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2" y="4921250"/>
            <a:ext cx="9990667" cy="698500"/>
          </a:xfrm>
        </p:spPr>
        <p:txBody>
          <a:bodyPr/>
          <a:lstStyle/>
          <a:p>
            <a:r>
              <a:rPr lang="en-US" sz="4000" dirty="0"/>
              <a:t>What will Hell be like?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696625B-C27F-F79A-46BD-2E4353E83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190500"/>
            <a:ext cx="9906000" cy="4635500"/>
          </a:xfrm>
        </p:spPr>
        <p:txBody>
          <a:bodyPr/>
          <a:lstStyle/>
          <a:p>
            <a:r>
              <a:rPr lang="en-US" dirty="0"/>
              <a:t>These will pay the penalty of </a:t>
            </a:r>
            <a:r>
              <a:rPr lang="en-US" u="sng" dirty="0"/>
              <a:t>eternal destruction</a:t>
            </a:r>
            <a:r>
              <a:rPr lang="en-US" dirty="0"/>
              <a:t>, </a:t>
            </a:r>
          </a:p>
          <a:p>
            <a:r>
              <a:rPr lang="en-US" dirty="0"/>
              <a:t>	</a:t>
            </a:r>
            <a:r>
              <a:rPr lang="en-US" u="sng" dirty="0"/>
              <a:t>away from the presence of the Lord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from the glory of His power </a:t>
            </a:r>
            <a:r>
              <a:rPr lang="en-US" sz="1800" i="1" dirty="0"/>
              <a:t>(2 Thessalonians 1:9)</a:t>
            </a:r>
            <a:endParaRPr lang="en-US" i="1" dirty="0"/>
          </a:p>
        </p:txBody>
      </p:sp>
      <p:sp>
        <p:nvSpPr>
          <p:cNvPr id="2" name="Rounded Rectangle 6">
            <a:extLst>
              <a:ext uri="{FF2B5EF4-FFF2-40B4-BE49-F238E27FC236}">
                <a16:creationId xmlns="" xmlns:a16="http://schemas.microsoft.com/office/drawing/2014/main" id="{6624F849-5849-A04B-2156-86126E4715C4}"/>
              </a:ext>
            </a:extLst>
          </p:cNvPr>
          <p:cNvSpPr/>
          <p:nvPr/>
        </p:nvSpPr>
        <p:spPr bwMode="auto">
          <a:xfrm>
            <a:off x="279400" y="1943100"/>
            <a:ext cx="4876800" cy="2806922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Various images are given: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Flames </a:t>
            </a:r>
            <a:r>
              <a:rPr lang="en-US" sz="1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 3:12; 13:42; Luke 16; Rev 21:8)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Darkness/loneliness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nn-NO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 Pet 2:4; Mt 22:13; 25:30; Jude 13)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Hopelessness and torment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="" xmlns:a16="http://schemas.microsoft.com/office/drawing/2014/main" id="{B89A02B9-F926-49EF-12E3-E3974FD29847}"/>
              </a:ext>
            </a:extLst>
          </p:cNvPr>
          <p:cNvSpPr/>
          <p:nvPr/>
        </p:nvSpPr>
        <p:spPr bwMode="auto">
          <a:xfrm>
            <a:off x="5229699" y="2165128"/>
            <a:ext cx="4729802" cy="2806922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Jesus: “They will be cast out into the outer darkness; in that place there will be weeping and gnashing of teeth”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(Matthew 8:12)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6579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5483" y="5267324"/>
            <a:ext cx="3756349" cy="381001"/>
          </a:xfrm>
        </p:spPr>
        <p:txBody>
          <a:bodyPr/>
          <a:lstStyle/>
          <a:p>
            <a:r>
              <a:rPr lang="en-US" sz="1050" i="1" dirty="0"/>
              <a:t>Norman L. Geisler, If God, Why Evil?: A New Way to Think about the Question (Minneapolis, MN: Bethany House, 2011), 104.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5901265" cy="5521324"/>
          </a:xfrm>
        </p:spPr>
        <p:txBody>
          <a:bodyPr/>
          <a:lstStyle/>
          <a:p>
            <a:r>
              <a:rPr lang="en-US" dirty="0"/>
              <a:t>But unlike torture which </a:t>
            </a:r>
            <a:br>
              <a:rPr lang="en-US" dirty="0"/>
            </a:br>
            <a:r>
              <a:rPr lang="en-US" dirty="0"/>
              <a:t>is inflicted from without against one’s will, </a:t>
            </a:r>
            <a:br>
              <a:rPr lang="en-US" dirty="0"/>
            </a:br>
            <a:r>
              <a:rPr lang="en-US" dirty="0"/>
              <a:t>torment is self-inflicted…</a:t>
            </a:r>
          </a:p>
          <a:p>
            <a:r>
              <a:rPr lang="en-US" dirty="0"/>
              <a:t>It is the weeping and gnashing of teeth that results from the realization that we blew it and </a:t>
            </a:r>
            <a:br>
              <a:rPr lang="en-US" dirty="0"/>
            </a:br>
            <a:r>
              <a:rPr lang="en-US" dirty="0"/>
              <a:t>deserve the consequences.</a:t>
            </a:r>
          </a:p>
        </p:txBody>
      </p:sp>
    </p:spTree>
    <p:extLst>
      <p:ext uri="{BB962C8B-B14F-4D97-AF65-F5344CB8AC3E}">
        <p14:creationId xmlns:p14="http://schemas.microsoft.com/office/powerpoint/2010/main" val="34645823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5483" y="5267324"/>
            <a:ext cx="3756349" cy="381001"/>
          </a:xfrm>
        </p:spPr>
        <p:txBody>
          <a:bodyPr/>
          <a:lstStyle/>
          <a:p>
            <a:r>
              <a:rPr lang="en-US" sz="1050" i="1" dirty="0"/>
              <a:t>Norman L. Geisler, If God, Why Evil?: A New Way to Think about the Question (Minneapolis, MN: Bethany House, 2011), 104.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5901265" cy="5521324"/>
          </a:xfrm>
        </p:spPr>
        <p:txBody>
          <a:bodyPr/>
          <a:lstStyle/>
          <a:p>
            <a:r>
              <a:rPr lang="en-US" dirty="0"/>
              <a:t>Just as a football player may pound on the ground in agony after missing a play that loses the Super Bowl, </a:t>
            </a:r>
          </a:p>
          <a:p>
            <a:r>
              <a:rPr lang="en-US" dirty="0"/>
              <a:t>so those in hell know that the pain they suffer is self-induced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="" xmlns:a16="http://schemas.microsoft.com/office/drawing/2014/main" id="{CAF37FB2-A7B4-1662-8F25-689A65CF660B}"/>
              </a:ext>
            </a:extLst>
          </p:cNvPr>
          <p:cNvSpPr/>
          <p:nvPr/>
        </p:nvSpPr>
        <p:spPr bwMode="auto">
          <a:xfrm>
            <a:off x="1955800" y="3869697"/>
            <a:ext cx="39624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won’t force you into a relationship with him</a:t>
            </a:r>
          </a:p>
        </p:txBody>
      </p:sp>
    </p:spTree>
    <p:extLst>
      <p:ext uri="{BB962C8B-B14F-4D97-AF65-F5344CB8AC3E}">
        <p14:creationId xmlns:p14="http://schemas.microsoft.com/office/powerpoint/2010/main" val="41808497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4569" y="5267324"/>
            <a:ext cx="3827263" cy="381001"/>
          </a:xfrm>
        </p:spPr>
        <p:txBody>
          <a:bodyPr/>
          <a:lstStyle/>
          <a:p>
            <a:r>
              <a:rPr lang="en-US" sz="1000" i="1" dirty="0"/>
              <a:t>Christopher Hitchens, Peter Gomes, Harold Kushner. The Connecticut Forum. “God: Big Questions, Bigger Questions.” January 29, 2009.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5901265" cy="5521324"/>
          </a:xfrm>
        </p:spPr>
        <p:txBody>
          <a:bodyPr/>
          <a:lstStyle/>
          <a:p>
            <a:r>
              <a:rPr lang="en-US" dirty="0"/>
              <a:t>Do I think I’m going to paradise? Of course not.</a:t>
            </a:r>
          </a:p>
          <a:p>
            <a:r>
              <a:rPr lang="en-US" dirty="0"/>
              <a:t>I wouldn’t go if I was asked.</a:t>
            </a:r>
          </a:p>
        </p:txBody>
      </p:sp>
    </p:spTree>
    <p:extLst>
      <p:ext uri="{BB962C8B-B14F-4D97-AF65-F5344CB8AC3E}">
        <p14:creationId xmlns:p14="http://schemas.microsoft.com/office/powerpoint/2010/main" val="386697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4569" y="5267324"/>
            <a:ext cx="3827263" cy="381001"/>
          </a:xfrm>
        </p:spPr>
        <p:txBody>
          <a:bodyPr/>
          <a:lstStyle/>
          <a:p>
            <a:r>
              <a:rPr lang="en-US" sz="1000" i="1" dirty="0"/>
              <a:t>Christopher Hitchens, Peter Gomes, Harold Kushner. The Connecticut Forum. “God: Big Questions, Bigger Questions.” January 29, 2009.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5901265" cy="5521324"/>
          </a:xfrm>
        </p:spPr>
        <p:txBody>
          <a:bodyPr/>
          <a:lstStyle/>
          <a:p>
            <a:r>
              <a:rPr lang="en-US" dirty="0"/>
              <a:t>I don’t want to live in some… celestial North Korea for one thing, where all I get to do is praise the ‘Dear Leader’ from dawn until dusk!</a:t>
            </a:r>
          </a:p>
          <a:p>
            <a:r>
              <a:rPr lang="en-US" dirty="0"/>
              <a:t>I don’t want this! </a:t>
            </a:r>
            <a:br>
              <a:rPr lang="en-US" dirty="0"/>
            </a:br>
            <a:r>
              <a:rPr lang="en-US" dirty="0"/>
              <a:t>It would be hell for me!</a:t>
            </a:r>
          </a:p>
        </p:txBody>
      </p:sp>
    </p:spTree>
    <p:extLst>
      <p:ext uri="{BB962C8B-B14F-4D97-AF65-F5344CB8AC3E}">
        <p14:creationId xmlns:p14="http://schemas.microsoft.com/office/powerpoint/2010/main" val="34866538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E5FC1C-E5B0-F24E-E69A-B47643609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5A76A49-FCC4-B220-50D3-07D119709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We ought always to </a:t>
            </a:r>
            <a:r>
              <a:rPr lang="en-US" u="sng" dirty="0"/>
              <a:t>give thanks</a:t>
            </a:r>
            <a:r>
              <a:rPr lang="en-US" dirty="0"/>
              <a:t> to God for you, brethren, as is only fitting, </a:t>
            </a:r>
          </a:p>
          <a:p>
            <a:r>
              <a:rPr lang="en-US" dirty="0"/>
              <a:t>	because your faith is greatly enlarged,</a:t>
            </a:r>
          </a:p>
          <a:p>
            <a:r>
              <a:rPr lang="en-US" dirty="0"/>
              <a:t>	and the love of each one of you </a:t>
            </a:r>
            <a:br>
              <a:rPr lang="en-US" dirty="0"/>
            </a:br>
            <a:r>
              <a:rPr lang="en-US" dirty="0"/>
              <a:t>toward one another grows ever greater;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4904DE28-2C2E-8E92-161F-9D6613F26D27}"/>
              </a:ext>
            </a:extLst>
          </p:cNvPr>
          <p:cNvSpPr/>
          <p:nvPr/>
        </p:nvSpPr>
        <p:spPr bwMode="auto">
          <a:xfrm>
            <a:off x="1727200" y="3543300"/>
            <a:ext cx="67056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1 Thessalonians Paul gave thanks for their faith, hope and love</a:t>
            </a:r>
          </a:p>
        </p:txBody>
      </p:sp>
    </p:spTree>
    <p:extLst>
      <p:ext uri="{BB962C8B-B14F-4D97-AF65-F5344CB8AC3E}">
        <p14:creationId xmlns:p14="http://schemas.microsoft.com/office/powerpoint/2010/main" val="13434165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800" y="5385009"/>
            <a:ext cx="3484032" cy="263316"/>
          </a:xfrm>
        </p:spPr>
        <p:txBody>
          <a:bodyPr/>
          <a:lstStyle/>
          <a:p>
            <a:r>
              <a:rPr lang="en-US" sz="1000" i="1" dirty="0"/>
              <a:t>C. S. Lewis, The Great Divorce (New York: Harper, 2001), p. 75.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5901265" cy="5521324"/>
          </a:xfrm>
        </p:spPr>
        <p:txBody>
          <a:bodyPr/>
          <a:lstStyle/>
          <a:p>
            <a:r>
              <a:rPr lang="en-US" dirty="0"/>
              <a:t>There are only two kinds of people in the end:</a:t>
            </a:r>
          </a:p>
          <a:p>
            <a:r>
              <a:rPr lang="en-US" dirty="0"/>
              <a:t>Those who say to God, </a:t>
            </a:r>
            <a:br>
              <a:rPr lang="en-US" dirty="0"/>
            </a:br>
            <a:r>
              <a:rPr lang="en-US" dirty="0"/>
              <a:t>‘Thy will be done,’</a:t>
            </a:r>
          </a:p>
          <a:p>
            <a:r>
              <a:rPr lang="en-US" dirty="0"/>
              <a:t>and those to whom God says in the end, </a:t>
            </a:r>
            <a:br>
              <a:rPr lang="en-US" dirty="0"/>
            </a:br>
            <a:r>
              <a:rPr lang="en-US" dirty="0"/>
              <a:t>‘Thy will be done.’</a:t>
            </a:r>
          </a:p>
          <a:p>
            <a:r>
              <a:rPr lang="en-US" dirty="0"/>
              <a:t>All that are in hell chose it. </a:t>
            </a:r>
          </a:p>
          <a:p>
            <a:r>
              <a:rPr lang="en-US" dirty="0"/>
              <a:t>Without that self-choice, there would be no hell.</a:t>
            </a:r>
          </a:p>
        </p:txBody>
      </p:sp>
    </p:spTree>
    <p:extLst>
      <p:ext uri="{BB962C8B-B14F-4D97-AF65-F5344CB8AC3E}">
        <p14:creationId xmlns:p14="http://schemas.microsoft.com/office/powerpoint/2010/main" val="142769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2114B6DB-E93B-3CD6-0274-56C35F87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2" y="4921250"/>
            <a:ext cx="9990667" cy="698500"/>
          </a:xfrm>
        </p:spPr>
        <p:txBody>
          <a:bodyPr/>
          <a:lstStyle/>
          <a:p>
            <a:r>
              <a:rPr lang="en-US" sz="4000" dirty="0"/>
              <a:t>How long will Hell last?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696625B-C27F-F79A-46BD-2E4353E83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190500"/>
            <a:ext cx="9906000" cy="4635500"/>
          </a:xfrm>
        </p:spPr>
        <p:txBody>
          <a:bodyPr/>
          <a:lstStyle/>
          <a:p>
            <a:r>
              <a:rPr lang="en-US" dirty="0"/>
              <a:t>These will pay the penalty of </a:t>
            </a:r>
            <a:r>
              <a:rPr lang="en-US" u="sng" dirty="0"/>
              <a:t>eternal destruction</a:t>
            </a:r>
            <a:r>
              <a:rPr lang="en-US" dirty="0"/>
              <a:t>, </a:t>
            </a:r>
          </a:p>
          <a:p>
            <a:r>
              <a:rPr lang="en-US" dirty="0"/>
              <a:t>	</a:t>
            </a:r>
            <a:r>
              <a:rPr lang="en-US" u="sng" dirty="0"/>
              <a:t>away from the presence of the Lord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from the glory of His power </a:t>
            </a:r>
            <a:r>
              <a:rPr lang="en-US" sz="1800" i="1" dirty="0"/>
              <a:t>(2 Thessalonians 1:9)</a:t>
            </a:r>
            <a:endParaRPr lang="en-US" i="1" dirty="0"/>
          </a:p>
        </p:txBody>
      </p:sp>
      <p:sp>
        <p:nvSpPr>
          <p:cNvPr id="2" name="Rounded Rectangle 6">
            <a:extLst>
              <a:ext uri="{FF2B5EF4-FFF2-40B4-BE49-F238E27FC236}">
                <a16:creationId xmlns="" xmlns:a16="http://schemas.microsoft.com/office/drawing/2014/main" id="{6624F849-5849-A04B-2156-86126E4715C4}"/>
              </a:ext>
            </a:extLst>
          </p:cNvPr>
          <p:cNvSpPr/>
          <p:nvPr/>
        </p:nvSpPr>
        <p:spPr bwMode="auto">
          <a:xfrm>
            <a:off x="279400" y="2095500"/>
            <a:ext cx="96012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Hell appears to be eternal, permanent and conscious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(Luke 16; Matthew 25:46; Isaiah 66:24; Revelation 14:12; 20:10; Hebrews 9:27)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0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2114B6DB-E93B-3CD6-0274-56C35F87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2" y="4921250"/>
            <a:ext cx="9990667" cy="698500"/>
          </a:xfrm>
        </p:spPr>
        <p:txBody>
          <a:bodyPr/>
          <a:lstStyle/>
          <a:p>
            <a:r>
              <a:rPr lang="en-US" sz="4000" dirty="0"/>
              <a:t>How long will Hell last?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696625B-C27F-F79A-46BD-2E4353E83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190500"/>
            <a:ext cx="9906000" cy="4635500"/>
          </a:xfrm>
        </p:spPr>
        <p:txBody>
          <a:bodyPr/>
          <a:lstStyle/>
          <a:p>
            <a:r>
              <a:rPr lang="en-US" dirty="0"/>
              <a:t>These will pay the penalty of </a:t>
            </a:r>
            <a:r>
              <a:rPr lang="en-US" u="sng" dirty="0"/>
              <a:t>eternal destruction</a:t>
            </a:r>
            <a:r>
              <a:rPr lang="en-US" dirty="0"/>
              <a:t>, </a:t>
            </a:r>
          </a:p>
          <a:p>
            <a:r>
              <a:rPr lang="en-US" dirty="0"/>
              <a:t>	</a:t>
            </a:r>
            <a:r>
              <a:rPr lang="en-US" u="sng" dirty="0"/>
              <a:t>away from the presence of the Lord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from the glory of His power </a:t>
            </a:r>
            <a:r>
              <a:rPr lang="en-US" sz="1800" i="1" dirty="0"/>
              <a:t>(2 Thessalonians 1:9)</a:t>
            </a:r>
            <a:endParaRPr lang="en-US" i="1" dirty="0"/>
          </a:p>
        </p:txBody>
      </p:sp>
      <p:sp>
        <p:nvSpPr>
          <p:cNvPr id="3" name="Rounded Rectangle 6">
            <a:extLst>
              <a:ext uri="{FF2B5EF4-FFF2-40B4-BE49-F238E27FC236}">
                <a16:creationId xmlns="" xmlns:a16="http://schemas.microsoft.com/office/drawing/2014/main" id="{0554E535-13E5-E90A-78AD-5A3545B41D66}"/>
              </a:ext>
            </a:extLst>
          </p:cNvPr>
          <p:cNvSpPr/>
          <p:nvPr/>
        </p:nvSpPr>
        <p:spPr bwMode="auto">
          <a:xfrm>
            <a:off x="279400" y="2095500"/>
            <a:ext cx="96012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 eternal sentence for a finite number of crimes?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Because of whom we are sinning against</a:t>
            </a:r>
          </a:p>
          <a:p>
            <a:pPr marL="1028700" lvl="1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Robbing UDF vs. a Federal Bank</a:t>
            </a:r>
          </a:p>
          <a:p>
            <a:pPr marL="1028700" lvl="1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Bugs, dogs and humans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EA07AEDC-F5E5-95BA-6F1E-4AC0FCC56F9C}"/>
              </a:ext>
            </a:extLst>
          </p:cNvPr>
          <p:cNvSpPr/>
          <p:nvPr/>
        </p:nvSpPr>
        <p:spPr bwMode="auto">
          <a:xfrm>
            <a:off x="244475" y="4381500"/>
            <a:ext cx="5064125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sin is ultimately against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our heavenly Father</a:t>
            </a:r>
          </a:p>
        </p:txBody>
      </p:sp>
    </p:spTree>
    <p:extLst>
      <p:ext uri="{BB962C8B-B14F-4D97-AF65-F5344CB8AC3E}">
        <p14:creationId xmlns:p14="http://schemas.microsoft.com/office/powerpoint/2010/main" val="52227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6">
            <a:extLst>
              <a:ext uri="{FF2B5EF4-FFF2-40B4-BE49-F238E27FC236}">
                <a16:creationId xmlns="" xmlns:a16="http://schemas.microsoft.com/office/drawing/2014/main" id="{7E9BCE4B-FFBB-6BCE-1BCE-D1D256E11610}"/>
              </a:ext>
            </a:extLst>
          </p:cNvPr>
          <p:cNvSpPr/>
          <p:nvPr/>
        </p:nvSpPr>
        <p:spPr bwMode="auto">
          <a:xfrm>
            <a:off x="244475" y="4381500"/>
            <a:ext cx="5064125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sin is ultimately against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our heavenly Father</a:t>
            </a:r>
          </a:p>
        </p:txBody>
      </p:sp>
    </p:spTree>
    <p:extLst>
      <p:ext uri="{BB962C8B-B14F-4D97-AF65-F5344CB8AC3E}">
        <p14:creationId xmlns:p14="http://schemas.microsoft.com/office/powerpoint/2010/main" val="135027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2114B6DB-E93B-3CD6-0274-56C35F87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2" y="4921250"/>
            <a:ext cx="9990667" cy="698500"/>
          </a:xfrm>
        </p:spPr>
        <p:txBody>
          <a:bodyPr/>
          <a:lstStyle/>
          <a:p>
            <a:r>
              <a:rPr lang="en-US" sz="4000" dirty="0"/>
              <a:t>When will people go to Hell?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696625B-C27F-F79A-46BD-2E4353E83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190500"/>
            <a:ext cx="9906000" cy="4635500"/>
          </a:xfrm>
        </p:spPr>
        <p:txBody>
          <a:bodyPr/>
          <a:lstStyle/>
          <a:p>
            <a:r>
              <a:rPr lang="en-US" dirty="0"/>
              <a:t>When the Lord Jesus will be revealed from heaven with His mighty angels in flaming fire </a:t>
            </a:r>
            <a:r>
              <a:rPr lang="en-US" sz="2000" i="1" dirty="0"/>
              <a:t>(2 Thessalonians 1:7)</a:t>
            </a:r>
            <a:endParaRPr lang="en-US" i="1" dirty="0"/>
          </a:p>
          <a:p>
            <a:r>
              <a:rPr lang="en-US" dirty="0"/>
              <a:t>When He comes </a:t>
            </a:r>
            <a:br>
              <a:rPr lang="en-US" dirty="0"/>
            </a:br>
            <a:r>
              <a:rPr lang="en-US" dirty="0"/>
              <a:t>to be glorified in His saints on that day, and </a:t>
            </a:r>
            <a:br>
              <a:rPr lang="en-US" dirty="0"/>
            </a:br>
            <a:r>
              <a:rPr lang="en-US" dirty="0"/>
              <a:t>to be marveled at among all who have believed </a:t>
            </a:r>
            <a:br>
              <a:rPr lang="en-US" dirty="0"/>
            </a:br>
            <a:r>
              <a:rPr lang="en-US" sz="2000" i="1" dirty="0"/>
              <a:t>(2 Thessalonians 1:10)</a:t>
            </a:r>
            <a:endParaRPr lang="en-US" dirty="0"/>
          </a:p>
        </p:txBody>
      </p:sp>
      <p:sp>
        <p:nvSpPr>
          <p:cNvPr id="3" name="Rounded Rectangle 6">
            <a:extLst>
              <a:ext uri="{FF2B5EF4-FFF2-40B4-BE49-F238E27FC236}">
                <a16:creationId xmlns="" xmlns:a16="http://schemas.microsoft.com/office/drawing/2014/main" id="{DA3691A1-9E8B-DCA7-C5EB-A31B65FF59CC}"/>
              </a:ext>
            </a:extLst>
          </p:cNvPr>
          <p:cNvSpPr/>
          <p:nvPr/>
        </p:nvSpPr>
        <p:spPr bwMode="auto">
          <a:xfrm>
            <a:off x="1270000" y="3543300"/>
            <a:ext cx="76200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is active now,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on “that day” he will be “revealed”</a:t>
            </a:r>
          </a:p>
        </p:txBody>
      </p:sp>
    </p:spTree>
    <p:extLst>
      <p:ext uri="{BB962C8B-B14F-4D97-AF65-F5344CB8AC3E}">
        <p14:creationId xmlns:p14="http://schemas.microsoft.com/office/powerpoint/2010/main" val="223463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2114B6DB-E93B-3CD6-0274-56C35F87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2" y="4921250"/>
            <a:ext cx="9990667" cy="698500"/>
          </a:xfrm>
        </p:spPr>
        <p:txBody>
          <a:bodyPr/>
          <a:lstStyle/>
          <a:p>
            <a:r>
              <a:rPr lang="en-US" sz="4000" dirty="0"/>
              <a:t>Why doesn’t God act sooner?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696625B-C27F-F79A-46BD-2E4353E83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190500"/>
            <a:ext cx="9906000" cy="4635500"/>
          </a:xfrm>
        </p:spPr>
        <p:txBody>
          <a:bodyPr/>
          <a:lstStyle/>
          <a:p>
            <a:pPr marL="228600" indent="-228600"/>
            <a:r>
              <a:rPr lang="en-US" dirty="0"/>
              <a:t>If you’re a Christian, He’s using your suffering </a:t>
            </a:r>
            <a:br>
              <a:rPr lang="en-US" dirty="0"/>
            </a:br>
            <a:r>
              <a:rPr lang="en-US" dirty="0"/>
              <a:t>to make you more like Jesus.</a:t>
            </a:r>
          </a:p>
          <a:p>
            <a:pPr marL="228600" indent="-228600"/>
            <a:r>
              <a:rPr lang="en-US" dirty="0"/>
              <a:t>He’s building up eternal rewards for you.</a:t>
            </a:r>
          </a:p>
          <a:p>
            <a:pPr marL="228600" indent="-228600">
              <a:buFontTx/>
              <a:buChar char="-"/>
            </a:pPr>
            <a:endParaRPr lang="en-US" dirty="0"/>
          </a:p>
        </p:txBody>
      </p:sp>
      <p:sp>
        <p:nvSpPr>
          <p:cNvPr id="2" name="Rounded Rectangle 6">
            <a:extLst>
              <a:ext uri="{FF2B5EF4-FFF2-40B4-BE49-F238E27FC236}">
                <a16:creationId xmlns="" xmlns:a16="http://schemas.microsoft.com/office/drawing/2014/main" id="{565A1F30-786D-AFB6-3DB5-F58E2819CFD3}"/>
              </a:ext>
            </a:extLst>
          </p:cNvPr>
          <p:cNvSpPr/>
          <p:nvPr/>
        </p:nvSpPr>
        <p:spPr bwMode="auto">
          <a:xfrm>
            <a:off x="231775" y="1943100"/>
            <a:ext cx="6892925" cy="186512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 that you will be considered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worthy of the kingdom of God,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which indeed you are suffering.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 Thessalonians 1:5)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3CA4395E-2384-9846-DB25-2B218DC5E1D9}"/>
              </a:ext>
            </a:extLst>
          </p:cNvPr>
          <p:cNvSpPr/>
          <p:nvPr/>
        </p:nvSpPr>
        <p:spPr bwMode="auto">
          <a:xfrm>
            <a:off x="1064195" y="3903476"/>
            <a:ext cx="9081669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Jesus: “Blessed are you when people insult you and persecute you … because of me …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because great is your reward in heaven”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 5:11-12)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5883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2114B6DB-E93B-3CD6-0274-56C35F87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2" y="4921250"/>
            <a:ext cx="9990667" cy="698500"/>
          </a:xfrm>
        </p:spPr>
        <p:txBody>
          <a:bodyPr/>
          <a:lstStyle/>
          <a:p>
            <a:r>
              <a:rPr lang="en-US" sz="4000" dirty="0"/>
              <a:t>Why doesn’t God act sooner?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696625B-C27F-F79A-46BD-2E4353E83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190500"/>
            <a:ext cx="9906000" cy="4635500"/>
          </a:xfrm>
        </p:spPr>
        <p:txBody>
          <a:bodyPr/>
          <a:lstStyle/>
          <a:p>
            <a:pPr marL="228600" indent="-228600"/>
            <a:r>
              <a:rPr lang="en-US" dirty="0"/>
              <a:t>If you’re a Christian, He’s using your suffering </a:t>
            </a:r>
            <a:br>
              <a:rPr lang="en-US" dirty="0"/>
            </a:br>
            <a:r>
              <a:rPr lang="en-US" dirty="0"/>
              <a:t>to make you more like Jesus.</a:t>
            </a:r>
          </a:p>
          <a:p>
            <a:pPr marL="228600" indent="-228600"/>
            <a:r>
              <a:rPr lang="en-US" dirty="0"/>
              <a:t>He’s building up eternal rewards for you.</a:t>
            </a:r>
          </a:p>
          <a:p>
            <a:pPr marL="228600" indent="-228600"/>
            <a:r>
              <a:rPr lang="en-US" dirty="0"/>
              <a:t>He’s giving you appreciation for his future relief.</a:t>
            </a:r>
          </a:p>
          <a:p>
            <a:pPr marL="0" indent="0"/>
            <a:r>
              <a:rPr lang="en-US" dirty="0"/>
              <a:t>He’s giving everyone time to receive Christ. </a:t>
            </a:r>
            <a:r>
              <a:rPr lang="en-US" sz="1800" i="1" dirty="0"/>
              <a:t>(2 Thess. 1:8)</a:t>
            </a:r>
            <a:endParaRPr lang="en-US" i="1" dirty="0"/>
          </a:p>
        </p:txBody>
      </p:sp>
      <p:sp>
        <p:nvSpPr>
          <p:cNvPr id="2" name="Rounded Rectangle 6">
            <a:extLst>
              <a:ext uri="{FF2B5EF4-FFF2-40B4-BE49-F238E27FC236}">
                <a16:creationId xmlns="" xmlns:a16="http://schemas.microsoft.com/office/drawing/2014/main" id="{565A1F30-786D-AFB6-3DB5-F58E2819CFD3}"/>
              </a:ext>
            </a:extLst>
          </p:cNvPr>
          <p:cNvSpPr/>
          <p:nvPr/>
        </p:nvSpPr>
        <p:spPr bwMode="auto">
          <a:xfrm>
            <a:off x="1612900" y="3520571"/>
            <a:ext cx="69342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give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relief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 you who are afflicted and to us as well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 Thessalonians 1:7)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2690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2114B6DB-E93B-3CD6-0274-56C35F87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2" y="4921250"/>
            <a:ext cx="9990667" cy="698500"/>
          </a:xfrm>
        </p:spPr>
        <p:txBody>
          <a:bodyPr/>
          <a:lstStyle/>
          <a:p>
            <a:r>
              <a:rPr lang="en-US" sz="4000" dirty="0"/>
              <a:t>Why doesn’t God act sooner?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696625B-C27F-F79A-46BD-2E4353E83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190500"/>
            <a:ext cx="9906000" cy="4635500"/>
          </a:xfrm>
        </p:spPr>
        <p:txBody>
          <a:bodyPr/>
          <a:lstStyle/>
          <a:p>
            <a:pPr marL="228600" indent="-228600"/>
            <a:r>
              <a:rPr lang="en-US" dirty="0"/>
              <a:t>If you’re a Christian, He’s using your suffering </a:t>
            </a:r>
            <a:br>
              <a:rPr lang="en-US" dirty="0"/>
            </a:br>
            <a:r>
              <a:rPr lang="en-US" dirty="0"/>
              <a:t>to make you more like Jesus.</a:t>
            </a:r>
          </a:p>
          <a:p>
            <a:pPr marL="228600" indent="-228600"/>
            <a:r>
              <a:rPr lang="en-US" dirty="0"/>
              <a:t>He’s building up eternal rewards for you.</a:t>
            </a:r>
          </a:p>
          <a:p>
            <a:pPr marL="228600" indent="-228600"/>
            <a:r>
              <a:rPr lang="en-US" dirty="0"/>
              <a:t>He’s giving you appreciation for his future relief.</a:t>
            </a:r>
          </a:p>
          <a:p>
            <a:pPr marL="228600" indent="-228600"/>
            <a:r>
              <a:rPr lang="en-US" dirty="0"/>
              <a:t>He’s giving everyone time to receive Christ. </a:t>
            </a:r>
            <a:r>
              <a:rPr lang="en-US" sz="1800" i="1" dirty="0"/>
              <a:t>(2 Thess. 1:8)</a:t>
            </a:r>
            <a:endParaRPr lang="en-US" i="1" dirty="0"/>
          </a:p>
        </p:txBody>
      </p:sp>
      <p:sp>
        <p:nvSpPr>
          <p:cNvPr id="3" name="Rounded Rectangle 6">
            <a:extLst>
              <a:ext uri="{FF2B5EF4-FFF2-40B4-BE49-F238E27FC236}">
                <a16:creationId xmlns="" xmlns:a16="http://schemas.microsoft.com/office/drawing/2014/main" id="{89F7D5F7-52F2-9AD8-BFFF-C505562AFDD3}"/>
              </a:ext>
            </a:extLst>
          </p:cNvPr>
          <p:cNvSpPr/>
          <p:nvPr/>
        </p:nvSpPr>
        <p:spPr bwMode="auto">
          <a:xfrm>
            <a:off x="113131" y="3409200"/>
            <a:ext cx="99060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Lord isn’t really being slow about his promise,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 some people think. No, he is being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patient </a:t>
            </a:r>
            <a:b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your sake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He does not want anyone to be destroyed, but wants everyone to repent.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 Peter 3:9)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200026"/>
      </p:ext>
    </p:extLst>
  </p:cSld>
  <p:clrMapOvr>
    <a:masterClrMapping/>
  </p:clrMapOvr>
  <p:transition spd="slow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2114B6DB-E93B-3CD6-0274-56C35F87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2" y="4921250"/>
            <a:ext cx="9990667" cy="698500"/>
          </a:xfrm>
        </p:spPr>
        <p:txBody>
          <a:bodyPr/>
          <a:lstStyle/>
          <a:p>
            <a:r>
              <a:rPr lang="en-US" sz="4000" dirty="0"/>
              <a:t>Why doesn’t God act sooner?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696625B-C27F-F79A-46BD-2E4353E83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190500"/>
            <a:ext cx="9906000" cy="4635500"/>
          </a:xfrm>
        </p:spPr>
        <p:txBody>
          <a:bodyPr/>
          <a:lstStyle/>
          <a:p>
            <a:pPr marL="228600" indent="-228600"/>
            <a:r>
              <a:rPr lang="en-US" dirty="0"/>
              <a:t>If you’re a Christian, He’s using your suffering </a:t>
            </a:r>
            <a:br>
              <a:rPr lang="en-US" dirty="0"/>
            </a:br>
            <a:r>
              <a:rPr lang="en-US" dirty="0"/>
              <a:t>to make you more like Jesus.</a:t>
            </a:r>
          </a:p>
          <a:p>
            <a:pPr marL="228600" indent="-228600"/>
            <a:r>
              <a:rPr lang="en-US" dirty="0"/>
              <a:t>He’s building up eternal rewards for you.</a:t>
            </a:r>
          </a:p>
          <a:p>
            <a:pPr marL="228600" indent="-228600"/>
            <a:r>
              <a:rPr lang="en-US" dirty="0"/>
              <a:t>He’s giving you appreciation for his future relief.</a:t>
            </a:r>
          </a:p>
          <a:p>
            <a:pPr marL="228600" indent="-228600"/>
            <a:r>
              <a:rPr lang="en-US" dirty="0"/>
              <a:t>He’s giving everyone time to receive Christ. </a:t>
            </a:r>
            <a:r>
              <a:rPr lang="en-US" sz="1800" i="1" dirty="0"/>
              <a:t>(2 Thess. 1:8)</a:t>
            </a:r>
            <a:endParaRPr lang="en-US" i="1" dirty="0"/>
          </a:p>
        </p:txBody>
      </p:sp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58C63192-25CE-FB6F-80EC-0CBDCD9570B5}"/>
              </a:ext>
            </a:extLst>
          </p:cNvPr>
          <p:cNvSpPr/>
          <p:nvPr/>
        </p:nvSpPr>
        <p:spPr bwMode="auto">
          <a:xfrm>
            <a:off x="2519472" y="3499872"/>
            <a:ext cx="5064125" cy="133882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means I can forgive anyone for anything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(Rom 12:18-21)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859519"/>
      </p:ext>
    </p:extLst>
  </p:cSld>
  <p:clrMapOvr>
    <a:masterClrMapping/>
  </p:clrMapOvr>
  <p:transition spd="slow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/>
            <a:r>
              <a:rPr lang="en-US" dirty="0"/>
              <a:t>Hell is real</a:t>
            </a:r>
          </a:p>
          <a:p>
            <a:pPr marL="228600" indent="-228600"/>
            <a:r>
              <a:rPr lang="en-US" dirty="0"/>
              <a:t>God doesn’t want you to go there </a:t>
            </a:r>
            <a:r>
              <a:rPr lang="en-US" sz="2000" i="1" dirty="0"/>
              <a:t>(Ezekiel 33:11)</a:t>
            </a:r>
            <a:endParaRPr lang="en-US" i="1" dirty="0"/>
          </a:p>
          <a:p>
            <a:pPr marL="228600" indent="-228600"/>
            <a:r>
              <a:rPr lang="en-US" dirty="0"/>
              <a:t>Wouldn’t it be terrible </a:t>
            </a:r>
            <a:br>
              <a:rPr lang="en-US" dirty="0"/>
            </a:br>
            <a:r>
              <a:rPr lang="en-US" dirty="0"/>
              <a:t>if you sat through this teaching on hell…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="" xmlns:a16="http://schemas.microsoft.com/office/drawing/2014/main" id="{4EC0F31E-6D1A-8CCC-855B-7E7750A5DB19}"/>
              </a:ext>
            </a:extLst>
          </p:cNvPr>
          <p:cNvSpPr/>
          <p:nvPr/>
        </p:nvSpPr>
        <p:spPr bwMode="auto">
          <a:xfrm>
            <a:off x="262467" y="3543300"/>
            <a:ext cx="9635066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have written this to you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who believe in the name of the Son of God,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 that you may know you have eternal life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John 5:13)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E5FC1C-E5B0-F24E-E69A-B47643609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5A76A49-FCC4-B220-50D3-07D119709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 </a:t>
            </a:r>
            <a:r>
              <a:rPr lang="en-US" dirty="0"/>
              <a:t>therefore, we ourselves speak proudly of you among the churches of God</a:t>
            </a:r>
          </a:p>
          <a:p>
            <a:r>
              <a:rPr lang="en-US" dirty="0"/>
              <a:t>	for your perseverance and faith </a:t>
            </a:r>
            <a:br>
              <a:rPr lang="en-US" dirty="0"/>
            </a:br>
            <a:r>
              <a:rPr lang="en-US" dirty="0"/>
              <a:t>in the midst of all your </a:t>
            </a:r>
            <a:br>
              <a:rPr lang="en-US" dirty="0"/>
            </a:br>
            <a:r>
              <a:rPr lang="en-US" u="sng" dirty="0"/>
              <a:t>persecutions and afflictions</a:t>
            </a:r>
            <a:r>
              <a:rPr lang="en-US" dirty="0"/>
              <a:t> which you endure. </a:t>
            </a:r>
          </a:p>
        </p:txBody>
      </p:sp>
    </p:spTree>
    <p:extLst>
      <p:ext uri="{BB962C8B-B14F-4D97-AF65-F5344CB8AC3E}">
        <p14:creationId xmlns:p14="http://schemas.microsoft.com/office/powerpoint/2010/main" val="25270992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The Judgment of God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74414" y="3009900"/>
            <a:ext cx="5972386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2 Thessalonians 2 –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Rise of the Antichrist	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050" i="1" dirty="0"/>
              <a:t>Clinton E. Arnold, Zondervan Illustrated Bible Backgrounds Commentary: Romans to Philemon., vol. 3 (Grand Rapids, MI: Zondervan, 2002), 434.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Many sources… portray 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the resentment and offense felt by non-Christians when converts to Christianity refused 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to participate in normal social and cultic activities.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050" i="1" dirty="0"/>
              <a:t>Clinton E. Arnold, Zondervan Illustrated Bible Backgrounds Commentary: Romans to Philemon., vol. 3 (Grand Rapids, MI: Zondervan, 2002), 434.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exclusivity of the Christians’ religion—</a:t>
            </a:r>
          </a:p>
          <a:p>
            <a:r>
              <a:rPr lang="en-US" dirty="0"/>
              <a:t>their seemingly arrogant refusal to participate in or consider valid the worship of any god but their own—</a:t>
            </a:r>
          </a:p>
          <a:p>
            <a:r>
              <a:rPr lang="en-US" dirty="0"/>
              <a:t>deeply wounded </a:t>
            </a:r>
            <a:br>
              <a:rPr lang="en-US" dirty="0"/>
            </a:br>
            <a:r>
              <a:rPr lang="en-US" dirty="0"/>
              <a:t>public sensibilities and </a:t>
            </a:r>
            <a:br>
              <a:rPr lang="en-US" dirty="0"/>
            </a:br>
            <a:r>
              <a:rPr lang="en-US" dirty="0"/>
              <a:t>even led to the charge </a:t>
            </a:r>
            <a:br>
              <a:rPr lang="en-US" dirty="0"/>
            </a:br>
            <a:r>
              <a:rPr lang="en-US" dirty="0"/>
              <a:t>that they were “atheists.”</a:t>
            </a:r>
          </a:p>
        </p:txBody>
      </p:sp>
    </p:spTree>
    <p:extLst>
      <p:ext uri="{BB962C8B-B14F-4D97-AF65-F5344CB8AC3E}">
        <p14:creationId xmlns:p14="http://schemas.microsoft.com/office/powerpoint/2010/main" val="3759895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050" i="1" dirty="0"/>
              <a:t>Clinton E. Arnold, Zondervan Illustrated Bible Backgrounds Commentary: Romans to Philemon., vol. 3 (Grand Rapids, MI: Zondervan, 2002), 434.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Christians became easy targets of blame for earthquakes, floods, and agricultural failures,</a:t>
            </a:r>
          </a:p>
          <a:p>
            <a:r>
              <a:rPr lang="en-US" dirty="0"/>
              <a:t>since these and other natural disasters were viewed as punishments from the gods…</a:t>
            </a:r>
          </a:p>
        </p:txBody>
      </p:sp>
    </p:spTree>
    <p:extLst>
      <p:ext uri="{BB962C8B-B14F-4D97-AF65-F5344CB8AC3E}">
        <p14:creationId xmlns:p14="http://schemas.microsoft.com/office/powerpoint/2010/main" val="14386237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050" i="1" dirty="0"/>
              <a:t>Clinton E. Arnold, Zondervan Illustrated Bible Backgrounds Commentary: Romans to Philemon., vol. 3 (Grand Rapids, MI: Zondervan, 2002), 434.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Family members also felt </a:t>
            </a:r>
            <a:br>
              <a:rPr lang="en-US" dirty="0"/>
            </a:br>
            <a:r>
              <a:rPr lang="en-US" dirty="0"/>
              <a:t>a strong sense of betrayal over relatives</a:t>
            </a:r>
          </a:p>
          <a:p>
            <a:r>
              <a:rPr lang="en-US" dirty="0"/>
              <a:t>who, on the basis of their newfound faith, </a:t>
            </a:r>
            <a:br>
              <a:rPr lang="en-US" dirty="0"/>
            </a:br>
            <a:r>
              <a:rPr lang="en-US" dirty="0"/>
              <a:t>broke ancestral traditions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="" xmlns:a16="http://schemas.microsoft.com/office/drawing/2014/main" id="{64C5DCE4-2A34-2A3A-9BF0-D42F4FF9B6F7}"/>
              </a:ext>
            </a:extLst>
          </p:cNvPr>
          <p:cNvSpPr/>
          <p:nvPr/>
        </p:nvSpPr>
        <p:spPr bwMode="auto">
          <a:xfrm>
            <a:off x="971931" y="3297932"/>
            <a:ext cx="4296072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Rejection from family, loss of income, beatings,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 possibly death</a:t>
            </a:r>
          </a:p>
        </p:txBody>
      </p:sp>
    </p:spTree>
    <p:extLst>
      <p:ext uri="{BB962C8B-B14F-4D97-AF65-F5344CB8AC3E}">
        <p14:creationId xmlns:p14="http://schemas.microsoft.com/office/powerpoint/2010/main" val="7076074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1866</Words>
  <Application>Microsoft Office PowerPoint</Application>
  <PresentationFormat>Custom</PresentationFormat>
  <Paragraphs>246</Paragraphs>
  <Slides>50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MS PGothic</vt:lpstr>
      <vt:lpstr>MS PGothic</vt:lpstr>
      <vt:lpstr>Arial</vt:lpstr>
      <vt:lpstr>Calibri Light</vt:lpstr>
      <vt:lpstr>Georgia</vt:lpstr>
      <vt:lpstr>Papyrus</vt:lpstr>
      <vt:lpstr>Times New Roman</vt:lpstr>
      <vt:lpstr>Default Design</vt:lpstr>
      <vt:lpstr>The Justice of God</vt:lpstr>
      <vt:lpstr>2 Thessalonians</vt:lpstr>
      <vt:lpstr>2 Thessalonians 1</vt:lpstr>
      <vt:lpstr>2 Thessalonians 1</vt:lpstr>
      <vt:lpstr>2 Thessalonians 1</vt:lpstr>
      <vt:lpstr>Clinton E. Arnold, Zondervan Illustrated Bible Backgrounds Commentary: Romans to Philemon., vol. 3 (Grand Rapids, MI: Zondervan, 2002), 434.</vt:lpstr>
      <vt:lpstr>Clinton E. Arnold, Zondervan Illustrated Bible Backgrounds Commentary: Romans to Philemon., vol. 3 (Grand Rapids, MI: Zondervan, 2002), 434.</vt:lpstr>
      <vt:lpstr>Clinton E. Arnold, Zondervan Illustrated Bible Backgrounds Commentary: Romans to Philemon., vol. 3 (Grand Rapids, MI: Zondervan, 2002), 434.</vt:lpstr>
      <vt:lpstr>Clinton E. Arnold, Zondervan Illustrated Bible Backgrounds Commentary: Romans to Philemon., vol. 3 (Grand Rapids, MI: Zondervan, 2002), 434.</vt:lpstr>
      <vt:lpstr>2 Thessalonians 1</vt:lpstr>
      <vt:lpstr>2 Thessalonians 1</vt:lpstr>
      <vt:lpstr>2 Thessalonians 1</vt:lpstr>
      <vt:lpstr>James Rochford, Too Good to be True? (New Paradigm, 2016), 31</vt:lpstr>
      <vt:lpstr>James Rochford, Too Good to be True? (New Paradigm, 2016), 31</vt:lpstr>
      <vt:lpstr>Bertrand Russell, Why lAm Not a Christian and Other Essays on Religion and Related Subjects, ed. Paul Edwards (New York: Simon &amp; Schuster, 1957), p. 17. Cited in Douglass Groothuis, Christian Apologetics (Downers Grove, Illinois: InterVarsity Press, 2011), p. 655</vt:lpstr>
      <vt:lpstr>Bertrand Russell, Why lAm Not a Christian and Other Essays on Religion and Related Subjects, ed. Paul Edwards (New York: Simon &amp; Schuster, 1957), p. 17. Cited in Douglass Groothuis, Christian Apologetics (Downers Grove, Illinois: InterVarsity Press, 2011), p. 655</vt:lpstr>
      <vt:lpstr>Hell</vt:lpstr>
      <vt:lpstr>Hell</vt:lpstr>
      <vt:lpstr>Hell</vt:lpstr>
      <vt:lpstr>Hell</vt:lpstr>
      <vt:lpstr>Hell</vt:lpstr>
      <vt:lpstr>Is there such a thing as “right” or “wrong”?</vt:lpstr>
      <vt:lpstr>Is there such a thing as “right” or “wrong”?</vt:lpstr>
      <vt:lpstr>Is there such a thing as “right” or “wrong”?</vt:lpstr>
      <vt:lpstr>Is there such a thing as “right” or “wrong”?</vt:lpstr>
      <vt:lpstr>Is there such a thing as “right” or “wrong”?</vt:lpstr>
      <vt:lpstr>Who will fall under the judgment of God?</vt:lpstr>
      <vt:lpstr>Who will fall under the judgment of God?</vt:lpstr>
      <vt:lpstr>Who will fall under the judgment of God?</vt:lpstr>
      <vt:lpstr>Who will fall under the judgment of God?</vt:lpstr>
      <vt:lpstr>Who will fall under the judgment of God?</vt:lpstr>
      <vt:lpstr>Who will fall under the judgment of God?</vt:lpstr>
      <vt:lpstr>What will Hell be like?</vt:lpstr>
      <vt:lpstr>What will Hell be like?</vt:lpstr>
      <vt:lpstr>What will Hell be like?</vt:lpstr>
      <vt:lpstr>Norman L. Geisler, If God, Why Evil?: A New Way to Think about the Question (Minneapolis, MN: Bethany House, 2011), 104.</vt:lpstr>
      <vt:lpstr>Norman L. Geisler, If God, Why Evil?: A New Way to Think about the Question (Minneapolis, MN: Bethany House, 2011), 104.</vt:lpstr>
      <vt:lpstr>Christopher Hitchens, Peter Gomes, Harold Kushner. The Connecticut Forum. “God: Big Questions, Bigger Questions.” January 29, 2009.</vt:lpstr>
      <vt:lpstr>Christopher Hitchens, Peter Gomes, Harold Kushner. The Connecticut Forum. “God: Big Questions, Bigger Questions.” January 29, 2009.</vt:lpstr>
      <vt:lpstr>C. S. Lewis, The Great Divorce (New York: Harper, 2001), p. 75.</vt:lpstr>
      <vt:lpstr>How long will Hell last?</vt:lpstr>
      <vt:lpstr>How long will Hell last?</vt:lpstr>
      <vt:lpstr>PowerPoint Presentation</vt:lpstr>
      <vt:lpstr>When will people go to Hell?</vt:lpstr>
      <vt:lpstr>Why doesn’t God act sooner?</vt:lpstr>
      <vt:lpstr>Why doesn’t God act sooner?</vt:lpstr>
      <vt:lpstr>Why doesn’t God act sooner?</vt:lpstr>
      <vt:lpstr>Why doesn’t God act sooner?</vt:lpstr>
      <vt:lpstr>Conclusions</vt:lpstr>
      <vt:lpstr>The Judgment of God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2023-07-31T15:28:02Z</dcterms:modified>
</cp:coreProperties>
</file>