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2"/>
  </p:notesMasterIdLst>
  <p:sldIdLst>
    <p:sldId id="10364" r:id="rId2"/>
    <p:sldId id="10187" r:id="rId3"/>
    <p:sldId id="10452" r:id="rId4"/>
    <p:sldId id="10482" r:id="rId5"/>
    <p:sldId id="10454" r:id="rId6"/>
    <p:sldId id="10456" r:id="rId7"/>
    <p:sldId id="10477" r:id="rId8"/>
    <p:sldId id="10441" r:id="rId9"/>
    <p:sldId id="10457" r:id="rId10"/>
    <p:sldId id="10458" r:id="rId11"/>
    <p:sldId id="10459" r:id="rId12"/>
    <p:sldId id="10483" r:id="rId13"/>
    <p:sldId id="10443" r:id="rId14"/>
    <p:sldId id="10444" r:id="rId15"/>
    <p:sldId id="10445" r:id="rId16"/>
    <p:sldId id="10446" r:id="rId17"/>
    <p:sldId id="10447" r:id="rId18"/>
    <p:sldId id="10448" r:id="rId19"/>
    <p:sldId id="10484" r:id="rId20"/>
    <p:sldId id="10461" r:id="rId21"/>
    <p:sldId id="10462" r:id="rId22"/>
    <p:sldId id="10463" r:id="rId23"/>
    <p:sldId id="10464" r:id="rId24"/>
    <p:sldId id="10465" r:id="rId25"/>
    <p:sldId id="10466" r:id="rId26"/>
    <p:sldId id="10449" r:id="rId27"/>
    <p:sldId id="10471" r:id="rId28"/>
    <p:sldId id="10478" r:id="rId29"/>
    <p:sldId id="10479" r:id="rId30"/>
    <p:sldId id="10480" r:id="rId31"/>
    <p:sldId id="10470" r:id="rId32"/>
    <p:sldId id="10481" r:id="rId33"/>
    <p:sldId id="10468" r:id="rId34"/>
    <p:sldId id="10473" r:id="rId35"/>
    <p:sldId id="10467" r:id="rId36"/>
    <p:sldId id="10472" r:id="rId37"/>
    <p:sldId id="10450" r:id="rId38"/>
    <p:sldId id="10474" r:id="rId39"/>
    <p:sldId id="10372" r:id="rId40"/>
    <p:sldId id="10052"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43E"/>
    <a:srgbClr val="254061"/>
    <a:srgbClr val="A0C8D0"/>
    <a:srgbClr val="872E3A"/>
    <a:srgbClr val="942E3A"/>
    <a:srgbClr val="AC1A1F"/>
    <a:srgbClr val="7A7A7A"/>
    <a:srgbClr val="586676"/>
    <a:srgbClr val="B2CCDA"/>
    <a:srgbClr val="EF4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778FBE-C84A-9D47-95E7-5A7F3F1151F6}" v="750" dt="2025-02-07T00:35:52.52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439" autoAdjust="0"/>
    <p:restoredTop sz="57159"/>
  </p:normalViewPr>
  <p:slideViewPr>
    <p:cSldViewPr snapToGrid="0" snapToObjects="1">
      <p:cViewPr varScale="1">
        <p:scale>
          <a:sx n="43" d="100"/>
          <a:sy n="43" d="100"/>
        </p:scale>
        <p:origin x="604"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C34DE8-FC61-B478-2718-56F6F5A002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6F9D01-E096-1980-B584-18CFBAD6C9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494447-7658-EBF0-BFDE-C2B42018B4B1}"/>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a:extLst>
              <a:ext uri="{FF2B5EF4-FFF2-40B4-BE49-F238E27FC236}">
                <a16:creationId xmlns:a16="http://schemas.microsoft.com/office/drawing/2014/main" id="{C3D85481-085F-DFF3-157E-12D6FF706FB3}"/>
              </a:ext>
            </a:extLst>
          </p:cNvPr>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733426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F4E612-5F07-0CFA-9005-C785A7E481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4DBE1F-386A-5D59-FFDD-51353E8FE2F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201B98E-F085-B4DD-3FE9-A691A9EA6ED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0405BCD-5B8A-53A1-B33D-8A4BF4AFC24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26171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A0BC4-5AEA-5A4E-2E19-86374C3EE2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77E4DD-AA40-7846-D87C-C1895D79705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BC97774-D988-5751-527B-E541AD81982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8A4F63E-A80D-3EC9-8BF1-EA475908D6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3111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8A0BC4-5AEA-5A4E-2E19-86374C3EE2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77E4DD-AA40-7846-D87C-C1895D79705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BC97774-D988-5751-527B-E541AD81982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8A4F63E-A80D-3EC9-8BF1-EA475908D6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2862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C6856-5C2B-6FF0-314F-53287F8D4D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E5D816-FEAE-B89B-22DA-B7C2AEC880A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0C5FA02-103B-70AD-D84E-8B0895B6B902}"/>
              </a:ext>
            </a:extLst>
          </p:cNvPr>
          <p:cNvSpPr>
            <a:spLocks noGrp="1"/>
          </p:cNvSpPr>
          <p:nvPr>
            <p:ph type="body" idx="1"/>
          </p:nvPr>
        </p:nvSpPr>
        <p:spPr/>
        <p:txBody>
          <a:bodyPr/>
          <a:lstStyle/>
          <a:p>
            <a:pPr marL="0" marR="0" lvl="0" indent="0">
              <a:spcAft>
                <a:spcPts val="1000"/>
              </a:spcAft>
              <a:buSzPts val="1200"/>
              <a:buFont typeface="Times New Roman" panose="02020603050405020304" pitchFamily="18" charset="0"/>
              <a:buNone/>
              <a:tabLst>
                <a:tab pos="685800" algn="l"/>
                <a:tab pos="914400" algn="l"/>
              </a:tabLst>
            </a:pPr>
            <a:endParaRPr lang="en-US" dirty="0"/>
          </a:p>
        </p:txBody>
      </p:sp>
      <p:sp>
        <p:nvSpPr>
          <p:cNvPr id="4" name="Slide Number Placeholder 3">
            <a:extLst>
              <a:ext uri="{FF2B5EF4-FFF2-40B4-BE49-F238E27FC236}">
                <a16:creationId xmlns:a16="http://schemas.microsoft.com/office/drawing/2014/main" id="{A47B4DFE-88B1-743F-8305-495B681379C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5040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DA03F-E7B8-E679-7A33-57880A5C7B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B6A540-D5C0-5FFC-9BB9-D4C642DBE9C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FF92B8D-AB52-1E98-6A85-E611BBCCB39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AE27C5A-1F1F-87BF-2874-243690A3093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0424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84ACD6-EADD-2DFC-776A-D1FCF35AE4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180169E-2F70-5874-08F0-499418F24C5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2DABCF0-13E7-62E3-F1D0-C5E5BC1025D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F58175D2-496E-3CF1-4A70-ACADD590014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79418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A99A4-024D-D9E3-85C4-26866D3986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5C3D9E-B68F-6861-9336-5710967D2E1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EFE235E-009C-1307-4B00-027BB02A816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D7DECFE-1DA8-EB80-2944-3A1315ABCA9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5779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23958-0B22-8014-479A-C4018C9B3C1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0452F9-7401-36FD-DBAB-3F3802549B9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386F6A3-65B8-1839-DF24-CBC3CFA7FAE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AA29BE2-24C9-F972-4EB0-6DDD4FB2B8F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52303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5D6C7-636A-9CC1-2B12-16B2102423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43B5E8-A61A-F890-A1FD-7525B3AD9D5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DE72197-4265-ABD5-8483-B8B37A52D4EC}"/>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394A187-8E8C-CD92-35F5-49576EA8A67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18814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5D6C7-636A-9CC1-2B12-16B2102423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43B5E8-A61A-F890-A1FD-7525B3AD9D5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DE72197-4265-ABD5-8483-B8B37A52D4EC}"/>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394A187-8E8C-CD92-35F5-49576EA8A67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53146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DADD2-D79F-3635-A23F-D230A32078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2D1903-02C1-A054-D408-849F6533F5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2689C8-4E30-AC69-FB0A-D769998E98B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8C880A2-E25A-6922-F8E5-FD894F8804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300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2671E-AE6C-8599-417D-4704AEB531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9737AC-467D-2DB9-8DCB-772E4293C96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767857B-71C8-EDE6-6081-289D9E3A2B62}"/>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9815BD5-F708-69B1-1C9C-5F8031C32A3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60632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A4EF2E-B93A-E4A1-D61E-DE5C81B7DD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5B3E47-DE9E-0D45-1ECF-BECAC8341DA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1818F1A-C3A1-002E-6DFD-36189CD81151}"/>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2B8C16D-2C8E-C4C7-692F-D02DBE6AEBD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375964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DB2311-ABDC-1950-4555-E458654DB7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630B4C-C15A-D6C9-290E-76659620929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72C372B-01F5-B57E-E0B5-318B59B0D360}"/>
              </a:ext>
            </a:extLst>
          </p:cNvPr>
          <p:cNvSpPr>
            <a:spLocks noGrp="1"/>
          </p:cNvSpPr>
          <p:nvPr>
            <p:ph type="body" idx="1"/>
          </p:nvPr>
        </p:nvSpPr>
        <p:spPr/>
        <p:txBody>
          <a:bodyPr/>
          <a:lstStyle/>
          <a:p>
            <a:pPr marL="1371600" marR="0" lvl="3"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3F3FB20-4E87-CE80-1F73-FCDA6046E32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227503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09B94-3872-ED27-1BD1-CE5FA82D93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FFCCD7-9040-9E76-F35C-59DE750B5BF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8268A45-9474-27E3-4DAC-3568679319F6}"/>
              </a:ext>
            </a:extLst>
          </p:cNvPr>
          <p:cNvSpPr>
            <a:spLocks noGrp="1"/>
          </p:cNvSpPr>
          <p:nvPr>
            <p:ph type="body" idx="1"/>
          </p:nvPr>
        </p:nvSpPr>
        <p:spPr/>
        <p:txBody>
          <a:bodyPr/>
          <a:lstStyle/>
          <a:p>
            <a:pPr marL="1371600" marR="0" lvl="3"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C5E68B8-269A-518F-47A0-E41B4E84142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5245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3E82A-618E-70E7-CE29-56FF8331F2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554CE2-1328-5F20-8A73-3480F565AC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FC6E9D8-A90B-16F9-AF52-D933EDC415C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90D29634-138F-F3C2-CB5F-162C2EBF4D7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113450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C4BAA-E042-A17A-18E5-0C96A45381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7FB9B4-4FAB-6B6A-DC95-91661B07460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B824947-9D2B-DC27-5358-FA0B5D6B376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7DFE878-4F99-D486-730F-B1850BBCDBF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133390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0C941-1C89-788E-A787-479A1C54C9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1CD70B-9620-8C5A-FB9D-F2AE1A1FF31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672CC3C-264A-A64E-FCB5-756C71C20BD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E9789F83-559D-98F3-ED77-5C8EAD78E90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324130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13BD19-11B1-BDF8-DF4D-FA3431E649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7D0605-374B-7FFE-0464-D313CF1CC86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1A33CD5-A8CA-D2D3-8A20-1BF9B12ED79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B2E0302-43D8-39E4-CA43-F8C0D9DE25D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6435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B7778-DE3E-3620-5C0C-AD32CEF01B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8C2009-68C5-9FCA-B985-7E602FA0002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62CE7BB-25A2-F66E-F673-0D4CFCF48AC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FEFDB30-6B75-17F9-B317-87326A58134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245899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0422B5-90BA-49E2-53FE-E3CD9540BC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C21C4B-D118-8B30-4719-DC04AF4A707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53C5685-C391-B6DF-CC7D-E8163899333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1B3AABDF-91A1-35FA-BA63-B12FDA25196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43800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05FA9-EA0A-6C90-00CB-3F06FB59F5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142BDC-49E2-6924-9652-EE9DE1545CF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B018EA4-C665-6622-13D0-BB394A6CF39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2849B67-5859-7B75-025D-D7C78AEE92B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056869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ACDCA-70E0-A388-B2D6-33182255EE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F0F523-C224-5DE2-4497-D59ED8961A5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C327F6F-AD23-C34A-97A5-447A7FD4C170}"/>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5E991DD-1AF1-04F2-3E2B-5086439BD9D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116068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CD5C8-A179-C71D-F402-13FD8EAB77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F2DB74-5A25-FD3E-B822-02268F84E08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DBDF29F-9BAF-25C5-790D-21103DF3DBC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462F3774-AA57-8936-51B3-0D039C91CC8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6866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8A4EC-CF2E-883C-D943-ADF0BE11FA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0722CB-9C5B-0F39-17F9-0FA148D54D8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763F513-97B5-736A-8202-F0386ED71CD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38CCBB9-759D-9434-50AD-B2A0E064E4C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91394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5C514-A7F9-A93E-EDDF-8A111F176F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A64EFD-3341-5580-D6C6-B5F795C0401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D2C0521-8FBA-C401-D851-9B3B06316F7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2FC91828-5945-BCD3-A4BB-A089D89FF86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143985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FAF6E-0FD6-C27D-D72E-8F2668D787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B4F9F1-4E00-1476-ECBF-F8BF8268D11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A1707F0-A259-FF18-1A91-8157BAED07C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EC72EA7C-587A-C9BA-4467-87A80BA7382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42496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01FFFB-D271-3F6E-940F-66B075790A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C3AEFA-0990-6D22-8C38-CBE3601E9DC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F17C43E-7F6F-0BC2-FB2B-2F443E7AAEF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F443E56-EC1E-566A-046E-BE5AA98AC42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711180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D43E2-1D96-4A5F-2580-2A02DB9BD2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56A901-7D68-82B2-D568-95B24C0F400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2AFEC51-5D69-7366-A0AA-F04D0E14B45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E934A3D-84E3-F9D8-EE7B-0BC1911A759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354292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817222-4AA3-3208-2654-F56161E74B0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F1C894-D073-1D86-C6B8-513445BE55E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4E95CEE-C246-28D0-CE80-7F68A16DFF4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7E065B4-0FFC-C9B7-F2A5-C78CEFCD103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75542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BA18F-A325-C0D2-1E72-5CE6CD2051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98B39C-19EA-5605-C226-5DA11CDE081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6732379-7CA4-7D75-1410-E74E9FE0580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4F47FD8-7A2A-7081-9ABF-E7201EEE45A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366840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11B7B-0833-A897-DC8B-5231D533FE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F9591A-D8F4-F7A9-F3A8-186F6A815BE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1D8A0B5-382A-A915-C680-541B060D8E5B}"/>
              </a:ext>
            </a:extLst>
          </p:cNvPr>
          <p:cNvSpPr>
            <a:spLocks noGrp="1"/>
          </p:cNvSpPr>
          <p:nvPr>
            <p:ph type="body" idx="1"/>
          </p:nvPr>
        </p:nvSpPr>
        <p:spPr/>
        <p:txBody>
          <a:bodyPr/>
          <a:lstStyle/>
          <a:p>
            <a:pPr marL="0" marR="0" lvl="0" indent="0">
              <a:spcAft>
                <a:spcPts val="1000"/>
              </a:spcAft>
              <a:buSzPts val="1200"/>
              <a:buFont typeface="Arial" panose="020B0604020202020204" pitchFamily="34" charset="0"/>
              <a:buNone/>
              <a:tabLst>
                <a:tab pos="-1257300" algn="l"/>
                <a:tab pos="914400" algn="l"/>
              </a:tabLst>
            </a:pPr>
            <a:endParaRPr lang="en-US" dirty="0"/>
          </a:p>
        </p:txBody>
      </p:sp>
      <p:sp>
        <p:nvSpPr>
          <p:cNvPr id="4" name="Slide Number Placeholder 3">
            <a:extLst>
              <a:ext uri="{FF2B5EF4-FFF2-40B4-BE49-F238E27FC236}">
                <a16:creationId xmlns:a16="http://schemas.microsoft.com/office/drawing/2014/main" id="{77D45F2D-EBAE-5850-0EF0-4D76CEFB682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0460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05FA9-EA0A-6C90-00CB-3F06FB59F5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0142BDC-49E2-6924-9652-EE9DE1545CF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B018EA4-C665-6622-13D0-BB394A6CF39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2849B67-5859-7B75-025D-D7C78AEE92B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386835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40</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DDFC0-C723-F5DE-5735-F689089B279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CD46C7-D969-971D-5338-8E9B8D9666B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909F598-5B6E-65AB-4D8F-EAB2E9E55C8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60EE85F-565B-F9B9-58D3-FE47607A3FA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1474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B05F6-A50E-BC00-36B6-D908A94E22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5D88B1-774D-C9B0-D028-1A68EDEE48F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4FC0C32-CCDE-408A-90C9-B3BE838E42C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909859A-63BD-B8F7-9940-45C2866583C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04850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F30F1-40F8-D07C-DC3A-F77EB6B0C0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51FCDB-DF53-2FE9-1468-77B6592A777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450665C-005B-EDB8-5E1F-E467EBE0AEB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A9D251A-45C7-5495-CC76-0272C66925A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75909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B4085-7AB0-74A9-81A6-907F5DA388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50D972-A0E0-9BA1-8769-AC75F4474FA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6A994E9-A215-2D91-A153-68A2F49627D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18BC507-C72E-84D5-70FE-CBBB2323CD1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7236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4437B-B12D-D907-9073-63E2895F84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94E289-91EC-183D-AD08-90A197EDD68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92A4CCB-141A-BA7F-A3A3-25B667D7887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A91F991-05B7-FD46-A33D-D03D0BFD10D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0656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2/11/2025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2/11/2025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2/11/2025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2/11/2025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2/11/2025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2/11/2025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2/11/2025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2/11/2025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2/11/2025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2/11/2025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2/11/2025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2/11/2025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EBE31-60B4-24F8-EE52-51F929E56A4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5BA848A7-CC6D-ECDA-9F50-1BC03C2EE30C}"/>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79B224FF-6C95-C8EE-ECE7-C16CFFCD66FB}"/>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965772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2C829-8716-E2B2-0E89-E5F90C7C72E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6F2F8871-0976-FB8F-3CC3-7D1C192E3C19}"/>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He is dressed in a robe dipped in blood, and his name is the Word of God. </a:t>
            </a:r>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The armies of heaven were following him, riding on white horses and dressed in fine linen, white and clean.</a:t>
            </a:r>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Out of his mouth comes a sharp sword with which to strike down the nations. “He will rule them with an iron scepter.” He treads the winepress of the fury of the wrath of God Almighty. </a:t>
            </a:r>
          </a:p>
          <a:p>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E7F715F7-042B-BAC7-B18D-ADB79AE0BC1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21503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8C0CF-416D-35F2-A59D-F80856F3F7D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DBD9237-FB57-C938-6EC7-478BF14A0A59}"/>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13 </a:t>
            </a:r>
            <a:r>
              <a:rPr lang="en-US" sz="3800" dirty="0">
                <a:solidFill>
                  <a:schemeClr val="tx1">
                    <a:lumMod val="50000"/>
                    <a:lumOff val="50000"/>
                  </a:schemeClr>
                </a:solidFill>
                <a:latin typeface="Aptos Display" panose="020B0004020202020204" pitchFamily="34" charset="0"/>
              </a:rPr>
              <a:t>He is dressed in a robe dipped in blood, and his name is the Word of God. </a:t>
            </a:r>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The armies of heaven were following him, riding on white horses and dressed in fine linen, white and clean.</a:t>
            </a: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bg1"/>
                </a:solidFill>
                <a:latin typeface="Aptos Display" panose="020B0004020202020204" pitchFamily="34" charset="0"/>
              </a:rPr>
              <a:t>Out of his mouth comes a sharp sword with which to strike down the nations. </a:t>
            </a:r>
            <a:r>
              <a:rPr lang="en-US" sz="3800" dirty="0">
                <a:solidFill>
                  <a:schemeClr val="tx1">
                    <a:lumMod val="50000"/>
                    <a:lumOff val="50000"/>
                  </a:schemeClr>
                </a:solidFill>
                <a:latin typeface="Aptos Display" panose="020B0004020202020204" pitchFamily="34" charset="0"/>
              </a:rPr>
              <a:t>“He will rule them with an iron scepter.” He treads the winepress of the fury of the wrath of God Almighty. </a:t>
            </a:r>
          </a:p>
          <a:p>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34B6C8AB-8AE2-93E3-774B-C877733A6EE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64B4A93-8BCC-5124-E7FE-8AA51D3984F8}"/>
              </a:ext>
            </a:extLst>
          </p:cNvPr>
          <p:cNvSpPr>
            <a:spLocks noChangeArrowheads="1"/>
          </p:cNvSpPr>
          <p:nvPr/>
        </p:nvSpPr>
        <p:spPr bwMode="auto">
          <a:xfrm>
            <a:off x="314442" y="4339097"/>
            <a:ext cx="11406503" cy="1463187"/>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1B13636-7418-6132-BFA6-48219839223E}"/>
              </a:ext>
            </a:extLst>
          </p:cNvPr>
          <p:cNvSpPr txBox="1">
            <a:spLocks noChangeArrowheads="1"/>
          </p:cNvSpPr>
          <p:nvPr/>
        </p:nvSpPr>
        <p:spPr bwMode="auto">
          <a:xfrm>
            <a:off x="365300" y="4469381"/>
            <a:ext cx="11308909"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11:4: “He will strike the earth with the rod of his mouth; with the breath of his lips he will slay the wicked.”</a:t>
            </a:r>
          </a:p>
        </p:txBody>
      </p:sp>
    </p:spTree>
    <p:extLst>
      <p:ext uri="{BB962C8B-B14F-4D97-AF65-F5344CB8AC3E}">
        <p14:creationId xmlns:p14="http://schemas.microsoft.com/office/powerpoint/2010/main" val="112642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8C0CF-416D-35F2-A59D-F80856F3F7D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DBD9237-FB57-C938-6EC7-478BF14A0A59}"/>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13 </a:t>
            </a:r>
            <a:r>
              <a:rPr lang="en-US" sz="3800" dirty="0">
                <a:solidFill>
                  <a:schemeClr val="tx1">
                    <a:lumMod val="50000"/>
                    <a:lumOff val="50000"/>
                  </a:schemeClr>
                </a:solidFill>
                <a:latin typeface="Aptos Display" panose="020B0004020202020204" pitchFamily="34" charset="0"/>
              </a:rPr>
              <a:t>He is dressed in a robe dipped in blood, and his name is the Word of God. </a:t>
            </a:r>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The armies of heaven were following him, riding on white horses and dressed in fine linen, white and clean.</a:t>
            </a: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bg1"/>
                </a:solidFill>
                <a:latin typeface="Aptos Display" panose="020B0004020202020204" pitchFamily="34" charset="0"/>
              </a:rPr>
              <a:t>Out of his mouth comes a sharp sword with which to strike down the nations. </a:t>
            </a:r>
            <a:r>
              <a:rPr lang="en-US" sz="3800" dirty="0">
                <a:solidFill>
                  <a:schemeClr val="tx1">
                    <a:lumMod val="50000"/>
                    <a:lumOff val="50000"/>
                  </a:schemeClr>
                </a:solidFill>
                <a:latin typeface="Aptos Display" panose="020B0004020202020204" pitchFamily="34" charset="0"/>
              </a:rPr>
              <a:t>“He will rule them with an iron scepter.” He treads the winepress of the fury of the wrath of God Almighty. </a:t>
            </a:r>
          </a:p>
          <a:p>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34B6C8AB-8AE2-93E3-774B-C877733A6EE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64B4A93-8BCC-5124-E7FE-8AA51D3984F8}"/>
              </a:ext>
            </a:extLst>
          </p:cNvPr>
          <p:cNvSpPr>
            <a:spLocks noChangeArrowheads="1"/>
          </p:cNvSpPr>
          <p:nvPr/>
        </p:nvSpPr>
        <p:spPr bwMode="auto">
          <a:xfrm>
            <a:off x="314442" y="4339097"/>
            <a:ext cx="11406503" cy="1463187"/>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1B13636-7418-6132-BFA6-48219839223E}"/>
              </a:ext>
            </a:extLst>
          </p:cNvPr>
          <p:cNvSpPr txBox="1">
            <a:spLocks noChangeArrowheads="1"/>
          </p:cNvSpPr>
          <p:nvPr/>
        </p:nvSpPr>
        <p:spPr bwMode="auto">
          <a:xfrm>
            <a:off x="365300" y="4469381"/>
            <a:ext cx="11308909"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11:4: “He will strike the earth with the rod of his mouth; with the breath of his lips he will slay the wicked.”</a:t>
            </a:r>
          </a:p>
        </p:txBody>
      </p:sp>
      <p:sp>
        <p:nvSpPr>
          <p:cNvPr id="6" name="Rectangle 5">
            <a:extLst>
              <a:ext uri="{FF2B5EF4-FFF2-40B4-BE49-F238E27FC236}">
                <a16:creationId xmlns:a16="http://schemas.microsoft.com/office/drawing/2014/main" id="{0E0FD70F-F1DF-212F-65A4-B63C90A0C859}"/>
              </a:ext>
            </a:extLst>
          </p:cNvPr>
          <p:cNvSpPr>
            <a:spLocks noChangeArrowheads="1"/>
          </p:cNvSpPr>
          <p:nvPr/>
        </p:nvSpPr>
        <p:spPr bwMode="auto">
          <a:xfrm>
            <a:off x="480694" y="4555227"/>
            <a:ext cx="11572757" cy="1961947"/>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C5CA35E1-700E-5580-3D31-93C58A74DC87}"/>
              </a:ext>
            </a:extLst>
          </p:cNvPr>
          <p:cNvSpPr txBox="1">
            <a:spLocks noChangeArrowheads="1"/>
          </p:cNvSpPr>
          <p:nvPr/>
        </p:nvSpPr>
        <p:spPr bwMode="auto">
          <a:xfrm>
            <a:off x="514927" y="4652260"/>
            <a:ext cx="11473741"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Hebrews 1:3: “The Son is the radiance of God’s glory and the exact representation of his being, sustaining all things by his powerful word.”</a:t>
            </a:r>
          </a:p>
        </p:txBody>
      </p:sp>
    </p:spTree>
    <p:extLst>
      <p:ext uri="{BB962C8B-B14F-4D97-AF65-F5344CB8AC3E}">
        <p14:creationId xmlns:p14="http://schemas.microsoft.com/office/powerpoint/2010/main" val="15167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10DED-427F-152A-7079-9E0984A790B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25D7097-2315-EE02-6D0C-DA8D0DDE87A1}"/>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And I saw an angel standing in the sun, who cried in a loud voice to all the birds flying in midair, “Come, gather together for the great supper of God, </a:t>
            </a:r>
            <a:r>
              <a:rPr lang="en-US" sz="3800" baseline="30000" dirty="0">
                <a:solidFill>
                  <a:schemeClr val="bg1"/>
                </a:solidFill>
                <a:latin typeface="Aptos Display" panose="020B0004020202020204" pitchFamily="34" charset="0"/>
              </a:rPr>
              <a:t>18 </a:t>
            </a:r>
            <a:r>
              <a:rPr lang="en-US" sz="3800" dirty="0">
                <a:solidFill>
                  <a:schemeClr val="bg1"/>
                </a:solidFill>
                <a:latin typeface="Aptos Display" panose="020B0004020202020204" pitchFamily="34" charset="0"/>
              </a:rPr>
              <a:t>so that you may eat the flesh of kings, generals, and mighty men, of horses and their riders, and the flesh of all people, free and slave, small and great.”</a:t>
            </a:r>
          </a:p>
        </p:txBody>
      </p:sp>
      <p:sp>
        <p:nvSpPr>
          <p:cNvPr id="8" name="TextBox 7">
            <a:extLst>
              <a:ext uri="{FF2B5EF4-FFF2-40B4-BE49-F238E27FC236}">
                <a16:creationId xmlns:a16="http://schemas.microsoft.com/office/drawing/2014/main" id="{5307D0AD-7CA1-9406-2560-6DD1EC3D5A6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52565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BE61A-3D46-E1EF-E897-D15B7CD49C2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A197F6A-44CB-A21E-D34F-1B6D38723DEE}"/>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19 </a:t>
            </a:r>
            <a:r>
              <a:rPr lang="en-US" sz="3800" dirty="0">
                <a:solidFill>
                  <a:schemeClr val="bg1"/>
                </a:solidFill>
                <a:latin typeface="Aptos Display" panose="020B0004020202020204" pitchFamily="34" charset="0"/>
              </a:rPr>
              <a:t>Then I saw the beast and the kings of the earth and their armies gathered together to make war against the rider on the horse and his army. </a:t>
            </a:r>
            <a:r>
              <a:rPr lang="en-US" sz="3800" baseline="30000" dirty="0">
                <a:solidFill>
                  <a:schemeClr val="bg1"/>
                </a:solidFill>
                <a:latin typeface="Aptos Display" panose="020B0004020202020204" pitchFamily="34" charset="0"/>
              </a:rPr>
              <a:t>20 </a:t>
            </a:r>
            <a:r>
              <a:rPr lang="en-US" sz="3800" dirty="0">
                <a:solidFill>
                  <a:schemeClr val="bg1"/>
                </a:solidFill>
                <a:latin typeface="Aptos Display" panose="020B0004020202020204" pitchFamily="34" charset="0"/>
              </a:rPr>
              <a:t>But the beast was captured, and with him the false prophet who had performed the miraculous signs on his behalf. With these signs he had deluded those who had received the mark of the beast and worshiped his image. The two of them were thrown alive into the fiery lake of burning sulfur. </a:t>
            </a:r>
          </a:p>
        </p:txBody>
      </p:sp>
      <p:sp>
        <p:nvSpPr>
          <p:cNvPr id="8" name="TextBox 7">
            <a:extLst>
              <a:ext uri="{FF2B5EF4-FFF2-40B4-BE49-F238E27FC236}">
                <a16:creationId xmlns:a16="http://schemas.microsoft.com/office/drawing/2014/main" id="{26EFA2AC-0CB2-95F2-B674-831FA589840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76AA9C9-A4AC-541B-82CA-C90DE0BF2CF3}"/>
              </a:ext>
            </a:extLst>
          </p:cNvPr>
          <p:cNvSpPr>
            <a:spLocks noChangeArrowheads="1"/>
          </p:cNvSpPr>
          <p:nvPr/>
        </p:nvSpPr>
        <p:spPr bwMode="auto">
          <a:xfrm>
            <a:off x="4617936" y="258937"/>
            <a:ext cx="7437904" cy="1036464"/>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69C71E0-86E1-9CF0-FC99-4A26BA377B1F}"/>
              </a:ext>
            </a:extLst>
          </p:cNvPr>
          <p:cNvSpPr txBox="1">
            <a:spLocks noChangeArrowheads="1"/>
          </p:cNvSpPr>
          <p:nvPr/>
        </p:nvSpPr>
        <p:spPr bwMode="auto">
          <a:xfrm>
            <a:off x="4681574" y="307781"/>
            <a:ext cx="7374266" cy="70788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Often associated with </a:t>
            </a:r>
            <a:r>
              <a:rPr lang="en-US" sz="4000" i="1" dirty="0">
                <a:solidFill>
                  <a:prstClr val="white"/>
                </a:solidFill>
                <a:latin typeface="Aptos Display" panose="020B0004020202020204" pitchFamily="34" charset="0"/>
                <a:cs typeface="Calibri Light" panose="020F0302020204030204" pitchFamily="34" charset="0"/>
              </a:rPr>
              <a:t>Gehenna</a:t>
            </a:r>
            <a:endParaRPr lang="en-US" sz="40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42115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C5276-BED9-D24D-CF78-31A1288AF63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B66E94A-4D1E-B8D3-5DB3-C7B3E6062736}"/>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21 </a:t>
            </a:r>
            <a:r>
              <a:rPr lang="en-US" sz="3800" dirty="0">
                <a:solidFill>
                  <a:schemeClr val="bg1"/>
                </a:solidFill>
                <a:latin typeface="Aptos Display" panose="020B0004020202020204" pitchFamily="34" charset="0"/>
              </a:rPr>
              <a:t>The rest of them were killed with the sword that came out of the mouth of the rider on the horse, and all the birds gorged themselves on their flesh. </a:t>
            </a:r>
          </a:p>
        </p:txBody>
      </p:sp>
      <p:sp>
        <p:nvSpPr>
          <p:cNvPr id="8" name="TextBox 7">
            <a:extLst>
              <a:ext uri="{FF2B5EF4-FFF2-40B4-BE49-F238E27FC236}">
                <a16:creationId xmlns:a16="http://schemas.microsoft.com/office/drawing/2014/main" id="{B1B64EF7-0D0D-7586-B097-D00B0A8FA60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625555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9AF21-BCD4-653E-A36B-FACFD9CAE1B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8DC6D03-A8B2-2E4F-E4B4-DD2EB4D70290}"/>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0" marR="0">
              <a:spcAft>
                <a:spcPts val="1000"/>
              </a:spcAft>
            </a:pPr>
            <a:r>
              <a:rPr lang="en-US" sz="3800" baseline="30000" dirty="0">
                <a:solidFill>
                  <a:schemeClr val="bg1"/>
                </a:solidFill>
                <a:effectLst/>
                <a:latin typeface="Aptos Display" panose="020B0004020202020204" pitchFamily="34" charset="0"/>
                <a:ea typeface="Cambria" panose="02040503050406030204" pitchFamily="18" charset="0"/>
              </a:rPr>
              <a:t>1</a:t>
            </a:r>
            <a:r>
              <a:rPr lang="en-US" sz="3800" dirty="0">
                <a:solidFill>
                  <a:schemeClr val="bg1"/>
                </a:solidFill>
                <a:effectLst/>
                <a:latin typeface="Aptos Display" panose="020B0004020202020204" pitchFamily="34" charset="0"/>
                <a:ea typeface="Cambria" panose="02040503050406030204" pitchFamily="18" charset="0"/>
              </a:rPr>
              <a:t> And I saw an angel coming down out of heaven, having the key to the Abyss and holding in his hand a great chain. </a:t>
            </a:r>
            <a:r>
              <a:rPr lang="en-US" sz="3800" baseline="30000" dirty="0">
                <a:solidFill>
                  <a:schemeClr val="bg1"/>
                </a:solidFill>
                <a:effectLst/>
                <a:latin typeface="Aptos Display" panose="020B0004020202020204" pitchFamily="34" charset="0"/>
                <a:ea typeface="Cambria" panose="02040503050406030204" pitchFamily="18" charset="0"/>
              </a:rPr>
              <a:t>2 </a:t>
            </a:r>
            <a:r>
              <a:rPr lang="en-US" sz="3800" dirty="0">
                <a:solidFill>
                  <a:schemeClr val="bg1"/>
                </a:solidFill>
                <a:effectLst/>
                <a:latin typeface="Aptos Display" panose="020B0004020202020204" pitchFamily="34" charset="0"/>
                <a:ea typeface="Cambria" panose="02040503050406030204" pitchFamily="18" charset="0"/>
              </a:rPr>
              <a:t>He seized the dragon, that ancient serpent, who is the devil, or Satan, and bound him for a thousand years.</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AEE1CB38-F821-B35E-64C0-DF791ED7FD6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8096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D57A6-36D8-974F-85C0-6DA25F89A2D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A055189-0EDD-58EF-8355-1A7C7A3E149D}"/>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pPr marL="0" marR="0">
              <a:spcAft>
                <a:spcPts val="1000"/>
              </a:spcAft>
            </a:pPr>
            <a:r>
              <a:rPr lang="en-US" sz="3800" baseline="30000" dirty="0">
                <a:solidFill>
                  <a:schemeClr val="bg1"/>
                </a:solidFill>
                <a:effectLst/>
                <a:latin typeface="Aptos Display" panose="020B0004020202020204" pitchFamily="34" charset="0"/>
                <a:ea typeface="Cambria" panose="02040503050406030204" pitchFamily="18" charset="0"/>
              </a:rPr>
              <a:t>1</a:t>
            </a:r>
            <a:r>
              <a:rPr lang="en-US" sz="3800" dirty="0">
                <a:solidFill>
                  <a:schemeClr val="bg1"/>
                </a:solidFill>
                <a:effectLst/>
                <a:latin typeface="Aptos Display" panose="020B0004020202020204" pitchFamily="34" charset="0"/>
                <a:ea typeface="Cambria" panose="02040503050406030204" pitchFamily="18" charset="0"/>
              </a:rPr>
              <a:t> And I saw an angel coming down out of heaven, having the key to the Abyss and holding in his hand a great chain. </a:t>
            </a:r>
            <a:r>
              <a:rPr lang="en-US" sz="3800" baseline="30000" dirty="0">
                <a:solidFill>
                  <a:schemeClr val="bg1"/>
                </a:solidFill>
                <a:effectLst/>
                <a:latin typeface="Aptos Display" panose="020B0004020202020204" pitchFamily="34" charset="0"/>
                <a:ea typeface="Cambria" panose="02040503050406030204" pitchFamily="18" charset="0"/>
              </a:rPr>
              <a:t>2 </a:t>
            </a:r>
            <a:r>
              <a:rPr lang="en-US" sz="3800" dirty="0">
                <a:solidFill>
                  <a:schemeClr val="bg1"/>
                </a:solidFill>
                <a:effectLst/>
                <a:latin typeface="Aptos Display" panose="020B0004020202020204" pitchFamily="34" charset="0"/>
                <a:ea typeface="Cambria" panose="02040503050406030204" pitchFamily="18" charset="0"/>
              </a:rPr>
              <a:t>He seized the dragon, that ancient serpent, who is the devil, or Satan, and bound him for a thousand years. </a:t>
            </a:r>
            <a:r>
              <a:rPr lang="en-US" sz="3800" baseline="30000" dirty="0">
                <a:solidFill>
                  <a:schemeClr val="bg1"/>
                </a:solidFill>
                <a:effectLst/>
                <a:latin typeface="Aptos Display" panose="020B0004020202020204" pitchFamily="34" charset="0"/>
                <a:ea typeface="Cambria" panose="02040503050406030204" pitchFamily="18" charset="0"/>
              </a:rPr>
              <a:t>3 </a:t>
            </a:r>
            <a:r>
              <a:rPr lang="en-US" sz="3800" dirty="0">
                <a:solidFill>
                  <a:schemeClr val="bg1"/>
                </a:solidFill>
                <a:effectLst/>
                <a:latin typeface="Aptos Display" panose="020B0004020202020204" pitchFamily="34" charset="0"/>
                <a:ea typeface="Cambria" panose="02040503050406030204" pitchFamily="18" charset="0"/>
              </a:rPr>
              <a:t>He threw him into the Abyss, and locked and sealed it over him, to keep him from deceiving the nations anymore until the thousand years were ended. After that, he must be set free for a short time.</a:t>
            </a:r>
            <a:r>
              <a:rPr lang="en-US" sz="3800" baseline="30000" dirty="0">
                <a:solidFill>
                  <a:schemeClr val="bg1"/>
                </a:solidFill>
                <a:effectLst/>
                <a:latin typeface="Aptos Display" panose="020B0004020202020204" pitchFamily="34" charset="0"/>
                <a:ea typeface="Cambria" panose="02040503050406030204" pitchFamily="18"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70C146DE-755D-B1E1-344B-1CD3E3B2BB3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509699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337D0-9E11-EA7F-48DA-CDE2FE19496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6F64727-59BD-A7CA-A382-B69AB0824D86}"/>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E4F48C17-207A-324A-9BA2-03776C05FDE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15945F6-DE1A-1A97-E671-6EFCE0F2F44C}"/>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CCB42B0-C1FE-7FE2-1A91-2C59C1E3359B}"/>
              </a:ext>
            </a:extLst>
          </p:cNvPr>
          <p:cNvSpPr txBox="1">
            <a:spLocks noChangeArrowheads="1"/>
          </p:cNvSpPr>
          <p:nvPr/>
        </p:nvSpPr>
        <p:spPr bwMode="auto">
          <a:xfrm>
            <a:off x="268862" y="2039026"/>
            <a:ext cx="11653284" cy="3421449"/>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True social justice</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29:19-21: “The ruthless will vanish...and all who have an eye for evil will be cut down— those who with a word make a man out to be guilty, who ensnare the defender in court and with false testimony deprive the innocent of justice.” </a:t>
            </a:r>
          </a:p>
        </p:txBody>
      </p:sp>
    </p:spTree>
    <p:extLst>
      <p:ext uri="{BB962C8B-B14F-4D97-AF65-F5344CB8AC3E}">
        <p14:creationId xmlns:p14="http://schemas.microsoft.com/office/powerpoint/2010/main" val="390559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337D0-9E11-EA7F-48DA-CDE2FE19496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6F64727-59BD-A7CA-A382-B69AB0824D86}"/>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E4F48C17-207A-324A-9BA2-03776C05FDE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697442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198BB-C806-4210-8B15-455B3BCB490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A0E33A-3189-6EC8-57DE-3B4266AF6AD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I saw heaven standing open and there before me was a white horse, whose rider is called Faithful and True. With justice he judges and makes war. </a:t>
            </a:r>
            <a:r>
              <a:rPr lang="en-US" sz="3800" baseline="30000" dirty="0">
                <a:solidFill>
                  <a:schemeClr val="bg1"/>
                </a:solidFill>
                <a:latin typeface="Aptos Display" panose="020B0004020202020204" pitchFamily="34" charset="0"/>
              </a:rPr>
              <a:t>12 </a:t>
            </a:r>
            <a:r>
              <a:rPr lang="en-US" sz="3800" dirty="0">
                <a:solidFill>
                  <a:schemeClr val="bg1"/>
                </a:solidFill>
                <a:latin typeface="Aptos Display" panose="020B0004020202020204" pitchFamily="34" charset="0"/>
              </a:rPr>
              <a:t>His eyes are like blazing fire, and on his head are many crowns. </a:t>
            </a:r>
          </a:p>
        </p:txBody>
      </p:sp>
      <p:sp>
        <p:nvSpPr>
          <p:cNvPr id="8" name="TextBox 7">
            <a:extLst>
              <a:ext uri="{FF2B5EF4-FFF2-40B4-BE49-F238E27FC236}">
                <a16:creationId xmlns:a16="http://schemas.microsoft.com/office/drawing/2014/main" id="{79EF0367-3071-6ADA-DCB9-39A621DE4FF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18BA787C-19E5-3A8B-15E9-E137D9856776}"/>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223072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30588E-D537-445C-ECCC-ED2E7B609F2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55BA153-BBA9-9CB6-75FE-657EBA5B26C1}"/>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9DAED4AA-D8AD-5CD9-654F-B5D1562681D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934E511-E00A-56A0-571C-42864EC49239}"/>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C9F10B3-B9AE-B67D-30B3-A23E384B6E9A}"/>
              </a:ext>
            </a:extLst>
          </p:cNvPr>
          <p:cNvSpPr txBox="1">
            <a:spLocks noChangeArrowheads="1"/>
          </p:cNvSpPr>
          <p:nvPr/>
        </p:nvSpPr>
        <p:spPr bwMode="auto">
          <a:xfrm>
            <a:off x="268862" y="2039026"/>
            <a:ext cx="11653284" cy="3452227"/>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True social justice</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There will be lasting world peace. </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2:4: “He will judge between the nations and will settle disputes for many peoples…Nation will not take up sword against nation, nor will they train for war anymore.” </a:t>
            </a:r>
          </a:p>
        </p:txBody>
      </p:sp>
    </p:spTree>
    <p:extLst>
      <p:ext uri="{BB962C8B-B14F-4D97-AF65-F5344CB8AC3E}">
        <p14:creationId xmlns:p14="http://schemas.microsoft.com/office/powerpoint/2010/main" val="80669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3D572-81B9-EF7A-4599-2B60BA1F34B1}"/>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3415AF0-8B1A-C97C-C536-3DFC57CBC826}"/>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AE894DC9-CA12-D46A-36F4-D921EBA77B9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D5ED2DC-35F8-B6D4-82FA-340C94D8F3BF}"/>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9AAD3AF-173A-96EB-B396-A40A0684108D}"/>
              </a:ext>
            </a:extLst>
          </p:cNvPr>
          <p:cNvSpPr txBox="1">
            <a:spLocks noChangeArrowheads="1"/>
          </p:cNvSpPr>
          <p:nvPr/>
        </p:nvSpPr>
        <p:spPr bwMode="auto">
          <a:xfrm>
            <a:off x="268862" y="2039026"/>
            <a:ext cx="11653284" cy="4652556"/>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There will be unprecedented worldwide spiritual enlightenment.</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2:2, 3: “Now it will come about that in the last days…[that] many peoples will come and say, “Come, let us go up to the mountain of the Lord, to the house of the God of Jacob, that He may teach us concerning His ways and that we may walk in His paths.” </a:t>
            </a:r>
          </a:p>
        </p:txBody>
      </p:sp>
    </p:spTree>
    <p:extLst>
      <p:ext uri="{BB962C8B-B14F-4D97-AF65-F5344CB8AC3E}">
        <p14:creationId xmlns:p14="http://schemas.microsoft.com/office/powerpoint/2010/main" val="59186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31831-C34E-1A6F-708B-B2BE3337C86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D9E2638-E480-B97C-269E-DCFB1DCC7B2C}"/>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F7D9C379-4F6F-D1BE-B937-9892D3FB11D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D3B54EC-A209-75FA-3B9A-D4E89429E120}"/>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4C7BF9E-44DA-40C7-5B0E-6082487B1464}"/>
              </a:ext>
            </a:extLst>
          </p:cNvPr>
          <p:cNvSpPr txBox="1">
            <a:spLocks noChangeArrowheads="1"/>
          </p:cNvSpPr>
          <p:nvPr/>
        </p:nvSpPr>
        <p:spPr bwMode="auto">
          <a:xfrm>
            <a:off x="268862" y="2039026"/>
            <a:ext cx="11653284" cy="230832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There will be unprecedented worldwide spiritual enlightenment.</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Nature will no longer frustrate or destroy human life.</a:t>
            </a:r>
          </a:p>
        </p:txBody>
      </p:sp>
    </p:spTree>
    <p:extLst>
      <p:ext uri="{BB962C8B-B14F-4D97-AF65-F5344CB8AC3E}">
        <p14:creationId xmlns:p14="http://schemas.microsoft.com/office/powerpoint/2010/main" val="65954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CF149-EEA2-7FFF-5108-93539D9FE2C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BE78AC2-7939-83E3-21C4-F1015620B54F}"/>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60E55203-80E2-5E53-C6AA-0F6B73563E2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8880CC3-5289-03BE-BA1B-33B272393C0D}"/>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D90F01F-5822-67C1-3388-8B609DEFEEFA}"/>
              </a:ext>
            </a:extLst>
          </p:cNvPr>
          <p:cNvSpPr txBox="1">
            <a:spLocks noChangeArrowheads="1"/>
          </p:cNvSpPr>
          <p:nvPr/>
        </p:nvSpPr>
        <p:spPr bwMode="auto">
          <a:xfrm>
            <a:off x="268862" y="2039026"/>
            <a:ext cx="11653284" cy="243656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 earth’s inhabitants will remain mortal but without sickness.</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33:24: ‘No one living in Zion will say, “I am ill.”’</a:t>
            </a:r>
          </a:p>
        </p:txBody>
      </p:sp>
    </p:spTree>
    <p:extLst>
      <p:ext uri="{BB962C8B-B14F-4D97-AF65-F5344CB8AC3E}">
        <p14:creationId xmlns:p14="http://schemas.microsoft.com/office/powerpoint/2010/main" val="222143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897F0C-8E8D-89B7-708A-B09C75191C6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29FA6F8-0736-6DC9-A1FC-34D5196B8F5B}"/>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CC09FC47-022F-24B2-DD69-320E70081A3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878618D-AD86-25E3-E798-7B9E9E198EF9}"/>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A7379B6-24FD-DE79-F8A8-EA2DD3BB268F}"/>
              </a:ext>
            </a:extLst>
          </p:cNvPr>
          <p:cNvSpPr txBox="1">
            <a:spLocks noChangeArrowheads="1"/>
          </p:cNvSpPr>
          <p:nvPr/>
        </p:nvSpPr>
        <p:spPr bwMode="auto">
          <a:xfrm>
            <a:off x="268862" y="2039026"/>
            <a:ext cx="11653284" cy="3975447"/>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 earth’s inhabitants will remain mortal but without sickness.</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65:19-23: “The sound of weeping and crying will be heard in it no more. No longer will babies die when only a few days old…No longer will people be considered old at one hundred…</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For my people will live as long as trees.”</a:t>
            </a:r>
          </a:p>
        </p:txBody>
      </p:sp>
    </p:spTree>
    <p:extLst>
      <p:ext uri="{BB962C8B-B14F-4D97-AF65-F5344CB8AC3E}">
        <p14:creationId xmlns:p14="http://schemas.microsoft.com/office/powerpoint/2010/main" val="307917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A9D9C-F170-85F2-9399-A2414CCAD33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46B8ED2-C92B-83A5-4211-14546F240519}"/>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I saw thrones on which were seated those who had been given authority to judge. And I saw the souls of those who had been beheaded because of their testimony for Jesus and because of the word of God. They came to life and reigned with Christ a thousand years. </a:t>
            </a: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Blessed and holy are those who have part in the first resurrection. The second death has no power over them, but they will be priests of God and of Christ and will reign with him for a thousand years.</a:t>
            </a:r>
            <a:r>
              <a:rPr lang="en-US" sz="3800" dirty="0">
                <a:solidFill>
                  <a:schemeClr val="bg1"/>
                </a:solidFill>
                <a:effectLst/>
                <a:latin typeface="Aptos Display" panose="020B0004020202020204" pitchFamily="34" charset="0"/>
              </a:rPr>
              <a:t> </a:t>
            </a:r>
            <a:endParaRPr lang="en-US" sz="3800" dirty="0">
              <a:solidFill>
                <a:schemeClr val="bg1"/>
              </a:solidFill>
              <a:latin typeface="Aptos Display" panose="020B0004020202020204" pitchFamily="34" charset="0"/>
            </a:endParaRPr>
          </a:p>
        </p:txBody>
      </p:sp>
      <p:sp>
        <p:nvSpPr>
          <p:cNvPr id="8" name="TextBox 7">
            <a:extLst>
              <a:ext uri="{FF2B5EF4-FFF2-40B4-BE49-F238E27FC236}">
                <a16:creationId xmlns:a16="http://schemas.microsoft.com/office/drawing/2014/main" id="{3BE3166A-9BCB-6DA8-1161-FCF2BC8275D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20</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5E262F2-1074-3F40-7998-84091EE5B9F3}"/>
              </a:ext>
            </a:extLst>
          </p:cNvPr>
          <p:cNvSpPr>
            <a:spLocks noChangeArrowheads="1"/>
          </p:cNvSpPr>
          <p:nvPr/>
        </p:nvSpPr>
        <p:spPr bwMode="auto">
          <a:xfrm>
            <a:off x="235404" y="1961991"/>
            <a:ext cx="11753850" cy="468872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46B34BA-4AE4-2454-D5B5-D71C9C3104F6}"/>
              </a:ext>
            </a:extLst>
          </p:cNvPr>
          <p:cNvSpPr txBox="1">
            <a:spLocks noChangeArrowheads="1"/>
          </p:cNvSpPr>
          <p:nvPr/>
        </p:nvSpPr>
        <p:spPr bwMode="auto">
          <a:xfrm>
            <a:off x="268862" y="2039026"/>
            <a:ext cx="11653284" cy="3544560"/>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Description of this millennium when Jesus reigns on earth</a:t>
            </a:r>
          </a:p>
          <a:p>
            <a:pPr marL="473075" lvl="3" indent="-457200">
              <a:spcBef>
                <a:spcPts val="0"/>
              </a:spcBef>
              <a:spcAft>
                <a:spcPts val="100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All the inhabitants of the earth will celebrate with great joy.</a:t>
            </a:r>
          </a:p>
          <a:p>
            <a:pPr marL="473075"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35:10: “And the ransomed of the Lord will return and come with joyful shouting to Zion, with everlasting joy upon their heads. They will find gladness and joy, and sorrow and sighing will flee away.”</a:t>
            </a:r>
          </a:p>
        </p:txBody>
      </p:sp>
    </p:spTree>
    <p:extLst>
      <p:ext uri="{BB962C8B-B14F-4D97-AF65-F5344CB8AC3E}">
        <p14:creationId xmlns:p14="http://schemas.microsoft.com/office/powerpoint/2010/main" val="212094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A735B-F8EB-D27A-3D4B-9543AC8E378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648AC5D-D6A4-3F1C-C930-3581F1FA50AE}"/>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marL="0" marR="0">
              <a:spcAft>
                <a:spcPts val="1000"/>
              </a:spcAft>
              <a:tabLst>
                <a:tab pos="457200" algn="l"/>
              </a:tabLst>
            </a:pPr>
            <a:r>
              <a:rPr lang="en-US" sz="3800" baseline="30000" dirty="0">
                <a:solidFill>
                  <a:schemeClr val="bg1"/>
                </a:solidFill>
                <a:effectLst/>
                <a:latin typeface="Aptos Display" panose="020B0004020202020204" pitchFamily="34" charset="0"/>
                <a:ea typeface="Cambria" panose="02040503050406030204" pitchFamily="18" charset="0"/>
              </a:rPr>
              <a:t>1</a:t>
            </a:r>
            <a:r>
              <a:rPr lang="en-US" sz="3800" dirty="0">
                <a:solidFill>
                  <a:schemeClr val="bg1"/>
                </a:solidFill>
                <a:effectLst/>
                <a:latin typeface="Aptos Display" panose="020B0004020202020204" pitchFamily="34" charset="0"/>
                <a:ea typeface="Cambria" panose="02040503050406030204" pitchFamily="18" charset="0"/>
              </a:rPr>
              <a:t> After this I heard what sounded like the roar of a great multitude in heaven shouting: “Hallelujah! Salvation and glory and power belong to our God. </a:t>
            </a:r>
          </a:p>
        </p:txBody>
      </p:sp>
      <p:sp>
        <p:nvSpPr>
          <p:cNvPr id="8" name="TextBox 7">
            <a:extLst>
              <a:ext uri="{FF2B5EF4-FFF2-40B4-BE49-F238E27FC236}">
                <a16:creationId xmlns:a16="http://schemas.microsoft.com/office/drawing/2014/main" id="{EF50EABE-E60A-4635-A059-95611644CE7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0CAC0C87-5A35-9731-D8E6-D3E288CC43BC}"/>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3259236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B1FCF-4558-0A54-6FC3-4FF69329873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F030E33-DD66-41C8-FDEF-815925E18BB9}"/>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marL="0" marR="0">
              <a:spcAft>
                <a:spcPts val="1000"/>
              </a:spcAft>
              <a:tabLst>
                <a:tab pos="457200" algn="l"/>
              </a:tabLs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After this I heard what sounded like the roar of a great multitude in heaven shouting: “</a:t>
            </a:r>
            <a:r>
              <a:rPr lang="en-US" sz="3800" dirty="0">
                <a:solidFill>
                  <a:schemeClr val="bg1"/>
                </a:solidFill>
                <a:effectLst/>
                <a:latin typeface="Aptos Display" panose="020B0004020202020204" pitchFamily="34" charset="0"/>
                <a:ea typeface="Cambria" panose="02040503050406030204" pitchFamily="18" charset="0"/>
              </a:rPr>
              <a:t>Hallelujah</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Salvation and glory and power belong to our God. </a:t>
            </a:r>
          </a:p>
        </p:txBody>
      </p:sp>
      <p:sp>
        <p:nvSpPr>
          <p:cNvPr id="8" name="TextBox 7">
            <a:extLst>
              <a:ext uri="{FF2B5EF4-FFF2-40B4-BE49-F238E27FC236}">
                <a16:creationId xmlns:a16="http://schemas.microsoft.com/office/drawing/2014/main" id="{A6C29016-90AE-0C35-DEE3-D1674B51E2C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E6AF451-CA16-73DB-4E03-30A2C1D8EDFD}"/>
              </a:ext>
            </a:extLst>
          </p:cNvPr>
          <p:cNvSpPr>
            <a:spLocks noChangeArrowheads="1"/>
          </p:cNvSpPr>
          <p:nvPr/>
        </p:nvSpPr>
        <p:spPr bwMode="auto">
          <a:xfrm>
            <a:off x="5603577" y="2714240"/>
            <a:ext cx="6033404" cy="9810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731BBE5-CC75-3EBA-2A13-460542DF9BC0}"/>
              </a:ext>
            </a:extLst>
          </p:cNvPr>
          <p:cNvSpPr txBox="1">
            <a:spLocks noChangeArrowheads="1"/>
          </p:cNvSpPr>
          <p:nvPr/>
        </p:nvSpPr>
        <p:spPr bwMode="auto">
          <a:xfrm>
            <a:off x="5963071" y="2878732"/>
            <a:ext cx="5981783" cy="70788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 “Praise the Lord”</a:t>
            </a:r>
          </a:p>
        </p:txBody>
      </p:sp>
      <p:sp>
        <p:nvSpPr>
          <p:cNvPr id="4" name="Rectangle 3">
            <a:extLst>
              <a:ext uri="{FF2B5EF4-FFF2-40B4-BE49-F238E27FC236}">
                <a16:creationId xmlns:a16="http://schemas.microsoft.com/office/drawing/2014/main" id="{7980A4C1-22B5-E871-173A-ADD23951E769}"/>
              </a:ext>
            </a:extLst>
          </p:cNvPr>
          <p:cNvSpPr>
            <a:spLocks noChangeArrowheads="1"/>
          </p:cNvSpPr>
          <p:nvPr/>
        </p:nvSpPr>
        <p:spPr bwMode="auto">
          <a:xfrm>
            <a:off x="3115449" y="4248527"/>
            <a:ext cx="9076551" cy="1701295"/>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3BFE936D-3501-907F-DA9C-CF19D9F55DD6}"/>
              </a:ext>
            </a:extLst>
          </p:cNvPr>
          <p:cNvSpPr txBox="1">
            <a:spLocks noChangeArrowheads="1"/>
          </p:cNvSpPr>
          <p:nvPr/>
        </p:nvSpPr>
        <p:spPr bwMode="auto">
          <a:xfrm>
            <a:off x="3158039" y="4437456"/>
            <a:ext cx="8874784" cy="132343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Used only 4 times in the New Testament</a:t>
            </a:r>
            <a:r>
              <a:rPr lang="en-US" sz="4000" dirty="0">
                <a:solidFill>
                  <a:srgbClr val="0F243E"/>
                </a:solidFill>
                <a:latin typeface="Aptos Display" panose="020B0004020202020204" pitchFamily="34" charset="0"/>
                <a:cs typeface="Calibri Light" panose="020F0302020204030204" pitchFamily="34" charset="0"/>
              </a:rPr>
              <a:t>, all in Revelation 19.</a:t>
            </a:r>
          </a:p>
        </p:txBody>
      </p:sp>
    </p:spTree>
    <p:extLst>
      <p:ext uri="{BB962C8B-B14F-4D97-AF65-F5344CB8AC3E}">
        <p14:creationId xmlns:p14="http://schemas.microsoft.com/office/powerpoint/2010/main" val="31573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E9145-3465-8795-CD6B-A251F38BDD8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500EF53-3DCB-0CBF-8776-DA4F0C6DBFDD}"/>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pPr marL="0" marR="0">
              <a:spcAft>
                <a:spcPts val="1000"/>
              </a:spcAft>
              <a:tabLst>
                <a:tab pos="457200" algn="l"/>
              </a:tabLs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After this I heard what sounded like the roar of a great multitude in heaven shouting: “</a:t>
            </a:r>
            <a:r>
              <a:rPr lang="en-US" sz="3800" dirty="0">
                <a:solidFill>
                  <a:schemeClr val="bg1"/>
                </a:solidFill>
                <a:effectLst/>
                <a:latin typeface="Aptos Display" panose="020B0004020202020204" pitchFamily="34" charset="0"/>
                <a:ea typeface="Cambria" panose="02040503050406030204" pitchFamily="18" charset="0"/>
              </a:rPr>
              <a:t>Hallelujah</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Salvation and glory and power belong to our God. </a:t>
            </a:r>
          </a:p>
        </p:txBody>
      </p:sp>
      <p:sp>
        <p:nvSpPr>
          <p:cNvPr id="8" name="TextBox 7">
            <a:extLst>
              <a:ext uri="{FF2B5EF4-FFF2-40B4-BE49-F238E27FC236}">
                <a16:creationId xmlns:a16="http://schemas.microsoft.com/office/drawing/2014/main" id="{18C253DA-39E0-A818-0477-B7FA9FF499D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AE57EC9-D2AC-8317-5F79-170F111B0121}"/>
              </a:ext>
            </a:extLst>
          </p:cNvPr>
          <p:cNvSpPr>
            <a:spLocks noChangeArrowheads="1"/>
          </p:cNvSpPr>
          <p:nvPr/>
        </p:nvSpPr>
        <p:spPr bwMode="auto">
          <a:xfrm>
            <a:off x="5885026" y="2494250"/>
            <a:ext cx="6033404" cy="9810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041DD60-9965-8F84-37DA-9AC5B8DDB30D}"/>
              </a:ext>
            </a:extLst>
          </p:cNvPr>
          <p:cNvSpPr txBox="1">
            <a:spLocks noChangeArrowheads="1"/>
          </p:cNvSpPr>
          <p:nvPr/>
        </p:nvSpPr>
        <p:spPr bwMode="auto">
          <a:xfrm>
            <a:off x="6210217" y="2618840"/>
            <a:ext cx="5981783" cy="70788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 “Praise the Lord”</a:t>
            </a:r>
          </a:p>
        </p:txBody>
      </p:sp>
      <p:sp>
        <p:nvSpPr>
          <p:cNvPr id="4" name="Rectangle 3">
            <a:extLst>
              <a:ext uri="{FF2B5EF4-FFF2-40B4-BE49-F238E27FC236}">
                <a16:creationId xmlns:a16="http://schemas.microsoft.com/office/drawing/2014/main" id="{85BDE566-ACA3-E8D3-F26D-ACB1B3BDF402}"/>
              </a:ext>
            </a:extLst>
          </p:cNvPr>
          <p:cNvSpPr>
            <a:spLocks noChangeArrowheads="1"/>
          </p:cNvSpPr>
          <p:nvPr/>
        </p:nvSpPr>
        <p:spPr bwMode="auto">
          <a:xfrm>
            <a:off x="2679039" y="3834174"/>
            <a:ext cx="9076551" cy="1701295"/>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82A99B54-4356-608C-798E-5C6BFB142BD5}"/>
              </a:ext>
            </a:extLst>
          </p:cNvPr>
          <p:cNvSpPr txBox="1">
            <a:spLocks noChangeArrowheads="1"/>
          </p:cNvSpPr>
          <p:nvPr/>
        </p:nvSpPr>
        <p:spPr bwMode="auto">
          <a:xfrm>
            <a:off x="2764704" y="4106363"/>
            <a:ext cx="8874784" cy="1323439"/>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Used only 4 times in the New Testament, all in Revelation 19.</a:t>
            </a:r>
          </a:p>
        </p:txBody>
      </p:sp>
      <p:sp>
        <p:nvSpPr>
          <p:cNvPr id="6" name="Rectangle 5">
            <a:extLst>
              <a:ext uri="{FF2B5EF4-FFF2-40B4-BE49-F238E27FC236}">
                <a16:creationId xmlns:a16="http://schemas.microsoft.com/office/drawing/2014/main" id="{41C486BF-A879-D2CA-0224-1C7F437233DC}"/>
              </a:ext>
            </a:extLst>
          </p:cNvPr>
          <p:cNvSpPr>
            <a:spLocks noChangeArrowheads="1"/>
          </p:cNvSpPr>
          <p:nvPr/>
        </p:nvSpPr>
        <p:spPr bwMode="auto">
          <a:xfrm>
            <a:off x="6073515" y="5692434"/>
            <a:ext cx="6033404" cy="98105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id="{EF4188DD-9728-C598-2046-9DA311DF67C9}"/>
              </a:ext>
            </a:extLst>
          </p:cNvPr>
          <p:cNvSpPr txBox="1">
            <a:spLocks noChangeArrowheads="1"/>
          </p:cNvSpPr>
          <p:nvPr/>
        </p:nvSpPr>
        <p:spPr bwMode="auto">
          <a:xfrm>
            <a:off x="6491855" y="5799520"/>
            <a:ext cx="5981783" cy="707886"/>
          </a:xfrm>
          <a:prstGeom prst="rect">
            <a:avLst/>
          </a:prstGeom>
          <a:noFill/>
          <a:ln w="38100">
            <a:noFill/>
            <a:miter lim="800000"/>
            <a:headEnd/>
            <a:tailEnd/>
          </a:ln>
        </p:spPr>
        <p:txBody>
          <a:bodyPr wrap="square">
            <a:spAutoFit/>
          </a:bodyPr>
          <a:lstStyle/>
          <a:p>
            <a:pPr marL="15875" lvl="3" algn="ctr">
              <a:spcBef>
                <a:spcPts val="0"/>
              </a:spcBef>
              <a:spcAft>
                <a:spcPts val="0"/>
              </a:spcAft>
              <a:buSzPct val="100000"/>
            </a:pPr>
            <a:r>
              <a:rPr lang="en-US" sz="4000" dirty="0">
                <a:solidFill>
                  <a:prstClr val="white"/>
                </a:solidFill>
                <a:latin typeface="Aptos Display" panose="020B0004020202020204" pitchFamily="34" charset="0"/>
                <a:cs typeface="Calibri Light" panose="020F0302020204030204" pitchFamily="34" charset="0"/>
              </a:rPr>
              <a:t>VJ Day, 1945</a:t>
            </a:r>
          </a:p>
        </p:txBody>
      </p:sp>
    </p:spTree>
    <p:extLst>
      <p:ext uri="{BB962C8B-B14F-4D97-AF65-F5344CB8AC3E}">
        <p14:creationId xmlns:p14="http://schemas.microsoft.com/office/powerpoint/2010/main" val="277776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E56C3-B074-64DE-A571-F331BEC0764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A496D3C-2043-90B1-A202-55165798A57E}"/>
              </a:ext>
            </a:extLst>
          </p:cNvPr>
          <p:cNvSpPr txBox="1">
            <a:spLocks noChangeArrowheads="1"/>
          </p:cNvSpPr>
          <p:nvPr/>
        </p:nvSpPr>
        <p:spPr bwMode="auto">
          <a:xfrm>
            <a:off x="304800" y="1295401"/>
            <a:ext cx="11537430" cy="4898777"/>
          </a:xfrm>
          <a:prstGeom prst="rect">
            <a:avLst/>
          </a:prstGeom>
          <a:noFill/>
          <a:ln w="9525">
            <a:noFill/>
            <a:miter lim="800000"/>
            <a:headEnd/>
            <a:tailEnd/>
          </a:ln>
        </p:spPr>
        <p:txBody>
          <a:bodyPr wrap="square">
            <a:spAutoFit/>
          </a:bodyPr>
          <a:lstStyle/>
          <a:p>
            <a:pPr marL="0" marR="0">
              <a:spcAft>
                <a:spcPts val="0"/>
              </a:spcAft>
              <a:tabLst>
                <a:tab pos="457200" algn="l"/>
              </a:tabLst>
            </a:pPr>
            <a:r>
              <a:rPr lang="en-US" sz="3800" baseline="30000" dirty="0">
                <a:solidFill>
                  <a:schemeClr val="bg1"/>
                </a:solidFill>
                <a:effectLst/>
                <a:latin typeface="Aptos Display" panose="020B0004020202020204" pitchFamily="34" charset="0"/>
                <a:ea typeface="Cambria" panose="02040503050406030204" pitchFamily="18" charset="0"/>
              </a:rPr>
              <a:t>1</a:t>
            </a:r>
            <a:r>
              <a:rPr lang="en-US" sz="3800" dirty="0">
                <a:solidFill>
                  <a:schemeClr val="bg1"/>
                </a:solidFill>
                <a:effectLst/>
                <a:latin typeface="Aptos Display" panose="020B0004020202020204" pitchFamily="34" charset="0"/>
                <a:ea typeface="Cambria" panose="02040503050406030204" pitchFamily="18" charset="0"/>
              </a:rPr>
              <a:t> After this I heard what sounded like the roar of a great multitude in heaven shouting: “Hallelujah! Salvation and glory and power belong to our God. </a:t>
            </a:r>
          </a:p>
          <a:p>
            <a:pPr marL="0" marR="0">
              <a:spcAft>
                <a:spcPts val="1000"/>
              </a:spcAft>
              <a:tabLst>
                <a:tab pos="457200" algn="l"/>
              </a:tabLst>
            </a:pPr>
            <a:r>
              <a:rPr lang="en-US" sz="3800" baseline="30000" dirty="0">
                <a:solidFill>
                  <a:schemeClr val="bg1"/>
                </a:solidFill>
                <a:latin typeface="Aptos Display" panose="020B0004020202020204" pitchFamily="34" charset="0"/>
                <a:ea typeface="Cambria" panose="02040503050406030204" pitchFamily="18" charset="0"/>
              </a:rPr>
              <a:t>	</a:t>
            </a:r>
            <a:r>
              <a:rPr lang="en-US" sz="3800" baseline="30000" dirty="0">
                <a:solidFill>
                  <a:schemeClr val="bg1"/>
                </a:solidFill>
                <a:effectLst/>
                <a:latin typeface="Aptos Display" panose="020B0004020202020204" pitchFamily="34" charset="0"/>
                <a:ea typeface="Cambria" panose="02040503050406030204" pitchFamily="18" charset="0"/>
              </a:rPr>
              <a:t>2 </a:t>
            </a:r>
            <a:r>
              <a:rPr lang="en-US" sz="3800" dirty="0">
                <a:solidFill>
                  <a:schemeClr val="bg1"/>
                </a:solidFill>
                <a:effectLst/>
                <a:latin typeface="Aptos Display" panose="020B0004020202020204" pitchFamily="34" charset="0"/>
                <a:ea typeface="Cambria" panose="02040503050406030204" pitchFamily="18" charset="0"/>
              </a:rPr>
              <a:t>For true and just are his judgments. He has condemned the great prostitute who corrupted the earth by her adulteries. He has avenged on her the blood of his servants.” </a:t>
            </a:r>
            <a:r>
              <a:rPr lang="en-US" sz="3800" baseline="30000" dirty="0">
                <a:solidFill>
                  <a:schemeClr val="bg1"/>
                </a:solidFill>
                <a:effectLst/>
                <a:latin typeface="Aptos Display" panose="020B0004020202020204" pitchFamily="34" charset="0"/>
                <a:ea typeface="Cambria" panose="02040503050406030204" pitchFamily="18" charset="0"/>
              </a:rPr>
              <a:t>3 </a:t>
            </a:r>
            <a:r>
              <a:rPr lang="en-US" sz="3800" dirty="0">
                <a:solidFill>
                  <a:schemeClr val="bg1"/>
                </a:solidFill>
                <a:effectLst/>
                <a:latin typeface="Aptos Display" panose="020B0004020202020204" pitchFamily="34" charset="0"/>
                <a:ea typeface="Cambria" panose="02040503050406030204" pitchFamily="18" charset="0"/>
              </a:rPr>
              <a:t>And again they shouted: “Hallelujah! The smoke from her goes up for ever and ever.”</a:t>
            </a:r>
          </a:p>
        </p:txBody>
      </p:sp>
      <p:sp>
        <p:nvSpPr>
          <p:cNvPr id="8" name="TextBox 7">
            <a:extLst>
              <a:ext uri="{FF2B5EF4-FFF2-40B4-BE49-F238E27FC236}">
                <a16:creationId xmlns:a16="http://schemas.microsoft.com/office/drawing/2014/main" id="{90315470-820D-EADC-F8DB-6D60EED0B48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4577E91E-DA7F-ECF1-B6E1-9216E5157A56}"/>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386960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6B105-F2FF-7AB3-0B3F-827D7BB998A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1926EFA-CAEF-EA16-F543-E179D926EB69}"/>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11</a:t>
            </a:r>
            <a:r>
              <a:rPr lang="en-US" sz="3800" baseline="30000" dirty="0">
                <a:solidFill>
                  <a:schemeClr val="bg1"/>
                </a:solidFill>
                <a:latin typeface="Aptos Display" panose="020B0004020202020204" pitchFamily="34" charset="0"/>
              </a:rPr>
              <a:t> </a:t>
            </a:r>
            <a:r>
              <a:rPr lang="en-US" sz="3800" dirty="0">
                <a:solidFill>
                  <a:schemeClr val="bg1"/>
                </a:solidFill>
                <a:latin typeface="Aptos Display" panose="020B0004020202020204" pitchFamily="34" charset="0"/>
              </a:rPr>
              <a:t>I saw heaven standing open </a:t>
            </a:r>
            <a:r>
              <a:rPr lang="en-US" sz="3800" dirty="0">
                <a:solidFill>
                  <a:schemeClr val="tx1">
                    <a:lumMod val="50000"/>
                    <a:lumOff val="50000"/>
                  </a:schemeClr>
                </a:solidFill>
                <a:latin typeface="Aptos Display" panose="020B0004020202020204" pitchFamily="34" charset="0"/>
              </a:rPr>
              <a:t>and there before me was a white horse, whose rider is called Faithful and True. With justice he judges and makes war. </a:t>
            </a:r>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His eyes are like blazing fire, and on his head are many crowns. </a:t>
            </a:r>
          </a:p>
        </p:txBody>
      </p:sp>
      <p:sp>
        <p:nvSpPr>
          <p:cNvPr id="8" name="TextBox 7">
            <a:extLst>
              <a:ext uri="{FF2B5EF4-FFF2-40B4-BE49-F238E27FC236}">
                <a16:creationId xmlns:a16="http://schemas.microsoft.com/office/drawing/2014/main" id="{6DC05C0D-AAC4-976F-9F06-06E6001BB63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3" name="Rectangle 2">
            <a:extLst>
              <a:ext uri="{FF2B5EF4-FFF2-40B4-BE49-F238E27FC236}">
                <a16:creationId xmlns:a16="http://schemas.microsoft.com/office/drawing/2014/main" id="{D888050B-882B-7707-C2B8-A7348AB4A184}"/>
              </a:ext>
            </a:extLst>
          </p:cNvPr>
          <p:cNvSpPr>
            <a:spLocks noChangeArrowheads="1"/>
          </p:cNvSpPr>
          <p:nvPr/>
        </p:nvSpPr>
        <p:spPr bwMode="auto">
          <a:xfrm>
            <a:off x="314442" y="1961655"/>
            <a:ext cx="11572757" cy="2431435"/>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2EAA9F19-0A42-E4A0-AB30-4F79EDA50E3C}"/>
              </a:ext>
            </a:extLst>
          </p:cNvPr>
          <p:cNvSpPr txBox="1">
            <a:spLocks noChangeArrowheads="1"/>
          </p:cNvSpPr>
          <p:nvPr/>
        </p:nvSpPr>
        <p:spPr bwMode="auto">
          <a:xfrm>
            <a:off x="348675" y="2058688"/>
            <a:ext cx="11473741"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64:1-2: “If only you would tear apart the sky and come down! The mountains would tremble before you! Let your adversaries know who you are, and may the nations shake at your presence!” </a:t>
            </a:r>
          </a:p>
        </p:txBody>
      </p:sp>
    </p:spTree>
    <p:extLst>
      <p:ext uri="{BB962C8B-B14F-4D97-AF65-F5344CB8AC3E}">
        <p14:creationId xmlns:p14="http://schemas.microsoft.com/office/powerpoint/2010/main" val="38095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33DC5-8B23-AEF4-5F2D-4DF87DD38FE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BC26E93-7BBE-CD08-C357-FABF3E733005}"/>
              </a:ext>
            </a:extLst>
          </p:cNvPr>
          <p:cNvSpPr txBox="1">
            <a:spLocks noChangeArrowheads="1"/>
          </p:cNvSpPr>
          <p:nvPr/>
        </p:nvSpPr>
        <p:spPr bwMode="auto">
          <a:xfrm>
            <a:off x="304800" y="1295401"/>
            <a:ext cx="11537430" cy="4898777"/>
          </a:xfrm>
          <a:prstGeom prst="rect">
            <a:avLst/>
          </a:prstGeom>
          <a:noFill/>
          <a:ln w="9525">
            <a:noFill/>
            <a:miter lim="800000"/>
            <a:headEnd/>
            <a:tailEnd/>
          </a:ln>
        </p:spPr>
        <p:txBody>
          <a:bodyPr wrap="square">
            <a:spAutoFit/>
          </a:bodyPr>
          <a:lstStyle/>
          <a:p>
            <a:pPr marL="0" marR="0">
              <a:spcAft>
                <a:spcPts val="0"/>
              </a:spcAft>
              <a:tabLst>
                <a:tab pos="457200" algn="l"/>
              </a:tabLs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1</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After this I heard what sounded like the roar of a great multitude in heaven shouting: “Hallelujah! Salvation and glory and power belong to our God. </a:t>
            </a:r>
          </a:p>
          <a:p>
            <a:pPr marL="0" marR="0">
              <a:spcAft>
                <a:spcPts val="1000"/>
              </a:spcAft>
              <a:tabLst>
                <a:tab pos="457200" algn="l"/>
              </a:tabLst>
            </a:pPr>
            <a:r>
              <a:rPr lang="en-US" sz="3800" baseline="30000" dirty="0">
                <a:solidFill>
                  <a:schemeClr val="tx1">
                    <a:lumMod val="50000"/>
                    <a:lumOff val="50000"/>
                  </a:schemeClr>
                </a:solidFill>
                <a:latin typeface="Aptos Display" panose="020B0004020202020204" pitchFamily="34" charset="0"/>
                <a:ea typeface="Cambria" panose="02040503050406030204" pitchFamily="18" charset="0"/>
              </a:rPr>
              <a:t>	</a:t>
            </a: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2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For true and just are his judgments. He has condemned the great prostitute who corrupted the earth by her adulteries. </a:t>
            </a:r>
            <a:r>
              <a:rPr lang="en-US" sz="3800" dirty="0">
                <a:solidFill>
                  <a:schemeClr val="bg1"/>
                </a:solidFill>
                <a:effectLst/>
                <a:latin typeface="Aptos Display" panose="020B0004020202020204" pitchFamily="34" charset="0"/>
                <a:ea typeface="Cambria" panose="02040503050406030204" pitchFamily="18" charset="0"/>
              </a:rPr>
              <a:t>He has avenged on her the blood of his servants.</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a:t>
            </a: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3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And again they shouted: “Hallelujah! The smoke from her goes up for ever and ever.”</a:t>
            </a:r>
          </a:p>
        </p:txBody>
      </p:sp>
      <p:sp>
        <p:nvSpPr>
          <p:cNvPr id="8" name="TextBox 7">
            <a:extLst>
              <a:ext uri="{FF2B5EF4-FFF2-40B4-BE49-F238E27FC236}">
                <a16:creationId xmlns:a16="http://schemas.microsoft.com/office/drawing/2014/main" id="{F1877616-F646-B18F-611A-4B99D410D21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196544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AEA9DF-1761-722C-69D2-80BA55C908F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D9936C6-EE43-2481-5D66-D089714C3512}"/>
              </a:ext>
            </a:extLst>
          </p:cNvPr>
          <p:cNvSpPr txBox="1">
            <a:spLocks noChangeArrowheads="1"/>
          </p:cNvSpPr>
          <p:nvPr/>
        </p:nvSpPr>
        <p:spPr bwMode="auto">
          <a:xfrm>
            <a:off x="304800" y="1295401"/>
            <a:ext cx="11537430" cy="3729226"/>
          </a:xfrm>
          <a:prstGeom prst="rect">
            <a:avLst/>
          </a:prstGeom>
          <a:noFill/>
          <a:ln w="9525">
            <a:noFill/>
            <a:miter lim="800000"/>
            <a:headEnd/>
            <a:tailEnd/>
          </a:ln>
        </p:spPr>
        <p:txBody>
          <a:bodyPr wrap="square">
            <a:spAutoFit/>
          </a:bodyPr>
          <a:lstStyle/>
          <a:p>
            <a:pPr marR="0" indent="15875">
              <a:spcAft>
                <a:spcPts val="0"/>
              </a:spcAft>
            </a:pPr>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The twenty-four elders and the four living creatures fell down and worshiped God, who was seated on the throne. And they cried: “Amen, Hallelujah!” </a:t>
            </a:r>
          </a:p>
          <a:p>
            <a:r>
              <a:rPr lang="en-US" sz="3800" baseline="30000" dirty="0">
                <a:solidFill>
                  <a:schemeClr val="bg1"/>
                </a:solidFill>
                <a:effectLst/>
                <a:latin typeface="Aptos Display" panose="020B0004020202020204" pitchFamily="34" charset="0"/>
                <a:ea typeface="Cambria" panose="02040503050406030204" pitchFamily="18" charset="0"/>
              </a:rPr>
              <a:t>5 </a:t>
            </a:r>
            <a:r>
              <a:rPr lang="en-US" sz="3800" dirty="0">
                <a:solidFill>
                  <a:schemeClr val="bg1"/>
                </a:solidFill>
                <a:effectLst/>
                <a:latin typeface="Aptos Display" panose="020B0004020202020204" pitchFamily="34" charset="0"/>
                <a:ea typeface="Cambria" panose="02040503050406030204" pitchFamily="18" charset="0"/>
              </a:rPr>
              <a:t>Then a voice came from the throne, saying: “Praise our God, all you his servants, you who fear him, both small and great!” </a:t>
            </a:r>
          </a:p>
        </p:txBody>
      </p:sp>
      <p:sp>
        <p:nvSpPr>
          <p:cNvPr id="8" name="TextBox 7">
            <a:extLst>
              <a:ext uri="{FF2B5EF4-FFF2-40B4-BE49-F238E27FC236}">
                <a16:creationId xmlns:a16="http://schemas.microsoft.com/office/drawing/2014/main" id="{21E239A3-D437-8CAD-F45A-76ED98DDD4F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TextBox 3">
            <a:extLst>
              <a:ext uri="{FF2B5EF4-FFF2-40B4-BE49-F238E27FC236}">
                <a16:creationId xmlns:a16="http://schemas.microsoft.com/office/drawing/2014/main" id="{C88299F1-9B4D-8BCF-74CC-43070328EF67}"/>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2181597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095F4-3280-7CF2-1853-775EF099832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E7230A7-C436-5516-EA8D-4656478E16A1}"/>
              </a:ext>
            </a:extLst>
          </p:cNvPr>
          <p:cNvSpPr txBox="1">
            <a:spLocks noChangeArrowheads="1"/>
          </p:cNvSpPr>
          <p:nvPr/>
        </p:nvSpPr>
        <p:spPr bwMode="auto">
          <a:xfrm>
            <a:off x="304800" y="1295401"/>
            <a:ext cx="11537430" cy="3729226"/>
          </a:xfrm>
          <a:prstGeom prst="rect">
            <a:avLst/>
          </a:prstGeom>
          <a:noFill/>
          <a:ln w="9525">
            <a:noFill/>
            <a:miter lim="800000"/>
            <a:headEnd/>
            <a:tailEnd/>
          </a:ln>
        </p:spPr>
        <p:txBody>
          <a:bodyPr wrap="square">
            <a:spAutoFit/>
          </a:bodyPr>
          <a:lstStyle/>
          <a:p>
            <a:pPr marR="0" indent="15875">
              <a:spcAft>
                <a:spcPts val="0"/>
              </a:spcAft>
            </a:pPr>
            <a:r>
              <a:rPr lang="en-US" sz="3800" baseline="30000" dirty="0">
                <a:solidFill>
                  <a:schemeClr val="bg1"/>
                </a:solidFill>
                <a:effectLst/>
                <a:latin typeface="Aptos Display" panose="020B0004020202020204" pitchFamily="34" charset="0"/>
                <a:ea typeface="Cambria" panose="02040503050406030204" pitchFamily="18" charset="0"/>
              </a:rPr>
              <a:t>4 </a:t>
            </a:r>
            <a:r>
              <a:rPr lang="en-US" sz="3800" dirty="0">
                <a:solidFill>
                  <a:schemeClr val="bg1"/>
                </a:solidFill>
                <a:effectLst/>
                <a:latin typeface="Aptos Display" panose="020B0004020202020204" pitchFamily="34" charset="0"/>
                <a:ea typeface="Cambria" panose="02040503050406030204" pitchFamily="18" charset="0"/>
              </a:rPr>
              <a:t>The twenty-four elders and the four living creatures fell down and worshiped God, who was seated on the throne. And they cried: “Amen, Hallelujah!” </a:t>
            </a:r>
          </a:p>
          <a:p>
            <a:r>
              <a:rPr lang="en-US" sz="3800" baseline="30000" dirty="0">
                <a:solidFill>
                  <a:schemeClr val="bg1"/>
                </a:solidFill>
                <a:effectLst/>
                <a:latin typeface="Aptos Display" panose="020B0004020202020204" pitchFamily="34" charset="0"/>
                <a:ea typeface="Cambria" panose="02040503050406030204" pitchFamily="18" charset="0"/>
              </a:rPr>
              <a:t>5 </a:t>
            </a:r>
            <a:r>
              <a:rPr lang="en-US" sz="3800" dirty="0">
                <a:solidFill>
                  <a:schemeClr val="bg1"/>
                </a:solidFill>
                <a:effectLst/>
                <a:latin typeface="Aptos Display" panose="020B0004020202020204" pitchFamily="34" charset="0"/>
                <a:ea typeface="Cambria" panose="02040503050406030204" pitchFamily="18" charset="0"/>
              </a:rPr>
              <a:t>Then a voice came from the throne, saying: “Praise our God, all you his servants, you who fear him, both small and great!” </a:t>
            </a:r>
          </a:p>
        </p:txBody>
      </p:sp>
      <p:sp>
        <p:nvSpPr>
          <p:cNvPr id="8" name="TextBox 7">
            <a:extLst>
              <a:ext uri="{FF2B5EF4-FFF2-40B4-BE49-F238E27FC236}">
                <a16:creationId xmlns:a16="http://schemas.microsoft.com/office/drawing/2014/main" id="{74AEF409-9A64-6DDC-7214-2452D36F80A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538720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E1F83-62BB-6597-BFE0-BAD1E24ABDF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25A8628-1F9B-450D-60AE-236DE788424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0" marR="0" indent="228600" algn="just">
              <a:spcAft>
                <a:spcPts val="0"/>
              </a:spcAft>
            </a:pPr>
            <a:r>
              <a:rPr lang="en-US" sz="3800" baseline="30000" dirty="0">
                <a:solidFill>
                  <a:schemeClr val="bg1"/>
                </a:solidFill>
                <a:effectLst/>
                <a:latin typeface="Aptos Display" panose="020B0004020202020204" pitchFamily="34" charset="0"/>
                <a:ea typeface="Cambria" panose="02040503050406030204" pitchFamily="18" charset="0"/>
              </a:rPr>
              <a:t>6 </a:t>
            </a:r>
            <a:r>
              <a:rPr lang="en-US" sz="3800" dirty="0">
                <a:solidFill>
                  <a:schemeClr val="bg1"/>
                </a:solidFill>
                <a:effectLst/>
                <a:latin typeface="Aptos Display" panose="020B0004020202020204" pitchFamily="34" charset="0"/>
                <a:ea typeface="Cambria" panose="02040503050406030204" pitchFamily="18" charset="0"/>
              </a:rPr>
              <a:t>Then I heard what sounded like a great multitude, like the roar of rushing waters and like loud peals of thunder, shouting: “Hallelujah! For our Lord God Almighty reigns. </a:t>
            </a:r>
          </a:p>
          <a:p>
            <a:pPr marL="0" marR="0" indent="228600" algn="just">
              <a:spcAft>
                <a:spcPts val="0"/>
              </a:spcAft>
              <a:tabLst>
                <a:tab pos="457200" algn="l"/>
              </a:tabLst>
            </a:pPr>
            <a:r>
              <a:rPr lang="en-US" sz="3800" baseline="30000" dirty="0">
                <a:solidFill>
                  <a:schemeClr val="bg1"/>
                </a:solidFill>
                <a:effectLst/>
                <a:latin typeface="Aptos Display" panose="020B0004020202020204" pitchFamily="34" charset="0"/>
                <a:ea typeface="Cambria" panose="02040503050406030204" pitchFamily="18" charset="0"/>
              </a:rPr>
              <a:t>7</a:t>
            </a:r>
            <a:r>
              <a:rPr lang="en-US" sz="3800" dirty="0">
                <a:solidFill>
                  <a:schemeClr val="bg1"/>
                </a:solidFill>
                <a:effectLst/>
                <a:latin typeface="Aptos Display" panose="020B0004020202020204" pitchFamily="34" charset="0"/>
                <a:ea typeface="Cambria" panose="02040503050406030204" pitchFamily="18" charset="0"/>
              </a:rPr>
              <a:t>	Let us rejoice and be glad and give him glory! For the wedding of the Lamb has come, and his bride has made herself ready. </a:t>
            </a:r>
          </a:p>
        </p:txBody>
      </p:sp>
      <p:sp>
        <p:nvSpPr>
          <p:cNvPr id="8" name="TextBox 7">
            <a:extLst>
              <a:ext uri="{FF2B5EF4-FFF2-40B4-BE49-F238E27FC236}">
                <a16:creationId xmlns:a16="http://schemas.microsoft.com/office/drawing/2014/main" id="{2D1DAE53-2F88-7DCE-11A9-1119C5C8C09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3FAC454D-A7A3-2429-9BCD-427BB8AA2FEE}"/>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Tree>
    <p:extLst>
      <p:ext uri="{BB962C8B-B14F-4D97-AF65-F5344CB8AC3E}">
        <p14:creationId xmlns:p14="http://schemas.microsoft.com/office/powerpoint/2010/main" val="2788549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5AD58-BA75-D747-8235-097358BD9FC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3239812-F44B-511A-B36E-88A3CB8C39AA}"/>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0" marR="0" indent="228600" algn="just">
              <a:spcAft>
                <a:spcPts val="0"/>
              </a:spcAf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6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Then I heard what sounded like a great multitude, like the roar of rushing waters and like loud peals of thunder, shouting: “Hallelujah! For our Lord God Almighty reigns. </a:t>
            </a:r>
          </a:p>
          <a:p>
            <a:pPr marL="0" marR="0" indent="228600" algn="just">
              <a:spcAft>
                <a:spcPts val="0"/>
              </a:spcAft>
              <a:tabLst>
                <a:tab pos="457200" algn="l"/>
              </a:tabLs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7</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Let us rejoice and be glad and give him glory! For the wedding of the Lamb has come, and</a:t>
            </a:r>
            <a:r>
              <a:rPr lang="en-US" sz="3800" dirty="0">
                <a:solidFill>
                  <a:schemeClr val="bg1"/>
                </a:solidFill>
                <a:effectLst/>
                <a:latin typeface="Aptos Display" panose="020B0004020202020204" pitchFamily="34" charset="0"/>
                <a:ea typeface="Cambria" panose="02040503050406030204" pitchFamily="18" charset="0"/>
              </a:rPr>
              <a:t> his bride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has made herself ready. </a:t>
            </a:r>
          </a:p>
        </p:txBody>
      </p:sp>
      <p:sp>
        <p:nvSpPr>
          <p:cNvPr id="8" name="TextBox 7">
            <a:extLst>
              <a:ext uri="{FF2B5EF4-FFF2-40B4-BE49-F238E27FC236}">
                <a16:creationId xmlns:a16="http://schemas.microsoft.com/office/drawing/2014/main" id="{3E5BC87C-98A0-C8A1-EFA5-6E7E0F276DB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500867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6DAEBD-8538-D423-4F9B-8A8A837ED84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20EF283-D73F-5505-BE31-0F5756E04BC3}"/>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0" marR="0" indent="228600" algn="just">
              <a:spcAft>
                <a:spcPts val="0"/>
              </a:spcAf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6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Then I heard what sounded like a great multitude, like the roar of rushing waters and like loud peals of thunder, shouting: “Hallelujah! For our Lord God Almighty reigns. </a:t>
            </a:r>
          </a:p>
          <a:p>
            <a:pPr marL="0" marR="0" indent="228600" algn="just">
              <a:spcAft>
                <a:spcPts val="0"/>
              </a:spcAft>
              <a:tabLst>
                <a:tab pos="457200" algn="l"/>
              </a:tabLs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7</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	Let us rejoice and be glad and give him glory! For the wedding of the Lamb has come, and his bride</a:t>
            </a:r>
            <a:r>
              <a:rPr lang="en-US" sz="3800" dirty="0">
                <a:solidFill>
                  <a:schemeClr val="bg1"/>
                </a:solidFill>
                <a:effectLst/>
                <a:latin typeface="Aptos Display" panose="020B0004020202020204" pitchFamily="34" charset="0"/>
                <a:ea typeface="Cambria" panose="02040503050406030204" pitchFamily="18" charset="0"/>
              </a:rPr>
              <a:t> has made herself ready. </a:t>
            </a:r>
          </a:p>
        </p:txBody>
      </p:sp>
      <p:sp>
        <p:nvSpPr>
          <p:cNvPr id="8" name="TextBox 7">
            <a:extLst>
              <a:ext uri="{FF2B5EF4-FFF2-40B4-BE49-F238E27FC236}">
                <a16:creationId xmlns:a16="http://schemas.microsoft.com/office/drawing/2014/main" id="{FA2979A1-E1F1-F1AC-35F4-329EE3474E3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881485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8635C-32AB-90B3-8D53-3EB17FEA6FB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EE564DF-6A97-92E4-264D-8A8E56D46CC6}"/>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0" marR="0" indent="228600" algn="just">
              <a:spcAft>
                <a:spcPts val="0"/>
              </a:spcAf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6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Then I heard what sounded like a great multitude, like the roar of rushing waters and like loud peals of thunder, shouting: “Hallelujah! For our Lord God Almighty reigns. </a:t>
            </a:r>
          </a:p>
          <a:p>
            <a:pPr marL="0" marR="0" indent="228600" algn="just">
              <a:spcAft>
                <a:spcPts val="0"/>
              </a:spcAft>
              <a:tabLst>
                <a:tab pos="457200" algn="l"/>
              </a:tabLst>
            </a:pPr>
            <a:r>
              <a:rPr lang="en-US" sz="3800" baseline="30000" dirty="0">
                <a:solidFill>
                  <a:schemeClr val="tx1">
                    <a:lumMod val="50000"/>
                    <a:lumOff val="50000"/>
                  </a:schemeClr>
                </a:solidFill>
                <a:effectLst/>
                <a:latin typeface="Aptos Display" panose="020B0004020202020204" pitchFamily="34" charset="0"/>
                <a:ea typeface="Cambria" panose="02040503050406030204" pitchFamily="18" charset="0"/>
              </a:rPr>
              <a:t>7</a:t>
            </a:r>
            <a:r>
              <a:rPr lang="en-US" sz="3800" dirty="0">
                <a:solidFill>
                  <a:schemeClr val="bg1"/>
                </a:solidFill>
                <a:effectLst/>
                <a:latin typeface="Aptos Display" panose="020B0004020202020204" pitchFamily="34" charset="0"/>
                <a:ea typeface="Cambria" panose="02040503050406030204" pitchFamily="18" charset="0"/>
              </a:rPr>
              <a:t>	Let us rejoice and be glad and give him glory! </a:t>
            </a:r>
            <a:r>
              <a:rPr lang="en-US" sz="3800" dirty="0">
                <a:solidFill>
                  <a:schemeClr val="tx1">
                    <a:lumMod val="50000"/>
                    <a:lumOff val="50000"/>
                  </a:schemeClr>
                </a:solidFill>
                <a:effectLst/>
                <a:latin typeface="Aptos Display" panose="020B0004020202020204" pitchFamily="34" charset="0"/>
                <a:ea typeface="Cambria" panose="02040503050406030204" pitchFamily="18" charset="0"/>
              </a:rPr>
              <a:t>For the wedding of the Lamb has come, and his bride has made herself ready. </a:t>
            </a:r>
          </a:p>
        </p:txBody>
      </p:sp>
      <p:sp>
        <p:nvSpPr>
          <p:cNvPr id="8" name="TextBox 7">
            <a:extLst>
              <a:ext uri="{FF2B5EF4-FFF2-40B4-BE49-F238E27FC236}">
                <a16:creationId xmlns:a16="http://schemas.microsoft.com/office/drawing/2014/main" id="{A18A2A46-1938-A992-0F4E-01B167FAE79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83781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C84890-B2F3-BC9F-50F4-E7FA8963407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2E8D794-C919-92C4-A003-91795CC2EF24}"/>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pPr marL="0" marR="0" indent="228600" algn="just">
              <a:spcAft>
                <a:spcPts val="0"/>
              </a:spcAft>
              <a:tabLst>
                <a:tab pos="457200" algn="l"/>
              </a:tabLst>
            </a:pPr>
            <a:r>
              <a:rPr lang="en-US" sz="3800" baseline="30000" dirty="0">
                <a:solidFill>
                  <a:schemeClr val="bg1"/>
                </a:solidFill>
                <a:effectLst/>
                <a:latin typeface="Aptos Display" panose="020B0004020202020204" pitchFamily="34" charset="0"/>
                <a:ea typeface="Cambria" panose="02040503050406030204" pitchFamily="18" charset="0"/>
              </a:rPr>
              <a:t>8</a:t>
            </a:r>
            <a:r>
              <a:rPr lang="en-US" sz="3800" dirty="0">
                <a:solidFill>
                  <a:schemeClr val="bg1"/>
                </a:solidFill>
                <a:effectLst/>
                <a:latin typeface="Aptos Display" panose="020B0004020202020204" pitchFamily="34" charset="0"/>
                <a:ea typeface="Cambria" panose="02040503050406030204" pitchFamily="18" charset="0"/>
              </a:rPr>
              <a:t>	Fine linen, bright and clean, was given her to wear.” </a:t>
            </a:r>
          </a:p>
        </p:txBody>
      </p:sp>
      <p:sp>
        <p:nvSpPr>
          <p:cNvPr id="8" name="TextBox 7">
            <a:extLst>
              <a:ext uri="{FF2B5EF4-FFF2-40B4-BE49-F238E27FC236}">
                <a16:creationId xmlns:a16="http://schemas.microsoft.com/office/drawing/2014/main" id="{38FBA9FE-D6C0-3D23-CBC9-0476B2048E0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883236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B6EC6-C0CB-1E42-B49B-BE10A73EA62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5BDE752-2734-7E11-1A1B-CBB006955DC6}"/>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0" marR="0" indent="228600" algn="just">
              <a:spcAft>
                <a:spcPts val="0"/>
              </a:spcAft>
              <a:tabLst>
                <a:tab pos="457200" algn="l"/>
              </a:tabLst>
            </a:pPr>
            <a:r>
              <a:rPr lang="en-US" sz="3800" baseline="30000" dirty="0">
                <a:solidFill>
                  <a:schemeClr val="bg1"/>
                </a:solidFill>
                <a:effectLst/>
                <a:latin typeface="Aptos Display" panose="020B0004020202020204" pitchFamily="34" charset="0"/>
                <a:ea typeface="Cambria" panose="02040503050406030204" pitchFamily="18" charset="0"/>
              </a:rPr>
              <a:t>8</a:t>
            </a:r>
            <a:r>
              <a:rPr lang="en-US" sz="3800" dirty="0">
                <a:solidFill>
                  <a:schemeClr val="bg1"/>
                </a:solidFill>
                <a:effectLst/>
                <a:latin typeface="Aptos Display" panose="020B0004020202020204" pitchFamily="34" charset="0"/>
                <a:ea typeface="Cambria" panose="02040503050406030204" pitchFamily="18" charset="0"/>
              </a:rPr>
              <a:t>	Fine linen, bright and clean, was given her to wear.” </a:t>
            </a:r>
          </a:p>
          <a:p>
            <a:pPr indent="230188">
              <a:spcAft>
                <a:spcPts val="0"/>
              </a:spcAft>
            </a:pPr>
            <a:r>
              <a:rPr lang="en-US" sz="3800" baseline="30000" dirty="0">
                <a:solidFill>
                  <a:schemeClr val="bg1"/>
                </a:solidFill>
                <a:effectLst/>
                <a:latin typeface="Aptos Display" panose="020B0004020202020204" pitchFamily="34" charset="0"/>
                <a:ea typeface="Cambria" panose="02040503050406030204" pitchFamily="18" charset="0"/>
              </a:rPr>
              <a:t>9 </a:t>
            </a:r>
            <a:r>
              <a:rPr lang="en-US" sz="3800" dirty="0">
                <a:solidFill>
                  <a:schemeClr val="bg1"/>
                </a:solidFill>
                <a:effectLst/>
                <a:latin typeface="Aptos Display" panose="020B0004020202020204" pitchFamily="34" charset="0"/>
                <a:ea typeface="Cambria" panose="02040503050406030204" pitchFamily="18" charset="0"/>
              </a:rPr>
              <a:t>Then the angel said to me, “Write: ‘Blessed are those who are invited to the wedding feast of the Lamb!’” And he added, “These are the true words of God.” </a:t>
            </a:r>
          </a:p>
        </p:txBody>
      </p:sp>
      <p:sp>
        <p:nvSpPr>
          <p:cNvPr id="8" name="TextBox 7">
            <a:extLst>
              <a:ext uri="{FF2B5EF4-FFF2-40B4-BE49-F238E27FC236}">
                <a16:creationId xmlns:a16="http://schemas.microsoft.com/office/drawing/2014/main" id="{79370442-C59F-5287-34C4-21F2FA72333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D2964E4-32AA-615B-E5E2-1A5A4190C6E4}"/>
              </a:ext>
            </a:extLst>
          </p:cNvPr>
          <p:cNvSpPr>
            <a:spLocks noChangeArrowheads="1"/>
          </p:cNvSpPr>
          <p:nvPr/>
        </p:nvSpPr>
        <p:spPr bwMode="auto">
          <a:xfrm>
            <a:off x="314442" y="4339097"/>
            <a:ext cx="11572757" cy="1961947"/>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74385297-E2CA-287F-37F2-A61187201A83}"/>
              </a:ext>
            </a:extLst>
          </p:cNvPr>
          <p:cNvSpPr txBox="1">
            <a:spLocks noChangeArrowheads="1"/>
          </p:cNvSpPr>
          <p:nvPr/>
        </p:nvSpPr>
        <p:spPr bwMode="auto">
          <a:xfrm>
            <a:off x="348675" y="4436130"/>
            <a:ext cx="11473741"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25:7: “On this mountain the LORD Almighty will prepare a feast of rich food for all peoples, a banquet of aged wine— the best of meats and the finest of wines.</a:t>
            </a:r>
          </a:p>
        </p:txBody>
      </p:sp>
    </p:spTree>
    <p:extLst>
      <p:ext uri="{BB962C8B-B14F-4D97-AF65-F5344CB8AC3E}">
        <p14:creationId xmlns:p14="http://schemas.microsoft.com/office/powerpoint/2010/main" val="160340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63D69-05AF-AF25-645C-4FAE045E8110}"/>
            </a:ext>
          </a:extLst>
        </p:cNvPr>
        <p:cNvGrpSpPr/>
        <p:nvPr/>
      </p:nvGrpSpPr>
      <p:grpSpPr>
        <a:xfrm>
          <a:off x="0" y="0"/>
          <a:ext cx="0" cy="0"/>
          <a:chOff x="0" y="0"/>
          <a:chExt cx="0" cy="0"/>
        </a:xfrm>
      </p:grpSpPr>
      <p:sp>
        <p:nvSpPr>
          <p:cNvPr id="2" name="Text Box 8">
            <a:extLst>
              <a:ext uri="{FF2B5EF4-FFF2-40B4-BE49-F238E27FC236}">
                <a16:creationId xmlns:a16="http://schemas.microsoft.com/office/drawing/2014/main" id="{4B52CB36-4963-07AE-F790-6A3B0A0AC3C3}"/>
              </a:ext>
            </a:extLst>
          </p:cNvPr>
          <p:cNvSpPr txBox="1">
            <a:spLocks noChangeArrowheads="1"/>
          </p:cNvSpPr>
          <p:nvPr/>
        </p:nvSpPr>
        <p:spPr bwMode="auto">
          <a:xfrm>
            <a:off x="304799" y="1295401"/>
            <a:ext cx="11233265" cy="3776418"/>
          </a:xfrm>
          <a:prstGeom prst="rect">
            <a:avLst/>
          </a:prstGeom>
          <a:noFill/>
          <a:ln w="9525">
            <a:noFill/>
            <a:miter lim="800000"/>
            <a:headEnd/>
            <a:tailEnd/>
          </a:ln>
        </p:spPr>
        <p:txBody>
          <a:bodyPr wrap="square">
            <a:spAutoFit/>
          </a:bodyPr>
          <a:lstStyle/>
          <a:p>
            <a:pPr marL="460375" indent="-460375">
              <a:lnSpc>
                <a:spcPct val="90000"/>
              </a:lnSpc>
              <a:spcBef>
                <a:spcPts val="0"/>
              </a:spcBef>
              <a:spcAft>
                <a:spcPts val="0"/>
              </a:spcAft>
              <a:buFont typeface="Arial" panose="020B0604020202020204" pitchFamily="34" charset="0"/>
              <a:buChar char="•"/>
            </a:pPr>
            <a:r>
              <a:rPr lang="en-US" sz="3800" dirty="0">
                <a:solidFill>
                  <a:schemeClr val="bg1"/>
                </a:solidFill>
                <a:latin typeface="Aptos" panose="020B0004020202020204" pitchFamily="34" charset="0"/>
                <a:cs typeface="Calibri Light" panose="020F0302020204030204" pitchFamily="34" charset="0"/>
              </a:rPr>
              <a:t>Jesus is both suffering servant and conquering king. </a:t>
            </a:r>
          </a:p>
          <a:p>
            <a:pPr marL="460375" indent="-460375">
              <a:lnSpc>
                <a:spcPct val="90000"/>
              </a:lnSpc>
              <a:spcBef>
                <a:spcPts val="0"/>
              </a:spcBef>
              <a:spcAft>
                <a:spcPts val="0"/>
              </a:spcAft>
              <a:buFont typeface="Arial" panose="020B0604020202020204" pitchFamily="34" charset="0"/>
              <a:buChar char="•"/>
            </a:pPr>
            <a:r>
              <a:rPr lang="en-US" sz="3800" dirty="0">
                <a:solidFill>
                  <a:schemeClr val="bg1"/>
                </a:solidFill>
                <a:latin typeface="Aptos" panose="020B0004020202020204" pitchFamily="34" charset="0"/>
                <a:cs typeface="Calibri Light" panose="020F0302020204030204" pitchFamily="34" charset="0"/>
              </a:rPr>
              <a:t>At Jesus’ return, we will experience a taste of everlasting life during his thousand-year reign on earth.</a:t>
            </a:r>
          </a:p>
          <a:p>
            <a:pPr marL="460375" indent="-460375">
              <a:lnSpc>
                <a:spcPct val="90000"/>
              </a:lnSpc>
              <a:spcBef>
                <a:spcPts val="0"/>
              </a:spcBef>
              <a:spcAft>
                <a:spcPts val="0"/>
              </a:spcAft>
              <a:buFont typeface="Arial" panose="020B0604020202020204" pitchFamily="34" charset="0"/>
              <a:buChar char="•"/>
            </a:pPr>
            <a:r>
              <a:rPr lang="en-US" sz="3800" dirty="0">
                <a:solidFill>
                  <a:schemeClr val="bg1"/>
                </a:solidFill>
                <a:latin typeface="Aptos" panose="020B0004020202020204" pitchFamily="34" charset="0"/>
                <a:cs typeface="Calibri Light" panose="020F0302020204030204" pitchFamily="34" charset="0"/>
              </a:rPr>
              <a:t>God has invited you to the wedding feast of the Lamb.</a:t>
            </a:r>
          </a:p>
        </p:txBody>
      </p:sp>
      <p:sp>
        <p:nvSpPr>
          <p:cNvPr id="3" name="TextBox 2">
            <a:extLst>
              <a:ext uri="{FF2B5EF4-FFF2-40B4-BE49-F238E27FC236}">
                <a16:creationId xmlns:a16="http://schemas.microsoft.com/office/drawing/2014/main" id="{1D244F5B-68A0-2ADF-3992-F2FC6D3AE116}"/>
              </a:ext>
            </a:extLst>
          </p:cNvPr>
          <p:cNvSpPr txBox="1"/>
          <p:nvPr/>
        </p:nvSpPr>
        <p:spPr>
          <a:xfrm>
            <a:off x="228599" y="5"/>
            <a:ext cx="11894045" cy="1323439"/>
          </a:xfrm>
          <a:prstGeom prst="rect">
            <a:avLst/>
          </a:prstGeom>
          <a:noFill/>
        </p:spPr>
        <p:txBody>
          <a:bodyPr wrap="square">
            <a:spAutoFit/>
          </a:bodyPr>
          <a:lstStyle/>
          <a:p>
            <a:pPr>
              <a:defRPr/>
            </a:pPr>
            <a:r>
              <a:rPr lang="en-US" sz="8000" dirty="0">
                <a:solidFill>
                  <a:prstClr val="white"/>
                </a:solidFill>
                <a:latin typeface="Aptos" panose="020B0004020202020204" pitchFamily="34" charset="0"/>
                <a:cs typeface="Arial" charset="0"/>
              </a:rPr>
              <a:t>Conclusion</a:t>
            </a:r>
            <a:endParaRPr lang="en-US" sz="4400" cap="all" dirty="0">
              <a:solidFill>
                <a:prstClr val="white"/>
              </a:solidFill>
              <a:latin typeface="Aptos" panose="020B0004020202020204" pitchFamily="34" charset="0"/>
              <a:cs typeface="Arial" charset="0"/>
            </a:endParaRPr>
          </a:p>
        </p:txBody>
      </p:sp>
    </p:spTree>
    <p:extLst>
      <p:ext uri="{BB962C8B-B14F-4D97-AF65-F5344CB8AC3E}">
        <p14:creationId xmlns:p14="http://schemas.microsoft.com/office/powerpoint/2010/main" val="320720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6B105-F2FF-7AB3-0B3F-827D7BB998A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1926EFA-CAEF-EA16-F543-E179D926EB69}"/>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11</a:t>
            </a:r>
            <a:r>
              <a:rPr lang="en-US" sz="3800" baseline="30000" dirty="0">
                <a:solidFill>
                  <a:schemeClr val="bg1"/>
                </a:solidFill>
                <a:latin typeface="Aptos Display" panose="020B0004020202020204" pitchFamily="34" charset="0"/>
              </a:rPr>
              <a:t> </a:t>
            </a:r>
            <a:r>
              <a:rPr lang="en-US" sz="3800" dirty="0">
                <a:solidFill>
                  <a:schemeClr val="bg1"/>
                </a:solidFill>
                <a:latin typeface="Aptos Display" panose="020B0004020202020204" pitchFamily="34" charset="0"/>
              </a:rPr>
              <a:t>I saw heaven standing open </a:t>
            </a:r>
            <a:r>
              <a:rPr lang="en-US" sz="3800" dirty="0">
                <a:solidFill>
                  <a:schemeClr val="tx1">
                    <a:lumMod val="50000"/>
                    <a:lumOff val="50000"/>
                  </a:schemeClr>
                </a:solidFill>
                <a:latin typeface="Aptos Display" panose="020B0004020202020204" pitchFamily="34" charset="0"/>
              </a:rPr>
              <a:t>and there before me was a white horse, whose rider is called Faithful and True. With justice he judges and makes war. </a:t>
            </a:r>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His eyes are like blazing fire, and on his head are many crowns. </a:t>
            </a:r>
          </a:p>
        </p:txBody>
      </p:sp>
      <p:sp>
        <p:nvSpPr>
          <p:cNvPr id="8" name="TextBox 7">
            <a:extLst>
              <a:ext uri="{FF2B5EF4-FFF2-40B4-BE49-F238E27FC236}">
                <a16:creationId xmlns:a16="http://schemas.microsoft.com/office/drawing/2014/main" id="{6DC05C0D-AAC4-976F-9F06-06E6001BB63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3" name="Rectangle 2">
            <a:extLst>
              <a:ext uri="{FF2B5EF4-FFF2-40B4-BE49-F238E27FC236}">
                <a16:creationId xmlns:a16="http://schemas.microsoft.com/office/drawing/2014/main" id="{D888050B-882B-7707-C2B8-A7348AB4A184}"/>
              </a:ext>
            </a:extLst>
          </p:cNvPr>
          <p:cNvSpPr>
            <a:spLocks noChangeArrowheads="1"/>
          </p:cNvSpPr>
          <p:nvPr/>
        </p:nvSpPr>
        <p:spPr bwMode="auto">
          <a:xfrm>
            <a:off x="314442" y="1961655"/>
            <a:ext cx="11572757" cy="2431435"/>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2EAA9F19-0A42-E4A0-AB30-4F79EDA50E3C}"/>
              </a:ext>
            </a:extLst>
          </p:cNvPr>
          <p:cNvSpPr txBox="1">
            <a:spLocks noChangeArrowheads="1"/>
          </p:cNvSpPr>
          <p:nvPr/>
        </p:nvSpPr>
        <p:spPr bwMode="auto">
          <a:xfrm>
            <a:off x="348675" y="2058688"/>
            <a:ext cx="11473741" cy="218521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64:1-2: “If only you would tear apart the sky and come down! The mountains would tremble before you! Let your adversaries know who you are, and may the nations shake at your presence!” </a:t>
            </a:r>
          </a:p>
        </p:txBody>
      </p:sp>
      <p:sp>
        <p:nvSpPr>
          <p:cNvPr id="9" name="Rectangle 8">
            <a:extLst>
              <a:ext uri="{FF2B5EF4-FFF2-40B4-BE49-F238E27FC236}">
                <a16:creationId xmlns:a16="http://schemas.microsoft.com/office/drawing/2014/main" id="{2E5FAECF-64EA-6176-878D-F4AD57CDE79B}"/>
              </a:ext>
            </a:extLst>
          </p:cNvPr>
          <p:cNvSpPr>
            <a:spLocks noChangeArrowheads="1"/>
          </p:cNvSpPr>
          <p:nvPr/>
        </p:nvSpPr>
        <p:spPr bwMode="auto">
          <a:xfrm>
            <a:off x="464069" y="2144535"/>
            <a:ext cx="11572757" cy="3474869"/>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id="{0E570B5E-C358-B6B9-98E0-54FDBA01E0D4}"/>
              </a:ext>
            </a:extLst>
          </p:cNvPr>
          <p:cNvSpPr txBox="1">
            <a:spLocks noChangeArrowheads="1"/>
          </p:cNvSpPr>
          <p:nvPr/>
        </p:nvSpPr>
        <p:spPr bwMode="auto">
          <a:xfrm>
            <a:off x="498302" y="2241568"/>
            <a:ext cx="11473741" cy="323165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Matthew 24:27-30: “For as lightning that comes from the east is visible even in the west, so will be the coming of the Son of Man…the sun will be darkened, and the moon will not give its light…the heavenly bodies will be shaken…[All the nations of the earth] will see the Son of Man coming on the clouds of the sky, with power and great glory.”</a:t>
            </a:r>
          </a:p>
        </p:txBody>
      </p:sp>
    </p:spTree>
    <p:extLst>
      <p:ext uri="{BB962C8B-B14F-4D97-AF65-F5344CB8AC3E}">
        <p14:creationId xmlns:p14="http://schemas.microsoft.com/office/powerpoint/2010/main" val="366385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A16EF-3211-4955-D77D-4CCB3A62E05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C67DA0-7519-749C-C5B3-F558941236E5}"/>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11 </a:t>
            </a:r>
            <a:r>
              <a:rPr lang="en-US" sz="3800" dirty="0">
                <a:solidFill>
                  <a:schemeClr val="tx1">
                    <a:lumMod val="50000"/>
                    <a:lumOff val="50000"/>
                  </a:schemeClr>
                </a:solidFill>
                <a:latin typeface="Aptos Display" panose="020B0004020202020204" pitchFamily="34" charset="0"/>
              </a:rPr>
              <a:t>I saw heaven standing open and there before me was a white horse, whose rider is called Faithful and True. With justice he judges and makes war.</a:t>
            </a:r>
            <a:r>
              <a:rPr lang="en-US" sz="3800" dirty="0">
                <a:solidFill>
                  <a:schemeClr val="bg1"/>
                </a:solidFill>
                <a:latin typeface="Aptos Display" panose="020B0004020202020204" pitchFamily="34" charset="0"/>
              </a:rPr>
              <a:t> </a:t>
            </a:r>
            <a:r>
              <a:rPr lang="en-US" sz="3800" baseline="30000" dirty="0">
                <a:solidFill>
                  <a:schemeClr val="bg1"/>
                </a:solidFill>
                <a:latin typeface="Aptos Display" panose="020B0004020202020204" pitchFamily="34" charset="0"/>
              </a:rPr>
              <a:t>12 </a:t>
            </a:r>
            <a:r>
              <a:rPr lang="en-US" sz="3800" dirty="0">
                <a:solidFill>
                  <a:schemeClr val="bg1"/>
                </a:solidFill>
                <a:latin typeface="Aptos Display" panose="020B0004020202020204" pitchFamily="34" charset="0"/>
              </a:rPr>
              <a:t>His eyes are like blazing fire, and on his head are many crowns. </a:t>
            </a:r>
          </a:p>
        </p:txBody>
      </p:sp>
      <p:sp>
        <p:nvSpPr>
          <p:cNvPr id="8" name="TextBox 7">
            <a:extLst>
              <a:ext uri="{FF2B5EF4-FFF2-40B4-BE49-F238E27FC236}">
                <a16:creationId xmlns:a16="http://schemas.microsoft.com/office/drawing/2014/main" id="{5F7F97C4-F50A-D340-3A0A-030841B9051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B2415776-760A-DFEB-839B-A6D43245DB6D}"/>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
        <p:nvSpPr>
          <p:cNvPr id="3" name="Rectangle 2">
            <a:extLst>
              <a:ext uri="{FF2B5EF4-FFF2-40B4-BE49-F238E27FC236}">
                <a16:creationId xmlns:a16="http://schemas.microsoft.com/office/drawing/2014/main" id="{40B3FC4B-3615-7CEF-1715-974C976DAFAE}"/>
              </a:ext>
            </a:extLst>
          </p:cNvPr>
          <p:cNvSpPr>
            <a:spLocks noChangeArrowheads="1"/>
          </p:cNvSpPr>
          <p:nvPr/>
        </p:nvSpPr>
        <p:spPr bwMode="auto">
          <a:xfrm>
            <a:off x="314442" y="3840335"/>
            <a:ext cx="11572757" cy="1396684"/>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1AFFC2E4-8ED0-E6C4-3E3D-BB1965B5C98D}"/>
              </a:ext>
            </a:extLst>
          </p:cNvPr>
          <p:cNvSpPr txBox="1">
            <a:spLocks noChangeArrowheads="1"/>
          </p:cNvSpPr>
          <p:nvPr/>
        </p:nvSpPr>
        <p:spPr bwMode="auto">
          <a:xfrm>
            <a:off x="348675" y="3937367"/>
            <a:ext cx="11473741"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“On his robe and on his thigh he has this name written: KING OF KINGS AND LORD OF LORDS” (v16).</a:t>
            </a:r>
          </a:p>
        </p:txBody>
      </p:sp>
    </p:spTree>
    <p:extLst>
      <p:ext uri="{BB962C8B-B14F-4D97-AF65-F5344CB8AC3E}">
        <p14:creationId xmlns:p14="http://schemas.microsoft.com/office/powerpoint/2010/main" val="289247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644AB-392C-D3C4-040C-52D699554FC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474D1C69-0076-16F6-7501-68FC768C754E}"/>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11 </a:t>
            </a:r>
            <a:r>
              <a:rPr lang="en-US" sz="3800" dirty="0">
                <a:solidFill>
                  <a:schemeClr val="tx1">
                    <a:lumMod val="50000"/>
                    <a:lumOff val="50000"/>
                  </a:schemeClr>
                </a:solidFill>
                <a:latin typeface="Aptos Display" panose="020B0004020202020204" pitchFamily="34" charset="0"/>
              </a:rPr>
              <a:t>I saw heaven standing open and there before me was a white horse, whose rider is called Faithful and True. </a:t>
            </a:r>
            <a:r>
              <a:rPr lang="en-US" sz="3800" dirty="0">
                <a:solidFill>
                  <a:schemeClr val="bg1"/>
                </a:solidFill>
                <a:latin typeface="Aptos Display" panose="020B0004020202020204" pitchFamily="34" charset="0"/>
              </a:rPr>
              <a:t>With justice he judges and makes war. </a:t>
            </a:r>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His eyes are like blazing fire, and on his head are many crowns. </a:t>
            </a:r>
          </a:p>
        </p:txBody>
      </p:sp>
      <p:sp>
        <p:nvSpPr>
          <p:cNvPr id="8" name="TextBox 7">
            <a:extLst>
              <a:ext uri="{FF2B5EF4-FFF2-40B4-BE49-F238E27FC236}">
                <a16:creationId xmlns:a16="http://schemas.microsoft.com/office/drawing/2014/main" id="{3B81A54B-2215-7A45-9D66-1B124CF972F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2F8CF797-1B46-A945-AC96-CD36BDB9E22C}"/>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
        <p:nvSpPr>
          <p:cNvPr id="5" name="Rectangle 4">
            <a:extLst>
              <a:ext uri="{FF2B5EF4-FFF2-40B4-BE49-F238E27FC236}">
                <a16:creationId xmlns:a16="http://schemas.microsoft.com/office/drawing/2014/main" id="{26FA8971-F887-DE15-E9FE-56C80FBADA6D}"/>
              </a:ext>
            </a:extLst>
          </p:cNvPr>
          <p:cNvSpPr>
            <a:spLocks noChangeArrowheads="1"/>
          </p:cNvSpPr>
          <p:nvPr/>
        </p:nvSpPr>
        <p:spPr bwMode="auto">
          <a:xfrm>
            <a:off x="235404" y="3159024"/>
            <a:ext cx="11753850" cy="3574286"/>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E17D039A-F5A3-E457-A0E6-C29E9583F812}"/>
              </a:ext>
            </a:extLst>
          </p:cNvPr>
          <p:cNvSpPr txBox="1">
            <a:spLocks noChangeArrowheads="1"/>
          </p:cNvSpPr>
          <p:nvPr/>
        </p:nvSpPr>
        <p:spPr bwMode="auto">
          <a:xfrm>
            <a:off x="268862" y="3236059"/>
            <a:ext cx="11653284" cy="2308324"/>
          </a:xfrm>
          <a:prstGeom prst="rect">
            <a:avLst/>
          </a:prstGeom>
          <a:noFill/>
          <a:ln w="38100">
            <a:noFill/>
            <a:miter lim="800000"/>
            <a:headEnd/>
            <a:tailEnd/>
          </a:ln>
        </p:spPr>
        <p:txBody>
          <a:bodyPr wrap="square">
            <a:spAutoFit/>
          </a:bodyPr>
          <a:lstStyle/>
          <a:p>
            <a:pPr marL="473075"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 people who receive God’s judgment are not innocent victims, who happened to be in the path of an angry God.</a:t>
            </a:r>
          </a:p>
          <a:p>
            <a:pPr marL="473075"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Some people might think this contradicts the “meek and gentle” picture of him in the Gospels.</a:t>
            </a:r>
          </a:p>
        </p:txBody>
      </p:sp>
    </p:spTree>
    <p:extLst>
      <p:ext uri="{BB962C8B-B14F-4D97-AF65-F5344CB8AC3E}">
        <p14:creationId xmlns:p14="http://schemas.microsoft.com/office/powerpoint/2010/main" val="2486270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C155D-DF73-509E-2BB8-61B7DC3C6718}"/>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8978AF5-E72D-874A-6171-ECB71516D7FD}"/>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11 </a:t>
            </a:r>
            <a:r>
              <a:rPr lang="en-US" sz="3800" dirty="0">
                <a:solidFill>
                  <a:schemeClr val="tx1">
                    <a:lumMod val="50000"/>
                    <a:lumOff val="50000"/>
                  </a:schemeClr>
                </a:solidFill>
                <a:latin typeface="Aptos Display" panose="020B0004020202020204" pitchFamily="34" charset="0"/>
              </a:rPr>
              <a:t>I saw heaven standing open and there before me was a white horse, whose rider is called Faithful and True. </a:t>
            </a:r>
            <a:r>
              <a:rPr lang="en-US" sz="3800" dirty="0">
                <a:solidFill>
                  <a:schemeClr val="bg1"/>
                </a:solidFill>
                <a:latin typeface="Aptos Display" panose="020B0004020202020204" pitchFamily="34" charset="0"/>
              </a:rPr>
              <a:t>With justice he judges and makes war. </a:t>
            </a:r>
            <a:r>
              <a:rPr lang="en-US" sz="3800" baseline="30000" dirty="0">
                <a:solidFill>
                  <a:schemeClr val="tx1">
                    <a:lumMod val="50000"/>
                    <a:lumOff val="50000"/>
                  </a:schemeClr>
                </a:solidFill>
                <a:latin typeface="Aptos Display" panose="020B0004020202020204" pitchFamily="34" charset="0"/>
              </a:rPr>
              <a:t>12 </a:t>
            </a:r>
            <a:r>
              <a:rPr lang="en-US" sz="3800" dirty="0">
                <a:solidFill>
                  <a:schemeClr val="tx1">
                    <a:lumMod val="50000"/>
                    <a:lumOff val="50000"/>
                  </a:schemeClr>
                </a:solidFill>
                <a:latin typeface="Aptos Display" panose="020B0004020202020204" pitchFamily="34" charset="0"/>
              </a:rPr>
              <a:t>His eyes are like blazing fire, and on his head are many crowns. </a:t>
            </a:r>
          </a:p>
        </p:txBody>
      </p:sp>
      <p:sp>
        <p:nvSpPr>
          <p:cNvPr id="8" name="TextBox 7">
            <a:extLst>
              <a:ext uri="{FF2B5EF4-FFF2-40B4-BE49-F238E27FC236}">
                <a16:creationId xmlns:a16="http://schemas.microsoft.com/office/drawing/2014/main" id="{FC98BB52-DED9-3A60-B7A1-FC5CBF83747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5E012023-A6B2-2B25-55D0-CC6040A0AE62}"/>
              </a:ext>
            </a:extLst>
          </p:cNvPr>
          <p:cNvSpPr txBox="1"/>
          <p:nvPr/>
        </p:nvSpPr>
        <p:spPr>
          <a:xfrm>
            <a:off x="11925355" y="6467301"/>
            <a:ext cx="349770" cy="461665"/>
          </a:xfrm>
          <a:prstGeom prst="rect">
            <a:avLst/>
          </a:prstGeom>
          <a:noFill/>
        </p:spPr>
        <p:txBody>
          <a:bodyPr wrap="square" rtlCol="0">
            <a:spAutoFit/>
          </a:bodyPr>
          <a:lstStyle/>
          <a:p>
            <a:pPr algn="r"/>
            <a:r>
              <a:rPr lang="en-US" dirty="0">
                <a:solidFill>
                  <a:schemeClr val="bg1"/>
                </a:solidFill>
              </a:rPr>
              <a:t>.</a:t>
            </a:r>
          </a:p>
        </p:txBody>
      </p:sp>
      <p:sp>
        <p:nvSpPr>
          <p:cNvPr id="5" name="Rectangle 4">
            <a:extLst>
              <a:ext uri="{FF2B5EF4-FFF2-40B4-BE49-F238E27FC236}">
                <a16:creationId xmlns:a16="http://schemas.microsoft.com/office/drawing/2014/main" id="{0B8E7A91-45E3-0344-6806-8CF7DCC5DFC4}"/>
              </a:ext>
            </a:extLst>
          </p:cNvPr>
          <p:cNvSpPr>
            <a:spLocks noChangeArrowheads="1"/>
          </p:cNvSpPr>
          <p:nvPr/>
        </p:nvSpPr>
        <p:spPr bwMode="auto">
          <a:xfrm>
            <a:off x="235404" y="3159024"/>
            <a:ext cx="11753850" cy="3574286"/>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id="{11B00CF1-1CA3-4C27-7172-56FBF2937484}"/>
              </a:ext>
            </a:extLst>
          </p:cNvPr>
          <p:cNvSpPr txBox="1">
            <a:spLocks noChangeArrowheads="1"/>
          </p:cNvSpPr>
          <p:nvPr/>
        </p:nvSpPr>
        <p:spPr bwMode="auto">
          <a:xfrm>
            <a:off x="268862" y="3236059"/>
            <a:ext cx="11653284" cy="3354765"/>
          </a:xfrm>
          <a:prstGeom prst="rect">
            <a:avLst/>
          </a:prstGeom>
          <a:noFill/>
          <a:ln w="38100">
            <a:noFill/>
            <a:miter lim="800000"/>
            <a:headEnd/>
            <a:tailEnd/>
          </a:ln>
        </p:spPr>
        <p:txBody>
          <a:bodyPr wrap="square">
            <a:spAutoFit/>
          </a:bodyPr>
          <a:lstStyle/>
          <a:p>
            <a:pPr marL="473075"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The people who receive God’s judgment are not innocent victims, who happened to be in the path of an angry God.</a:t>
            </a:r>
          </a:p>
          <a:p>
            <a:pPr marL="473075" lvl="3" indent="-457200">
              <a:spcBef>
                <a:spcPts val="0"/>
              </a:spcBef>
              <a:spcAft>
                <a:spcPts val="0"/>
              </a:spcAft>
              <a:buSzPct val="100000"/>
              <a:buFont typeface="Arial" panose="020B0604020202020204" pitchFamily="34" charset="0"/>
              <a:buChar char="•"/>
            </a:pPr>
            <a:r>
              <a:rPr lang="en-US" sz="3600" dirty="0">
                <a:solidFill>
                  <a:prstClr val="white"/>
                </a:solidFill>
                <a:latin typeface="Aptos Display" panose="020B0004020202020204" pitchFamily="34" charset="0"/>
                <a:cs typeface="Calibri Light" panose="020F0302020204030204" pitchFamily="34" charset="0"/>
              </a:rPr>
              <a:t>Some people might think this contradicts the “meek and gentle” picture of him in the Gospels.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We need to see both sides of Jesus: He’s not just our friend, he’s also a conquering king. </a:t>
            </a:r>
          </a:p>
        </p:txBody>
      </p:sp>
    </p:spTree>
    <p:extLst>
      <p:ext uri="{BB962C8B-B14F-4D97-AF65-F5344CB8AC3E}">
        <p14:creationId xmlns:p14="http://schemas.microsoft.com/office/powerpoint/2010/main" val="1787573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633BF-6236-7A57-98DC-9899A07332D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5EAD479-4172-A3B3-7C5F-893A691CCBFE}"/>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He is dressed in a robe dipped in blood, and his name is the Word of God. </a:t>
            </a:r>
          </a:p>
        </p:txBody>
      </p:sp>
      <p:sp>
        <p:nvSpPr>
          <p:cNvPr id="8" name="TextBox 7">
            <a:extLst>
              <a:ext uri="{FF2B5EF4-FFF2-40B4-BE49-F238E27FC236}">
                <a16:creationId xmlns:a16="http://schemas.microsoft.com/office/drawing/2014/main" id="{1B694DD7-EA40-0706-611C-0FA84FA10B0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E9C6C40-2619-4BF9-D5F3-337192E6C51B}"/>
              </a:ext>
            </a:extLst>
          </p:cNvPr>
          <p:cNvSpPr>
            <a:spLocks noChangeArrowheads="1"/>
          </p:cNvSpPr>
          <p:nvPr/>
        </p:nvSpPr>
        <p:spPr bwMode="auto">
          <a:xfrm>
            <a:off x="314442" y="2593429"/>
            <a:ext cx="11572757" cy="1961947"/>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6D7B62D6-B51E-241F-26B5-0B4C0B526A5E}"/>
              </a:ext>
            </a:extLst>
          </p:cNvPr>
          <p:cNvSpPr txBox="1">
            <a:spLocks noChangeArrowheads="1"/>
          </p:cNvSpPr>
          <p:nvPr/>
        </p:nvSpPr>
        <p:spPr bwMode="auto">
          <a:xfrm>
            <a:off x="348675" y="2690462"/>
            <a:ext cx="11473741"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Isaiah 63:2-3: “I have been treading the winepress… I have trampled my enemies as if they were grapes. In my fury I have trampled my foes. Their blood has stained my clothes.</a:t>
            </a:r>
          </a:p>
        </p:txBody>
      </p:sp>
    </p:spTree>
    <p:extLst>
      <p:ext uri="{BB962C8B-B14F-4D97-AF65-F5344CB8AC3E}">
        <p14:creationId xmlns:p14="http://schemas.microsoft.com/office/powerpoint/2010/main" val="11372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E70AC-D51A-4EA0-C4EE-E047E44DF9A5}"/>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828A231-8BB1-C7BF-2266-5DC4B220C561}"/>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He is dressed in a robe dipped in blood, and his name is the Word of God. </a:t>
            </a:r>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The armies of heaven were following him, riding on white horses and dressed in fine linen, white and clean.</a:t>
            </a:r>
          </a:p>
        </p:txBody>
      </p:sp>
      <p:sp>
        <p:nvSpPr>
          <p:cNvPr id="8" name="TextBox 7">
            <a:extLst>
              <a:ext uri="{FF2B5EF4-FFF2-40B4-BE49-F238E27FC236}">
                <a16:creationId xmlns:a16="http://schemas.microsoft.com/office/drawing/2014/main" id="{481E6DB3-1628-0669-7CA6-62D18482ECD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19</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157095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3505</Words>
  <Application>Microsoft Office PowerPoint</Application>
  <PresentationFormat>Widescreen</PresentationFormat>
  <Paragraphs>182</Paragraphs>
  <Slides>40</Slides>
  <Notes>40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ＭＳ Ｐゴシック</vt:lpstr>
      <vt:lpstr>Aptos</vt:lpstr>
      <vt:lpstr>Aptos Display</vt:lpstr>
      <vt:lpstr>Arial</vt:lpstr>
      <vt:lpstr>Calibri</vt:lpstr>
      <vt:lpstr>Calibri Light</vt:lpstr>
      <vt:lpstr>Cambria</vt:lpstr>
      <vt:lpstr>Century Gothic</vt:lpstr>
      <vt:lpstr>Times New Roman</vt:lpstr>
      <vt:lpstr>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2025-02-11T17:11:57Z</dcterms:created>
  <dcterms:modified xsi:type="dcterms:W3CDTF">2025-02-11T17:12:07Z</dcterms:modified>
</cp:coreProperties>
</file>