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4"/>
  </p:notesMasterIdLst>
  <p:sldIdLst>
    <p:sldId id="262" r:id="rId2"/>
    <p:sldId id="945" r:id="rId3"/>
    <p:sldId id="946" r:id="rId4"/>
    <p:sldId id="1038" r:id="rId5"/>
    <p:sldId id="942" r:id="rId6"/>
    <p:sldId id="943" r:id="rId7"/>
    <p:sldId id="944" r:id="rId8"/>
    <p:sldId id="947" r:id="rId9"/>
    <p:sldId id="1066" r:id="rId10"/>
    <p:sldId id="1025" r:id="rId11"/>
    <p:sldId id="1026" r:id="rId12"/>
    <p:sldId id="1059" r:id="rId13"/>
    <p:sldId id="1041" r:id="rId14"/>
    <p:sldId id="1027" r:id="rId15"/>
    <p:sldId id="1028" r:id="rId16"/>
    <p:sldId id="1030" r:id="rId17"/>
    <p:sldId id="1032" r:id="rId18"/>
    <p:sldId id="1037" r:id="rId19"/>
    <p:sldId id="963" r:id="rId20"/>
    <p:sldId id="962" r:id="rId21"/>
    <p:sldId id="964" r:id="rId22"/>
    <p:sldId id="1042" r:id="rId23"/>
    <p:sldId id="969" r:id="rId24"/>
    <p:sldId id="1048" r:id="rId25"/>
    <p:sldId id="1047" r:id="rId26"/>
    <p:sldId id="970" r:id="rId27"/>
    <p:sldId id="973" r:id="rId28"/>
    <p:sldId id="1053" r:id="rId29"/>
    <p:sldId id="1007" r:id="rId30"/>
    <p:sldId id="1063" r:id="rId31"/>
    <p:sldId id="1009" r:id="rId32"/>
    <p:sldId id="1010" r:id="rId33"/>
    <p:sldId id="1054" r:id="rId34"/>
    <p:sldId id="1011" r:id="rId35"/>
    <p:sldId id="1012" r:id="rId36"/>
    <p:sldId id="1014" r:id="rId37"/>
    <p:sldId id="1020" r:id="rId38"/>
    <p:sldId id="1016" r:id="rId39"/>
    <p:sldId id="1064" r:id="rId40"/>
    <p:sldId id="1061" r:id="rId41"/>
    <p:sldId id="1017" r:id="rId42"/>
    <p:sldId id="1062" r:id="rId43"/>
    <p:sldId id="1022" r:id="rId44"/>
    <p:sldId id="1055" r:id="rId45"/>
    <p:sldId id="986" r:id="rId46"/>
    <p:sldId id="987" r:id="rId47"/>
    <p:sldId id="988" r:id="rId48"/>
    <p:sldId id="1068" r:id="rId49"/>
    <p:sldId id="1056" r:id="rId50"/>
    <p:sldId id="989" r:id="rId51"/>
    <p:sldId id="990" r:id="rId52"/>
    <p:sldId id="1065" r:id="rId53"/>
    <p:sldId id="991" r:id="rId54"/>
    <p:sldId id="1057" r:id="rId55"/>
    <p:sldId id="993" r:id="rId56"/>
    <p:sldId id="994" r:id="rId57"/>
    <p:sldId id="995" r:id="rId58"/>
    <p:sldId id="996" r:id="rId59"/>
    <p:sldId id="997" r:id="rId60"/>
    <p:sldId id="999" r:id="rId61"/>
    <p:sldId id="711" r:id="rId62"/>
    <p:sldId id="90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2D"/>
    <a:srgbClr val="72DB2B"/>
    <a:srgbClr val="3F7D15"/>
    <a:srgbClr val="5BB41E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926D-B060-4F6A-834C-683F444DE01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77DC-F2A7-4847-88A5-2B3DF623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</a:t>
            </a:r>
            <a:r>
              <a:rPr lang="en-US" sz="3600" b="1" u="sng" dirty="0"/>
              <a:t>some are for honor while others are for dishonor</a:t>
            </a:r>
            <a:r>
              <a:rPr lang="en-US" sz="3600" dirty="0"/>
              <a:t>.  </a:t>
            </a:r>
            <a:r>
              <a:rPr lang="en-US" sz="3600" b="1" baseline="30000" dirty="0"/>
              <a:t>21 </a:t>
            </a:r>
            <a:r>
              <a:rPr lang="en-US" sz="3600" dirty="0"/>
              <a:t>Therefore, if anyone cleanses himself from these things, he will be an implement for honor, sanctified, useful to the Master, prepared for every good work. </a:t>
            </a:r>
          </a:p>
        </p:txBody>
      </p:sp>
    </p:spTree>
    <p:extLst>
      <p:ext uri="{BB962C8B-B14F-4D97-AF65-F5344CB8AC3E}">
        <p14:creationId xmlns:p14="http://schemas.microsoft.com/office/powerpoint/2010/main" val="307465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7269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847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</a:t>
            </a:r>
            <a:r>
              <a:rPr lang="en-US" sz="3600" b="1" u="sng" dirty="0"/>
              <a:t>some are for honor while others are for dishonor</a:t>
            </a:r>
            <a:r>
              <a:rPr lang="en-US" sz="3600" dirty="0"/>
              <a:t>.  </a:t>
            </a:r>
            <a:r>
              <a:rPr lang="en-US" sz="3600" b="1" baseline="30000" dirty="0"/>
              <a:t>21 </a:t>
            </a:r>
            <a:r>
              <a:rPr lang="en-US" sz="3600" dirty="0"/>
              <a:t>Therefore, if anyone cleanses himself from these things, he will be an implement for honor, sanctified, useful to the Master, prepared for every good work. </a:t>
            </a:r>
          </a:p>
        </p:txBody>
      </p:sp>
    </p:spTree>
    <p:extLst>
      <p:ext uri="{BB962C8B-B14F-4D97-AF65-F5344CB8AC3E}">
        <p14:creationId xmlns:p14="http://schemas.microsoft.com/office/powerpoint/2010/main" val="8824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212" y="0"/>
            <a:ext cx="51435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</a:t>
            </a:r>
            <a:r>
              <a:rPr lang="en-US" sz="3600" b="1" u="sng" dirty="0"/>
              <a:t>some are for honor while others are for dishonor</a:t>
            </a:r>
            <a:r>
              <a:rPr lang="en-US" sz="3600" dirty="0"/>
              <a:t>.  </a:t>
            </a:r>
            <a:r>
              <a:rPr lang="en-US" sz="3600" b="1" baseline="30000" dirty="0"/>
              <a:t>21 </a:t>
            </a:r>
            <a:r>
              <a:rPr lang="en-US" sz="3600" dirty="0"/>
              <a:t>Therefore, if anyone cleanses himself from these things, he will be an implement for honor, sanctified, useful to the Master, prepared for every good work. </a:t>
            </a:r>
          </a:p>
        </p:txBody>
      </p:sp>
    </p:spTree>
    <p:extLst>
      <p:ext uri="{BB962C8B-B14F-4D97-AF65-F5344CB8AC3E}">
        <p14:creationId xmlns:p14="http://schemas.microsoft.com/office/powerpoint/2010/main" val="65088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some are for honor while others are for dishonor.  </a:t>
            </a:r>
            <a:r>
              <a:rPr lang="en-US" sz="3600" b="1" baseline="30000" dirty="0"/>
              <a:t>21 </a:t>
            </a:r>
            <a:r>
              <a:rPr lang="en-US" sz="3600" b="1" u="sng" dirty="0"/>
              <a:t>Therefore</a:t>
            </a:r>
            <a:r>
              <a:rPr lang="en-US" sz="3600" dirty="0"/>
              <a:t>, if anyone cleanses himself from these things, he will be an implement for honor,</a:t>
            </a:r>
            <a:r>
              <a:rPr lang="en-US" sz="3600" b="1" u="sng" dirty="0"/>
              <a:t> </a:t>
            </a:r>
            <a:r>
              <a:rPr lang="en-US" sz="3600" dirty="0"/>
              <a:t>sanctified, useful to the Master, prepared for every good work. </a:t>
            </a:r>
          </a:p>
        </p:txBody>
      </p:sp>
    </p:spTree>
    <p:extLst>
      <p:ext uri="{BB962C8B-B14F-4D97-AF65-F5344CB8AC3E}">
        <p14:creationId xmlns:p14="http://schemas.microsoft.com/office/powerpoint/2010/main" val="53319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some are for honor while others are for dishonor.  </a:t>
            </a:r>
            <a:r>
              <a:rPr lang="en-US" sz="3600" b="1" baseline="30000" dirty="0"/>
              <a:t>21 </a:t>
            </a:r>
            <a:r>
              <a:rPr lang="en-US" sz="3600" dirty="0"/>
              <a:t>Therefore, </a:t>
            </a:r>
            <a:r>
              <a:rPr lang="en-US" sz="3600" b="1" u="sng" dirty="0"/>
              <a:t>if anyone cleanses himself from these things,</a:t>
            </a:r>
            <a:r>
              <a:rPr lang="en-US" sz="3600" b="1" dirty="0"/>
              <a:t> </a:t>
            </a:r>
            <a:r>
              <a:rPr lang="en-US" sz="3600" dirty="0"/>
              <a:t>he will be an implement for honor, sanctified, useful to the Master, prepared for every good work. </a:t>
            </a:r>
          </a:p>
        </p:txBody>
      </p:sp>
    </p:spTree>
    <p:extLst>
      <p:ext uri="{BB962C8B-B14F-4D97-AF65-F5344CB8AC3E}">
        <p14:creationId xmlns:p14="http://schemas.microsoft.com/office/powerpoint/2010/main" val="179430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2:20</a:t>
            </a:r>
            <a:r>
              <a:rPr lang="en-US" sz="3600" b="1" baseline="30000" dirty="0"/>
              <a:t> </a:t>
            </a:r>
            <a:r>
              <a:rPr lang="en-US" sz="3600" dirty="0"/>
              <a:t>Now in a large house there are not only gold and silver implements, but also implements of wood and of earthenware, and some are for honor while others are for dishonor.  </a:t>
            </a:r>
            <a:r>
              <a:rPr lang="en-US" sz="3600" b="1" baseline="30000" dirty="0"/>
              <a:t>21 </a:t>
            </a:r>
            <a:r>
              <a:rPr lang="en-US" sz="3600" dirty="0"/>
              <a:t>Therefore, if anyone cleanses himself from these things, </a:t>
            </a:r>
            <a:r>
              <a:rPr lang="en-US" sz="3600" b="1" u="sng" dirty="0"/>
              <a:t>he will be </a:t>
            </a:r>
            <a:r>
              <a:rPr lang="en-US" sz="3600" dirty="0"/>
              <a:t>an implement for honor, sanctified</a:t>
            </a:r>
            <a:r>
              <a:rPr lang="en-US" sz="3500" dirty="0"/>
              <a:t>, </a:t>
            </a:r>
            <a:r>
              <a:rPr lang="en-US" sz="3500" b="1" u="sng" dirty="0"/>
              <a:t>useful to the Master</a:t>
            </a:r>
            <a:r>
              <a:rPr lang="en-US" sz="3600" dirty="0"/>
              <a:t>, prepared for every good work.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1029" y="5448300"/>
            <a:ext cx="5802571" cy="914400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Which do you want to be? </a:t>
            </a:r>
          </a:p>
        </p:txBody>
      </p:sp>
    </p:spTree>
    <p:extLst>
      <p:ext uri="{BB962C8B-B14F-4D97-AF65-F5344CB8AC3E}">
        <p14:creationId xmlns:p14="http://schemas.microsoft.com/office/powerpoint/2010/main" val="23557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3500" y="1090662"/>
            <a:ext cx="7048500" cy="428625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2:22</a:t>
            </a:r>
            <a:r>
              <a:rPr lang="en-US" sz="3600" b="1" baseline="30000" dirty="0"/>
              <a:t> </a:t>
            </a:r>
            <a:r>
              <a:rPr lang="en-US" sz="3600" dirty="0"/>
              <a:t> Now flee from </a:t>
            </a:r>
            <a:r>
              <a:rPr lang="en-US" sz="3600" b="1" u="sng" dirty="0"/>
              <a:t>youthful lusts </a:t>
            </a:r>
            <a:r>
              <a:rPr lang="en-US" sz="3600" dirty="0"/>
              <a:t>and pursue righteousness, faith, love, and peace with those who call on the Lord from a pure heart. </a:t>
            </a:r>
          </a:p>
        </p:txBody>
      </p:sp>
    </p:spTree>
    <p:extLst>
      <p:ext uri="{BB962C8B-B14F-4D97-AF65-F5344CB8AC3E}">
        <p14:creationId xmlns:p14="http://schemas.microsoft.com/office/powerpoint/2010/main" val="308270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3500" y="1090662"/>
            <a:ext cx="7048500" cy="428625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2:22</a:t>
            </a:r>
            <a:r>
              <a:rPr lang="en-US" sz="3600" b="1" baseline="30000" dirty="0"/>
              <a:t> </a:t>
            </a:r>
            <a:r>
              <a:rPr lang="en-US" sz="3600" dirty="0"/>
              <a:t> Now </a:t>
            </a:r>
            <a:r>
              <a:rPr lang="en-US" sz="3600" b="1" u="sng" dirty="0"/>
              <a:t>flee</a:t>
            </a:r>
            <a:r>
              <a:rPr lang="en-US" sz="3600" dirty="0"/>
              <a:t> from youthful lusts and </a:t>
            </a:r>
            <a:r>
              <a:rPr lang="en-US" sz="3600" b="1" u="sng" dirty="0"/>
              <a:t>pursue</a:t>
            </a:r>
            <a:r>
              <a:rPr lang="en-US" sz="3600" dirty="0"/>
              <a:t> righteousness, faith, love, and peace with those who call on the Lord from a pure heart. </a:t>
            </a:r>
          </a:p>
        </p:txBody>
      </p:sp>
    </p:spTree>
    <p:extLst>
      <p:ext uri="{BB962C8B-B14F-4D97-AF65-F5344CB8AC3E}">
        <p14:creationId xmlns:p14="http://schemas.microsoft.com/office/powerpoint/2010/main" val="134120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3500" y="1090662"/>
            <a:ext cx="7048500" cy="428625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2:22</a:t>
            </a:r>
            <a:r>
              <a:rPr lang="en-US" sz="3600" b="1" baseline="30000" dirty="0"/>
              <a:t> </a:t>
            </a:r>
            <a:r>
              <a:rPr lang="en-US" sz="3600" dirty="0"/>
              <a:t> Now flee from youthful lusts and pursue </a:t>
            </a:r>
            <a:r>
              <a:rPr lang="en-US" sz="3600" b="1" u="sng" dirty="0"/>
              <a:t>righteousness, faith, love, and peace with those who call on the Lord from a pure heart.</a:t>
            </a:r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22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2197290"/>
            <a:ext cx="12191999" cy="466071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2:23</a:t>
            </a:r>
            <a:r>
              <a:rPr lang="en-US" sz="3600" b="1" baseline="30000" dirty="0"/>
              <a:t> </a:t>
            </a:r>
            <a:r>
              <a:rPr lang="en-US" sz="3600" dirty="0"/>
              <a:t>But refuse foolish and ignorant speculations, knowing that they produce quarrels. </a:t>
            </a:r>
            <a:r>
              <a:rPr lang="en-US" sz="3600" b="1" baseline="30000" dirty="0"/>
              <a:t>24 </a:t>
            </a:r>
            <a:r>
              <a:rPr lang="en-US" sz="3600" dirty="0"/>
              <a:t>The Lord’s bond-servant must not be quarrelsome, but be kind to all, skillful in teaching, patient when wronged, </a:t>
            </a:r>
            <a:r>
              <a:rPr lang="en-US" sz="3600" b="1" baseline="30000" dirty="0"/>
              <a:t>25 </a:t>
            </a:r>
            <a:r>
              <a:rPr lang="en-US" sz="3600" dirty="0"/>
              <a:t>with gentleness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407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rgbClr val="03272D"/>
                </a:solidFill>
              </a:rPr>
              <a:t>Useful</a:t>
            </a:r>
            <a:r>
              <a:rPr lang="en-US" sz="6000" b="1" i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</a:t>
            </a:r>
            <a:r>
              <a:rPr lang="en-US" sz="3600" b="1" u="sng" dirty="0"/>
              <a:t>worldly and empty chatter, for it will lead to further ungodliness</a:t>
            </a:r>
            <a:r>
              <a:rPr lang="en-US" sz="3600" dirty="0"/>
              <a:t>, </a:t>
            </a:r>
            <a:r>
              <a:rPr lang="en-US" sz="3600" b="1" baseline="30000" dirty="0"/>
              <a:t>17 </a:t>
            </a:r>
            <a:r>
              <a:rPr lang="en-US" sz="3600" dirty="0"/>
              <a:t>and their talk will spread like gangrene. Among them are Hymenaeus and Philetus, </a:t>
            </a:r>
            <a:r>
              <a:rPr lang="en-US" sz="3600" b="1" baseline="30000" dirty="0"/>
              <a:t>18 </a:t>
            </a:r>
            <a:r>
              <a:rPr lang="en-US" sz="3600" dirty="0"/>
              <a:t>men who have gone astray from the truth, claiming that the resurrection has already taken place; and they are jeopardizing the faith of some. </a:t>
            </a:r>
          </a:p>
        </p:txBody>
      </p:sp>
    </p:spTree>
    <p:extLst>
      <p:ext uri="{BB962C8B-B14F-4D97-AF65-F5344CB8AC3E}">
        <p14:creationId xmlns:p14="http://schemas.microsoft.com/office/powerpoint/2010/main" val="590113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2197290"/>
            <a:ext cx="12191999" cy="466071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2:23</a:t>
            </a:r>
            <a:r>
              <a:rPr lang="en-US" sz="3600" b="1" baseline="30000" dirty="0"/>
              <a:t> </a:t>
            </a:r>
            <a:r>
              <a:rPr lang="en-US" sz="3600" dirty="0"/>
              <a:t>But refuse foolish and ignorant speculations, knowing that they produce quarrels. </a:t>
            </a:r>
            <a:r>
              <a:rPr lang="en-US" sz="3600" b="1" baseline="30000" dirty="0"/>
              <a:t>24 </a:t>
            </a:r>
            <a:r>
              <a:rPr lang="en-US" sz="3600" dirty="0"/>
              <a:t>The Lord’s bond-servant must not be quarrelsome, but be kind to all, skillful in teaching, patient when wronged, </a:t>
            </a:r>
            <a:r>
              <a:rPr lang="en-US" sz="3600" b="1" baseline="30000" dirty="0"/>
              <a:t>25 </a:t>
            </a:r>
            <a:r>
              <a:rPr lang="en-US" sz="3600" dirty="0"/>
              <a:t>with gentleness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42205" y="149966"/>
            <a:ext cx="524073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2197290"/>
            <a:ext cx="12191999" cy="466071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2:23</a:t>
            </a:r>
            <a:r>
              <a:rPr lang="en-US" sz="3600" b="1" baseline="30000" dirty="0"/>
              <a:t> </a:t>
            </a:r>
            <a:r>
              <a:rPr lang="en-US" sz="3600" dirty="0"/>
              <a:t>But refuse foolish and ignorant speculations, knowing that they produce quarrels. </a:t>
            </a:r>
            <a:r>
              <a:rPr lang="en-US" sz="3600" b="1" baseline="30000" dirty="0"/>
              <a:t>24 </a:t>
            </a:r>
            <a:r>
              <a:rPr lang="en-US" sz="3600" dirty="0"/>
              <a:t>The Lord’s bond-servant must not be quarrelsome, but be kind to all, skillful in teaching, patient when wronged, </a:t>
            </a:r>
            <a:r>
              <a:rPr lang="en-US" sz="3600" b="1" baseline="30000" dirty="0"/>
              <a:t>25 </a:t>
            </a:r>
            <a:r>
              <a:rPr lang="en-US" sz="3600" dirty="0"/>
              <a:t>with gentleness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4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2197290"/>
            <a:ext cx="12191999" cy="466071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2:23</a:t>
            </a:r>
            <a:r>
              <a:rPr lang="en-US" sz="3600" b="1" baseline="30000" dirty="0"/>
              <a:t> </a:t>
            </a:r>
            <a:r>
              <a:rPr lang="en-US" sz="3600" dirty="0"/>
              <a:t>But refuse foolish and ignorant speculations, knowing that they produce quarrels. </a:t>
            </a:r>
            <a:r>
              <a:rPr lang="en-US" sz="3600" b="1" baseline="30000" dirty="0"/>
              <a:t>24 </a:t>
            </a:r>
            <a:r>
              <a:rPr lang="en-US" sz="3600" dirty="0"/>
              <a:t>The Lord’s bond-servant must not be quarrelsome, but be kind to all, skillful in teaching, patient when wronged, </a:t>
            </a:r>
            <a:r>
              <a:rPr lang="en-US" sz="3600" b="1" baseline="30000" dirty="0"/>
              <a:t>25 </a:t>
            </a:r>
            <a:r>
              <a:rPr lang="en-US" sz="3600" dirty="0"/>
              <a:t>with gentleness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74045" y="1369291"/>
            <a:ext cx="116439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Important: the context is arguing with other Christians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0" y="1758139"/>
            <a:ext cx="12191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What are the typical reasons for arguing?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9923" y="2841780"/>
            <a:ext cx="10373381" cy="763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Most of our arguing is not “useful to God.”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37" y="4909625"/>
            <a:ext cx="12191999" cy="1948375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2:14</a:t>
            </a:r>
            <a:r>
              <a:rPr lang="en-US" sz="3600" b="1" baseline="30000" dirty="0"/>
              <a:t> </a:t>
            </a:r>
            <a:r>
              <a:rPr lang="en-US" sz="3600" dirty="0"/>
              <a:t>… solemnly exhort them in the presence of God not to dispute about words, which is useless and leads to the ruin of the listeners. </a:t>
            </a:r>
          </a:p>
        </p:txBody>
      </p:sp>
    </p:spTree>
    <p:extLst>
      <p:ext uri="{BB962C8B-B14F-4D97-AF65-F5344CB8AC3E}">
        <p14:creationId xmlns:p14="http://schemas.microsoft.com/office/powerpoint/2010/main" val="3623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120640"/>
            <a:ext cx="12191999" cy="1737360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2:22</a:t>
            </a:r>
            <a:r>
              <a:rPr lang="en-US" sz="3600" b="1" baseline="30000" dirty="0"/>
              <a:t> </a:t>
            </a:r>
            <a:r>
              <a:rPr lang="en-US" sz="3600" dirty="0"/>
              <a:t> Now flee from youthful lusts and pursue </a:t>
            </a:r>
            <a:r>
              <a:rPr lang="en-US" sz="3600" b="1" u="sng" dirty="0"/>
              <a:t>righteousness</a:t>
            </a:r>
            <a:r>
              <a:rPr lang="en-US" sz="3600" dirty="0"/>
              <a:t>, </a:t>
            </a:r>
            <a:r>
              <a:rPr lang="en-US" sz="3600" b="1" u="sng" dirty="0"/>
              <a:t>faith</a:t>
            </a:r>
            <a:r>
              <a:rPr lang="en-US" sz="3600" dirty="0"/>
              <a:t>, </a:t>
            </a:r>
            <a:r>
              <a:rPr lang="en-US" sz="3600" b="1" u="sng" dirty="0"/>
              <a:t>love</a:t>
            </a:r>
            <a:r>
              <a:rPr lang="en-US" sz="3600" dirty="0"/>
              <a:t>, and </a:t>
            </a:r>
            <a:r>
              <a:rPr lang="en-US" sz="3600" b="1" u="sng" dirty="0"/>
              <a:t>peace</a:t>
            </a:r>
            <a:r>
              <a:rPr lang="en-US" sz="3600" dirty="0"/>
              <a:t> with those who call on the Lord from a pure heart.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0" y="1758139"/>
            <a:ext cx="121919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But, there are </a:t>
            </a:r>
            <a:r>
              <a:rPr lang="en-US" sz="5400" b="1" i="1" dirty="0">
                <a:solidFill>
                  <a:schemeClr val="bg1"/>
                </a:solidFill>
              </a:rPr>
              <a:t>good</a:t>
            </a:r>
            <a:r>
              <a:rPr lang="en-US" sz="5400" b="1" dirty="0">
                <a:solidFill>
                  <a:schemeClr val="bg1"/>
                </a:solidFill>
              </a:rPr>
              <a:t> reasons to argue too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965" y="2937833"/>
            <a:ext cx="10606067" cy="1324885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Useful Arguing: </a:t>
            </a:r>
          </a:p>
          <a:p>
            <a:pPr algn="ctr"/>
            <a:r>
              <a:rPr lang="en-US" sz="4400" b="1" dirty="0"/>
              <a:t>for the sake of God’s priorities (not mine) </a:t>
            </a:r>
          </a:p>
        </p:txBody>
      </p:sp>
    </p:spTree>
    <p:extLst>
      <p:ext uri="{BB962C8B-B14F-4D97-AF65-F5344CB8AC3E}">
        <p14:creationId xmlns:p14="http://schemas.microsoft.com/office/powerpoint/2010/main" val="7801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</a:t>
            </a:r>
            <a:r>
              <a:rPr lang="en-US" sz="3500" b="1" u="sng" dirty="0"/>
              <a:t>correcting</a:t>
            </a:r>
            <a:r>
              <a:rPr lang="en-US" sz="3200" dirty="0"/>
              <a:t> </a:t>
            </a:r>
            <a:r>
              <a:rPr lang="en-US" sz="3600" dirty="0"/>
              <a:t>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9960" y="2270654"/>
            <a:ext cx="7006972" cy="2002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Proverbs 14:12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There is a way which seems right to a person, but its end is the way of death.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01255" y="1245853"/>
            <a:ext cx="9445716" cy="763019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ministry of correcting one another</a:t>
            </a:r>
          </a:p>
        </p:txBody>
      </p:sp>
    </p:spTree>
    <p:extLst>
      <p:ext uri="{BB962C8B-B14F-4D97-AF65-F5344CB8AC3E}">
        <p14:creationId xmlns:p14="http://schemas.microsoft.com/office/powerpoint/2010/main" val="8679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</a:t>
            </a:r>
            <a:r>
              <a:rPr lang="en-US" sz="3500" b="1" u="sng" dirty="0"/>
              <a:t>if perhaps</a:t>
            </a:r>
            <a:r>
              <a:rPr lang="en-US" sz="3500" b="1" dirty="0"/>
              <a:t> </a:t>
            </a:r>
            <a:r>
              <a:rPr lang="en-US" sz="3600" dirty="0"/>
              <a:t>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265064" y="1749967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</a:t>
            </a:r>
            <a:r>
              <a:rPr lang="en-US" sz="3600" b="1" u="sng" dirty="0"/>
              <a:t>snare</a:t>
            </a:r>
            <a:r>
              <a:rPr lang="en-US" sz="3600" dirty="0"/>
              <a:t> of the devil, having been held captive by him to do his will.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265064" y="1749967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</a:t>
            </a:r>
            <a:r>
              <a:rPr lang="en-US" sz="3600" b="1" u="sng" dirty="0"/>
              <a:t>snare</a:t>
            </a:r>
            <a:r>
              <a:rPr lang="en-US" sz="3600" dirty="0"/>
              <a:t> of the devil, having been held captive by him to do his will.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91414" y="2144881"/>
            <a:ext cx="7791722" cy="106006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you believe really matters</a:t>
            </a:r>
          </a:p>
        </p:txBody>
      </p:sp>
    </p:spTree>
    <p:extLst>
      <p:ext uri="{BB962C8B-B14F-4D97-AF65-F5344CB8AC3E}">
        <p14:creationId xmlns:p14="http://schemas.microsoft.com/office/powerpoint/2010/main" val="411935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</a:t>
            </a:r>
            <a:r>
              <a:rPr lang="en-US" sz="3600" b="1" u="sng" dirty="0"/>
              <a:t>snare</a:t>
            </a:r>
            <a:r>
              <a:rPr lang="en-US" sz="3600" dirty="0"/>
              <a:t> of the devil, having been held captive by him to do his will.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5" y="3964041"/>
            <a:ext cx="12163863" cy="2865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1 Tim 6:9 </a:t>
            </a:r>
            <a:r>
              <a:rPr lang="en-US" sz="3600" dirty="0"/>
              <a:t>But those who want to get rich fall into temptation </a:t>
            </a:r>
            <a:r>
              <a:rPr lang="en-US" sz="3600" b="1" u="sng" dirty="0"/>
              <a:t>and a trap</a:t>
            </a:r>
            <a:r>
              <a:rPr lang="en-US" sz="3600" dirty="0"/>
              <a:t>, and many foolish and harmful desires which plunge people into ruin and destruction. </a:t>
            </a:r>
            <a:r>
              <a:rPr lang="en-US" sz="3600" b="1" baseline="30000" dirty="0"/>
              <a:t>10 </a:t>
            </a:r>
            <a:r>
              <a:rPr lang="en-US" sz="3600" dirty="0"/>
              <a:t>For the love of money is a root of all sorts of evil, and some by longing for it have wandered away from the faith and pierced themselves with many griefs.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1414" y="2144881"/>
            <a:ext cx="7791722" cy="106006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you believe really matters</a:t>
            </a:r>
          </a:p>
        </p:txBody>
      </p:sp>
    </p:spTree>
    <p:extLst>
      <p:ext uri="{BB962C8B-B14F-4D97-AF65-F5344CB8AC3E}">
        <p14:creationId xmlns:p14="http://schemas.microsoft.com/office/powerpoint/2010/main" val="211750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worldly and empty chatter, for it will lead to further ungodliness, </a:t>
            </a:r>
            <a:r>
              <a:rPr lang="en-US" sz="3600" b="1" baseline="30000" dirty="0"/>
              <a:t>17 </a:t>
            </a:r>
            <a:r>
              <a:rPr lang="en-US" sz="3600" b="1" u="sng" dirty="0"/>
              <a:t>and their talk will spread like gangrene</a:t>
            </a:r>
            <a:r>
              <a:rPr lang="en-US" sz="3600" dirty="0"/>
              <a:t>. Among them are Hymenaeus and Philetus, </a:t>
            </a:r>
            <a:r>
              <a:rPr lang="en-US" sz="3600" b="1" baseline="30000" dirty="0"/>
              <a:t>18 </a:t>
            </a:r>
            <a:r>
              <a:rPr lang="en-US" sz="3600" dirty="0"/>
              <a:t>men who have gone astray from the truth, claiming that the resurrection has already taken place; and they are jeopardizing the faith of some. </a:t>
            </a:r>
          </a:p>
        </p:txBody>
      </p:sp>
    </p:spTree>
    <p:extLst>
      <p:ext uri="{BB962C8B-B14F-4D97-AF65-F5344CB8AC3E}">
        <p14:creationId xmlns:p14="http://schemas.microsoft.com/office/powerpoint/2010/main" val="263477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</a:t>
            </a:r>
            <a:r>
              <a:rPr lang="en-US" sz="3600" b="1" u="sng" dirty="0"/>
              <a:t>snare</a:t>
            </a:r>
            <a:r>
              <a:rPr lang="en-US" sz="3600" dirty="0"/>
              <a:t> of the devil, having been held captive by him to do his will.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91414" y="2144881"/>
            <a:ext cx="7791722" cy="106006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you believe really matters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91414" y="3380328"/>
            <a:ext cx="7791722" cy="1060068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“what lie are they believing?” </a:t>
            </a:r>
          </a:p>
        </p:txBody>
      </p:sp>
    </p:spTree>
    <p:extLst>
      <p:ext uri="{BB962C8B-B14F-4D97-AF65-F5344CB8AC3E}">
        <p14:creationId xmlns:p14="http://schemas.microsoft.com/office/powerpoint/2010/main" val="14732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</a:t>
            </a:r>
            <a:r>
              <a:rPr lang="en-US" sz="3600" b="1" u="sng" dirty="0"/>
              <a:t>the </a:t>
            </a:r>
            <a:r>
              <a:rPr lang="en-US" sz="3500" b="1" u="sng" dirty="0"/>
              <a:t>snare of the devil, having been held captive by him to do his will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64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</a:t>
            </a:r>
            <a:r>
              <a:rPr lang="en-US" sz="3600" b="1" u="sng" dirty="0"/>
              <a:t>the </a:t>
            </a:r>
            <a:r>
              <a:rPr lang="en-US" sz="3500" b="1" u="sng" dirty="0"/>
              <a:t>snare of the devil, having been held captive by him to do his will</a:t>
            </a:r>
            <a:r>
              <a:rPr lang="en-US" sz="3600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43" y="1378633"/>
            <a:ext cx="4881490" cy="2921941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One way to tell truth from snare: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b="1" i="1" dirty="0"/>
              <a:t>Whose will does it lead you to live out? </a:t>
            </a:r>
          </a:p>
        </p:txBody>
      </p:sp>
    </p:spTree>
    <p:extLst>
      <p:ext uri="{BB962C8B-B14F-4D97-AF65-F5344CB8AC3E}">
        <p14:creationId xmlns:p14="http://schemas.microsoft.com/office/powerpoint/2010/main" val="4136566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</a:t>
            </a:r>
            <a:r>
              <a:rPr lang="en-US" sz="3600" b="1" u="sng" dirty="0"/>
              <a:t>the </a:t>
            </a:r>
            <a:r>
              <a:rPr lang="en-US" sz="3500" b="1" u="sng" dirty="0"/>
              <a:t>snare of the devil, having been held captive by him to do his will</a:t>
            </a:r>
            <a:r>
              <a:rPr lang="en-US" sz="3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385689" y="1749968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</a:t>
            </a:r>
            <a:r>
              <a:rPr lang="en-US" sz="3600" b="1" u="sng" dirty="0"/>
              <a:t>leading to the knowledge of the truth</a:t>
            </a:r>
            <a:r>
              <a:rPr lang="en-US" sz="3600" dirty="0"/>
              <a:t>, </a:t>
            </a:r>
            <a:r>
              <a:rPr lang="en-US" sz="3600" b="1" baseline="30000" dirty="0"/>
              <a:t>26 </a:t>
            </a:r>
            <a:r>
              <a:rPr lang="en-US" sz="3600" dirty="0"/>
              <a:t>and they may come to their senses and escape from the snare of the devil, having been held captive by him to do his will.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385689" y="1749968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500" b="1" u="sng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385689" y="1749968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perhaps God may grant them repentance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</a:t>
            </a:r>
            <a:r>
              <a:rPr lang="en-US" sz="3600" b="1" u="sng" dirty="0"/>
              <a:t>and escape</a:t>
            </a:r>
            <a:r>
              <a:rPr lang="en-US" sz="3600" dirty="0"/>
              <a:t> from the snare of the devil, having been held captive by him to do his will.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385689" y="1749968"/>
            <a:ext cx="439146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 &amp; Hope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03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725" y="1244875"/>
            <a:ext cx="5203727" cy="1536425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Repentance is the way out of the snare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794" y="2876243"/>
            <a:ext cx="5189658" cy="1480604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But it’s hard to get out on our own</a:t>
            </a:r>
          </a:p>
        </p:txBody>
      </p:sp>
    </p:spTree>
    <p:extLst>
      <p:ext uri="{BB962C8B-B14F-4D97-AF65-F5344CB8AC3E}">
        <p14:creationId xmlns:p14="http://schemas.microsoft.com/office/powerpoint/2010/main" val="20397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4517" y="1385722"/>
            <a:ext cx="4753807" cy="2818080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Why argue?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600" b="1" dirty="0"/>
              <a:t>In the hopes that they might change their mind and be rescued</a:t>
            </a:r>
          </a:p>
        </p:txBody>
      </p:sp>
    </p:spTree>
    <p:extLst>
      <p:ext uri="{BB962C8B-B14F-4D97-AF65-F5344CB8AC3E}">
        <p14:creationId xmlns:p14="http://schemas.microsoft.com/office/powerpoint/2010/main" val="2089739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304" y="1921104"/>
            <a:ext cx="6822756" cy="8640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loving slap in the face 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worldly and empty chatter, for it will lead to further ungodliness, </a:t>
            </a:r>
            <a:r>
              <a:rPr lang="en-US" sz="3600" b="1" baseline="30000" dirty="0"/>
              <a:t>17 </a:t>
            </a:r>
            <a:r>
              <a:rPr lang="en-US" sz="3600" dirty="0"/>
              <a:t>and their talk will spread like gangrene. </a:t>
            </a:r>
            <a:r>
              <a:rPr lang="en-US" sz="3600" b="1" u="sng" dirty="0"/>
              <a:t>Among them are </a:t>
            </a:r>
            <a:r>
              <a:rPr lang="en-US" sz="3600" b="1" u="sng" dirty="0" err="1"/>
              <a:t>Hymenaeus</a:t>
            </a:r>
            <a:r>
              <a:rPr lang="en-US" sz="3600" b="1" u="sng" dirty="0"/>
              <a:t> and </a:t>
            </a:r>
            <a:r>
              <a:rPr lang="en-US" sz="3600" b="1" u="sng" dirty="0" err="1"/>
              <a:t>Philetus</a:t>
            </a:r>
            <a:r>
              <a:rPr lang="en-US" sz="3600" dirty="0"/>
              <a:t>, </a:t>
            </a:r>
            <a:r>
              <a:rPr lang="en-US" sz="3600" b="1" baseline="30000" dirty="0"/>
              <a:t>18 </a:t>
            </a:r>
            <a:r>
              <a:rPr lang="en-US" sz="3600" dirty="0"/>
              <a:t>men who have gone astray from the truth, claiming that the resurrection has already taken place; and they are jeopardizing the faith of some. </a:t>
            </a:r>
          </a:p>
        </p:txBody>
      </p:sp>
    </p:spTree>
    <p:extLst>
      <p:ext uri="{BB962C8B-B14F-4D97-AF65-F5344CB8AC3E}">
        <p14:creationId xmlns:p14="http://schemas.microsoft.com/office/powerpoint/2010/main" val="395518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304" y="1921104"/>
            <a:ext cx="6822756" cy="86404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loving slap in the face 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</a:t>
            </a:r>
            <a:r>
              <a:rPr lang="en-US" sz="3500" b="1" u="sng" dirty="0"/>
              <a:t>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75223" y="2940435"/>
            <a:ext cx="7030459" cy="82910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that we all need sometimes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3688" y="1473978"/>
            <a:ext cx="5924700" cy="27079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Matt 18:15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/>
              <a:t>Now if your brother sins, go and show him his fault in private; if he listens to you, you have gained your brother. 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51" y="1473978"/>
            <a:ext cx="5552514" cy="273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The goal is to win your brother </a:t>
            </a:r>
          </a:p>
          <a:p>
            <a:pPr algn="ctr"/>
            <a:r>
              <a:rPr lang="en-US" sz="4800" b="1" dirty="0"/>
              <a:t>(not the argument)</a:t>
            </a:r>
          </a:p>
        </p:txBody>
      </p:sp>
    </p:spTree>
    <p:extLst>
      <p:ext uri="{BB962C8B-B14F-4D97-AF65-F5344CB8AC3E}">
        <p14:creationId xmlns:p14="http://schemas.microsoft.com/office/powerpoint/2010/main" val="21484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251" y="1473978"/>
            <a:ext cx="5552514" cy="273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The goal is to win your brother </a:t>
            </a:r>
          </a:p>
          <a:p>
            <a:pPr algn="ctr"/>
            <a:r>
              <a:rPr lang="en-US" sz="4800" b="1" dirty="0"/>
              <a:t>(not the argument)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9453" y="1357636"/>
            <a:ext cx="6804069" cy="291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>
                <a:solidFill>
                  <a:schemeClr val="bg1"/>
                </a:solidFill>
              </a:rPr>
              <a:t>Rom 15:14</a:t>
            </a:r>
            <a:r>
              <a:rPr lang="en-US" sz="3600" b="1" baseline="30000" dirty="0"/>
              <a:t> </a:t>
            </a:r>
            <a:r>
              <a:rPr lang="en-US" sz="3600" dirty="0"/>
              <a:t>I myself also am convinced that you yourselves are full of goodness, filled with all knowledge and </a:t>
            </a:r>
            <a:r>
              <a:rPr lang="en-US" sz="3600" b="1" u="sng" dirty="0"/>
              <a:t>able also to admonish one another</a:t>
            </a:r>
            <a:r>
              <a:rPr lang="en-US" sz="3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38872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569" y="1303769"/>
            <a:ext cx="5209884" cy="305053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snares threaten to tangle up your friends?</a:t>
            </a:r>
          </a:p>
          <a:p>
            <a:pPr algn="ctr"/>
            <a:r>
              <a:rPr lang="en-US" sz="3600" b="1" dirty="0"/>
              <a:t> </a:t>
            </a:r>
          </a:p>
          <a:p>
            <a:pPr algn="ctr"/>
            <a:r>
              <a:rPr lang="en-US" sz="4000" b="1" dirty="0"/>
              <a:t>How about you?? </a:t>
            </a:r>
          </a:p>
        </p:txBody>
      </p:sp>
    </p:spTree>
    <p:extLst>
      <p:ext uri="{BB962C8B-B14F-4D97-AF65-F5344CB8AC3E}">
        <p14:creationId xmlns:p14="http://schemas.microsoft.com/office/powerpoint/2010/main" val="20538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</a:rPr>
              <a:t>Why</a:t>
            </a:r>
            <a:r>
              <a:rPr lang="en-US" sz="4000" b="1" i="1" dirty="0">
                <a:solidFill>
                  <a:schemeClr val="bg1"/>
                </a:solidFill>
              </a:rPr>
              <a:t>, When,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7419809" y="1306308"/>
            <a:ext cx="43914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Compassion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2:25</a:t>
            </a:r>
            <a:r>
              <a:rPr lang="en-US" sz="3600" b="1" baseline="30000" dirty="0"/>
              <a:t> </a:t>
            </a:r>
            <a:r>
              <a:rPr lang="en-US" sz="3600" dirty="0"/>
              <a:t> … correcting those who are in opposition, if </a:t>
            </a:r>
            <a:r>
              <a:rPr lang="en-US" sz="3500" b="1" u="sng" dirty="0"/>
              <a:t>perhaps God may grant them repentance</a:t>
            </a:r>
            <a:r>
              <a:rPr lang="en-US" sz="3600" dirty="0"/>
              <a:t> leading to the knowledge of the truth, </a:t>
            </a:r>
            <a:r>
              <a:rPr lang="en-US" sz="3600" b="1" baseline="30000" dirty="0"/>
              <a:t>26 </a:t>
            </a:r>
            <a:r>
              <a:rPr lang="en-US" sz="3500" dirty="0"/>
              <a:t>and they may come to their senses</a:t>
            </a:r>
            <a:r>
              <a:rPr lang="en-US" sz="3600" dirty="0"/>
              <a:t> and escape from the snare of the devil, having been held captive by him to do his will.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066" y="1533073"/>
            <a:ext cx="5036225" cy="227175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/>
              <a:t>This is more of a need than ever!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26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9953" y="3525850"/>
            <a:ext cx="114483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How do we square these two ideas?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953" y="1459615"/>
            <a:ext cx="6777318" cy="904096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Don’t be argumentative…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36895" y="2339686"/>
            <a:ext cx="6777318" cy="860176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But do correct each other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371830" y="1431457"/>
            <a:ext cx="54910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Two extremes: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1797219" y="2354787"/>
            <a:ext cx="54910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1) Never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1931690" y="3219898"/>
            <a:ext cx="54910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2) Always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398" y="1754544"/>
            <a:ext cx="11823204" cy="233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Too often, Christians end up not addressing problems that matter, and arguing non-stop about the ones that don’t.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4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398" y="1765561"/>
            <a:ext cx="11823204" cy="233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So what would it look like to be “willing to correct” and also “not quarrelsome”?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7423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1265" y="1786188"/>
            <a:ext cx="5397166" cy="1016824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God’s 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way: </a:t>
            </a:r>
            <a:r>
              <a:rPr lang="en-US" sz="6000" b="1" i="1" dirty="0">
                <a:solidFill>
                  <a:schemeClr val="bg1"/>
                </a:solidFill>
              </a:rPr>
              <a:t>Love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worldly and empty chatter, for it will lead to further ungodliness, </a:t>
            </a:r>
            <a:r>
              <a:rPr lang="en-US" sz="3600" b="1" baseline="30000" dirty="0"/>
              <a:t>17 </a:t>
            </a:r>
            <a:r>
              <a:rPr lang="en-US" sz="3600" dirty="0"/>
              <a:t>and their talk will spread like gangrene. Among them are </a:t>
            </a:r>
            <a:r>
              <a:rPr lang="en-US" sz="3600" dirty="0" err="1"/>
              <a:t>Hymenaeus</a:t>
            </a:r>
            <a:r>
              <a:rPr lang="en-US" sz="3600" dirty="0"/>
              <a:t> and </a:t>
            </a:r>
            <a:r>
              <a:rPr lang="en-US" sz="3600" dirty="0" err="1"/>
              <a:t>Philetus</a:t>
            </a:r>
            <a:r>
              <a:rPr lang="en-US" sz="3600" dirty="0"/>
              <a:t>, </a:t>
            </a:r>
            <a:r>
              <a:rPr lang="en-US" sz="3600" b="1" baseline="30000" dirty="0"/>
              <a:t>18 </a:t>
            </a:r>
            <a:r>
              <a:rPr lang="en-US" sz="3600" b="1" u="sng" dirty="0"/>
              <a:t>men who have gone astray from the truth</a:t>
            </a:r>
            <a:r>
              <a:rPr lang="en-US" sz="3600" dirty="0"/>
              <a:t>, claiming that the resurrection has already taken place; and they are jeopardizing the faith of some. </a:t>
            </a:r>
          </a:p>
        </p:txBody>
      </p:sp>
    </p:spTree>
    <p:extLst>
      <p:ext uri="{BB962C8B-B14F-4D97-AF65-F5344CB8AC3E}">
        <p14:creationId xmlns:p14="http://schemas.microsoft.com/office/powerpoint/2010/main" val="3859870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</a:t>
            </a:r>
            <a:r>
              <a:rPr lang="en-US" sz="3400" b="1" u="sng" dirty="0"/>
              <a:t>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 those who are in opposition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62636" y="1550785"/>
            <a:ext cx="9556376" cy="869686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Useful Arguing: Choose your Battles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59106" y="2880247"/>
            <a:ext cx="7198659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Why am I arguing this? 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</a:t>
            </a:r>
            <a:r>
              <a:rPr lang="en-US" sz="3400" b="1" u="sng" dirty="0"/>
              <a:t>But refuse foolish and ignorant speculations, knowing that they produce quarrels</a:t>
            </a:r>
            <a:r>
              <a:rPr lang="en-US" sz="3400" dirty="0"/>
              <a:t>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correcting those who are in opposition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2306" y="2466631"/>
            <a:ext cx="9807388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Are you willing/able to refuse a fight?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62636" y="1550785"/>
            <a:ext cx="9556376" cy="869686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Useful Arguing: Choose your Battles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</a:t>
            </a:r>
            <a:r>
              <a:rPr lang="en-US" sz="3400" dirty="0"/>
              <a:t> those who are in opposition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2306" y="2466631"/>
            <a:ext cx="9807388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Are you willing/able to refuse a fight?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2306" y="3399906"/>
            <a:ext cx="9807388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Are you willing/able to correct?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62636" y="1550785"/>
            <a:ext cx="9556376" cy="869686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Useful Arguing: Choose your Battles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</a:t>
            </a:r>
            <a:r>
              <a:rPr lang="en-US" sz="3400" dirty="0"/>
              <a:t> those who are in opposition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56129" y="2211051"/>
            <a:ext cx="10479741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We’re good at finding excuses to avoid the work of freeing others from snares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3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</a:t>
            </a:r>
            <a:r>
              <a:rPr lang="en-US" sz="4000" b="1" i="1" u="sng" dirty="0">
                <a:solidFill>
                  <a:schemeClr val="bg1"/>
                </a:solidFill>
              </a:rPr>
              <a:t>When</a:t>
            </a:r>
            <a:r>
              <a:rPr lang="en-US" sz="4000" b="1" i="1" dirty="0">
                <a:solidFill>
                  <a:schemeClr val="bg1"/>
                </a:solidFill>
              </a:rPr>
              <a:t>, and How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</a:t>
            </a:r>
            <a:r>
              <a:rPr lang="en-US" sz="3400" b="1" u="sng" dirty="0"/>
              <a:t>correcting</a:t>
            </a:r>
            <a:r>
              <a:rPr lang="en-US" sz="3400" dirty="0"/>
              <a:t> those who are in opposition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907" y="2211051"/>
            <a:ext cx="10676964" cy="10168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 need to build (or rebuild) this into our corporate ethos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</a:t>
            </a:r>
            <a:r>
              <a:rPr lang="en-US" sz="4000" b="1" i="1" u="sng" dirty="0">
                <a:solidFill>
                  <a:schemeClr val="bg1"/>
                </a:solidFill>
              </a:rPr>
              <a:t>How</a:t>
            </a:r>
            <a:r>
              <a:rPr lang="en-US" sz="4000" b="1" i="1" dirty="0">
                <a:solidFill>
                  <a:schemeClr val="bg1"/>
                </a:solidFill>
              </a:rPr>
              <a:t>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b="1" u="sng" dirty="0"/>
              <a:t>The Lord’s bond-servant must not be quarrelsome</a:t>
            </a:r>
            <a:r>
              <a:rPr lang="en-US" sz="3400" dirty="0"/>
              <a:t>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correcting those who are in opposition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682560" y="1791742"/>
            <a:ext cx="75291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1 “don’t”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4 “do’s”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38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</a:t>
            </a:r>
            <a:r>
              <a:rPr lang="en-US" sz="4000" b="1" i="1" u="sng" dirty="0">
                <a:solidFill>
                  <a:schemeClr val="bg1"/>
                </a:solidFill>
              </a:rPr>
              <a:t>How</a:t>
            </a:r>
            <a:r>
              <a:rPr lang="en-US" sz="4000" b="1" i="1" dirty="0">
                <a:solidFill>
                  <a:schemeClr val="bg1"/>
                </a:solidFill>
              </a:rPr>
              <a:t>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</a:t>
            </a:r>
            <a:r>
              <a:rPr lang="en-US" sz="3400" b="1" u="sng" dirty="0"/>
              <a:t>but be kind to all</a:t>
            </a:r>
            <a:r>
              <a:rPr lang="en-US" sz="3400" dirty="0"/>
              <a:t>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correcting those who are in opposition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682560" y="1791742"/>
            <a:ext cx="75291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1 “don’t”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4 “do’s”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156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</a:t>
            </a:r>
            <a:r>
              <a:rPr lang="en-US" sz="4000" b="1" i="1" u="sng" dirty="0">
                <a:solidFill>
                  <a:schemeClr val="bg1"/>
                </a:solidFill>
              </a:rPr>
              <a:t>How</a:t>
            </a:r>
            <a:r>
              <a:rPr lang="en-US" sz="4000" b="1" i="1" dirty="0">
                <a:solidFill>
                  <a:schemeClr val="bg1"/>
                </a:solidFill>
              </a:rPr>
              <a:t>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</a:t>
            </a:r>
            <a:r>
              <a:rPr lang="en-US" sz="3400" b="1" u="sng" dirty="0"/>
              <a:t>skillful in teaching</a:t>
            </a:r>
            <a:r>
              <a:rPr lang="en-US" sz="3400" dirty="0"/>
              <a:t>, patient when wronged,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correcting those who are in opposition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682560" y="1791742"/>
            <a:ext cx="75291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1 “don’t”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4 “do’s”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95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</a:t>
            </a:r>
            <a:r>
              <a:rPr lang="en-US" sz="4000" b="1" i="1" u="sng" dirty="0">
                <a:solidFill>
                  <a:schemeClr val="bg1"/>
                </a:solidFill>
              </a:rPr>
              <a:t>How</a:t>
            </a:r>
            <a:r>
              <a:rPr lang="en-US" sz="4000" b="1" i="1" dirty="0">
                <a:solidFill>
                  <a:schemeClr val="bg1"/>
                </a:solidFill>
              </a:rPr>
              <a:t>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</a:t>
            </a:r>
            <a:r>
              <a:rPr lang="en-US" sz="3400" b="1" u="sng" dirty="0"/>
              <a:t>patient when wronged</a:t>
            </a:r>
            <a:r>
              <a:rPr lang="en-US" sz="3400" dirty="0"/>
              <a:t>, </a:t>
            </a:r>
            <a:r>
              <a:rPr lang="en-US" sz="3400" b="1" baseline="30000" dirty="0"/>
              <a:t>25 </a:t>
            </a:r>
            <a:r>
              <a:rPr lang="en-US" sz="3400" dirty="0"/>
              <a:t>with gentleness correcting those who are in opposition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682560" y="1791742"/>
            <a:ext cx="75291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1 “don’t”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4 “do’s”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6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28137" y="149966"/>
            <a:ext cx="52613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Useful </a:t>
            </a:r>
            <a:r>
              <a:rPr lang="en-US" sz="6000" b="1" dirty="0">
                <a:solidFill>
                  <a:schemeClr val="bg1"/>
                </a:solidFill>
              </a:rPr>
              <a:t>Arguing: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5162839" y="374194"/>
            <a:ext cx="69306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Why, When, and </a:t>
            </a:r>
            <a:r>
              <a:rPr lang="en-US" sz="4000" b="1" i="1" u="sng" dirty="0">
                <a:solidFill>
                  <a:schemeClr val="bg1"/>
                </a:solidFill>
              </a:rPr>
              <a:t>How</a:t>
            </a:r>
            <a:r>
              <a:rPr lang="en-US" sz="4000" b="1" i="1" dirty="0">
                <a:solidFill>
                  <a:schemeClr val="bg1"/>
                </a:solidFill>
              </a:rPr>
              <a:t> to Argue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356847"/>
            <a:ext cx="12191999" cy="2501153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baseline="30000" dirty="0">
                <a:solidFill>
                  <a:srgbClr val="72DB2B"/>
                </a:solidFill>
              </a:rPr>
              <a:t>2 Tim 2:23</a:t>
            </a:r>
            <a:r>
              <a:rPr lang="en-US" sz="3400" b="1" baseline="30000" dirty="0"/>
              <a:t> </a:t>
            </a:r>
            <a:r>
              <a:rPr lang="en-US" sz="3400" dirty="0"/>
              <a:t> But refuse foolish and ignorant speculations, knowing that they produce quarrels. </a:t>
            </a:r>
            <a:r>
              <a:rPr lang="en-US" sz="3400" b="1" baseline="30000" dirty="0"/>
              <a:t>24 </a:t>
            </a:r>
            <a:r>
              <a:rPr lang="en-US" sz="3400" dirty="0"/>
              <a:t>The Lord’s bond-servant must not be quarrelsome, but be kind to all, skillful in teaching, patient when wronged, </a:t>
            </a:r>
            <a:r>
              <a:rPr lang="en-US" sz="3400" b="1" baseline="30000" dirty="0"/>
              <a:t>25 </a:t>
            </a:r>
            <a:r>
              <a:rPr lang="en-US" sz="3400" b="1" u="sng" dirty="0"/>
              <a:t>with gentleness</a:t>
            </a:r>
            <a:r>
              <a:rPr lang="en-US" sz="3400" b="1" dirty="0"/>
              <a:t> </a:t>
            </a:r>
            <a:r>
              <a:rPr lang="en-US" sz="3400" dirty="0"/>
              <a:t>correcting those who are in opposition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8660" y="3730734"/>
            <a:ext cx="8503022" cy="821469"/>
          </a:xfrm>
          <a:prstGeom prst="roundRect">
            <a:avLst/>
          </a:prstGeom>
          <a:solidFill>
            <a:srgbClr val="3F7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Humility is the key to arguing well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682560" y="1791742"/>
            <a:ext cx="75291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1 “don’t”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chemeClr val="bg1"/>
                </a:solidFill>
              </a:rPr>
              <a:t>4 “do’s”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worldly and empty chatter, for it will lead to further ungodliness, </a:t>
            </a:r>
            <a:r>
              <a:rPr lang="en-US" sz="3600" b="1" baseline="30000" dirty="0"/>
              <a:t>17 </a:t>
            </a:r>
            <a:r>
              <a:rPr lang="en-US" sz="3600" dirty="0"/>
              <a:t>and their talk will spread like gangrene. Among them are </a:t>
            </a:r>
            <a:r>
              <a:rPr lang="en-US" sz="3600" dirty="0" err="1"/>
              <a:t>Hymenaeus</a:t>
            </a:r>
            <a:r>
              <a:rPr lang="en-US" sz="3600" dirty="0"/>
              <a:t> and </a:t>
            </a:r>
            <a:r>
              <a:rPr lang="en-US" sz="3600" dirty="0" err="1"/>
              <a:t>Philetus</a:t>
            </a:r>
            <a:r>
              <a:rPr lang="en-US" sz="3600" dirty="0"/>
              <a:t>, </a:t>
            </a:r>
            <a:r>
              <a:rPr lang="en-US" sz="3600" b="1" baseline="30000" dirty="0"/>
              <a:t>18 </a:t>
            </a:r>
            <a:r>
              <a:rPr lang="en-US" sz="3600" dirty="0"/>
              <a:t>men who have gone astray from the truth, </a:t>
            </a:r>
            <a:r>
              <a:rPr lang="en-US" sz="3500" b="1" u="sng" dirty="0"/>
              <a:t>claiming that the resurrection has already taken place</a:t>
            </a:r>
            <a:r>
              <a:rPr lang="en-US" sz="3600" dirty="0"/>
              <a:t>; and they are jeopardizing the faith of some. </a:t>
            </a:r>
          </a:p>
        </p:txBody>
      </p:sp>
    </p:spTree>
    <p:extLst>
      <p:ext uri="{BB962C8B-B14F-4D97-AF65-F5344CB8AC3E}">
        <p14:creationId xmlns:p14="http://schemas.microsoft.com/office/powerpoint/2010/main" val="3807325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449478" y="1183847"/>
            <a:ext cx="110344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A real chance to stand out here!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2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6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191729" y="341614"/>
            <a:ext cx="9453716" cy="6647974"/>
          </a:xfrm>
          <a:prstGeom prst="rect">
            <a:avLst/>
          </a:prstGeom>
          <a:solidFill>
            <a:srgbClr val="03272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</a:rPr>
              <a:t>Discussion Questions to-go: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What would be some factors to consider in discerning loving correction from useless quarreling?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How can we strengthen the ethos of correcting one another in our church community?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What “snares” (faulty or worldly teaching / emphasis) might you or your friends be susceptible to?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4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3953022"/>
            <a:ext cx="12191999" cy="2904979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2:16</a:t>
            </a:r>
            <a:r>
              <a:rPr lang="en-US" sz="3600" b="1" baseline="30000" dirty="0"/>
              <a:t> </a:t>
            </a:r>
            <a:r>
              <a:rPr lang="en-US" sz="3600" dirty="0"/>
              <a:t>But avoid worldly and empty chatter, for it will lead to further ungodliness, </a:t>
            </a:r>
            <a:r>
              <a:rPr lang="en-US" sz="3600" b="1" baseline="30000" dirty="0"/>
              <a:t>17 </a:t>
            </a:r>
            <a:r>
              <a:rPr lang="en-US" sz="3600" dirty="0"/>
              <a:t>and their talk will spread like gangrene. Among them are </a:t>
            </a:r>
            <a:r>
              <a:rPr lang="en-US" sz="3600" dirty="0" err="1"/>
              <a:t>Hymenaeus</a:t>
            </a:r>
            <a:r>
              <a:rPr lang="en-US" sz="3600" dirty="0"/>
              <a:t> and </a:t>
            </a:r>
            <a:r>
              <a:rPr lang="en-US" sz="3600" dirty="0" err="1"/>
              <a:t>Philetus</a:t>
            </a:r>
            <a:r>
              <a:rPr lang="en-US" sz="3600" dirty="0"/>
              <a:t>, </a:t>
            </a:r>
            <a:r>
              <a:rPr lang="en-US" sz="3600" b="1" baseline="30000" dirty="0"/>
              <a:t>18 </a:t>
            </a:r>
            <a:r>
              <a:rPr lang="en-US" sz="3600" dirty="0"/>
              <a:t>men who have gone astray from the truth, claiming that the resurrection has already taken place; </a:t>
            </a:r>
            <a:r>
              <a:rPr lang="en-US" sz="3500" b="1" u="sng" dirty="0"/>
              <a:t>and they are jeopardizing the faith of some</a:t>
            </a:r>
            <a:r>
              <a:rPr lang="en-US" sz="3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826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4149969"/>
            <a:ext cx="12191999" cy="2708032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2:15</a:t>
            </a:r>
            <a:r>
              <a:rPr lang="en-US" sz="3600" b="1" baseline="30000" dirty="0"/>
              <a:t> </a:t>
            </a:r>
            <a:r>
              <a:rPr lang="en-US" sz="3600" dirty="0"/>
              <a:t>Be diligent to present yourself approved to God as a worker … accurately handling the word of truth. </a:t>
            </a:r>
          </a:p>
        </p:txBody>
      </p:sp>
    </p:spTree>
    <p:extLst>
      <p:ext uri="{BB962C8B-B14F-4D97-AF65-F5344CB8AC3E}">
        <p14:creationId xmlns:p14="http://schemas.microsoft.com/office/powerpoint/2010/main" val="315579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4963027" y="428426"/>
            <a:ext cx="2299447" cy="511823"/>
          </a:xfrm>
          <a:prstGeom prst="borderCallout1">
            <a:avLst>
              <a:gd name="adj1" fmla="val 167152"/>
              <a:gd name="adj2" fmla="val 3389"/>
              <a:gd name="adj3" fmla="val 103244"/>
              <a:gd name="adj4" fmla="val 25648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Paul (Rome) </a:t>
            </a:r>
          </a:p>
        </p:txBody>
      </p:sp>
      <p:sp>
        <p:nvSpPr>
          <p:cNvPr id="9" name="Oval 8"/>
          <p:cNvSpPr/>
          <p:nvPr/>
        </p:nvSpPr>
        <p:spPr>
          <a:xfrm>
            <a:off x="4772527" y="119217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1B03D-D654-4EFA-9CCC-AAD4DCB64486}"/>
              </a:ext>
            </a:extLst>
          </p:cNvPr>
          <p:cNvSpPr txBox="1"/>
          <p:nvPr/>
        </p:nvSpPr>
        <p:spPr>
          <a:xfrm>
            <a:off x="-152554" y="95375"/>
            <a:ext cx="57654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2 Timothy 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8145380" y="1278392"/>
            <a:ext cx="3320361" cy="589555"/>
          </a:xfrm>
          <a:prstGeom prst="borderCallout1">
            <a:avLst>
              <a:gd name="adj1" fmla="val 203425"/>
              <a:gd name="adj2" fmla="val 3896"/>
              <a:gd name="adj3" fmla="val 94446"/>
              <a:gd name="adj4" fmla="val 48727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Timothy (Ephesus)</a:t>
            </a:r>
          </a:p>
        </p:txBody>
      </p:sp>
      <p:sp>
        <p:nvSpPr>
          <p:cNvPr id="10" name="Oval 9"/>
          <p:cNvSpPr/>
          <p:nvPr/>
        </p:nvSpPr>
        <p:spPr>
          <a:xfrm>
            <a:off x="8145380" y="2303089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4149969"/>
            <a:ext cx="12191999" cy="2708032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baseline="30000" dirty="0">
                <a:solidFill>
                  <a:srgbClr val="72DB2B"/>
                </a:solidFill>
              </a:rPr>
              <a:t>2 Tim 2:15</a:t>
            </a:r>
            <a:r>
              <a:rPr lang="en-US" sz="3600" b="1" baseline="30000" dirty="0"/>
              <a:t> </a:t>
            </a:r>
            <a:r>
              <a:rPr lang="en-US" sz="3600" dirty="0"/>
              <a:t>Be diligent to present yourself approved to God as a worker … </a:t>
            </a:r>
            <a:r>
              <a:rPr lang="en-US" sz="3600" b="1" u="sng" dirty="0"/>
              <a:t>accurately handling</a:t>
            </a:r>
            <a:r>
              <a:rPr lang="en-US" sz="3600" dirty="0"/>
              <a:t> the word of truth. 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4F0780B-E537-276B-1EE1-4650FEA88800}"/>
              </a:ext>
            </a:extLst>
          </p:cNvPr>
          <p:cNvSpPr/>
          <p:nvPr/>
        </p:nvSpPr>
        <p:spPr>
          <a:xfrm>
            <a:off x="5214174" y="4252165"/>
            <a:ext cx="4817653" cy="589556"/>
          </a:xfrm>
          <a:prstGeom prst="wedgeRectCallout">
            <a:avLst>
              <a:gd name="adj1" fmla="val -60338"/>
              <a:gd name="adj2" fmla="val 18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</a:rPr>
              <a:t>Thotomeo</a:t>
            </a:r>
            <a:r>
              <a:rPr lang="en-US" sz="3200" b="1" dirty="0">
                <a:solidFill>
                  <a:schemeClr val="tx1"/>
                </a:solidFill>
              </a:rPr>
              <a:t>: to cut straight</a:t>
            </a:r>
          </a:p>
        </p:txBody>
      </p:sp>
    </p:spTree>
    <p:extLst>
      <p:ext uri="{BB962C8B-B14F-4D97-AF65-F5344CB8AC3E}">
        <p14:creationId xmlns:p14="http://schemas.microsoft.com/office/powerpoint/2010/main" val="16710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4953</Words>
  <Application>Microsoft Office PowerPoint</Application>
  <PresentationFormat>Widescreen</PresentationFormat>
  <Paragraphs>251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2024-08-25T21:11:44Z</dcterms:created>
  <dcterms:modified xsi:type="dcterms:W3CDTF">2024-08-25T21:11:50Z</dcterms:modified>
</cp:coreProperties>
</file>