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5683" r:id="rId1"/>
    <p:sldMasterId id="2147485719" r:id="rId2"/>
  </p:sldMasterIdLst>
  <p:notesMasterIdLst>
    <p:notesMasterId r:id="rId42"/>
  </p:notesMasterIdLst>
  <p:sldIdLst>
    <p:sldId id="8541" r:id="rId3"/>
    <p:sldId id="9407" r:id="rId4"/>
    <p:sldId id="9535" r:id="rId5"/>
    <p:sldId id="9553" r:id="rId6"/>
    <p:sldId id="9536" r:id="rId7"/>
    <p:sldId id="9554" r:id="rId8"/>
    <p:sldId id="9555" r:id="rId9"/>
    <p:sldId id="9534" r:id="rId10"/>
    <p:sldId id="9537" r:id="rId11"/>
    <p:sldId id="9531" r:id="rId12"/>
    <p:sldId id="9538" r:id="rId13"/>
    <p:sldId id="1576" r:id="rId14"/>
    <p:sldId id="1577" r:id="rId15"/>
    <p:sldId id="1578" r:id="rId16"/>
    <p:sldId id="9540" r:id="rId17"/>
    <p:sldId id="1580" r:id="rId18"/>
    <p:sldId id="1575" r:id="rId19"/>
    <p:sldId id="1581" r:id="rId20"/>
    <p:sldId id="1582" r:id="rId21"/>
    <p:sldId id="1584" r:id="rId22"/>
    <p:sldId id="9541" r:id="rId23"/>
    <p:sldId id="9542" r:id="rId24"/>
    <p:sldId id="1583" r:id="rId25"/>
    <p:sldId id="1585" r:id="rId26"/>
    <p:sldId id="1586" r:id="rId27"/>
    <p:sldId id="1588" r:id="rId28"/>
    <p:sldId id="1589" r:id="rId29"/>
    <p:sldId id="1590" r:id="rId30"/>
    <p:sldId id="1669" r:id="rId31"/>
    <p:sldId id="9477" r:id="rId32"/>
    <p:sldId id="9543" r:id="rId33"/>
    <p:sldId id="9547" r:id="rId34"/>
    <p:sldId id="9546" r:id="rId35"/>
    <p:sldId id="9548" r:id="rId36"/>
    <p:sldId id="9549" r:id="rId37"/>
    <p:sldId id="9550" r:id="rId38"/>
    <p:sldId id="9551" r:id="rId39"/>
    <p:sldId id="9552" r:id="rId40"/>
    <p:sldId id="9272" r:id="rId4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86C4"/>
    <a:srgbClr val="254061"/>
    <a:srgbClr val="D3E6FF"/>
    <a:srgbClr val="B0E4CD"/>
    <a:srgbClr val="35A5C2"/>
    <a:srgbClr val="385D8A"/>
    <a:srgbClr val="386294"/>
    <a:srgbClr val="586676"/>
    <a:srgbClr val="204C82"/>
    <a:srgbClr val="2B6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C3F4B-24D8-CD4B-BCD3-7740C44EAC92}" v="768" dt="2023-03-23T23:04:38.8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12" autoAdjust="0"/>
    <p:restoredTop sz="66667" autoAdjust="0"/>
  </p:normalViewPr>
  <p:slideViewPr>
    <p:cSldViewPr snapToGrid="0">
      <p:cViewPr varScale="1">
        <p:scale>
          <a:sx n="55" d="100"/>
          <a:sy n="55" d="100"/>
        </p:scale>
        <p:origin x="496" y="6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96978B-A236-B943-B34D-431BF05F63D6}" type="slidenum">
              <a:rPr lang="en-US" smtClean="0"/>
              <a:pPr>
                <a:defRPr/>
              </a:pPr>
              <a:t>1</a:t>
            </a:fld>
            <a:endParaRPr lang="en-US"/>
          </a:p>
        </p:txBody>
      </p:sp>
    </p:spTree>
    <p:extLst>
      <p:ext uri="{BB962C8B-B14F-4D97-AF65-F5344CB8AC3E}">
        <p14:creationId xmlns:p14="http://schemas.microsoft.com/office/powerpoint/2010/main" val="252471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7036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0716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61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380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23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855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46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487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964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88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35242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76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267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954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63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526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328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70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15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334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1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42014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00926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41752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3324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30532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4095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82204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66130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64794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26978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5903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9481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83525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2416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3336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3053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8927182"/>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026955312"/>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816134588"/>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561650049"/>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41534812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67888875"/>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69515138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02195019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251889324"/>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655371486"/>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63944480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4/4/2023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4/4/2023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4/4/2023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4/4/2023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4/4/2023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4/4/2023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4/4/2023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4/4/2023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1588417463"/>
      </p:ext>
    </p:extLst>
  </p:cSld>
  <p:clrMap bg1="dk1" tx1="lt1" bg2="dk2" tx2="lt2" accent1="accent1" accent2="accent2" accent3="accent3" accent4="accent4" accent5="accent5" accent6="accent6" hlink="hlink" folHlink="folHlink"/>
  <p:sldLayoutIdLst>
    <p:sldLayoutId id="2147485720" r:id="rId1"/>
    <p:sldLayoutId id="2147485721" r:id="rId2"/>
    <p:sldLayoutId id="2147485722" r:id="rId3"/>
    <p:sldLayoutId id="2147485723" r:id="rId4"/>
    <p:sldLayoutId id="2147485724" r:id="rId5"/>
    <p:sldLayoutId id="2147485725" r:id="rId6"/>
    <p:sldLayoutId id="2147485726" r:id="rId7"/>
    <p:sldLayoutId id="2147485727" r:id="rId8"/>
    <p:sldLayoutId id="2147485728" r:id="rId9"/>
    <p:sldLayoutId id="2147485729" r:id="rId10"/>
    <p:sldLayoutId id="2147485730"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EXODUS</a:t>
            </a:r>
          </a:p>
        </p:txBody>
      </p:sp>
      <p:sp>
        <p:nvSpPr>
          <p:cNvPr id="5" name="TextBox 4">
            <a:extLst>
              <a:ext uri="{FF2B5EF4-FFF2-40B4-BE49-F238E27FC236}">
                <a16:creationId xmlns="" xmlns:a16="http://schemas.microsoft.com/office/drawing/2014/main" id="{BAE4048D-F2A1-4F2F-A6A3-C02D29D6F4D0}"/>
              </a:ext>
            </a:extLst>
          </p:cNvPr>
          <p:cNvSpPr txBox="1"/>
          <p:nvPr/>
        </p:nvSpPr>
        <p:spPr>
          <a:xfrm>
            <a:off x="2911364" y="2327564"/>
            <a:ext cx="6369269" cy="584775"/>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844245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9" name="Rectangle 7174">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 xmlns:a16="http://schemas.microsoft.com/office/drawing/2014/main" id="{4A70720C-0ECD-6FC6-18CB-E4C4AB9042F7}"/>
              </a:ext>
            </a:extLst>
          </p:cNvPr>
          <p:cNvSpPr>
            <a:spLocks noChangeArrowheads="1"/>
          </p:cNvSpPr>
          <p:nvPr/>
        </p:nvSpPr>
        <p:spPr bwMode="auto">
          <a:xfrm>
            <a:off x="6096000" y="904684"/>
            <a:ext cx="5829300" cy="5048631"/>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 xmlns:a16="http://schemas.microsoft.com/office/drawing/2014/main" id="{362E8545-2315-B020-3424-25C8FF5F5227}"/>
              </a:ext>
            </a:extLst>
          </p:cNvPr>
          <p:cNvSpPr txBox="1">
            <a:spLocks noChangeArrowheads="1"/>
          </p:cNvSpPr>
          <p:nvPr/>
        </p:nvSpPr>
        <p:spPr bwMode="auto">
          <a:xfrm>
            <a:off x="6110058" y="1038920"/>
            <a:ext cx="5817345" cy="3970318"/>
          </a:xfrm>
          <a:prstGeom prst="rect">
            <a:avLst/>
          </a:prstGeom>
          <a:noFill/>
          <a:ln w="38100">
            <a:noFill/>
            <a:miter lim="800000"/>
            <a:headEnd/>
            <a:tailEnd/>
          </a:ln>
        </p:spPr>
        <p:txBody>
          <a:bodyPr wrap="square">
            <a:spAutoFit/>
          </a:bodyPr>
          <a:lstStyle/>
          <a:p>
            <a:pPr marL="12700" lvl="3">
              <a:lnSpc>
                <a:spcPct val="90000"/>
              </a:lnSpc>
              <a:spcBef>
                <a:spcPts val="0"/>
              </a:spcBef>
              <a:spcAft>
                <a:spcPts val="0"/>
              </a:spcAft>
              <a:buSzPct val="100000"/>
            </a:pPr>
            <a:r>
              <a:rPr lang="en-US" sz="4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Within the Outer Court:</a:t>
            </a:r>
          </a:p>
          <a:p>
            <a:pPr marL="592138" lvl="3" indent="-579438">
              <a:lnSpc>
                <a:spcPct val="90000"/>
              </a:lnSpc>
              <a:spcBef>
                <a:spcPts val="0"/>
              </a:spcBef>
              <a:spcAft>
                <a:spcPts val="0"/>
              </a:spcAft>
              <a:buSzPct val="100000"/>
            </a:pPr>
            <a:r>
              <a:rPr lang="en-US" sz="4000" dirty="0">
                <a:solidFill>
                  <a:prstClr val="white"/>
                </a:solidFill>
                <a:latin typeface="Calibri Light" panose="020F0302020204030204" pitchFamily="34" charset="0"/>
                <a:cs typeface="Calibri Light" panose="020F0302020204030204" pitchFamily="34" charset="0"/>
              </a:rPr>
              <a:t>► 	</a:t>
            </a:r>
            <a:r>
              <a:rPr lang="en-US" sz="4000" dirty="0">
                <a:solidFill>
                  <a:schemeClr val="bg1"/>
                </a:solidFill>
                <a:latin typeface="Calibri Light" panose="020F0302020204030204" pitchFamily="34" charset="0"/>
                <a:cs typeface="Calibri Light" panose="020F0302020204030204" pitchFamily="34" charset="0"/>
              </a:rPr>
              <a:t>A</a:t>
            </a:r>
            <a:r>
              <a:rPr lang="en-US" sz="4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 bronze altar which measured 7 ½ feet square by 4 ½ feet high (27:1-3)</a:t>
            </a:r>
          </a:p>
          <a:p>
            <a:pPr marL="592138" lvl="3" indent="-579438">
              <a:lnSpc>
                <a:spcPct val="90000"/>
              </a:lnSpc>
              <a:spcBef>
                <a:spcPts val="0"/>
              </a:spcBef>
              <a:spcAft>
                <a:spcPts val="0"/>
              </a:spcAft>
              <a:buSzPct val="100000"/>
            </a:pPr>
            <a:r>
              <a:rPr lang="en-US" sz="4000" dirty="0">
                <a:solidFill>
                  <a:prstClr val="white"/>
                </a:solidFill>
                <a:latin typeface="Calibri Light" panose="020F0302020204030204" pitchFamily="34" charset="0"/>
                <a:cs typeface="Calibri Light" panose="020F0302020204030204" pitchFamily="34" charset="0"/>
              </a:rPr>
              <a:t>► 	A </a:t>
            </a:r>
            <a:r>
              <a:rPr lang="en-US" sz="4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bronze wash basin (30:18-21)</a:t>
            </a:r>
          </a:p>
        </p:txBody>
      </p:sp>
    </p:spTree>
    <p:extLst>
      <p:ext uri="{BB962C8B-B14F-4D97-AF65-F5344CB8AC3E}">
        <p14:creationId xmlns:p14="http://schemas.microsoft.com/office/powerpoint/2010/main" val="42876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9" name="Rectangle 7174">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 xmlns:a16="http://schemas.microsoft.com/office/drawing/2014/main" id="{4A70720C-0ECD-6FC6-18CB-E4C4AB9042F7}"/>
              </a:ext>
            </a:extLst>
          </p:cNvPr>
          <p:cNvSpPr>
            <a:spLocks noChangeArrowheads="1"/>
          </p:cNvSpPr>
          <p:nvPr/>
        </p:nvSpPr>
        <p:spPr bwMode="auto">
          <a:xfrm>
            <a:off x="188397" y="237934"/>
            <a:ext cx="4212153" cy="6209796"/>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 xmlns:a16="http://schemas.microsoft.com/office/drawing/2014/main" id="{362E8545-2315-B020-3424-25C8FF5F5227}"/>
              </a:ext>
            </a:extLst>
          </p:cNvPr>
          <p:cNvSpPr txBox="1">
            <a:spLocks noChangeArrowheads="1"/>
          </p:cNvSpPr>
          <p:nvPr/>
        </p:nvSpPr>
        <p:spPr bwMode="auto">
          <a:xfrm>
            <a:off x="202455" y="334070"/>
            <a:ext cx="4179045" cy="5952430"/>
          </a:xfrm>
          <a:prstGeom prst="rect">
            <a:avLst/>
          </a:prstGeom>
          <a:noFill/>
          <a:ln w="38100">
            <a:noFill/>
            <a:miter lim="800000"/>
            <a:headEnd/>
            <a:tailEnd/>
          </a:ln>
        </p:spPr>
        <p:txBody>
          <a:bodyPr wrap="square">
            <a:spAutoFit/>
          </a:bodyPr>
          <a:lstStyle/>
          <a:p>
            <a:pPr marL="12700" lvl="3">
              <a:lnSpc>
                <a:spcPct val="90000"/>
              </a:lnSpc>
              <a:spcBef>
                <a:spcPts val="0"/>
              </a:spcBef>
              <a:spcAft>
                <a:spcPts val="0"/>
              </a:spcAft>
              <a:buSzPct val="100000"/>
            </a:pP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The Tabernacle:</a:t>
            </a:r>
          </a:p>
          <a:p>
            <a:pPr marL="592138" lvl="3" indent="-579438">
              <a:lnSpc>
                <a:spcPct val="90000"/>
              </a:lnSpc>
              <a:spcBef>
                <a:spcPts val="0"/>
              </a:spcBef>
              <a:spcAft>
                <a:spcPts val="0"/>
              </a:spcAft>
              <a:buSzPct val="100000"/>
            </a:pPr>
            <a:r>
              <a:rPr lang="en-US" sz="3700" dirty="0">
                <a:solidFill>
                  <a:prstClr val="white"/>
                </a:solidFill>
                <a:latin typeface="Calibri Light" panose="020F0302020204030204" pitchFamily="34" charset="0"/>
                <a:cs typeface="Calibri Light" panose="020F0302020204030204" pitchFamily="34" charset="0"/>
              </a:rPr>
              <a:t>► 	</a:t>
            </a:r>
            <a:r>
              <a:rPr lang="en-US" sz="3700" dirty="0">
                <a:solidFill>
                  <a:schemeClr val="bg1"/>
                </a:solidFill>
                <a:latin typeface="Calibri Light" panose="020F0302020204030204" pitchFamily="34" charset="0"/>
                <a:cs typeface="Calibri Light" panose="020F0302020204030204" pitchFamily="34" charset="0"/>
              </a:rPr>
              <a:t>45 feet long x 15 feet high x 15 feet wide </a:t>
            </a:r>
            <a:endPar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endParaRPr>
          </a:p>
          <a:p>
            <a:pPr marL="592138" lvl="3" indent="-579438">
              <a:lnSpc>
                <a:spcPct val="90000"/>
              </a:lnSpc>
              <a:spcBef>
                <a:spcPts val="0"/>
              </a:spcBef>
              <a:spcAft>
                <a:spcPts val="0"/>
              </a:spcAft>
              <a:buSzPct val="100000"/>
            </a:pPr>
            <a:r>
              <a:rPr lang="en-US" sz="3700" dirty="0">
                <a:solidFill>
                  <a:prstClr val="white"/>
                </a:solidFill>
                <a:latin typeface="Calibri Light" panose="020F0302020204030204" pitchFamily="34" charset="0"/>
                <a:cs typeface="Calibri Light" panose="020F0302020204030204" pitchFamily="34" charset="0"/>
              </a:rPr>
              <a:t>► 	Built with shittim wood</a:t>
            </a:r>
          </a:p>
          <a:p>
            <a:pPr marL="592138" lvl="3" indent="-579438">
              <a:lnSpc>
                <a:spcPct val="90000"/>
              </a:lnSpc>
              <a:spcBef>
                <a:spcPts val="0"/>
              </a:spcBef>
              <a:spcAft>
                <a:spcPts val="0"/>
              </a:spcAft>
              <a:buSzPct val="100000"/>
            </a:pPr>
            <a:r>
              <a:rPr lang="en-US" sz="3700" dirty="0">
                <a:solidFill>
                  <a:prstClr val="white"/>
                </a:solidFill>
                <a:latin typeface="Calibri Light" panose="020F0302020204030204" pitchFamily="34" charset="0"/>
                <a:cs typeface="Calibri Light" panose="020F0302020204030204" pitchFamily="34" charset="0"/>
              </a:rPr>
              <a:t>►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Covered with the skins of sea cows </a:t>
            </a:r>
          </a:p>
          <a:p>
            <a:pPr marL="592138" lvl="3" indent="-579438">
              <a:lnSpc>
                <a:spcPct val="90000"/>
              </a:lnSpc>
              <a:spcBef>
                <a:spcPts val="0"/>
              </a:spcBef>
              <a:spcAft>
                <a:spcPts val="0"/>
              </a:spcAft>
              <a:buSzPct val="100000"/>
            </a:pPr>
            <a:r>
              <a:rPr lang="en-US" sz="3700" dirty="0">
                <a:solidFill>
                  <a:prstClr val="white"/>
                </a:solidFill>
                <a:latin typeface="Calibri Light" panose="020F0302020204030204" pitchFamily="34" charset="0"/>
                <a:cs typeface="Calibri Light" panose="020F0302020204030204" pitchFamily="34" charset="0"/>
              </a:rPr>
              <a:t>►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Closed off by a curtain made of the linen </a:t>
            </a:r>
          </a:p>
        </p:txBody>
      </p:sp>
    </p:spTree>
    <p:extLst>
      <p:ext uri="{BB962C8B-B14F-4D97-AF65-F5344CB8AC3E}">
        <p14:creationId xmlns:p14="http://schemas.microsoft.com/office/powerpoint/2010/main" val="24837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E11F0FC-E568-A00C-05A0-36E5AD3A3F4A}"/>
              </a:ext>
            </a:extLst>
          </p:cNvPr>
          <p:cNvSpPr>
            <a:spLocks noChangeArrowheads="1"/>
          </p:cNvSpPr>
          <p:nvPr/>
        </p:nvSpPr>
        <p:spPr bwMode="auto">
          <a:xfrm>
            <a:off x="330993" y="126074"/>
            <a:ext cx="11530014" cy="276952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5" name="TextBox 4">
            <a:extLst>
              <a:ext uri="{FF2B5EF4-FFF2-40B4-BE49-F238E27FC236}">
                <a16:creationId xmlns="" xmlns:a16="http://schemas.microsoft.com/office/drawing/2014/main" id="{516EF8D4-00DA-D84F-7069-BFB842EA456E}"/>
              </a:ext>
            </a:extLst>
          </p:cNvPr>
          <p:cNvSpPr txBox="1">
            <a:spLocks noChangeArrowheads="1"/>
          </p:cNvSpPr>
          <p:nvPr/>
        </p:nvSpPr>
        <p:spPr bwMode="auto">
          <a:xfrm>
            <a:off x="354639" y="225866"/>
            <a:ext cx="11506368" cy="2585323"/>
          </a:xfrm>
          <a:prstGeom prst="rect">
            <a:avLst/>
          </a:prstGeom>
          <a:noFill/>
          <a:ln w="38100">
            <a:noFill/>
            <a:miter lim="800000"/>
            <a:headEnd/>
            <a:tailEnd/>
          </a:ln>
        </p:spPr>
        <p:txBody>
          <a:bodyPr wrap="square">
            <a:spAutoFit/>
          </a:bodyPr>
          <a:lstStyle/>
          <a:p>
            <a:pPr marL="22225" lvl="3">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John 3:19-20: “This is the verdict: Light has come into the world, but men loved darkness instead of light because their deeds were evil. Everyone who does evil hates the light, and will not come into the light for fear that his deeds will be exposed.</a:t>
            </a:r>
          </a:p>
        </p:txBody>
      </p:sp>
    </p:spTree>
    <p:extLst>
      <p:ext uri="{BB962C8B-B14F-4D97-AF65-F5344CB8AC3E}">
        <p14:creationId xmlns:p14="http://schemas.microsoft.com/office/powerpoint/2010/main" val="33668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4E8C4054-2976-61AE-B528-E8AC8AE7D916}"/>
              </a:ext>
            </a:extLst>
          </p:cNvPr>
          <p:cNvSpPr>
            <a:spLocks noChangeArrowheads="1"/>
          </p:cNvSpPr>
          <p:nvPr/>
        </p:nvSpPr>
        <p:spPr bwMode="auto">
          <a:xfrm>
            <a:off x="221506" y="3038285"/>
            <a:ext cx="11722844" cy="3514915"/>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7" name="TextBox 6">
            <a:extLst>
              <a:ext uri="{FF2B5EF4-FFF2-40B4-BE49-F238E27FC236}">
                <a16:creationId xmlns="" xmlns:a16="http://schemas.microsoft.com/office/drawing/2014/main" id="{A3D4E24C-A4A5-820C-0DE3-F26BA060AC93}"/>
              </a:ext>
            </a:extLst>
          </p:cNvPr>
          <p:cNvSpPr txBox="1">
            <a:spLocks noChangeArrowheads="1"/>
          </p:cNvSpPr>
          <p:nvPr/>
        </p:nvSpPr>
        <p:spPr bwMode="auto">
          <a:xfrm>
            <a:off x="247650" y="3172520"/>
            <a:ext cx="11698803" cy="3250121"/>
          </a:xfrm>
          <a:prstGeom prst="rect">
            <a:avLst/>
          </a:prstGeom>
          <a:noFill/>
          <a:ln w="38100">
            <a:noFill/>
            <a:miter lim="800000"/>
            <a:headEnd/>
            <a:tailEnd/>
          </a:ln>
        </p:spPr>
        <p:txBody>
          <a:bodyPr wrap="square">
            <a:spAutoFit/>
          </a:bodyPr>
          <a:lstStyle/>
          <a:p>
            <a:pPr marL="12700" lvl="3">
              <a:lnSpc>
                <a:spcPct val="90000"/>
              </a:lnSpc>
              <a:spcBef>
                <a:spcPts val="0"/>
              </a:spcBef>
              <a:spcAft>
                <a:spcPts val="0"/>
              </a:spcAft>
              <a:buSzPct val="100000"/>
            </a:pPr>
            <a:r>
              <a:rPr lang="en-US" sz="38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Two Observations: </a:t>
            </a:r>
          </a:p>
          <a:p>
            <a:pPr marL="592138" lvl="3" indent="-579438">
              <a:lnSpc>
                <a:spcPct val="90000"/>
              </a:lnSpc>
              <a:spcBef>
                <a:spcPts val="0"/>
              </a:spcBef>
              <a:spcAft>
                <a:spcPts val="0"/>
              </a:spcAft>
              <a:buSzPct val="100000"/>
            </a:pPr>
            <a:r>
              <a:rPr lang="en-US" sz="3800" dirty="0">
                <a:solidFill>
                  <a:prstClr val="white"/>
                </a:solidFill>
                <a:latin typeface="Calibri Light" panose="020F0302020204030204" pitchFamily="34" charset="0"/>
                <a:cs typeface="Calibri Light" panose="020F0302020204030204" pitchFamily="34" charset="0"/>
              </a:rPr>
              <a:t>► 	The very layout of the tabernacle emphasized there were barriers between him and the people he wanted to be closed to. </a:t>
            </a:r>
            <a:endParaRPr lang="en-US" sz="3800" dirty="0">
              <a:solidFill>
                <a:prstClr val="white"/>
              </a:solidFill>
              <a:latin typeface="Calibri Light" panose="020F0302020204030204" pitchFamily="34" charset="0"/>
              <a:ea typeface="Cambria" panose="02040503050406030204" pitchFamily="18" charset="0"/>
              <a:cs typeface="Calibri Light" panose="020F0302020204030204" pitchFamily="34" charset="0"/>
            </a:endParaRPr>
          </a:p>
          <a:p>
            <a:pPr marL="592138" lvl="3" indent="-579438">
              <a:lnSpc>
                <a:spcPct val="90000"/>
              </a:lnSpc>
              <a:spcBef>
                <a:spcPts val="0"/>
              </a:spcBef>
              <a:spcAft>
                <a:spcPts val="0"/>
              </a:spcAft>
              <a:buSzPct val="100000"/>
            </a:pPr>
            <a:r>
              <a:rPr lang="en-US" sz="3800" dirty="0">
                <a:solidFill>
                  <a:prstClr val="white"/>
                </a:solidFill>
                <a:latin typeface="Calibri Light" panose="020F0302020204030204" pitchFamily="34" charset="0"/>
                <a:cs typeface="Calibri Light" panose="020F0302020204030204" pitchFamily="34" charset="0"/>
              </a:rPr>
              <a:t>► 	If we come into God’s presence, it will be on his terms and in the way he directs. </a:t>
            </a:r>
            <a:endParaRPr lang="en-US" sz="3800" dirty="0">
              <a:solidFill>
                <a:prstClr val="white"/>
              </a:solidFill>
              <a:latin typeface="Calibri Light" panose="020F0302020204030204" pitchFamily="34" charset="0"/>
              <a:ea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516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4967DF3-7D75-A5E6-3E49-5E7625131AAB}"/>
              </a:ext>
            </a:extLst>
          </p:cNvPr>
          <p:cNvSpPr>
            <a:spLocks noChangeArrowheads="1"/>
          </p:cNvSpPr>
          <p:nvPr/>
        </p:nvSpPr>
        <p:spPr bwMode="auto">
          <a:xfrm>
            <a:off x="5244073" y="164173"/>
            <a:ext cx="6693133" cy="6369977"/>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4" name="TextBox 3">
            <a:extLst>
              <a:ext uri="{FF2B5EF4-FFF2-40B4-BE49-F238E27FC236}">
                <a16:creationId xmlns="" xmlns:a16="http://schemas.microsoft.com/office/drawing/2014/main" id="{E414A642-9488-D3DF-6B47-F73CACDD8F46}"/>
              </a:ext>
            </a:extLst>
          </p:cNvPr>
          <p:cNvSpPr txBox="1">
            <a:spLocks noChangeArrowheads="1"/>
          </p:cNvSpPr>
          <p:nvPr/>
        </p:nvSpPr>
        <p:spPr bwMode="auto">
          <a:xfrm>
            <a:off x="5257799" y="263966"/>
            <a:ext cx="6679407" cy="6075509"/>
          </a:xfrm>
          <a:prstGeom prst="rect">
            <a:avLst/>
          </a:prstGeom>
          <a:noFill/>
          <a:ln w="38100">
            <a:noFill/>
            <a:miter lim="800000"/>
            <a:headEnd/>
            <a:tailEnd/>
          </a:ln>
        </p:spPr>
        <p:txBody>
          <a:bodyPr wrap="square">
            <a:spAutoFit/>
          </a:bodyPr>
          <a:lstStyle/>
          <a:p>
            <a:pPr marL="22225" lvl="3">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Exodus 25:10-16: “Have them make a chest of acacia wood [45 ft x 27 ft x 27 ft]. Overlay it with pure gold, both inside and out…Cast four gold rings for it and fasten them to its four feet…Then make poles of acacia wood and overlay them with gold. Insert the poles into the rings on the sides of the chest to carry it. The poles are to remain in the rings of this ark; they are not to be removed.” </a:t>
            </a:r>
          </a:p>
        </p:txBody>
      </p:sp>
    </p:spTree>
    <p:extLst>
      <p:ext uri="{BB962C8B-B14F-4D97-AF65-F5344CB8AC3E}">
        <p14:creationId xmlns:p14="http://schemas.microsoft.com/office/powerpoint/2010/main" val="10558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5808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1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7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521681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1</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 The </a:t>
            </a:r>
            <a:r>
              <a:rPr lang="en-US" sz="3700" cap="small"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LORD</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 said to Moses,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2</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 “Tell the people of Israel to bring me their sacred offerings. Accept the contributions from all whose hearts are moved to offer them.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3 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Here is a list of sacred offerings you may accept from them: gold, silver, and bronze;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4 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blue, purple, and scarlet thread; fine linen and goat hair for cloth;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5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tanned ram skins and fine goatskin leather; acacia wood;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6 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olive oil for the lamps; spices for the anointing oil and the fragrant incense;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7 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onyx stones, and other gemstones to be set in the ephod and the priest’s </a:t>
            </a:r>
            <a:r>
              <a:rPr lang="en-US" sz="3700" dirty="0" err="1">
                <a:solidFill>
                  <a:schemeClr val="bg1"/>
                </a:solidFill>
                <a:latin typeface="Calibri Light" panose="020F0302020204030204" pitchFamily="34" charset="0"/>
                <a:ea typeface="Cambria" panose="02040503050406030204" pitchFamily="18" charset="0"/>
                <a:cs typeface="Calibri Light" panose="020F0302020204030204" pitchFamily="34" charset="0"/>
              </a:rPr>
              <a:t>chestpiece</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 </a:t>
            </a:r>
            <a:endParaRPr lang="en-US" sz="3700" dirty="0">
              <a:solidFill>
                <a:schemeClr val="bg1"/>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7326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EF394ED-F98C-FB87-94CD-17F87FE56091}"/>
              </a:ext>
            </a:extLst>
          </p:cNvPr>
          <p:cNvSpPr>
            <a:spLocks noChangeArrowheads="1"/>
          </p:cNvSpPr>
          <p:nvPr/>
        </p:nvSpPr>
        <p:spPr bwMode="auto">
          <a:xfrm>
            <a:off x="5244073" y="164173"/>
            <a:ext cx="6693133" cy="6369977"/>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3" name="TextBox 2">
            <a:extLst>
              <a:ext uri="{FF2B5EF4-FFF2-40B4-BE49-F238E27FC236}">
                <a16:creationId xmlns="" xmlns:a16="http://schemas.microsoft.com/office/drawing/2014/main" id="{B01F86BD-90DC-774D-E1FD-C4D9E30BD50D}"/>
              </a:ext>
            </a:extLst>
          </p:cNvPr>
          <p:cNvSpPr txBox="1">
            <a:spLocks noChangeArrowheads="1"/>
          </p:cNvSpPr>
          <p:nvPr/>
        </p:nvSpPr>
        <p:spPr bwMode="auto">
          <a:xfrm>
            <a:off x="5257799" y="263966"/>
            <a:ext cx="6679407" cy="3582519"/>
          </a:xfrm>
          <a:prstGeom prst="rect">
            <a:avLst/>
          </a:prstGeom>
          <a:noFill/>
          <a:ln w="38100">
            <a:noFill/>
            <a:miter lim="800000"/>
            <a:headEnd/>
            <a:tailEnd/>
          </a:ln>
        </p:spPr>
        <p:txBody>
          <a:bodyPr wrap="square">
            <a:spAutoFit/>
          </a:bodyPr>
          <a:lstStyle/>
          <a:p>
            <a:pPr marL="22225" lvl="3">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Numbers 11:4-5: “If only we had meat to eat! We remember the fish we ate in Egypt at no cost—also the cucumbers, melons, leeks, onions and garlic. But now we have lost our appetite; we never see anything but this manna!”</a:t>
            </a:r>
          </a:p>
        </p:txBody>
      </p:sp>
    </p:spTree>
    <p:extLst>
      <p:ext uri="{BB962C8B-B14F-4D97-AF65-F5344CB8AC3E}">
        <p14:creationId xmlns:p14="http://schemas.microsoft.com/office/powerpoint/2010/main" val="309143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EF394ED-F98C-FB87-94CD-17F87FE56091}"/>
              </a:ext>
            </a:extLst>
          </p:cNvPr>
          <p:cNvSpPr>
            <a:spLocks noChangeArrowheads="1"/>
          </p:cNvSpPr>
          <p:nvPr/>
        </p:nvSpPr>
        <p:spPr bwMode="auto">
          <a:xfrm>
            <a:off x="5244073" y="164173"/>
            <a:ext cx="6693133" cy="6369977"/>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3" name="TextBox 2">
            <a:extLst>
              <a:ext uri="{FF2B5EF4-FFF2-40B4-BE49-F238E27FC236}">
                <a16:creationId xmlns="" xmlns:a16="http://schemas.microsoft.com/office/drawing/2014/main" id="{B01F86BD-90DC-774D-E1FD-C4D9E30BD50D}"/>
              </a:ext>
            </a:extLst>
          </p:cNvPr>
          <p:cNvSpPr txBox="1">
            <a:spLocks noChangeArrowheads="1"/>
          </p:cNvSpPr>
          <p:nvPr/>
        </p:nvSpPr>
        <p:spPr bwMode="auto">
          <a:xfrm>
            <a:off x="5257799" y="263966"/>
            <a:ext cx="6679407" cy="5576911"/>
          </a:xfrm>
          <a:prstGeom prst="rect">
            <a:avLst/>
          </a:prstGeom>
          <a:noFill/>
          <a:ln w="38100">
            <a:noFill/>
            <a:miter lim="800000"/>
            <a:headEnd/>
            <a:tailEnd/>
          </a:ln>
        </p:spPr>
        <p:txBody>
          <a:bodyPr wrap="square">
            <a:spAutoFit/>
          </a:bodyPr>
          <a:lstStyle/>
          <a:p>
            <a:pPr marL="22225" lvl="3">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Numbers 11:10-12, 15: Moses heard the people of every family wailing, each at the entrance to his tent...Moses was troubled. He asked the LORD… “What have I done to displease you that you put the burden of all these people on me? Did I conceive all these people? Did I give them birth? If this is how you are going to treat me, put me to death right now... </a:t>
            </a:r>
          </a:p>
        </p:txBody>
      </p:sp>
    </p:spTree>
    <p:extLst>
      <p:ext uri="{BB962C8B-B14F-4D97-AF65-F5344CB8AC3E}">
        <p14:creationId xmlns:p14="http://schemas.microsoft.com/office/powerpoint/2010/main" val="180120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EF394ED-F98C-FB87-94CD-17F87FE56091}"/>
              </a:ext>
            </a:extLst>
          </p:cNvPr>
          <p:cNvSpPr>
            <a:spLocks noChangeArrowheads="1"/>
          </p:cNvSpPr>
          <p:nvPr/>
        </p:nvSpPr>
        <p:spPr bwMode="auto">
          <a:xfrm>
            <a:off x="5244073" y="164173"/>
            <a:ext cx="6693133" cy="6369977"/>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3" name="TextBox 2">
            <a:extLst>
              <a:ext uri="{FF2B5EF4-FFF2-40B4-BE49-F238E27FC236}">
                <a16:creationId xmlns="" xmlns:a16="http://schemas.microsoft.com/office/drawing/2014/main" id="{B01F86BD-90DC-774D-E1FD-C4D9E30BD50D}"/>
              </a:ext>
            </a:extLst>
          </p:cNvPr>
          <p:cNvSpPr txBox="1">
            <a:spLocks noChangeArrowheads="1"/>
          </p:cNvSpPr>
          <p:nvPr/>
        </p:nvSpPr>
        <p:spPr bwMode="auto">
          <a:xfrm>
            <a:off x="5257799" y="263966"/>
            <a:ext cx="6679407" cy="5576911"/>
          </a:xfrm>
          <a:prstGeom prst="rect">
            <a:avLst/>
          </a:prstGeom>
          <a:noFill/>
          <a:ln w="38100">
            <a:noFill/>
            <a:miter lim="800000"/>
            <a:headEnd/>
            <a:tailEnd/>
          </a:ln>
        </p:spPr>
        <p:txBody>
          <a:bodyPr wrap="square">
            <a:spAutoFit/>
          </a:bodyPr>
          <a:lstStyle/>
          <a:p>
            <a:pPr marL="22225" lvl="3">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Numbers 11:18-20: Tell the people... ‘The LORD heard you when you wailed, “If only we had meat to eat! We were better off in Egypt!” Now the LORD will give you meat, and you will eat it. You will not eat it for just one day, or two days, or five, ten or twenty days, but for a whole month—until it comes out of your nostrils and you loathe it.’ </a:t>
            </a:r>
          </a:p>
        </p:txBody>
      </p:sp>
    </p:spTree>
    <p:extLst>
      <p:ext uri="{BB962C8B-B14F-4D97-AF65-F5344CB8AC3E}">
        <p14:creationId xmlns:p14="http://schemas.microsoft.com/office/powerpoint/2010/main" val="139708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8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13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Straight Arrow Connector 5">
            <a:extLst>
              <a:ext uri="{FF2B5EF4-FFF2-40B4-BE49-F238E27FC236}">
                <a16:creationId xmlns="" xmlns:a16="http://schemas.microsoft.com/office/drawing/2014/main" id="{5A4C5283-FB7C-4716-B5C5-2C31CD2B3E5C}"/>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3433CF4C-82BA-4A2E-A18F-13D7BA281698}"/>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1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 name="Straight Arrow Connector 3">
            <a:extLst>
              <a:ext uri="{FF2B5EF4-FFF2-40B4-BE49-F238E27FC236}">
                <a16:creationId xmlns="" xmlns:a16="http://schemas.microsoft.com/office/drawing/2014/main" id="{1DB61123-4A8F-4AC6-8B1A-138B80887C5D}"/>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 xmlns:a16="http://schemas.microsoft.com/office/drawing/2014/main" id="{9EA7357C-105A-4DB5-B244-AE974DAF8A57}"/>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32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Straight Arrow Connector 5">
            <a:extLst>
              <a:ext uri="{FF2B5EF4-FFF2-40B4-BE49-F238E27FC236}">
                <a16:creationId xmlns="" xmlns:a16="http://schemas.microsoft.com/office/drawing/2014/main" id="{A96618BF-0491-41A1-82B2-ADF18842D84A}"/>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49CA17EB-9C65-417C-922D-C87236832A69}"/>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41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 name="Straight Arrow Connector 2">
            <a:extLst>
              <a:ext uri="{FF2B5EF4-FFF2-40B4-BE49-F238E27FC236}">
                <a16:creationId xmlns="" xmlns:a16="http://schemas.microsoft.com/office/drawing/2014/main" id="{B3F627E2-6F4D-4182-9D8C-81DC1617ED41}"/>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 xmlns:a16="http://schemas.microsoft.com/office/drawing/2014/main" id="{9535631A-85C0-437F-9C45-DE8D1BE58C74}"/>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823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 name="Straight Arrow Connector 2">
            <a:extLst>
              <a:ext uri="{FF2B5EF4-FFF2-40B4-BE49-F238E27FC236}">
                <a16:creationId xmlns="" xmlns:a16="http://schemas.microsoft.com/office/drawing/2014/main" id="{B3F627E2-6F4D-4182-9D8C-81DC1617ED41}"/>
              </a:ext>
            </a:extLst>
          </p:cNvPr>
          <p:cNvCxnSpPr>
            <a:cxnSpLocks/>
          </p:cNvCxnSpPr>
          <p:nvPr/>
        </p:nvCxnSpPr>
        <p:spPr>
          <a:xfrm>
            <a:off x="3593757" y="442785"/>
            <a:ext cx="292443" cy="1157415"/>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 xmlns:a16="http://schemas.microsoft.com/office/drawing/2014/main" id="{9535631A-85C0-437F-9C45-DE8D1BE58C74}"/>
              </a:ext>
            </a:extLst>
          </p:cNvPr>
          <p:cNvCxnSpPr>
            <a:cxnSpLocks/>
          </p:cNvCxnSpPr>
          <p:nvPr/>
        </p:nvCxnSpPr>
        <p:spPr>
          <a:xfrm flipH="1">
            <a:off x="5410200" y="685800"/>
            <a:ext cx="914402" cy="12192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88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521681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1</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The </a:t>
            </a:r>
            <a:r>
              <a:rPr lang="en-US" sz="3700" cap="small"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LORD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said to Moses,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2</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“Tell the people of Israel to bring me their sacred offerings. Accept the contributions from all whose hearts are moved to offer them.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3 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Here is a list of sacred offerings you may accept from them: gold, silver, and bronze;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4 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blue,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purple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and scarlet thread; fine linen and goat hair for cloth;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5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tanned ram skins and fine goatskin leather; acacia wood;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6 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olive oil for the lamps; spices for the anointing oil and the fragrant incense;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7 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onyx stones, and other gemstones to be set in the ephod and the priest’s </a:t>
            </a:r>
            <a:r>
              <a:rPr lang="en-US" sz="3700" dirty="0" err="1">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chestpiece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t>
            </a:r>
            <a:endParaRPr lang="en-US" sz="37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717528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2862322"/>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The Tabernacle communicated God’s desire to be close to his people and the barriers to them drawing near </a:t>
            </a:r>
          </a:p>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God does not allow any innovation when it comes to entering his presence.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6982499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1200329"/>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The Tabernacle was a scale model of the heavenly reality.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330993" y="2583524"/>
            <a:ext cx="11530014" cy="276952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3" name="TextBox 2">
            <a:extLst>
              <a:ext uri="{FF2B5EF4-FFF2-40B4-BE49-F238E27FC236}">
                <a16:creationId xmlns="" xmlns:a16="http://schemas.microsoft.com/office/drawing/2014/main" id="{EC46A8AC-9CA9-BB8E-F6DF-DFD700ED1FD1}"/>
              </a:ext>
            </a:extLst>
          </p:cNvPr>
          <p:cNvSpPr txBox="1">
            <a:spLocks noChangeArrowheads="1"/>
          </p:cNvSpPr>
          <p:nvPr/>
        </p:nvSpPr>
        <p:spPr bwMode="auto">
          <a:xfrm>
            <a:off x="354639" y="2683316"/>
            <a:ext cx="11506368" cy="2585323"/>
          </a:xfrm>
          <a:prstGeom prst="rect">
            <a:avLst/>
          </a:prstGeom>
          <a:noFill/>
          <a:ln w="38100">
            <a:noFill/>
            <a:miter lim="800000"/>
            <a:headEnd/>
            <a:tailEnd/>
          </a:ln>
        </p:spPr>
        <p:txBody>
          <a:bodyPr wrap="square">
            <a:spAutoFit/>
          </a:bodyPr>
          <a:lstStyle/>
          <a:p>
            <a:pPr marL="22225" lvl="3">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Hebrews 8:5: “They serve at a sanctuary that is a copy and shadow of what is in heaven. This is why Moses was warned when he was about to build the tabernacle: “See to it that you make everything according to the pattern shown you on the mountain.” </a:t>
            </a:r>
          </a:p>
        </p:txBody>
      </p:sp>
    </p:spTree>
    <p:extLst>
      <p:ext uri="{BB962C8B-B14F-4D97-AF65-F5344CB8AC3E}">
        <p14:creationId xmlns:p14="http://schemas.microsoft.com/office/powerpoint/2010/main" val="143230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1A0B4D1-7654-EC5B-A400-E574880294DF}"/>
              </a:ext>
            </a:extLst>
          </p:cNvPr>
          <p:cNvGrpSpPr/>
          <p:nvPr/>
        </p:nvGrpSpPr>
        <p:grpSpPr>
          <a:xfrm>
            <a:off x="292892" y="1954874"/>
            <a:ext cx="11689557" cy="4731676"/>
            <a:chOff x="292892" y="1954874"/>
            <a:chExt cx="11689557" cy="4731676"/>
          </a:xfrm>
        </p:grpSpPr>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292892" y="1954874"/>
              <a:ext cx="11689557" cy="473167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cxnSp>
          <p:nvCxnSpPr>
            <p:cNvPr id="6" name="Straight Connector 5">
              <a:extLst>
                <a:ext uri="{FF2B5EF4-FFF2-40B4-BE49-F238E27FC236}">
                  <a16:creationId xmlns="" xmlns:a16="http://schemas.microsoft.com/office/drawing/2014/main" id="{AB4B11C4-D2E7-4A10-E796-E47350F3DB17}"/>
                </a:ext>
              </a:extLst>
            </p:cNvPr>
            <p:cNvCxnSpPr/>
            <p:nvPr/>
          </p:nvCxnSpPr>
          <p:spPr>
            <a:xfrm>
              <a:off x="316539" y="2728698"/>
              <a:ext cx="1166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A2E5CC7-01EC-072D-0D8F-4EB3E5A8F06C}"/>
                </a:ext>
              </a:extLst>
            </p:cNvPr>
            <p:cNvCxnSpPr/>
            <p:nvPr/>
          </p:nvCxnSpPr>
          <p:spPr>
            <a:xfrm>
              <a:off x="3409950" y="1954874"/>
              <a:ext cx="0" cy="473167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458" name="Text Box 8"/>
          <p:cNvSpPr txBox="1">
            <a:spLocks noChangeArrowheads="1"/>
          </p:cNvSpPr>
          <p:nvPr/>
        </p:nvSpPr>
        <p:spPr bwMode="auto">
          <a:xfrm>
            <a:off x="304800" y="1295401"/>
            <a:ext cx="11537430" cy="646331"/>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a:t>
            </a:r>
            <a:r>
              <a:rPr lang="en-US" sz="4000" dirty="0">
                <a:solidFill>
                  <a:schemeClr val="bg1"/>
                </a:solidFill>
                <a:effectLst/>
                <a:latin typeface="Calibri Light" panose="020F0302020204030204" pitchFamily="34" charset="0"/>
                <a:ea typeface="Cambria" panose="02040503050406030204" pitchFamily="18" charset="0"/>
                <a:cs typeface="Calibri Light" panose="020F0302020204030204" pitchFamily="34" charset="0"/>
              </a:rPr>
              <a:t>The Tabernacle: Symbol of Salvation</a:t>
            </a:r>
            <a:r>
              <a:rPr lang="en-US" sz="4000" dirty="0">
                <a:solidFill>
                  <a:schemeClr val="bg1"/>
                </a:solidFill>
                <a:latin typeface="Calibri Light" panose="020F0302020204030204" pitchFamily="34" charset="0"/>
                <a:cs typeface="Calibri Light" panose="020F0302020204030204" pitchFamily="34" charset="0"/>
              </a:rPr>
              <a:t>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3" name="TextBox 2">
            <a:extLst>
              <a:ext uri="{FF2B5EF4-FFF2-40B4-BE49-F238E27FC236}">
                <a16:creationId xmlns="" xmlns:a16="http://schemas.microsoft.com/office/drawing/2014/main" id="{EC46A8AC-9CA9-BB8E-F6DF-DFD700ED1FD1}"/>
              </a:ext>
            </a:extLst>
          </p:cNvPr>
          <p:cNvSpPr txBox="1">
            <a:spLocks noChangeArrowheads="1"/>
          </p:cNvSpPr>
          <p:nvPr/>
        </p:nvSpPr>
        <p:spPr bwMode="auto">
          <a:xfrm>
            <a:off x="316539" y="2054667"/>
            <a:ext cx="306976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Tabernacle</a:t>
            </a:r>
          </a:p>
        </p:txBody>
      </p:sp>
      <p:sp>
        <p:nvSpPr>
          <p:cNvPr id="4" name="TextBox 3">
            <a:extLst>
              <a:ext uri="{FF2B5EF4-FFF2-40B4-BE49-F238E27FC236}">
                <a16:creationId xmlns="" xmlns:a16="http://schemas.microsoft.com/office/drawing/2014/main" id="{BD9EFB8A-BCC3-3FE7-BF28-50E89B870852}"/>
              </a:ext>
            </a:extLst>
          </p:cNvPr>
          <p:cNvSpPr txBox="1">
            <a:spLocks noChangeArrowheads="1"/>
          </p:cNvSpPr>
          <p:nvPr/>
        </p:nvSpPr>
        <p:spPr bwMode="auto">
          <a:xfrm>
            <a:off x="6073294" y="2036830"/>
            <a:ext cx="324581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Jesus’ Death</a:t>
            </a:r>
          </a:p>
        </p:txBody>
      </p:sp>
      <p:sp>
        <p:nvSpPr>
          <p:cNvPr id="10" name="TextBox 9">
            <a:extLst>
              <a:ext uri="{FF2B5EF4-FFF2-40B4-BE49-F238E27FC236}">
                <a16:creationId xmlns="" xmlns:a16="http://schemas.microsoft.com/office/drawing/2014/main" id="{D44B28C9-9713-608C-5F3F-8B1AD544EDCF}"/>
              </a:ext>
            </a:extLst>
          </p:cNvPr>
          <p:cNvSpPr txBox="1">
            <a:spLocks noChangeArrowheads="1"/>
          </p:cNvSpPr>
          <p:nvPr/>
        </p:nvSpPr>
        <p:spPr bwMode="auto">
          <a:xfrm>
            <a:off x="316539" y="2828491"/>
            <a:ext cx="3069759"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Lampstand </a:t>
            </a:r>
          </a:p>
        </p:txBody>
      </p:sp>
      <p:sp>
        <p:nvSpPr>
          <p:cNvPr id="11" name="TextBox 10">
            <a:extLst>
              <a:ext uri="{FF2B5EF4-FFF2-40B4-BE49-F238E27FC236}">
                <a16:creationId xmlns="" xmlns:a16="http://schemas.microsoft.com/office/drawing/2014/main" id="{1A506922-CE02-FC2F-A389-C179E3AC81D8}"/>
              </a:ext>
            </a:extLst>
          </p:cNvPr>
          <p:cNvSpPr txBox="1">
            <a:spLocks noChangeArrowheads="1"/>
          </p:cNvSpPr>
          <p:nvPr/>
        </p:nvSpPr>
        <p:spPr bwMode="auto">
          <a:xfrm>
            <a:off x="6273319" y="2838069"/>
            <a:ext cx="2845761"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John 8:12</a:t>
            </a:r>
          </a:p>
        </p:txBody>
      </p:sp>
      <p:sp>
        <p:nvSpPr>
          <p:cNvPr id="12" name="TextBox 11">
            <a:extLst>
              <a:ext uri="{FF2B5EF4-FFF2-40B4-BE49-F238E27FC236}">
                <a16:creationId xmlns="" xmlns:a16="http://schemas.microsoft.com/office/drawing/2014/main" id="{450E8E82-69D3-18B8-0B53-3EE199CAF650}"/>
              </a:ext>
            </a:extLst>
          </p:cNvPr>
          <p:cNvSpPr txBox="1">
            <a:spLocks noChangeArrowheads="1"/>
          </p:cNvSpPr>
          <p:nvPr/>
        </p:nvSpPr>
        <p:spPr bwMode="auto">
          <a:xfrm>
            <a:off x="316539" y="3590491"/>
            <a:ext cx="3069755"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Washbasin </a:t>
            </a:r>
          </a:p>
        </p:txBody>
      </p:sp>
      <p:sp>
        <p:nvSpPr>
          <p:cNvPr id="17" name="TextBox 16">
            <a:extLst>
              <a:ext uri="{FF2B5EF4-FFF2-40B4-BE49-F238E27FC236}">
                <a16:creationId xmlns="" xmlns:a16="http://schemas.microsoft.com/office/drawing/2014/main" id="{EF960DD1-CC60-6A3D-5CE6-756E2EA8B542}"/>
              </a:ext>
            </a:extLst>
          </p:cNvPr>
          <p:cNvSpPr txBox="1">
            <a:spLocks noChangeArrowheads="1"/>
          </p:cNvSpPr>
          <p:nvPr/>
        </p:nvSpPr>
        <p:spPr bwMode="auto">
          <a:xfrm>
            <a:off x="3409954" y="3590491"/>
            <a:ext cx="8596142" cy="301467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0"/>
              </a:spcAft>
              <a:buSzPct val="100000"/>
            </a:pPr>
            <a:r>
              <a:rPr lang="en-US" sz="3600" dirty="0">
                <a:solidFill>
                  <a:prstClr val="white"/>
                </a:solidFill>
                <a:latin typeface="Century Gothic" panose="020B0502020202020204" pitchFamily="34" charset="0"/>
                <a:ea typeface="Cambria" panose="02040503050406030204" pitchFamily="18" charset="0"/>
                <a:cs typeface="Calibri Light" panose="020F0302020204030204" pitchFamily="34" charset="0"/>
              </a:rPr>
              <a:t>Hebrews 10:19, 22</a:t>
            </a:r>
          </a:p>
          <a:p>
            <a:pPr marL="22225" lvl="3" algn="ctr">
              <a:lnSpc>
                <a:spcPct val="90000"/>
              </a:lnSpc>
              <a:spcBef>
                <a:spcPts val="0"/>
              </a:spcBef>
              <a:spcAft>
                <a:spcPts val="600"/>
              </a:spcAft>
              <a:buSzPct val="100000"/>
            </a:pPr>
            <a:r>
              <a:rPr lang="en-US" sz="35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Therefore, brothers and sisters, since we have confidence to enter the Most Holy Place by the blood of Jesus. Let us draw near to God with a sincere heart in full assurance of faith, having...our bodies washed with pure water.</a:t>
            </a:r>
          </a:p>
        </p:txBody>
      </p:sp>
    </p:spTree>
    <p:extLst>
      <p:ext uri="{BB962C8B-B14F-4D97-AF65-F5344CB8AC3E}">
        <p14:creationId xmlns:p14="http://schemas.microsoft.com/office/powerpoint/2010/main" val="17968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646331"/>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a:t>
            </a:r>
            <a:r>
              <a:rPr lang="en-US" sz="4000" dirty="0">
                <a:solidFill>
                  <a:schemeClr val="bg1"/>
                </a:solidFill>
                <a:effectLst/>
                <a:latin typeface="Calibri Light" panose="020F0302020204030204" pitchFamily="34" charset="0"/>
                <a:ea typeface="Cambria" panose="02040503050406030204" pitchFamily="18" charset="0"/>
                <a:cs typeface="Calibri Light" panose="020F0302020204030204" pitchFamily="34" charset="0"/>
              </a:rPr>
              <a:t>The Tabernacle: Symbol of Salvation</a:t>
            </a:r>
            <a:r>
              <a:rPr lang="en-US" sz="4000" dirty="0">
                <a:solidFill>
                  <a:schemeClr val="bg1"/>
                </a:solidFill>
                <a:latin typeface="Calibri Light" panose="020F0302020204030204" pitchFamily="34" charset="0"/>
                <a:cs typeface="Calibri Light" panose="020F0302020204030204" pitchFamily="34" charset="0"/>
              </a:rPr>
              <a:t>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292892" y="1954874"/>
            <a:ext cx="11689557" cy="473167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4" name="TextBox 3">
            <a:extLst>
              <a:ext uri="{FF2B5EF4-FFF2-40B4-BE49-F238E27FC236}">
                <a16:creationId xmlns="" xmlns:a16="http://schemas.microsoft.com/office/drawing/2014/main" id="{BD9EFB8A-BCC3-3FE7-BF28-50E89B870852}"/>
              </a:ext>
            </a:extLst>
          </p:cNvPr>
          <p:cNvSpPr txBox="1">
            <a:spLocks noChangeArrowheads="1"/>
          </p:cNvSpPr>
          <p:nvPr/>
        </p:nvSpPr>
        <p:spPr bwMode="auto">
          <a:xfrm>
            <a:off x="6073294" y="2036830"/>
            <a:ext cx="324581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Jesus’ Death</a:t>
            </a:r>
          </a:p>
        </p:txBody>
      </p:sp>
      <p:cxnSp>
        <p:nvCxnSpPr>
          <p:cNvPr id="6" name="Straight Connector 5">
            <a:extLst>
              <a:ext uri="{FF2B5EF4-FFF2-40B4-BE49-F238E27FC236}">
                <a16:creationId xmlns="" xmlns:a16="http://schemas.microsoft.com/office/drawing/2014/main" id="{AB4B11C4-D2E7-4A10-E796-E47350F3DB17}"/>
              </a:ext>
            </a:extLst>
          </p:cNvPr>
          <p:cNvCxnSpPr/>
          <p:nvPr/>
        </p:nvCxnSpPr>
        <p:spPr>
          <a:xfrm>
            <a:off x="316539" y="2728698"/>
            <a:ext cx="1166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A2E5CC7-01EC-072D-0D8F-4EB3E5A8F06C}"/>
              </a:ext>
            </a:extLst>
          </p:cNvPr>
          <p:cNvCxnSpPr/>
          <p:nvPr/>
        </p:nvCxnSpPr>
        <p:spPr>
          <a:xfrm>
            <a:off x="3409950" y="1954874"/>
            <a:ext cx="0" cy="473167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D44B28C9-9713-608C-5F3F-8B1AD544EDCF}"/>
              </a:ext>
            </a:extLst>
          </p:cNvPr>
          <p:cNvSpPr txBox="1">
            <a:spLocks noChangeArrowheads="1"/>
          </p:cNvSpPr>
          <p:nvPr/>
        </p:nvSpPr>
        <p:spPr bwMode="auto">
          <a:xfrm>
            <a:off x="316539" y="2828491"/>
            <a:ext cx="3093401" cy="1089529"/>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Animal w/o Defect </a:t>
            </a:r>
          </a:p>
        </p:txBody>
      </p:sp>
      <p:sp>
        <p:nvSpPr>
          <p:cNvPr id="11" name="TextBox 10">
            <a:extLst>
              <a:ext uri="{FF2B5EF4-FFF2-40B4-BE49-F238E27FC236}">
                <a16:creationId xmlns="" xmlns:a16="http://schemas.microsoft.com/office/drawing/2014/main" id="{1A506922-CE02-FC2F-A389-C179E3AC81D8}"/>
              </a:ext>
            </a:extLst>
          </p:cNvPr>
          <p:cNvSpPr txBox="1">
            <a:spLocks noChangeArrowheads="1"/>
          </p:cNvSpPr>
          <p:nvPr/>
        </p:nvSpPr>
        <p:spPr bwMode="auto">
          <a:xfrm>
            <a:off x="3409949" y="2838069"/>
            <a:ext cx="8572497" cy="2163669"/>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2 Corinthians 5:21</a:t>
            </a:r>
          </a:p>
          <a:p>
            <a:pPr marL="22225" lvl="3" algn="ctr">
              <a:lnSpc>
                <a:spcPct val="90000"/>
              </a:lnSpc>
              <a:spcBef>
                <a:spcPts val="0"/>
              </a:spcBef>
              <a:spcAft>
                <a:spcPts val="60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“He made Him who knew no sin to be sin on our behalf, so that we might become the righteousness of God in Him.”  </a:t>
            </a:r>
          </a:p>
        </p:txBody>
      </p:sp>
      <p:sp>
        <p:nvSpPr>
          <p:cNvPr id="5" name="TextBox 4">
            <a:extLst>
              <a:ext uri="{FF2B5EF4-FFF2-40B4-BE49-F238E27FC236}">
                <a16:creationId xmlns="" xmlns:a16="http://schemas.microsoft.com/office/drawing/2014/main" id="{039A4AE7-70BB-F5C7-82F9-F5908837FA39}"/>
              </a:ext>
            </a:extLst>
          </p:cNvPr>
          <p:cNvSpPr txBox="1">
            <a:spLocks noChangeArrowheads="1"/>
          </p:cNvSpPr>
          <p:nvPr/>
        </p:nvSpPr>
        <p:spPr bwMode="auto">
          <a:xfrm>
            <a:off x="316539" y="2054667"/>
            <a:ext cx="306976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Tabernacle</a:t>
            </a:r>
          </a:p>
        </p:txBody>
      </p:sp>
    </p:spTree>
    <p:extLst>
      <p:ext uri="{BB962C8B-B14F-4D97-AF65-F5344CB8AC3E}">
        <p14:creationId xmlns:p14="http://schemas.microsoft.com/office/powerpoint/2010/main" val="365096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646331"/>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a:t>
            </a:r>
            <a:r>
              <a:rPr lang="en-US" sz="4000" dirty="0">
                <a:solidFill>
                  <a:schemeClr val="bg1"/>
                </a:solidFill>
                <a:effectLst/>
                <a:latin typeface="Calibri Light" panose="020F0302020204030204" pitchFamily="34" charset="0"/>
                <a:ea typeface="Cambria" panose="02040503050406030204" pitchFamily="18" charset="0"/>
                <a:cs typeface="Calibri Light" panose="020F0302020204030204" pitchFamily="34" charset="0"/>
              </a:rPr>
              <a:t>The Tabernacle: Symbol of Salvation</a:t>
            </a:r>
            <a:r>
              <a:rPr lang="en-US" sz="4000" dirty="0">
                <a:solidFill>
                  <a:schemeClr val="bg1"/>
                </a:solidFill>
                <a:latin typeface="Calibri Light" panose="020F0302020204030204" pitchFamily="34" charset="0"/>
                <a:cs typeface="Calibri Light" panose="020F0302020204030204" pitchFamily="34" charset="0"/>
              </a:rPr>
              <a:t>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292892" y="1954874"/>
            <a:ext cx="11689557" cy="473167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4" name="TextBox 3">
            <a:extLst>
              <a:ext uri="{FF2B5EF4-FFF2-40B4-BE49-F238E27FC236}">
                <a16:creationId xmlns="" xmlns:a16="http://schemas.microsoft.com/office/drawing/2014/main" id="{BD9EFB8A-BCC3-3FE7-BF28-50E89B870852}"/>
              </a:ext>
            </a:extLst>
          </p:cNvPr>
          <p:cNvSpPr txBox="1">
            <a:spLocks noChangeArrowheads="1"/>
          </p:cNvSpPr>
          <p:nvPr/>
        </p:nvSpPr>
        <p:spPr bwMode="auto">
          <a:xfrm>
            <a:off x="6073294" y="2036830"/>
            <a:ext cx="324581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Jesus’ Death</a:t>
            </a:r>
          </a:p>
        </p:txBody>
      </p:sp>
      <p:cxnSp>
        <p:nvCxnSpPr>
          <p:cNvPr id="6" name="Straight Connector 5">
            <a:extLst>
              <a:ext uri="{FF2B5EF4-FFF2-40B4-BE49-F238E27FC236}">
                <a16:creationId xmlns="" xmlns:a16="http://schemas.microsoft.com/office/drawing/2014/main" id="{AB4B11C4-D2E7-4A10-E796-E47350F3DB17}"/>
              </a:ext>
            </a:extLst>
          </p:cNvPr>
          <p:cNvCxnSpPr/>
          <p:nvPr/>
        </p:nvCxnSpPr>
        <p:spPr>
          <a:xfrm>
            <a:off x="316539" y="2728698"/>
            <a:ext cx="1166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A2E5CC7-01EC-072D-0D8F-4EB3E5A8F06C}"/>
              </a:ext>
            </a:extLst>
          </p:cNvPr>
          <p:cNvCxnSpPr/>
          <p:nvPr/>
        </p:nvCxnSpPr>
        <p:spPr>
          <a:xfrm>
            <a:off x="3409950" y="1954874"/>
            <a:ext cx="0" cy="473167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D44B28C9-9713-608C-5F3F-8B1AD544EDCF}"/>
              </a:ext>
            </a:extLst>
          </p:cNvPr>
          <p:cNvSpPr txBox="1">
            <a:spLocks noChangeArrowheads="1"/>
          </p:cNvSpPr>
          <p:nvPr/>
        </p:nvSpPr>
        <p:spPr bwMode="auto">
          <a:xfrm>
            <a:off x="316539" y="2828491"/>
            <a:ext cx="3093404" cy="1089529"/>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Animal w/o Defect </a:t>
            </a:r>
          </a:p>
        </p:txBody>
      </p:sp>
      <p:sp>
        <p:nvSpPr>
          <p:cNvPr id="11" name="TextBox 10">
            <a:extLst>
              <a:ext uri="{FF2B5EF4-FFF2-40B4-BE49-F238E27FC236}">
                <a16:creationId xmlns="" xmlns:a16="http://schemas.microsoft.com/office/drawing/2014/main" id="{1A506922-CE02-FC2F-A389-C179E3AC81D8}"/>
              </a:ext>
            </a:extLst>
          </p:cNvPr>
          <p:cNvSpPr txBox="1">
            <a:spLocks noChangeArrowheads="1"/>
          </p:cNvSpPr>
          <p:nvPr/>
        </p:nvSpPr>
        <p:spPr bwMode="auto">
          <a:xfrm>
            <a:off x="3409949" y="2838069"/>
            <a:ext cx="8572497"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2 Corinthians 5:21</a:t>
            </a:r>
          </a:p>
        </p:txBody>
      </p:sp>
      <p:sp>
        <p:nvSpPr>
          <p:cNvPr id="5" name="TextBox 4">
            <a:extLst>
              <a:ext uri="{FF2B5EF4-FFF2-40B4-BE49-F238E27FC236}">
                <a16:creationId xmlns="" xmlns:a16="http://schemas.microsoft.com/office/drawing/2014/main" id="{A487B7DA-DD21-D8CA-1D69-BBF8581076CD}"/>
              </a:ext>
            </a:extLst>
          </p:cNvPr>
          <p:cNvSpPr txBox="1">
            <a:spLocks noChangeArrowheads="1"/>
          </p:cNvSpPr>
          <p:nvPr/>
        </p:nvSpPr>
        <p:spPr bwMode="auto">
          <a:xfrm>
            <a:off x="297489" y="4047691"/>
            <a:ext cx="3093404"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High Priest</a:t>
            </a:r>
          </a:p>
        </p:txBody>
      </p:sp>
      <p:sp>
        <p:nvSpPr>
          <p:cNvPr id="7" name="TextBox 6">
            <a:extLst>
              <a:ext uri="{FF2B5EF4-FFF2-40B4-BE49-F238E27FC236}">
                <a16:creationId xmlns="" xmlns:a16="http://schemas.microsoft.com/office/drawing/2014/main" id="{FEE86C6E-417A-26B0-284C-6A4B39912796}"/>
              </a:ext>
            </a:extLst>
          </p:cNvPr>
          <p:cNvSpPr txBox="1">
            <a:spLocks noChangeArrowheads="1"/>
          </p:cNvSpPr>
          <p:nvPr/>
        </p:nvSpPr>
        <p:spPr bwMode="auto">
          <a:xfrm>
            <a:off x="3429009" y="4047690"/>
            <a:ext cx="8572497" cy="2551468"/>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Hebrews 9:11-14</a:t>
            </a:r>
          </a:p>
          <a:p>
            <a:pPr marL="22225" lvl="3" algn="ctr">
              <a:lnSpc>
                <a:spcPct val="90000"/>
              </a:lnSpc>
              <a:spcBef>
                <a:spcPts val="0"/>
              </a:spcBef>
              <a:spcAft>
                <a:spcPts val="600"/>
              </a:spcAft>
              <a:buSzPct val="100000"/>
            </a:pPr>
            <a:r>
              <a:rPr lang="en-US" sz="3400" dirty="0">
                <a:solidFill>
                  <a:schemeClr val="bg1"/>
                </a:solidFill>
                <a:latin typeface="Calibri Light" panose="020F0302020204030204" pitchFamily="34" charset="0"/>
                <a:cs typeface="Calibri Light" panose="020F0302020204030204" pitchFamily="34" charset="0"/>
              </a:rPr>
              <a:t>But when Christ appeared as a high priest of the good things to come, He entered through the greater and more perfect tabernacle, not made with hands…</a:t>
            </a:r>
            <a:endParaRPr lang="en-US" sz="3400" dirty="0">
              <a:solidFill>
                <a:schemeClr val="bg1"/>
              </a:solidFill>
              <a:latin typeface="Calibri Light" panose="020F0302020204030204" pitchFamily="34" charset="0"/>
              <a:ea typeface="Cambria" panose="02040503050406030204" pitchFamily="18" charset="0"/>
              <a:cs typeface="Calibri Light" panose="020F0302020204030204" pitchFamily="34" charset="0"/>
            </a:endParaRPr>
          </a:p>
        </p:txBody>
      </p:sp>
      <p:sp>
        <p:nvSpPr>
          <p:cNvPr id="12" name="TextBox 11">
            <a:extLst>
              <a:ext uri="{FF2B5EF4-FFF2-40B4-BE49-F238E27FC236}">
                <a16:creationId xmlns="" xmlns:a16="http://schemas.microsoft.com/office/drawing/2014/main" id="{5773C00E-0D82-2FD6-544F-60AD42C06711}"/>
              </a:ext>
            </a:extLst>
          </p:cNvPr>
          <p:cNvSpPr txBox="1">
            <a:spLocks noChangeArrowheads="1"/>
          </p:cNvSpPr>
          <p:nvPr/>
        </p:nvSpPr>
        <p:spPr bwMode="auto">
          <a:xfrm>
            <a:off x="316539" y="2054667"/>
            <a:ext cx="306976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Tabernacle</a:t>
            </a:r>
          </a:p>
        </p:txBody>
      </p:sp>
    </p:spTree>
    <p:extLst>
      <p:ext uri="{BB962C8B-B14F-4D97-AF65-F5344CB8AC3E}">
        <p14:creationId xmlns:p14="http://schemas.microsoft.com/office/powerpoint/2010/main" val="25301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646331"/>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a:t>
            </a:r>
            <a:r>
              <a:rPr lang="en-US" sz="4000" dirty="0">
                <a:solidFill>
                  <a:schemeClr val="bg1"/>
                </a:solidFill>
                <a:effectLst/>
                <a:latin typeface="Calibri Light" panose="020F0302020204030204" pitchFamily="34" charset="0"/>
                <a:ea typeface="Cambria" panose="02040503050406030204" pitchFamily="18" charset="0"/>
                <a:cs typeface="Calibri Light" panose="020F0302020204030204" pitchFamily="34" charset="0"/>
              </a:rPr>
              <a:t>The Tabernacle: Symbol of Salvation</a:t>
            </a:r>
            <a:r>
              <a:rPr lang="en-US" sz="4000" dirty="0">
                <a:solidFill>
                  <a:schemeClr val="bg1"/>
                </a:solidFill>
                <a:latin typeface="Calibri Light" panose="020F0302020204030204" pitchFamily="34" charset="0"/>
                <a:cs typeface="Calibri Light" panose="020F0302020204030204" pitchFamily="34" charset="0"/>
              </a:rPr>
              <a:t>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292892" y="1954874"/>
            <a:ext cx="11689557" cy="473167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4" name="TextBox 3">
            <a:extLst>
              <a:ext uri="{FF2B5EF4-FFF2-40B4-BE49-F238E27FC236}">
                <a16:creationId xmlns="" xmlns:a16="http://schemas.microsoft.com/office/drawing/2014/main" id="{BD9EFB8A-BCC3-3FE7-BF28-50E89B870852}"/>
              </a:ext>
            </a:extLst>
          </p:cNvPr>
          <p:cNvSpPr txBox="1">
            <a:spLocks noChangeArrowheads="1"/>
          </p:cNvSpPr>
          <p:nvPr/>
        </p:nvSpPr>
        <p:spPr bwMode="auto">
          <a:xfrm>
            <a:off x="6073294" y="2036830"/>
            <a:ext cx="324581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Jesus’ Death</a:t>
            </a:r>
          </a:p>
        </p:txBody>
      </p:sp>
      <p:cxnSp>
        <p:nvCxnSpPr>
          <p:cNvPr id="6" name="Straight Connector 5">
            <a:extLst>
              <a:ext uri="{FF2B5EF4-FFF2-40B4-BE49-F238E27FC236}">
                <a16:creationId xmlns="" xmlns:a16="http://schemas.microsoft.com/office/drawing/2014/main" id="{AB4B11C4-D2E7-4A10-E796-E47350F3DB17}"/>
              </a:ext>
            </a:extLst>
          </p:cNvPr>
          <p:cNvCxnSpPr/>
          <p:nvPr/>
        </p:nvCxnSpPr>
        <p:spPr>
          <a:xfrm>
            <a:off x="316539" y="2728698"/>
            <a:ext cx="1166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A2E5CC7-01EC-072D-0D8F-4EB3E5A8F06C}"/>
              </a:ext>
            </a:extLst>
          </p:cNvPr>
          <p:cNvCxnSpPr/>
          <p:nvPr/>
        </p:nvCxnSpPr>
        <p:spPr>
          <a:xfrm>
            <a:off x="3409950" y="1954874"/>
            <a:ext cx="0" cy="473167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D44B28C9-9713-608C-5F3F-8B1AD544EDCF}"/>
              </a:ext>
            </a:extLst>
          </p:cNvPr>
          <p:cNvSpPr txBox="1">
            <a:spLocks noChangeArrowheads="1"/>
          </p:cNvSpPr>
          <p:nvPr/>
        </p:nvSpPr>
        <p:spPr bwMode="auto">
          <a:xfrm>
            <a:off x="316539" y="2828491"/>
            <a:ext cx="3093404" cy="1089529"/>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Animal w/o Defect </a:t>
            </a:r>
          </a:p>
        </p:txBody>
      </p:sp>
      <p:sp>
        <p:nvSpPr>
          <p:cNvPr id="11" name="TextBox 10">
            <a:extLst>
              <a:ext uri="{FF2B5EF4-FFF2-40B4-BE49-F238E27FC236}">
                <a16:creationId xmlns="" xmlns:a16="http://schemas.microsoft.com/office/drawing/2014/main" id="{1A506922-CE02-FC2F-A389-C179E3AC81D8}"/>
              </a:ext>
            </a:extLst>
          </p:cNvPr>
          <p:cNvSpPr txBox="1">
            <a:spLocks noChangeArrowheads="1"/>
          </p:cNvSpPr>
          <p:nvPr/>
        </p:nvSpPr>
        <p:spPr bwMode="auto">
          <a:xfrm>
            <a:off x="3409949" y="2838069"/>
            <a:ext cx="8572497"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2 Corinthians 5:21</a:t>
            </a:r>
          </a:p>
        </p:txBody>
      </p:sp>
      <p:sp>
        <p:nvSpPr>
          <p:cNvPr id="5" name="TextBox 4">
            <a:extLst>
              <a:ext uri="{FF2B5EF4-FFF2-40B4-BE49-F238E27FC236}">
                <a16:creationId xmlns="" xmlns:a16="http://schemas.microsoft.com/office/drawing/2014/main" id="{A487B7DA-DD21-D8CA-1D69-BBF8581076CD}"/>
              </a:ext>
            </a:extLst>
          </p:cNvPr>
          <p:cNvSpPr txBox="1">
            <a:spLocks noChangeArrowheads="1"/>
          </p:cNvSpPr>
          <p:nvPr/>
        </p:nvSpPr>
        <p:spPr bwMode="auto">
          <a:xfrm>
            <a:off x="297489" y="4047691"/>
            <a:ext cx="3093404"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High Priest</a:t>
            </a:r>
          </a:p>
        </p:txBody>
      </p:sp>
      <p:sp>
        <p:nvSpPr>
          <p:cNvPr id="7" name="TextBox 6">
            <a:extLst>
              <a:ext uri="{FF2B5EF4-FFF2-40B4-BE49-F238E27FC236}">
                <a16:creationId xmlns="" xmlns:a16="http://schemas.microsoft.com/office/drawing/2014/main" id="{FEE86C6E-417A-26B0-284C-6A4B39912796}"/>
              </a:ext>
            </a:extLst>
          </p:cNvPr>
          <p:cNvSpPr txBox="1">
            <a:spLocks noChangeArrowheads="1"/>
          </p:cNvSpPr>
          <p:nvPr/>
        </p:nvSpPr>
        <p:spPr bwMode="auto">
          <a:xfrm>
            <a:off x="3429009" y="4047690"/>
            <a:ext cx="8572497" cy="2551468"/>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Hebrews 9:11-14</a:t>
            </a:r>
          </a:p>
          <a:p>
            <a:pPr marL="22225" lvl="3" algn="ctr">
              <a:lnSpc>
                <a:spcPct val="90000"/>
              </a:lnSpc>
              <a:spcBef>
                <a:spcPts val="0"/>
              </a:spcBef>
              <a:spcAft>
                <a:spcPts val="600"/>
              </a:spcAft>
              <a:buSzPct val="100000"/>
            </a:pPr>
            <a:r>
              <a:rPr lang="en-US" sz="3400" dirty="0">
                <a:solidFill>
                  <a:schemeClr val="bg1"/>
                </a:solidFill>
                <a:latin typeface="Calibri Light" panose="020F0302020204030204" pitchFamily="34" charset="0"/>
                <a:cs typeface="Calibri Light" panose="020F0302020204030204" pitchFamily="34" charset="0"/>
              </a:rPr>
              <a:t>And not through the blood of goats and calves, but through His own blood, He entered the holy place once for all, having obtained eternal redemption.</a:t>
            </a:r>
            <a:endParaRPr lang="en-US" sz="3400" dirty="0">
              <a:solidFill>
                <a:schemeClr val="bg1"/>
              </a:solidFill>
              <a:latin typeface="Calibri Light" panose="020F0302020204030204" pitchFamily="34" charset="0"/>
              <a:ea typeface="Cambria" panose="02040503050406030204" pitchFamily="18" charset="0"/>
              <a:cs typeface="Calibri Light" panose="020F0302020204030204" pitchFamily="34" charset="0"/>
            </a:endParaRPr>
          </a:p>
        </p:txBody>
      </p:sp>
      <p:sp>
        <p:nvSpPr>
          <p:cNvPr id="12" name="TextBox 11">
            <a:extLst>
              <a:ext uri="{FF2B5EF4-FFF2-40B4-BE49-F238E27FC236}">
                <a16:creationId xmlns="" xmlns:a16="http://schemas.microsoft.com/office/drawing/2014/main" id="{B4821344-E1D2-2007-6A33-FDA46C457B8F}"/>
              </a:ext>
            </a:extLst>
          </p:cNvPr>
          <p:cNvSpPr txBox="1">
            <a:spLocks noChangeArrowheads="1"/>
          </p:cNvSpPr>
          <p:nvPr/>
        </p:nvSpPr>
        <p:spPr bwMode="auto">
          <a:xfrm>
            <a:off x="316539" y="2054667"/>
            <a:ext cx="306976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Tabernacle</a:t>
            </a:r>
          </a:p>
        </p:txBody>
      </p:sp>
    </p:spTree>
    <p:extLst>
      <p:ext uri="{BB962C8B-B14F-4D97-AF65-F5344CB8AC3E}">
        <p14:creationId xmlns:p14="http://schemas.microsoft.com/office/powerpoint/2010/main" val="3050586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646331"/>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a:t>
            </a:r>
            <a:r>
              <a:rPr lang="en-US" sz="4000" dirty="0">
                <a:solidFill>
                  <a:schemeClr val="bg1"/>
                </a:solidFill>
                <a:effectLst/>
                <a:latin typeface="Calibri Light" panose="020F0302020204030204" pitchFamily="34" charset="0"/>
                <a:ea typeface="Cambria" panose="02040503050406030204" pitchFamily="18" charset="0"/>
                <a:cs typeface="Calibri Light" panose="020F0302020204030204" pitchFamily="34" charset="0"/>
              </a:rPr>
              <a:t>The Tabernacle: Symbol of Salvation</a:t>
            </a:r>
            <a:r>
              <a:rPr lang="en-US" sz="4000" dirty="0">
                <a:solidFill>
                  <a:schemeClr val="bg1"/>
                </a:solidFill>
                <a:latin typeface="Calibri Light" panose="020F0302020204030204" pitchFamily="34" charset="0"/>
                <a:cs typeface="Calibri Light" panose="020F0302020204030204" pitchFamily="34" charset="0"/>
              </a:rPr>
              <a:t>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292892" y="1954874"/>
            <a:ext cx="11689557" cy="473167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4" name="TextBox 3">
            <a:extLst>
              <a:ext uri="{FF2B5EF4-FFF2-40B4-BE49-F238E27FC236}">
                <a16:creationId xmlns="" xmlns:a16="http://schemas.microsoft.com/office/drawing/2014/main" id="{BD9EFB8A-BCC3-3FE7-BF28-50E89B870852}"/>
              </a:ext>
            </a:extLst>
          </p:cNvPr>
          <p:cNvSpPr txBox="1">
            <a:spLocks noChangeArrowheads="1"/>
          </p:cNvSpPr>
          <p:nvPr/>
        </p:nvSpPr>
        <p:spPr bwMode="auto">
          <a:xfrm>
            <a:off x="6073294" y="2036830"/>
            <a:ext cx="324581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Jesus’ Death</a:t>
            </a:r>
          </a:p>
        </p:txBody>
      </p:sp>
      <p:cxnSp>
        <p:nvCxnSpPr>
          <p:cNvPr id="6" name="Straight Connector 5">
            <a:extLst>
              <a:ext uri="{FF2B5EF4-FFF2-40B4-BE49-F238E27FC236}">
                <a16:creationId xmlns="" xmlns:a16="http://schemas.microsoft.com/office/drawing/2014/main" id="{AB4B11C4-D2E7-4A10-E796-E47350F3DB17}"/>
              </a:ext>
            </a:extLst>
          </p:cNvPr>
          <p:cNvCxnSpPr/>
          <p:nvPr/>
        </p:nvCxnSpPr>
        <p:spPr>
          <a:xfrm>
            <a:off x="316539" y="2728698"/>
            <a:ext cx="1166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A2E5CC7-01EC-072D-0D8F-4EB3E5A8F06C}"/>
              </a:ext>
            </a:extLst>
          </p:cNvPr>
          <p:cNvCxnSpPr/>
          <p:nvPr/>
        </p:nvCxnSpPr>
        <p:spPr>
          <a:xfrm>
            <a:off x="3409950" y="1954874"/>
            <a:ext cx="0" cy="473167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D44B28C9-9713-608C-5F3F-8B1AD544EDCF}"/>
              </a:ext>
            </a:extLst>
          </p:cNvPr>
          <p:cNvSpPr txBox="1">
            <a:spLocks noChangeArrowheads="1"/>
          </p:cNvSpPr>
          <p:nvPr/>
        </p:nvSpPr>
        <p:spPr bwMode="auto">
          <a:xfrm>
            <a:off x="316539" y="2828491"/>
            <a:ext cx="3093404" cy="1089529"/>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God’s Dwelling</a:t>
            </a:r>
          </a:p>
        </p:txBody>
      </p:sp>
      <p:sp>
        <p:nvSpPr>
          <p:cNvPr id="7" name="TextBox 6">
            <a:extLst>
              <a:ext uri="{FF2B5EF4-FFF2-40B4-BE49-F238E27FC236}">
                <a16:creationId xmlns="" xmlns:a16="http://schemas.microsoft.com/office/drawing/2014/main" id="{FEE86C6E-417A-26B0-284C-6A4B39912796}"/>
              </a:ext>
            </a:extLst>
          </p:cNvPr>
          <p:cNvSpPr txBox="1">
            <a:spLocks noChangeArrowheads="1"/>
          </p:cNvSpPr>
          <p:nvPr/>
        </p:nvSpPr>
        <p:spPr bwMode="auto">
          <a:xfrm>
            <a:off x="3433590" y="2828491"/>
            <a:ext cx="8572497" cy="2551468"/>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John 1:14</a:t>
            </a:r>
          </a:p>
          <a:p>
            <a:pPr marL="22225" lvl="3" algn="ctr">
              <a:lnSpc>
                <a:spcPct val="90000"/>
              </a:lnSpc>
              <a:spcBef>
                <a:spcPts val="0"/>
              </a:spcBef>
              <a:spcAft>
                <a:spcPts val="600"/>
              </a:spcAft>
              <a:buSzPct val="100000"/>
            </a:pPr>
            <a:r>
              <a:rPr lang="en-US" sz="3400" dirty="0">
                <a:solidFill>
                  <a:schemeClr val="bg1"/>
                </a:solidFill>
                <a:latin typeface="Calibri Light" panose="020F0302020204030204" pitchFamily="34" charset="0"/>
                <a:cs typeface="Calibri Light" panose="020F0302020204030204" pitchFamily="34" charset="0"/>
              </a:rPr>
              <a:t>In the beginning was the Word, and the Word was with God, and the Word was God…[This] Word became flesh and made his </a:t>
            </a:r>
            <a:r>
              <a:rPr lang="en-US" sz="3400" i="1" dirty="0">
                <a:solidFill>
                  <a:schemeClr val="bg1"/>
                </a:solidFill>
                <a:latin typeface="Calibri Light" panose="020F0302020204030204" pitchFamily="34" charset="0"/>
                <a:cs typeface="Calibri Light" panose="020F0302020204030204" pitchFamily="34" charset="0"/>
              </a:rPr>
              <a:t>dwelling</a:t>
            </a:r>
            <a:r>
              <a:rPr lang="en-US" sz="3400" dirty="0">
                <a:solidFill>
                  <a:schemeClr val="bg1"/>
                </a:solidFill>
                <a:latin typeface="Calibri Light" panose="020F0302020204030204" pitchFamily="34" charset="0"/>
                <a:cs typeface="Calibri Light" panose="020F0302020204030204" pitchFamily="34" charset="0"/>
              </a:rPr>
              <a:t> among us.</a:t>
            </a:r>
            <a:endParaRPr lang="en-US" sz="3400" dirty="0">
              <a:solidFill>
                <a:schemeClr val="bg1"/>
              </a:solidFill>
              <a:latin typeface="Calibri Light" panose="020F0302020204030204" pitchFamily="34" charset="0"/>
              <a:ea typeface="Cambria" panose="02040503050406030204" pitchFamily="18" charset="0"/>
              <a:cs typeface="Calibri Light" panose="020F0302020204030204" pitchFamily="34" charset="0"/>
            </a:endParaRPr>
          </a:p>
        </p:txBody>
      </p:sp>
      <p:sp>
        <p:nvSpPr>
          <p:cNvPr id="12" name="TextBox 11">
            <a:extLst>
              <a:ext uri="{FF2B5EF4-FFF2-40B4-BE49-F238E27FC236}">
                <a16:creationId xmlns="" xmlns:a16="http://schemas.microsoft.com/office/drawing/2014/main" id="{A61968DD-25A4-790C-6CF5-BA7B1D7C1FF4}"/>
              </a:ext>
            </a:extLst>
          </p:cNvPr>
          <p:cNvSpPr txBox="1">
            <a:spLocks noChangeArrowheads="1"/>
          </p:cNvSpPr>
          <p:nvPr/>
        </p:nvSpPr>
        <p:spPr bwMode="auto">
          <a:xfrm>
            <a:off x="316539" y="2054667"/>
            <a:ext cx="306976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Tabernacle</a:t>
            </a:r>
          </a:p>
        </p:txBody>
      </p:sp>
    </p:spTree>
    <p:extLst>
      <p:ext uri="{BB962C8B-B14F-4D97-AF65-F5344CB8AC3E}">
        <p14:creationId xmlns:p14="http://schemas.microsoft.com/office/powerpoint/2010/main" val="24226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646331"/>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a:t>
            </a:r>
            <a:r>
              <a:rPr lang="en-US" sz="4000" dirty="0">
                <a:solidFill>
                  <a:schemeClr val="bg1"/>
                </a:solidFill>
                <a:effectLst/>
                <a:latin typeface="Calibri Light" panose="020F0302020204030204" pitchFamily="34" charset="0"/>
                <a:ea typeface="Cambria" panose="02040503050406030204" pitchFamily="18" charset="0"/>
                <a:cs typeface="Calibri Light" panose="020F0302020204030204" pitchFamily="34" charset="0"/>
              </a:rPr>
              <a:t>The Tabernacle: Symbol of Salvation</a:t>
            </a:r>
            <a:r>
              <a:rPr lang="en-US" sz="4000" dirty="0">
                <a:solidFill>
                  <a:schemeClr val="bg1"/>
                </a:solidFill>
                <a:latin typeface="Calibri Light" panose="020F0302020204030204" pitchFamily="34" charset="0"/>
                <a:cs typeface="Calibri Light" panose="020F0302020204030204" pitchFamily="34" charset="0"/>
              </a:rPr>
              <a:t>  </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Main Themes</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F1F45B76-2C58-F345-9AC2-EC7EAB222769}"/>
              </a:ext>
            </a:extLst>
          </p:cNvPr>
          <p:cNvSpPr>
            <a:spLocks noChangeArrowheads="1"/>
          </p:cNvSpPr>
          <p:nvPr/>
        </p:nvSpPr>
        <p:spPr bwMode="auto">
          <a:xfrm>
            <a:off x="292892" y="1954874"/>
            <a:ext cx="11689557" cy="4731676"/>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4" name="TextBox 3">
            <a:extLst>
              <a:ext uri="{FF2B5EF4-FFF2-40B4-BE49-F238E27FC236}">
                <a16:creationId xmlns="" xmlns:a16="http://schemas.microsoft.com/office/drawing/2014/main" id="{BD9EFB8A-BCC3-3FE7-BF28-50E89B870852}"/>
              </a:ext>
            </a:extLst>
          </p:cNvPr>
          <p:cNvSpPr txBox="1">
            <a:spLocks noChangeArrowheads="1"/>
          </p:cNvSpPr>
          <p:nvPr/>
        </p:nvSpPr>
        <p:spPr bwMode="auto">
          <a:xfrm>
            <a:off x="6073294" y="2036830"/>
            <a:ext cx="324581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Jesus’ Death</a:t>
            </a:r>
          </a:p>
        </p:txBody>
      </p:sp>
      <p:cxnSp>
        <p:nvCxnSpPr>
          <p:cNvPr id="6" name="Straight Connector 5">
            <a:extLst>
              <a:ext uri="{FF2B5EF4-FFF2-40B4-BE49-F238E27FC236}">
                <a16:creationId xmlns="" xmlns:a16="http://schemas.microsoft.com/office/drawing/2014/main" id="{AB4B11C4-D2E7-4A10-E796-E47350F3DB17}"/>
              </a:ext>
            </a:extLst>
          </p:cNvPr>
          <p:cNvCxnSpPr/>
          <p:nvPr/>
        </p:nvCxnSpPr>
        <p:spPr>
          <a:xfrm>
            <a:off x="316539" y="2728698"/>
            <a:ext cx="1166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A2E5CC7-01EC-072D-0D8F-4EB3E5A8F06C}"/>
              </a:ext>
            </a:extLst>
          </p:cNvPr>
          <p:cNvCxnSpPr/>
          <p:nvPr/>
        </p:nvCxnSpPr>
        <p:spPr>
          <a:xfrm>
            <a:off x="3409950" y="1954874"/>
            <a:ext cx="0" cy="473167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D44B28C9-9713-608C-5F3F-8B1AD544EDCF}"/>
              </a:ext>
            </a:extLst>
          </p:cNvPr>
          <p:cNvSpPr txBox="1">
            <a:spLocks noChangeArrowheads="1"/>
          </p:cNvSpPr>
          <p:nvPr/>
        </p:nvSpPr>
        <p:spPr bwMode="auto">
          <a:xfrm>
            <a:off x="316539" y="2828491"/>
            <a:ext cx="3093404" cy="1089529"/>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God’s Dwelling</a:t>
            </a:r>
          </a:p>
        </p:txBody>
      </p:sp>
      <p:sp>
        <p:nvSpPr>
          <p:cNvPr id="7" name="TextBox 6">
            <a:extLst>
              <a:ext uri="{FF2B5EF4-FFF2-40B4-BE49-F238E27FC236}">
                <a16:creationId xmlns="" xmlns:a16="http://schemas.microsoft.com/office/drawing/2014/main" id="{FEE86C6E-417A-26B0-284C-6A4B39912796}"/>
              </a:ext>
            </a:extLst>
          </p:cNvPr>
          <p:cNvSpPr txBox="1">
            <a:spLocks noChangeArrowheads="1"/>
          </p:cNvSpPr>
          <p:nvPr/>
        </p:nvSpPr>
        <p:spPr bwMode="auto">
          <a:xfrm>
            <a:off x="3433590" y="2828491"/>
            <a:ext cx="8572497"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John 1:14</a:t>
            </a:r>
          </a:p>
        </p:txBody>
      </p:sp>
      <p:sp>
        <p:nvSpPr>
          <p:cNvPr id="5" name="TextBox 4">
            <a:extLst>
              <a:ext uri="{FF2B5EF4-FFF2-40B4-BE49-F238E27FC236}">
                <a16:creationId xmlns="" xmlns:a16="http://schemas.microsoft.com/office/drawing/2014/main" id="{C03918A0-3A15-CB7A-F956-C15A6378A902}"/>
              </a:ext>
            </a:extLst>
          </p:cNvPr>
          <p:cNvSpPr txBox="1">
            <a:spLocks noChangeArrowheads="1"/>
          </p:cNvSpPr>
          <p:nvPr/>
        </p:nvSpPr>
        <p:spPr bwMode="auto">
          <a:xfrm>
            <a:off x="316539" y="4047691"/>
            <a:ext cx="3093404" cy="59093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Inner Veil</a:t>
            </a:r>
          </a:p>
        </p:txBody>
      </p:sp>
      <p:sp>
        <p:nvSpPr>
          <p:cNvPr id="11" name="TextBox 10">
            <a:extLst>
              <a:ext uri="{FF2B5EF4-FFF2-40B4-BE49-F238E27FC236}">
                <a16:creationId xmlns="" xmlns:a16="http://schemas.microsoft.com/office/drawing/2014/main" id="{FE6D7166-A675-175C-4C90-6844F0D36DD4}"/>
              </a:ext>
            </a:extLst>
          </p:cNvPr>
          <p:cNvSpPr txBox="1">
            <a:spLocks noChangeArrowheads="1"/>
          </p:cNvSpPr>
          <p:nvPr/>
        </p:nvSpPr>
        <p:spPr bwMode="auto">
          <a:xfrm>
            <a:off x="3433590" y="4047691"/>
            <a:ext cx="8572497" cy="2551468"/>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600" dirty="0">
                <a:solidFill>
                  <a:prstClr val="white"/>
                </a:solidFill>
                <a:latin typeface="Century Gothic" panose="020B0502020202020204" pitchFamily="34" charset="0"/>
                <a:ea typeface="Cambria" panose="02040503050406030204" pitchFamily="18" charset="0"/>
                <a:cs typeface="Calibri" panose="020F0502020204030204" pitchFamily="34" charset="0"/>
              </a:rPr>
              <a:t>Hebrews 10:19-20</a:t>
            </a:r>
          </a:p>
          <a:p>
            <a:pPr marL="22225" lvl="3" algn="ctr">
              <a:lnSpc>
                <a:spcPct val="90000"/>
              </a:lnSpc>
              <a:spcBef>
                <a:spcPts val="0"/>
              </a:spcBef>
              <a:spcAft>
                <a:spcPts val="600"/>
              </a:spcAft>
              <a:buSzPct val="100000"/>
            </a:pPr>
            <a:r>
              <a:rPr lang="en-US" sz="3400" dirty="0">
                <a:solidFill>
                  <a:schemeClr val="bg1"/>
                </a:solidFill>
                <a:latin typeface="Calibri Light" panose="020F0302020204030204" pitchFamily="34" charset="0"/>
                <a:cs typeface="Calibri Light" panose="020F0302020204030204" pitchFamily="34" charset="0"/>
              </a:rPr>
              <a:t>Therefore, brothers, since we have confidence to enter the Most Holy Place by the blood of Jesus, by a new and living way opened for us through the curtain, that is, his body.</a:t>
            </a:r>
            <a:endParaRPr lang="en-US" sz="3400" dirty="0">
              <a:solidFill>
                <a:schemeClr val="bg1"/>
              </a:solidFill>
              <a:latin typeface="Calibri Light" panose="020F0302020204030204" pitchFamily="34" charset="0"/>
              <a:ea typeface="Cambria" panose="02040503050406030204" pitchFamily="18" charset="0"/>
              <a:cs typeface="Calibri Light" panose="020F0302020204030204" pitchFamily="34" charset="0"/>
            </a:endParaRPr>
          </a:p>
        </p:txBody>
      </p:sp>
      <p:sp>
        <p:nvSpPr>
          <p:cNvPr id="12" name="TextBox 11">
            <a:extLst>
              <a:ext uri="{FF2B5EF4-FFF2-40B4-BE49-F238E27FC236}">
                <a16:creationId xmlns="" xmlns:a16="http://schemas.microsoft.com/office/drawing/2014/main" id="{BF356A0B-A883-99F4-3F19-457F80B64A6E}"/>
              </a:ext>
            </a:extLst>
          </p:cNvPr>
          <p:cNvSpPr txBox="1">
            <a:spLocks noChangeArrowheads="1"/>
          </p:cNvSpPr>
          <p:nvPr/>
        </p:nvSpPr>
        <p:spPr bwMode="auto">
          <a:xfrm>
            <a:off x="316539" y="2054667"/>
            <a:ext cx="3069761" cy="604781"/>
          </a:xfrm>
          <a:prstGeom prst="rect">
            <a:avLst/>
          </a:prstGeom>
          <a:noFill/>
          <a:ln w="38100">
            <a:noFill/>
            <a:miter lim="800000"/>
            <a:headEnd/>
            <a:tailEnd/>
          </a:ln>
        </p:spPr>
        <p:txBody>
          <a:bodyPr wrap="square">
            <a:spAutoFit/>
          </a:bodyPr>
          <a:lstStyle/>
          <a:p>
            <a:pPr marL="22225" lvl="3" algn="ctr">
              <a:lnSpc>
                <a:spcPct val="90000"/>
              </a:lnSpc>
              <a:spcBef>
                <a:spcPts val="0"/>
              </a:spcBef>
              <a:spcAft>
                <a:spcPts val="600"/>
              </a:spcAft>
              <a:buSzPct val="100000"/>
            </a:pPr>
            <a:r>
              <a:rPr lang="en-US" sz="3700" b="1" dirty="0">
                <a:solidFill>
                  <a:prstClr val="white"/>
                </a:solidFill>
                <a:latin typeface="Century Gothic" panose="020B0502020202020204" pitchFamily="34" charset="0"/>
                <a:ea typeface="Cambria" panose="02040503050406030204" pitchFamily="18" charset="0"/>
                <a:cs typeface="Calibri" panose="020F0502020204030204" pitchFamily="34" charset="0"/>
              </a:rPr>
              <a:t>Tabernacle</a:t>
            </a:r>
          </a:p>
        </p:txBody>
      </p:sp>
    </p:spTree>
    <p:extLst>
      <p:ext uri="{BB962C8B-B14F-4D97-AF65-F5344CB8AC3E}">
        <p14:creationId xmlns:p14="http://schemas.microsoft.com/office/powerpoint/2010/main" val="34778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3416320"/>
          </a:xfrm>
          <a:prstGeom prst="rect">
            <a:avLst/>
          </a:prstGeom>
          <a:noFill/>
          <a:ln w="9525">
            <a:noFill/>
            <a:miter lim="800000"/>
            <a:headEnd/>
            <a:tailEnd/>
          </a:ln>
        </p:spPr>
        <p:txBody>
          <a:bodyPr wrap="square">
            <a:spAutoFit/>
          </a:bodyPr>
          <a:lstStyle/>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God gave us a powerful picture of what he would do through his son Jesus. </a:t>
            </a:r>
          </a:p>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He did this so that we might have evidence for placing our faith in him.</a:t>
            </a:r>
          </a:p>
          <a:p>
            <a:pPr marL="579438" indent="-568325">
              <a:lnSpc>
                <a:spcPct val="90000"/>
              </a:lnSpc>
              <a:spcBef>
                <a:spcPts val="0"/>
              </a:spcBef>
              <a:spcAft>
                <a:spcPts val="0"/>
              </a:spcAft>
            </a:pPr>
            <a:r>
              <a:rPr lang="en-US" sz="4000" dirty="0">
                <a:solidFill>
                  <a:schemeClr val="bg1"/>
                </a:solidFill>
                <a:latin typeface="Calibri Light" panose="020F0302020204030204" pitchFamily="34" charset="0"/>
                <a:cs typeface="Calibri Light" panose="020F0302020204030204" pitchFamily="34" charset="0"/>
              </a:rPr>
              <a:t>► 	Jesus ushered in a new way of relating to God that’s not based on ritualism and the law.</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Summary</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93665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EXODUS</a:t>
            </a:r>
          </a:p>
        </p:txBody>
      </p:sp>
      <p:sp>
        <p:nvSpPr>
          <p:cNvPr id="5" name="TextBox 4">
            <a:extLst>
              <a:ext uri="{FF2B5EF4-FFF2-40B4-BE49-F238E27FC236}">
                <a16:creationId xmlns="" xmlns:a16="http://schemas.microsoft.com/office/drawing/2014/main" id="{BAE4048D-F2A1-4F2F-A6A3-C02D29D6F4D0}"/>
              </a:ext>
            </a:extLst>
          </p:cNvPr>
          <p:cNvSpPr txBox="1"/>
          <p:nvPr/>
        </p:nvSpPr>
        <p:spPr>
          <a:xfrm>
            <a:off x="2911364" y="2327564"/>
            <a:ext cx="6369269" cy="584775"/>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1673516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521681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1</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The </a:t>
            </a:r>
            <a:r>
              <a:rPr lang="en-US" sz="3700" cap="small"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LORD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said to Moses,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2</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“Tell the people of Israel to bring me their sacred offerings. Accept the contributions from all whose hearts are moved to offer them.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3 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Here is a list of sacred offerings you may accept from them: gold, silver, and bronze;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4 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blue,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purple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and scarlet thread; fine linen and goat hair for cloth;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5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tanned ram skins and fine goatskin leather; acacia wood;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6 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olive oil for the lamps; spices for the anointing oil and the fragrant incense;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7 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onyx stones, and other gemstones to be set in the ephod and the priest’s </a:t>
            </a:r>
            <a:r>
              <a:rPr lang="en-US" sz="3700" dirty="0" err="1">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chestpiece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t>
            </a:r>
            <a:endParaRPr lang="en-US" sz="37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872947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521681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1</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The </a:t>
            </a:r>
            <a:r>
              <a:rPr lang="en-US" sz="3700" cap="small"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LORD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said to Moses,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2</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“Tell the people of Israel to bring me their sacred offerings. Accept the contributions from all whose hearts are moved to offer them.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3 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Here is a list of sacred offerings you may accept from them: gold, silver, and bronze;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4 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blue, purple, and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scarlet thread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fine linen and goat hair for cloth;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5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tanned ram skins and fine goatskin leather; acacia wood;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6 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olive oil for the lamps; spices for the anointing oil and the fragrant incense;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7 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onyx stones, and other gemstones to be set in the ephod and the priest’s </a:t>
            </a:r>
            <a:r>
              <a:rPr lang="en-US" sz="3700" dirty="0" err="1">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chestpiece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t>
            </a:r>
            <a:endParaRPr lang="en-US" sz="37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426372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521681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1</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The </a:t>
            </a:r>
            <a:r>
              <a:rPr lang="en-US" sz="3700" cap="small"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LORD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said to Moses,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2</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“Tell the people of Israel to bring me their sacred offerings. Accept the contributions from all whose hearts are moved to offer them.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3 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Here is a list of sacred offerings you may accept from them: gold, silver, and bronze;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4 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blue, purple, and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scarlet thread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fine linen and goat hair for cloth;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5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tanned ram skins and fine goatskin leather; acacia wood;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6 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olive oil for the lamps; spices for the anointing oil and the fragrant incense;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7 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onyx stones, and other gemstones to be set in the ephod and the priest’s </a:t>
            </a:r>
            <a:r>
              <a:rPr lang="en-US" sz="3700" dirty="0" err="1">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chestpiece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t>
            </a:r>
            <a:endParaRPr lang="en-US" sz="37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D856433F-AD1E-11F8-B50E-392F35F5FAF4}"/>
              </a:ext>
            </a:extLst>
          </p:cNvPr>
          <p:cNvSpPr>
            <a:spLocks noChangeArrowheads="1"/>
          </p:cNvSpPr>
          <p:nvPr/>
        </p:nvSpPr>
        <p:spPr bwMode="auto">
          <a:xfrm>
            <a:off x="221506" y="3933636"/>
            <a:ext cx="11722844" cy="2719558"/>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3" name="TextBox 2">
            <a:extLst>
              <a:ext uri="{FF2B5EF4-FFF2-40B4-BE49-F238E27FC236}">
                <a16:creationId xmlns="" xmlns:a16="http://schemas.microsoft.com/office/drawing/2014/main" id="{C31709F5-C841-A91A-8E34-DBD905559F3C}"/>
              </a:ext>
            </a:extLst>
          </p:cNvPr>
          <p:cNvSpPr txBox="1">
            <a:spLocks noChangeArrowheads="1"/>
          </p:cNvSpPr>
          <p:nvPr/>
        </p:nvSpPr>
        <p:spPr bwMode="auto">
          <a:xfrm>
            <a:off x="247650" y="4010720"/>
            <a:ext cx="11698803" cy="2585323"/>
          </a:xfrm>
          <a:prstGeom prst="rect">
            <a:avLst/>
          </a:prstGeom>
          <a:noFill/>
          <a:ln w="38100">
            <a:noFill/>
            <a:miter lim="800000"/>
            <a:headEnd/>
            <a:tailEnd/>
          </a:ln>
        </p:spPr>
        <p:txBody>
          <a:bodyPr wrap="square">
            <a:spAutoFit/>
          </a:bodyPr>
          <a:lstStyle/>
          <a:p>
            <a:pPr marL="12700" lvl="3">
              <a:lnSpc>
                <a:spcPct val="90000"/>
              </a:lnSpc>
              <a:spcBef>
                <a:spcPts val="0"/>
              </a:spcBef>
              <a:spcAft>
                <a:spcPts val="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God asking the Israelites to give him their very best for the construction the Tabernacle: </a:t>
            </a:r>
          </a:p>
          <a:p>
            <a:pPr marL="592138" lvl="3" indent="-579438">
              <a:lnSpc>
                <a:spcPct val="90000"/>
              </a:lnSpc>
              <a:spcBef>
                <a:spcPts val="0"/>
              </a:spcBef>
              <a:spcAft>
                <a:spcPts val="0"/>
              </a:spcAft>
              <a:buSzPct val="100000"/>
            </a:pPr>
            <a:r>
              <a:rPr lang="en-US" sz="3600" dirty="0">
                <a:solidFill>
                  <a:prstClr val="white"/>
                </a:solidFill>
                <a:latin typeface="Calibri Light" panose="020F0302020204030204" pitchFamily="34" charset="0"/>
                <a:cs typeface="Calibri Light" panose="020F0302020204030204" pitchFamily="34" charset="0"/>
              </a:rPr>
              <a:t>► 	God authorized to Israelites to plunder the Egyptians before he rescued them from slavery. </a:t>
            </a:r>
            <a:endPar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endParaRPr>
          </a:p>
          <a:p>
            <a:pPr marL="592138" lvl="3" indent="-579438">
              <a:lnSpc>
                <a:spcPct val="90000"/>
              </a:lnSpc>
              <a:spcBef>
                <a:spcPts val="0"/>
              </a:spcBef>
              <a:spcAft>
                <a:spcPts val="0"/>
              </a:spcAft>
              <a:buSzPct val="100000"/>
            </a:pPr>
            <a:r>
              <a:rPr lang="en-US" sz="3600" dirty="0">
                <a:solidFill>
                  <a:prstClr val="white"/>
                </a:solidFill>
                <a:latin typeface="Calibri Light" panose="020F0302020204030204" pitchFamily="34" charset="0"/>
                <a:cs typeface="Calibri Light" panose="020F0302020204030204" pitchFamily="34" charset="0"/>
              </a:rPr>
              <a:t>► 	It was not compulsory, it was voluntary. </a:t>
            </a:r>
            <a:endPar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366018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521681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1</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The </a:t>
            </a:r>
            <a:r>
              <a:rPr lang="en-US" sz="3700" cap="small"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LORD</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said to Moses,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2</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“Tell the people of Israel to bring me their sacred offerings.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Accept the contributions from all whose hearts are moved to offer them</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3 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Here is a list of sacred offerings you may accept from them: gold, silver, and bronze;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4 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blue, purple, and scarlet thread; fine linen and goat hair for cloth;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5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tanned ram skins and fine goatskin leather; acacia wood;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6 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olive oil for the lamps; spices for the anointing oil and the fragrant incense;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7 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onyx stones, and other gemstones to be set in the ephod and the priest’s </a:t>
            </a:r>
            <a:r>
              <a:rPr lang="en-US" sz="3700" dirty="0" err="1">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chestpiece</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 </a:t>
            </a:r>
            <a:endParaRPr lang="en-US" sz="37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2" name="Rectangle 1">
            <a:extLst>
              <a:ext uri="{FF2B5EF4-FFF2-40B4-BE49-F238E27FC236}">
                <a16:creationId xmlns="" xmlns:a16="http://schemas.microsoft.com/office/drawing/2014/main" id="{D856433F-AD1E-11F8-B50E-392F35F5FAF4}"/>
              </a:ext>
            </a:extLst>
          </p:cNvPr>
          <p:cNvSpPr>
            <a:spLocks noChangeArrowheads="1"/>
          </p:cNvSpPr>
          <p:nvPr/>
        </p:nvSpPr>
        <p:spPr bwMode="auto">
          <a:xfrm>
            <a:off x="221506" y="3933636"/>
            <a:ext cx="11722844" cy="2719558"/>
          </a:xfrm>
          <a:prstGeom prst="rect">
            <a:avLst/>
          </a:prstGeom>
          <a:solidFill>
            <a:srgbClr val="1F497D">
              <a:lumMod val="50000"/>
            </a:srgbClr>
          </a:solidFill>
          <a:ln w="38100">
            <a:solidFill>
              <a:srgbClr val="1F497D">
                <a:lumMod val="60000"/>
                <a:lumOff val="40000"/>
              </a:srgbClr>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3" name="TextBox 2">
            <a:extLst>
              <a:ext uri="{FF2B5EF4-FFF2-40B4-BE49-F238E27FC236}">
                <a16:creationId xmlns="" xmlns:a16="http://schemas.microsoft.com/office/drawing/2014/main" id="{C31709F5-C841-A91A-8E34-DBD905559F3C}"/>
              </a:ext>
            </a:extLst>
          </p:cNvPr>
          <p:cNvSpPr txBox="1">
            <a:spLocks noChangeArrowheads="1"/>
          </p:cNvSpPr>
          <p:nvPr/>
        </p:nvSpPr>
        <p:spPr bwMode="auto">
          <a:xfrm>
            <a:off x="247650" y="4010720"/>
            <a:ext cx="11698803" cy="2585323"/>
          </a:xfrm>
          <a:prstGeom prst="rect">
            <a:avLst/>
          </a:prstGeom>
          <a:noFill/>
          <a:ln w="38100">
            <a:noFill/>
            <a:miter lim="800000"/>
            <a:headEnd/>
            <a:tailEnd/>
          </a:ln>
        </p:spPr>
        <p:txBody>
          <a:bodyPr wrap="square">
            <a:spAutoFit/>
          </a:bodyPr>
          <a:lstStyle/>
          <a:p>
            <a:pPr marL="12700" lvl="3">
              <a:lnSpc>
                <a:spcPct val="90000"/>
              </a:lnSpc>
              <a:spcBef>
                <a:spcPts val="0"/>
              </a:spcBef>
              <a:spcAft>
                <a:spcPts val="0"/>
              </a:spcAft>
              <a:buSzPct val="100000"/>
            </a:pPr>
            <a:r>
              <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rPr>
              <a:t>God asking the Israelites to give him their very best for the construction the Tabernacle: </a:t>
            </a:r>
          </a:p>
          <a:p>
            <a:pPr marL="592138" lvl="3" indent="-579438">
              <a:lnSpc>
                <a:spcPct val="90000"/>
              </a:lnSpc>
              <a:spcBef>
                <a:spcPts val="0"/>
              </a:spcBef>
              <a:spcAft>
                <a:spcPts val="0"/>
              </a:spcAft>
              <a:buSzPct val="100000"/>
            </a:pPr>
            <a:r>
              <a:rPr lang="en-US" sz="3600" dirty="0">
                <a:solidFill>
                  <a:prstClr val="white"/>
                </a:solidFill>
                <a:latin typeface="Calibri Light" panose="020F0302020204030204" pitchFamily="34" charset="0"/>
                <a:cs typeface="Calibri Light" panose="020F0302020204030204" pitchFamily="34" charset="0"/>
              </a:rPr>
              <a:t>► 	God authorized to Israelites to plunder the Egyptians before he rescued them from slavery. </a:t>
            </a:r>
            <a:endPar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endParaRPr>
          </a:p>
          <a:p>
            <a:pPr marL="592138" lvl="3" indent="-579438">
              <a:lnSpc>
                <a:spcPct val="90000"/>
              </a:lnSpc>
              <a:spcBef>
                <a:spcPts val="0"/>
              </a:spcBef>
              <a:spcAft>
                <a:spcPts val="0"/>
              </a:spcAft>
              <a:buSzPct val="100000"/>
            </a:pPr>
            <a:r>
              <a:rPr lang="en-US" sz="3600" dirty="0">
                <a:solidFill>
                  <a:prstClr val="white"/>
                </a:solidFill>
                <a:latin typeface="Calibri Light" panose="020F0302020204030204" pitchFamily="34" charset="0"/>
                <a:cs typeface="Calibri Light" panose="020F0302020204030204" pitchFamily="34" charset="0"/>
              </a:rPr>
              <a:t>► 	It was not compulsory, it was voluntary. </a:t>
            </a:r>
            <a:endParaRPr lang="en-US" sz="3600" dirty="0">
              <a:solidFill>
                <a:prstClr val="white"/>
              </a:solidFill>
              <a:latin typeface="Calibri Light" panose="020F0302020204030204" pitchFamily="34" charset="0"/>
              <a:ea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261970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266842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8 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Have the people of Israel build me a holy sanctuary so I can live among them. </a:t>
            </a:r>
            <a:r>
              <a:rPr lang="en-US" sz="3700" baseline="300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9 </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You must build this Tabernacle and its furnishings exactly according to the pattern I will show you. </a:t>
            </a:r>
          </a:p>
          <a:p>
            <a:pPr marL="17463" marR="0" indent="-6350">
              <a:lnSpc>
                <a:spcPct val="90000"/>
              </a:lnSpc>
              <a:spcBef>
                <a:spcPts val="0"/>
              </a:spcBef>
              <a:spcAft>
                <a:spcPts val="0"/>
              </a:spcAft>
            </a:pPr>
            <a:endParaRPr lang="en-US" sz="3800" dirty="0">
              <a:solidFill>
                <a:schemeClr val="bg1"/>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4102905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537430" cy="2668423"/>
          </a:xfrm>
          <a:prstGeom prst="rect">
            <a:avLst/>
          </a:prstGeom>
          <a:noFill/>
          <a:ln w="9525">
            <a:noFill/>
            <a:miter lim="800000"/>
            <a:headEnd/>
            <a:tailEnd/>
          </a:ln>
        </p:spPr>
        <p:txBody>
          <a:bodyPr wrap="square">
            <a:spAutoFit/>
          </a:bodyPr>
          <a:lstStyle/>
          <a:p>
            <a:pPr marL="17463" marR="0" indent="-6350">
              <a:lnSpc>
                <a:spcPct val="90000"/>
              </a:lnSpc>
              <a:spcBef>
                <a:spcPts val="0"/>
              </a:spcBef>
              <a:spcAft>
                <a:spcPts val="0"/>
              </a:spcAft>
            </a:pP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8 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Have the people of Israel build me a holy sanctuary so I can live among them. </a:t>
            </a:r>
            <a:r>
              <a:rPr lang="en-US" sz="3700" baseline="300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9 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You must build this</a:t>
            </a:r>
            <a:r>
              <a:rPr lang="en-US" sz="3700" dirty="0">
                <a:solidFill>
                  <a:schemeClr val="bg1"/>
                </a:solidFill>
                <a:latin typeface="Calibri Light" panose="020F0302020204030204" pitchFamily="34" charset="0"/>
                <a:ea typeface="Cambria" panose="02040503050406030204" pitchFamily="18" charset="0"/>
                <a:cs typeface="Calibri Light" panose="020F0302020204030204" pitchFamily="34" charset="0"/>
              </a:rPr>
              <a:t> Tabernacle </a:t>
            </a:r>
            <a:r>
              <a:rPr lang="en-US" sz="3700" dirty="0">
                <a:solidFill>
                  <a:schemeClr val="tx1">
                    <a:lumMod val="50000"/>
                    <a:lumOff val="50000"/>
                  </a:schemeClr>
                </a:solidFill>
                <a:latin typeface="Calibri Light" panose="020F0302020204030204" pitchFamily="34" charset="0"/>
                <a:ea typeface="Cambria" panose="02040503050406030204" pitchFamily="18" charset="0"/>
                <a:cs typeface="Calibri Light" panose="020F0302020204030204" pitchFamily="34" charset="0"/>
              </a:rPr>
              <a:t>and its furnishings exactly according to the pattern I will show you. </a:t>
            </a:r>
          </a:p>
          <a:p>
            <a:pPr marL="17463" marR="0" indent="-6350">
              <a:lnSpc>
                <a:spcPct val="90000"/>
              </a:lnSpc>
              <a:spcBef>
                <a:spcPts val="0"/>
              </a:spcBef>
              <a:spcAft>
                <a:spcPts val="0"/>
              </a:spcAft>
            </a:pPr>
            <a:endParaRPr lang="en-US" sz="3800" dirty="0">
              <a:solidFill>
                <a:schemeClr val="bg1"/>
              </a:solidFill>
              <a:latin typeface="Calibri Light" panose="020F0302020204030204" pitchFamily="34" charset="0"/>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Century Gothic" panose="020B0502020202020204" pitchFamily="34" charset="0"/>
                <a:cs typeface="Arial" charset="0"/>
              </a:rPr>
              <a:t>Exodus 25</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857404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1036</Words>
  <Application>Microsoft Office PowerPoint</Application>
  <PresentationFormat>Widescreen</PresentationFormat>
  <Paragraphs>140</Paragraphs>
  <Slides>39</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ＭＳ Ｐゴシック</vt:lpstr>
      <vt:lpstr>Arial</vt:lpstr>
      <vt:lpstr>Calibri</vt:lpstr>
      <vt:lpstr>Calibri Light</vt:lpstr>
      <vt:lpstr>Cambria</vt:lpstr>
      <vt:lpstr>Century Gothic</vt:lpstr>
      <vt:lpstr>Times New Roman</vt:lpstr>
      <vt:lpstr>Office Theme</vt:lpstr>
      <vt:lpstr>2_Office Theme</vt:lpstr>
      <vt:lpstr>EXODUS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EXODUS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2023-04-04T14:55:03Z</dcterms:created>
  <dcterms:modified xsi:type="dcterms:W3CDTF">2023-04-04T14:55:29Z</dcterms:modified>
</cp:coreProperties>
</file>