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23"/>
  </p:notesMasterIdLst>
  <p:sldIdLst>
    <p:sldId id="8541" r:id="rId2"/>
    <p:sldId id="8923" r:id="rId3"/>
    <p:sldId id="8926" r:id="rId4"/>
    <p:sldId id="8927" r:id="rId5"/>
    <p:sldId id="8928" r:id="rId6"/>
    <p:sldId id="8930" r:id="rId7"/>
    <p:sldId id="8925" r:id="rId8"/>
    <p:sldId id="8921" r:id="rId9"/>
    <p:sldId id="8920" r:id="rId10"/>
    <p:sldId id="8938" r:id="rId11"/>
    <p:sldId id="8924" r:id="rId12"/>
    <p:sldId id="8940" r:id="rId13"/>
    <p:sldId id="8942" r:id="rId14"/>
    <p:sldId id="8931" r:id="rId15"/>
    <p:sldId id="8932" r:id="rId16"/>
    <p:sldId id="8933" r:id="rId17"/>
    <p:sldId id="8934" r:id="rId18"/>
    <p:sldId id="8935" r:id="rId19"/>
    <p:sldId id="8943" r:id="rId20"/>
    <p:sldId id="8936" r:id="rId21"/>
    <p:sldId id="8937" r:id="rId2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6C4"/>
    <a:srgbClr val="254061"/>
    <a:srgbClr val="D3E6FF"/>
    <a:srgbClr val="B0E4CD"/>
    <a:srgbClr val="35A5C2"/>
    <a:srgbClr val="385D8A"/>
    <a:srgbClr val="386294"/>
    <a:srgbClr val="586676"/>
    <a:srgbClr val="204C82"/>
    <a:srgbClr val="2B67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BC772B-BCF4-A04B-97A7-CD7F9CFF0F39}" v="669" dt="2022-09-05T23:22:58.96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990" autoAdjust="0"/>
    <p:restoredTop sz="94659"/>
  </p:normalViewPr>
  <p:slideViewPr>
    <p:cSldViewPr snapToGrid="0">
      <p:cViewPr varScale="1">
        <p:scale>
          <a:sx n="67" d="100"/>
          <a:sy n="67" d="100"/>
        </p:scale>
        <p:origin x="104" y="320"/>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24314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20909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50621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20221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908812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94009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40292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24265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8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27286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0630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351826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5152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43494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77624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8993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89671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53856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6350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58280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9/20/2022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9/20/2022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9/20/2022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9/20/2022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9/20/2022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9/20/2022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9/20/2022</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9/20/2022</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9/20/2022</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9/20/2022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9/20/2022</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9/20/2022</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LABOR DAY</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421366" cy="1754326"/>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How will I know I’m enough?</a:t>
            </a:r>
          </a:p>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Living up to a standard</a:t>
            </a:r>
          </a:p>
          <a:p>
            <a:pPr marL="1208088" marR="0" indent="-619125">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We often feel a tremendous weight to perform.</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2" name="Rectangle 1">
            <a:extLst>
              <a:ext uri="{FF2B5EF4-FFF2-40B4-BE49-F238E27FC236}">
                <a16:creationId xmlns:a16="http://schemas.microsoft.com/office/drawing/2014/main" xmlns="" id="{DB039B92-4CB4-E00F-3199-B635C0C0D8E4}"/>
              </a:ext>
            </a:extLst>
          </p:cNvPr>
          <p:cNvSpPr>
            <a:spLocks noChangeArrowheads="1"/>
          </p:cNvSpPr>
          <p:nvPr/>
        </p:nvSpPr>
        <p:spPr bwMode="auto">
          <a:xfrm>
            <a:off x="304800" y="3226985"/>
            <a:ext cx="11582400" cy="3469979"/>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15" name="TextBox 14">
            <a:extLst>
              <a:ext uri="{FF2B5EF4-FFF2-40B4-BE49-F238E27FC236}">
                <a16:creationId xmlns:a16="http://schemas.microsoft.com/office/drawing/2014/main" xmlns="" id="{761075A1-2828-5A65-7E26-375EC01F06F5}"/>
              </a:ext>
            </a:extLst>
          </p:cNvPr>
          <p:cNvSpPr txBox="1"/>
          <p:nvPr/>
        </p:nvSpPr>
        <p:spPr>
          <a:xfrm>
            <a:off x="413134" y="3335124"/>
            <a:ext cx="8197466"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“Bring Back the Sabbath”</a:t>
            </a:r>
          </a:p>
        </p:txBody>
      </p:sp>
      <p:sp>
        <p:nvSpPr>
          <p:cNvPr id="3" name="Text Box 8">
            <a:extLst>
              <a:ext uri="{FF2B5EF4-FFF2-40B4-BE49-F238E27FC236}">
                <a16:creationId xmlns:a16="http://schemas.microsoft.com/office/drawing/2014/main" xmlns="" id="{DBC23825-DF1D-C3AA-4268-3B5C46E74180}"/>
              </a:ext>
            </a:extLst>
          </p:cNvPr>
          <p:cNvSpPr txBox="1">
            <a:spLocks noChangeArrowheads="1"/>
          </p:cNvSpPr>
          <p:nvPr/>
        </p:nvSpPr>
        <p:spPr bwMode="auto">
          <a:xfrm>
            <a:off x="717934" y="4298790"/>
            <a:ext cx="8532746" cy="2197525"/>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700" dirty="0">
                <a:solidFill>
                  <a:prstClr val="white"/>
                </a:solidFill>
                <a:latin typeface="Calibri Light" panose="020F0302020204030204" pitchFamily="34" charset="0"/>
                <a:cs typeface="Calibri Light" panose="020F0302020204030204" pitchFamily="34" charset="0"/>
              </a:rPr>
              <a:t>Judith </a:t>
            </a:r>
            <a:r>
              <a:rPr lang="en-US" sz="3700" dirty="0" err="1">
                <a:solidFill>
                  <a:prstClr val="white"/>
                </a:solidFill>
                <a:latin typeface="Calibri Light" panose="020F0302020204030204" pitchFamily="34" charset="0"/>
                <a:cs typeface="Calibri Light" panose="020F0302020204030204" pitchFamily="34" charset="0"/>
              </a:rPr>
              <a:t>Shulevitz</a:t>
            </a:r>
            <a:r>
              <a:rPr lang="en-US" sz="3700" dirty="0">
                <a:solidFill>
                  <a:prstClr val="white"/>
                </a:solidFill>
                <a:latin typeface="Calibri Light" panose="020F0302020204030204" pitchFamily="34" charset="0"/>
                <a:cs typeface="Calibri Light" panose="020F0302020204030204" pitchFamily="34" charset="0"/>
              </a:rPr>
              <a:t>: “[If you want to experience rest], the machinery of self-censorship [must] shut down too, stilling the eternal inner murmur of self-reproach.” </a:t>
            </a:r>
            <a:endPar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Why do we work so hard</a:t>
            </a:r>
            <a:r>
              <a:rPr lang="en-US" sz="7000" dirty="0">
                <a:solidFill>
                  <a:prstClr val="white"/>
                </a:solidFill>
                <a:latin typeface="Calibri" panose="020F0502020204030204" pitchFamily="34" charset="0"/>
                <a:cs typeface="Calibri" panose="020F0502020204030204" pitchFamily="34" charset="0"/>
              </a:rPr>
              <a: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76490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3970318"/>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How will I know I’m enough?</a:t>
            </a:r>
          </a:p>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Living up to a standard</a:t>
            </a:r>
          </a:p>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 quality of my work is the measure of my worth.</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Some suffer from the opposite problem of underwork.</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There’s nothing wrong with work. </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Why do we work so hard</a:t>
            </a:r>
            <a:r>
              <a:rPr lang="en-US" sz="7000" dirty="0">
                <a:solidFill>
                  <a:prstClr val="white"/>
                </a:solidFill>
                <a:latin typeface="Calibri" panose="020F0502020204030204" pitchFamily="34" charset="0"/>
                <a:cs typeface="Calibri" panose="020F0502020204030204" pitchFamily="34" charset="0"/>
              </a:rPr>
              <a: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xmlns="" id="{E1409290-62EF-F518-C045-F15DB5945D81}"/>
              </a:ext>
            </a:extLst>
          </p:cNvPr>
          <p:cNvSpPr>
            <a:spLocks noChangeArrowheads="1"/>
          </p:cNvSpPr>
          <p:nvPr/>
        </p:nvSpPr>
        <p:spPr bwMode="auto">
          <a:xfrm>
            <a:off x="304800" y="5229047"/>
            <a:ext cx="11582400" cy="1324153"/>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 Box 8">
            <a:extLst>
              <a:ext uri="{FF2B5EF4-FFF2-40B4-BE49-F238E27FC236}">
                <a16:creationId xmlns:a16="http://schemas.microsoft.com/office/drawing/2014/main" xmlns="" id="{C0B7BE10-C57F-DE32-C362-8F0384D0CB41}"/>
              </a:ext>
            </a:extLst>
          </p:cNvPr>
          <p:cNvSpPr txBox="1">
            <a:spLocks noChangeArrowheads="1"/>
          </p:cNvSpPr>
          <p:nvPr/>
        </p:nvSpPr>
        <p:spPr bwMode="auto">
          <a:xfrm>
            <a:off x="304800" y="5311439"/>
            <a:ext cx="11582400" cy="1144929"/>
          </a:xfrm>
          <a:prstGeom prst="rect">
            <a:avLst/>
          </a:prstGeom>
          <a:noFill/>
          <a:ln w="9525">
            <a:noFill/>
            <a:miter lim="800000"/>
            <a:headEnd/>
            <a:tailEnd/>
          </a:ln>
        </p:spPr>
        <p:txBody>
          <a:bodyPr wrap="square">
            <a:spAutoFit/>
          </a:bodyPr>
          <a:lstStyle/>
          <a:p>
            <a:pPr marL="14288" indent="-14288" algn="ctr">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Scripture doesn’t condemn hard work; it condemns making your achievements the backbone of your identity.</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578216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3970318"/>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How will I know I’m enough?</a:t>
            </a:r>
          </a:p>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Living up to a standard</a:t>
            </a:r>
          </a:p>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 quality of my work is the measure of my worth.</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Some suffer from the opposite problem of underwork.</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There’s nothing wrong with work. </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Why do we work so hard</a:t>
            </a:r>
            <a:r>
              <a:rPr lang="en-US" sz="7000" dirty="0">
                <a:solidFill>
                  <a:prstClr val="white"/>
                </a:solidFill>
                <a:latin typeface="Calibri" panose="020F0502020204030204" pitchFamily="34" charset="0"/>
                <a:cs typeface="Calibri" panose="020F0502020204030204" pitchFamily="34" charset="0"/>
              </a:rPr>
              <a: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xmlns="" id="{E1409290-62EF-F518-C045-F15DB5945D81}"/>
              </a:ext>
            </a:extLst>
          </p:cNvPr>
          <p:cNvSpPr>
            <a:spLocks noChangeArrowheads="1"/>
          </p:cNvSpPr>
          <p:nvPr/>
        </p:nvSpPr>
        <p:spPr bwMode="auto">
          <a:xfrm>
            <a:off x="304800" y="5229047"/>
            <a:ext cx="11582400" cy="1324153"/>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 Box 8">
            <a:extLst>
              <a:ext uri="{FF2B5EF4-FFF2-40B4-BE49-F238E27FC236}">
                <a16:creationId xmlns:a16="http://schemas.microsoft.com/office/drawing/2014/main" xmlns="" id="{C0B7BE10-C57F-DE32-C362-8F0384D0CB41}"/>
              </a:ext>
            </a:extLst>
          </p:cNvPr>
          <p:cNvSpPr txBox="1">
            <a:spLocks noChangeArrowheads="1"/>
          </p:cNvSpPr>
          <p:nvPr/>
        </p:nvSpPr>
        <p:spPr bwMode="auto">
          <a:xfrm>
            <a:off x="304800" y="5311439"/>
            <a:ext cx="11582400" cy="1144929"/>
          </a:xfrm>
          <a:prstGeom prst="rect">
            <a:avLst/>
          </a:prstGeom>
          <a:noFill/>
          <a:ln w="9525">
            <a:noFill/>
            <a:miter lim="800000"/>
            <a:headEnd/>
            <a:tailEnd/>
          </a:ln>
        </p:spPr>
        <p:txBody>
          <a:bodyPr wrap="square">
            <a:spAutoFit/>
          </a:bodyPr>
          <a:lstStyle/>
          <a:p>
            <a:pPr marL="14288" indent="-14288">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Proverbs 26:14: “As a door turns on its hinges, so a sluggard turns on his bed.” </a:t>
            </a:r>
          </a:p>
        </p:txBody>
      </p:sp>
    </p:spTree>
    <p:extLst>
      <p:ext uri="{BB962C8B-B14F-4D97-AF65-F5344CB8AC3E}">
        <p14:creationId xmlns:p14="http://schemas.microsoft.com/office/powerpoint/2010/main" val="2687096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3970318"/>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How will I know I’m enough?</a:t>
            </a:r>
          </a:p>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Living up to a standard</a:t>
            </a:r>
          </a:p>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 quality of my work is the measure of my worth.</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Some suffer from the opposite problem of underwork.</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There’s nothing wrong with work. </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Why do we work so hard</a:t>
            </a:r>
            <a:r>
              <a:rPr lang="en-US" sz="7000" dirty="0">
                <a:solidFill>
                  <a:prstClr val="white"/>
                </a:solidFill>
                <a:latin typeface="Calibri" panose="020F0502020204030204" pitchFamily="34" charset="0"/>
                <a:cs typeface="Calibri" panose="020F0502020204030204" pitchFamily="34" charset="0"/>
              </a:rPr>
              <a: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xmlns="" id="{E1409290-62EF-F518-C045-F15DB5945D81}"/>
              </a:ext>
            </a:extLst>
          </p:cNvPr>
          <p:cNvSpPr>
            <a:spLocks noChangeArrowheads="1"/>
          </p:cNvSpPr>
          <p:nvPr/>
        </p:nvSpPr>
        <p:spPr bwMode="auto">
          <a:xfrm>
            <a:off x="304800" y="5229047"/>
            <a:ext cx="11582400" cy="1324153"/>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5" name="Text Box 8">
            <a:extLst>
              <a:ext uri="{FF2B5EF4-FFF2-40B4-BE49-F238E27FC236}">
                <a16:creationId xmlns:a16="http://schemas.microsoft.com/office/drawing/2014/main" xmlns="" id="{C0B7BE10-C57F-DE32-C362-8F0384D0CB41}"/>
              </a:ext>
            </a:extLst>
          </p:cNvPr>
          <p:cNvSpPr txBox="1">
            <a:spLocks noChangeArrowheads="1"/>
          </p:cNvSpPr>
          <p:nvPr/>
        </p:nvSpPr>
        <p:spPr bwMode="auto">
          <a:xfrm>
            <a:off x="304800" y="5311439"/>
            <a:ext cx="11582400" cy="1144929"/>
          </a:xfrm>
          <a:prstGeom prst="rect">
            <a:avLst/>
          </a:prstGeom>
          <a:noFill/>
          <a:ln w="9525">
            <a:noFill/>
            <a:miter lim="800000"/>
            <a:headEnd/>
            <a:tailEnd/>
          </a:ln>
        </p:spPr>
        <p:txBody>
          <a:bodyPr wrap="square">
            <a:spAutoFit/>
          </a:bodyPr>
          <a:lstStyle/>
          <a:p>
            <a:pPr marL="14288" indent="-14288">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Proverbs 26:15: “A sluggard buries his hand in the dish; </a:t>
            </a:r>
          </a:p>
          <a:p>
            <a:pPr marL="14288" indent="-14288">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he is too lazy to bring it back to his mouth.”</a:t>
            </a:r>
          </a:p>
        </p:txBody>
      </p:sp>
    </p:spTree>
    <p:extLst>
      <p:ext uri="{BB962C8B-B14F-4D97-AF65-F5344CB8AC3E}">
        <p14:creationId xmlns:p14="http://schemas.microsoft.com/office/powerpoint/2010/main" val="505104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5078313"/>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How will I know I’m enough?</a:t>
            </a:r>
          </a:p>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Living up to a standard</a:t>
            </a:r>
          </a:p>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 quality of my work is the measure of my worth.</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Some suffer from the opposite problem of underwork.</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There’s nothing wrong with work.</a:t>
            </a:r>
          </a:p>
          <a:p>
            <a:pPr marL="1208088" lvl="1" indent="-635000">
              <a:lnSpc>
                <a:spcPct val="90000"/>
              </a:lnSpc>
              <a:spcBef>
                <a:spcPts val="0"/>
              </a:spcBef>
              <a:spcAft>
                <a:spcPts val="0"/>
              </a:spcAft>
              <a:buFont typeface="Arial" panose="020B0604020202020204" pitchFamily="34" charset="0"/>
              <a:buChar char="•"/>
            </a:pPr>
            <a:r>
              <a:rPr lang="en-US" sz="4000" dirty="0">
                <a:solidFill>
                  <a:prstClr val="white"/>
                </a:solidFill>
                <a:latin typeface="Calibri Light" panose="020F0302020204030204" pitchFamily="34" charset="0"/>
                <a:ea typeface="Times New Roman" panose="02020603050405020304" pitchFamily="18" charset="0"/>
                <a:cs typeface="Calibri Light" panose="020F0302020204030204" pitchFamily="34" charset="0"/>
              </a:rPr>
              <a:t>Only God can supply the meaning you are longing for in Christ.  </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Why do we work so hard</a:t>
            </a:r>
            <a:r>
              <a:rPr lang="en-US" sz="7000" dirty="0">
                <a:solidFill>
                  <a:prstClr val="white"/>
                </a:solidFill>
                <a:latin typeface="Calibri" panose="020F0502020204030204" pitchFamily="34" charset="0"/>
                <a:cs typeface="Calibri" panose="020F0502020204030204" pitchFamily="34" charset="0"/>
              </a:rPr>
              <a: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148813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“Come to me, all you who are weary and burdened, and I will give you rest. Take my yoke upon you and learn from me, for I am gentle and humble in heart, and you will find rest for your souls.”</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4210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“Come to me, all you who are </a:t>
            </a:r>
            <a:r>
              <a:rPr lang="en-US" sz="4000" dirty="0">
                <a:solidFill>
                  <a:prstClr val="white"/>
                </a:solidFill>
                <a:latin typeface="Calibri Light" panose="020F0302020204030204" pitchFamily="34" charset="0"/>
                <a:cs typeface="Calibri Light" panose="020F0302020204030204" pitchFamily="34" charset="0"/>
              </a:rPr>
              <a:t>weary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and burdened, and I will give you rest. Take my yoke upon you and learn from me, for I am gentle and humble in heart, and you will find rest for your souls.”</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xmlns="" id="{0909E131-B511-4DD6-F132-26682A4C21AB}"/>
              </a:ext>
            </a:extLst>
          </p:cNvPr>
          <p:cNvSpPr>
            <a:spLocks noChangeArrowheads="1"/>
          </p:cNvSpPr>
          <p:nvPr/>
        </p:nvSpPr>
        <p:spPr bwMode="auto">
          <a:xfrm>
            <a:off x="693420" y="1982927"/>
            <a:ext cx="10805160" cy="1461313"/>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5C49DAF2-5AE7-756B-26AC-09078F20A2AC}"/>
              </a:ext>
            </a:extLst>
          </p:cNvPr>
          <p:cNvSpPr txBox="1">
            <a:spLocks noChangeArrowheads="1"/>
          </p:cNvSpPr>
          <p:nvPr/>
        </p:nvSpPr>
        <p:spPr bwMode="auto">
          <a:xfrm>
            <a:off x="693420" y="2111039"/>
            <a:ext cx="10805160" cy="1144929"/>
          </a:xfrm>
          <a:prstGeom prst="rect">
            <a:avLst/>
          </a:prstGeom>
          <a:noFill/>
          <a:ln w="9525">
            <a:noFill/>
            <a:miter lim="800000"/>
            <a:headEnd/>
            <a:tailEnd/>
          </a:ln>
        </p:spPr>
        <p:txBody>
          <a:bodyPr wrap="square">
            <a:spAutoFit/>
          </a:bodyPr>
          <a:lstStyle/>
          <a:p>
            <a:pPr marL="14288" indent="-14288" algn="ctr">
              <a:lnSpc>
                <a:spcPct val="90000"/>
              </a:lnSpc>
              <a:spcBef>
                <a:spcPts val="0"/>
              </a:spcBef>
              <a:spcAft>
                <a:spcPts val="0"/>
              </a:spcAft>
            </a:pPr>
            <a:r>
              <a:rPr lang="en-US" sz="3800" dirty="0">
                <a:solidFill>
                  <a:prstClr val="white"/>
                </a:solidFill>
                <a:latin typeface="Calibri Light" panose="020F0302020204030204" pitchFamily="34" charset="0"/>
                <a:cs typeface="Calibri Light" panose="020F0302020204030204" pitchFamily="34" charset="0"/>
              </a:rPr>
              <a:t>“to exert oneself physically, mentally, or spiritually, work hard, toil, strive, struggle.”</a:t>
            </a:r>
            <a:endPar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19886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“Come to me, all you who are weary</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and burdened, and I will give you rest. Take my yoke upon you and learn from me, for I am gentle and humble in heart, and </a:t>
            </a:r>
            <a:r>
              <a:rPr lang="en-US" sz="4000" dirty="0">
                <a:solidFill>
                  <a:schemeClr val="bg1"/>
                </a:solidFill>
                <a:latin typeface="Calibri Light" panose="020F0302020204030204" pitchFamily="34" charset="0"/>
                <a:cs typeface="Calibri Light" panose="020F0302020204030204" pitchFamily="34" charset="0"/>
              </a:rPr>
              <a:t>you will find rest for your souls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206708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“Come to me, all you who are weary</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and burdened, and I will give you rest. </a:t>
            </a:r>
            <a:r>
              <a:rPr lang="en-US" sz="4000" dirty="0">
                <a:solidFill>
                  <a:schemeClr val="bg1"/>
                </a:solidFill>
                <a:latin typeface="Calibri Light" panose="020F0302020204030204" pitchFamily="34" charset="0"/>
                <a:cs typeface="Calibri Light" panose="020F0302020204030204" pitchFamily="34" charset="0"/>
              </a:rPr>
              <a:t>Take my yoke upon you</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and learn from me, for I am gentle and humble in heart, and </a:t>
            </a:r>
            <a:r>
              <a:rPr lang="en-US" sz="4000" dirty="0">
                <a:solidFill>
                  <a:schemeClr val="bg1"/>
                </a:solidFill>
                <a:latin typeface="Calibri Light" panose="020F0302020204030204" pitchFamily="34" charset="0"/>
                <a:cs typeface="Calibri Light" panose="020F0302020204030204" pitchFamily="34" charset="0"/>
              </a:rPr>
              <a:t>you will find rest for your souls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xmlns="" id="{B904CED6-6433-D990-F1E9-877D298308E6}"/>
              </a:ext>
            </a:extLst>
          </p:cNvPr>
          <p:cNvSpPr>
            <a:spLocks noChangeArrowheads="1"/>
          </p:cNvSpPr>
          <p:nvPr/>
        </p:nvSpPr>
        <p:spPr bwMode="auto">
          <a:xfrm>
            <a:off x="304800" y="4110905"/>
            <a:ext cx="11582400" cy="26099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92216DC9-215A-C5BF-1CBE-AA4EE541306C}"/>
              </a:ext>
            </a:extLst>
          </p:cNvPr>
          <p:cNvSpPr txBox="1">
            <a:spLocks noChangeArrowheads="1"/>
          </p:cNvSpPr>
          <p:nvPr/>
        </p:nvSpPr>
        <p:spPr bwMode="auto">
          <a:xfrm>
            <a:off x="717934" y="4862670"/>
            <a:ext cx="10940666" cy="1089529"/>
          </a:xfrm>
          <a:prstGeom prst="rect">
            <a:avLst/>
          </a:prstGeom>
          <a:noFill/>
          <a:ln w="9525">
            <a:noFill/>
            <a:miter lim="800000"/>
            <a:headEnd/>
            <a:tailEnd/>
          </a:ln>
        </p:spPr>
        <p:txBody>
          <a:bodyPr wrap="square">
            <a:spAutoFit/>
          </a:bodyPr>
          <a:lstStyle/>
          <a:p>
            <a:pPr marL="468313" indent="-468313">
              <a:lnSpc>
                <a:spcPct val="90000"/>
              </a:lnSpc>
              <a:spcBef>
                <a:spcPts val="0"/>
              </a:spcBef>
              <a:spcAft>
                <a:spcPts val="0"/>
              </a:spcAft>
            </a:pPr>
            <a:r>
              <a:rPr lang="en-US" sz="3600" dirty="0">
                <a:solidFill>
                  <a:prstClr val="white"/>
                </a:solidFill>
                <a:latin typeface="Calibri Light" panose="020F0302020204030204" pitchFamily="34" charset="0"/>
                <a:cs typeface="Calibri Light" panose="020F0302020204030204" pitchFamily="34" charset="0"/>
              </a:rPr>
              <a:t>» 	The yoke itself wasn’t the problem; it was the burden to which the yoke was attached.</a:t>
            </a:r>
            <a:endPar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4" name="TextBox 3">
            <a:extLst>
              <a:ext uri="{FF2B5EF4-FFF2-40B4-BE49-F238E27FC236}">
                <a16:creationId xmlns:a16="http://schemas.microsoft.com/office/drawing/2014/main" xmlns="" id="{414E674E-6ED9-94A4-9906-793D3E480A72}"/>
              </a:ext>
            </a:extLst>
          </p:cNvPr>
          <p:cNvSpPr txBox="1"/>
          <p:nvPr/>
        </p:nvSpPr>
        <p:spPr>
          <a:xfrm>
            <a:off x="413134" y="4219044"/>
            <a:ext cx="8197466" cy="677108"/>
          </a:xfrm>
          <a:prstGeom prst="rect">
            <a:avLst/>
          </a:prstGeom>
          <a:noFill/>
        </p:spPr>
        <p:txBody>
          <a:bodyPr wrap="square" rtlCol="0">
            <a:spAutoFit/>
          </a:bodyPr>
          <a:lstStyle/>
          <a:p>
            <a:r>
              <a:rPr lang="en-US" sz="3800" dirty="0">
                <a:solidFill>
                  <a:schemeClr val="bg1"/>
                </a:solidFill>
                <a:latin typeface="Century Gothic" panose="020B0502020202020204" pitchFamily="34" charset="0"/>
              </a:rPr>
              <a:t>What’s a yoke</a:t>
            </a:r>
            <a:r>
              <a:rPr lang="en-US" sz="3800" dirty="0">
                <a:solidFill>
                  <a:schemeClr val="bg1"/>
                </a:solidFill>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203487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“Come to me, all you who are weary</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and burdened, and I will give you rest. </a:t>
            </a:r>
            <a:r>
              <a:rPr lang="en-US" sz="4000" dirty="0">
                <a:solidFill>
                  <a:schemeClr val="bg1"/>
                </a:solidFill>
                <a:latin typeface="Calibri Light" panose="020F0302020204030204" pitchFamily="34" charset="0"/>
                <a:cs typeface="Calibri Light" panose="020F0302020204030204" pitchFamily="34" charset="0"/>
              </a:rPr>
              <a:t>Take my yoke upon you</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and learn from me, for I am gentle and humble in heart, and </a:t>
            </a:r>
            <a:r>
              <a:rPr lang="en-US" sz="4000" dirty="0">
                <a:solidFill>
                  <a:schemeClr val="bg1"/>
                </a:solidFill>
                <a:latin typeface="Calibri Light" panose="020F0302020204030204" pitchFamily="34" charset="0"/>
                <a:cs typeface="Calibri Light" panose="020F0302020204030204" pitchFamily="34" charset="0"/>
              </a:rPr>
              <a:t>you will find rest for your souls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xmlns="" id="{B904CED6-6433-D990-F1E9-877D298308E6}"/>
              </a:ext>
            </a:extLst>
          </p:cNvPr>
          <p:cNvSpPr>
            <a:spLocks noChangeArrowheads="1"/>
          </p:cNvSpPr>
          <p:nvPr/>
        </p:nvSpPr>
        <p:spPr bwMode="auto">
          <a:xfrm>
            <a:off x="304800" y="4110905"/>
            <a:ext cx="11582400" cy="26099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3" name="Text Box 8">
            <a:extLst>
              <a:ext uri="{FF2B5EF4-FFF2-40B4-BE49-F238E27FC236}">
                <a16:creationId xmlns:a16="http://schemas.microsoft.com/office/drawing/2014/main" xmlns="" id="{92216DC9-215A-C5BF-1CBE-AA4EE541306C}"/>
              </a:ext>
            </a:extLst>
          </p:cNvPr>
          <p:cNvSpPr txBox="1">
            <a:spLocks noChangeArrowheads="1"/>
          </p:cNvSpPr>
          <p:nvPr/>
        </p:nvSpPr>
        <p:spPr bwMode="auto">
          <a:xfrm>
            <a:off x="717934" y="4862670"/>
            <a:ext cx="10940666" cy="1629677"/>
          </a:xfrm>
          <a:prstGeom prst="rect">
            <a:avLst/>
          </a:prstGeom>
          <a:noFill/>
          <a:ln w="9525">
            <a:noFill/>
            <a:miter lim="800000"/>
            <a:headEnd/>
            <a:tailEnd/>
          </a:ln>
        </p:spPr>
        <p:txBody>
          <a:bodyPr wrap="square">
            <a:spAutoFit/>
          </a:bodyPr>
          <a:lstStyle/>
          <a:p>
            <a:pPr marL="468313" indent="-468313">
              <a:lnSpc>
                <a:spcPct val="90000"/>
              </a:lnSpc>
              <a:spcBef>
                <a:spcPts val="0"/>
              </a:spcBef>
              <a:spcAft>
                <a:spcPts val="0"/>
              </a:spcAft>
            </a:pPr>
            <a:r>
              <a:rPr lang="en-US" sz="3600" dirty="0">
                <a:solidFill>
                  <a:prstClr val="white"/>
                </a:solidFill>
                <a:latin typeface="Calibri Light" panose="020F0302020204030204" pitchFamily="34" charset="0"/>
                <a:cs typeface="Calibri Light" panose="020F0302020204030204" pitchFamily="34" charset="0"/>
              </a:rPr>
              <a:t>» 	</a:t>
            </a:r>
            <a:r>
              <a:rPr lang="en-US" sz="3700" dirty="0">
                <a:solidFill>
                  <a:prstClr val="white"/>
                </a:solidFill>
                <a:latin typeface="Calibri Light" panose="020F0302020204030204" pitchFamily="34" charset="0"/>
                <a:cs typeface="Calibri Light" panose="020F0302020204030204" pitchFamily="34" charset="0"/>
              </a:rPr>
              <a:t>It was said of a disciple who went to be with their rabbi that he “yoked” himself to his teacher. </a:t>
            </a:r>
          </a:p>
          <a:p>
            <a:pPr marL="468313" indent="-468313">
              <a:lnSpc>
                <a:spcPct val="90000"/>
              </a:lnSpc>
              <a:spcBef>
                <a:spcPts val="0"/>
              </a:spcBef>
              <a:spcAft>
                <a:spcPts val="0"/>
              </a:spcAft>
            </a:pPr>
            <a:r>
              <a:rPr lang="en-US" sz="3600" dirty="0">
                <a:solidFill>
                  <a:prstClr val="white"/>
                </a:solidFill>
                <a:latin typeface="Calibri Light" panose="020F0302020204030204" pitchFamily="34" charset="0"/>
                <a:cs typeface="Calibri Light" panose="020F0302020204030204" pitchFamily="34" charset="0"/>
              </a:rPr>
              <a:t>» 	</a:t>
            </a:r>
            <a:r>
              <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Our culture strains to understand this way of thinking. </a:t>
            </a:r>
          </a:p>
        </p:txBody>
      </p:sp>
      <p:sp>
        <p:nvSpPr>
          <p:cNvPr id="4" name="TextBox 3">
            <a:extLst>
              <a:ext uri="{FF2B5EF4-FFF2-40B4-BE49-F238E27FC236}">
                <a16:creationId xmlns:a16="http://schemas.microsoft.com/office/drawing/2014/main" xmlns="" id="{414E674E-6ED9-94A4-9906-793D3E480A72}"/>
              </a:ext>
            </a:extLst>
          </p:cNvPr>
          <p:cNvSpPr txBox="1"/>
          <p:nvPr/>
        </p:nvSpPr>
        <p:spPr>
          <a:xfrm>
            <a:off x="413134" y="4219044"/>
            <a:ext cx="8197466" cy="677108"/>
          </a:xfrm>
          <a:prstGeom prst="rect">
            <a:avLst/>
          </a:prstGeom>
          <a:noFill/>
        </p:spPr>
        <p:txBody>
          <a:bodyPr wrap="square" rtlCol="0">
            <a:spAutoFit/>
          </a:bodyPr>
          <a:lstStyle/>
          <a:p>
            <a:r>
              <a:rPr lang="en-US" sz="3800" dirty="0">
                <a:solidFill>
                  <a:schemeClr val="bg1"/>
                </a:solidFill>
                <a:latin typeface="Century Gothic" panose="020B0502020202020204" pitchFamily="34" charset="0"/>
              </a:rPr>
              <a:t>What’s a yoke</a:t>
            </a:r>
            <a:r>
              <a:rPr lang="en-US" sz="3800" dirty="0">
                <a:solidFill>
                  <a:schemeClr val="bg1"/>
                </a:solidFill>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51947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70920" cy="1200329"/>
          </a:xfrm>
          <a:prstGeom prst="rect">
            <a:avLst/>
          </a:prstGeom>
          <a:noFill/>
          <a:ln w="9525">
            <a:noFill/>
            <a:miter lim="800000"/>
            <a:headEnd/>
            <a:tailEnd/>
          </a:ln>
        </p:spPr>
        <p:txBody>
          <a:bodyPr wrap="square">
            <a:spAutoFit/>
          </a:bodyPr>
          <a:lstStyle/>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Labor Day became a Federal Holiday in the late 1800s to celebrate the Labor Movement.</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Labor Day</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xmlns="" id="{63F18564-D6C7-40DB-4983-56132363A8F1}"/>
              </a:ext>
            </a:extLst>
          </p:cNvPr>
          <p:cNvSpPr>
            <a:spLocks noChangeArrowheads="1"/>
          </p:cNvSpPr>
          <p:nvPr/>
        </p:nvSpPr>
        <p:spPr bwMode="auto">
          <a:xfrm>
            <a:off x="304800" y="2556425"/>
            <a:ext cx="11582400" cy="39815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23" name="Text Box 8">
            <a:extLst>
              <a:ext uri="{FF2B5EF4-FFF2-40B4-BE49-F238E27FC236}">
                <a16:creationId xmlns:a16="http://schemas.microsoft.com/office/drawing/2014/main" xmlns="" id="{B9276D6C-AA2D-1717-1378-38346EC5C918}"/>
              </a:ext>
            </a:extLst>
          </p:cNvPr>
          <p:cNvSpPr txBox="1">
            <a:spLocks noChangeArrowheads="1"/>
          </p:cNvSpPr>
          <p:nvPr/>
        </p:nvSpPr>
        <p:spPr bwMode="auto">
          <a:xfrm>
            <a:off x="717934" y="3628230"/>
            <a:ext cx="8532746" cy="2142125"/>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700" dirty="0">
                <a:solidFill>
                  <a:prstClr val="white"/>
                </a:solidFill>
                <a:latin typeface="Calibri Light" panose="020F0302020204030204" pitchFamily="34" charset="0"/>
                <a:cs typeface="Calibri Light" panose="020F0302020204030204" pitchFamily="34" charset="0"/>
              </a:rPr>
              <a:t>Patagonia encourages their employees to surf during lunch, and even offer daily announcements about the weather conditions for surfing. </a:t>
            </a:r>
            <a:endPar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4" name="TextBox 23">
            <a:extLst>
              <a:ext uri="{FF2B5EF4-FFF2-40B4-BE49-F238E27FC236}">
                <a16:creationId xmlns:a16="http://schemas.microsoft.com/office/drawing/2014/main" xmlns="" id="{F6A79DBD-6462-FEA1-F625-BBFBF566912D}"/>
              </a:ext>
            </a:extLst>
          </p:cNvPr>
          <p:cNvSpPr txBox="1"/>
          <p:nvPr/>
        </p:nvSpPr>
        <p:spPr>
          <a:xfrm>
            <a:off x="413134" y="2664564"/>
            <a:ext cx="8197466"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Company Benefits and Perks</a:t>
            </a:r>
          </a:p>
        </p:txBody>
      </p:sp>
    </p:spTree>
    <p:extLst>
      <p:ext uri="{BB962C8B-B14F-4D97-AF65-F5344CB8AC3E}">
        <p14:creationId xmlns:p14="http://schemas.microsoft.com/office/powerpoint/2010/main" val="2450027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fade">
                                      <p:cBhvr>
                                        <p:cTn id="11" dur="500"/>
                                        <p:tgtEl>
                                          <p:spTgt spid="2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2" grpId="0" animBg="1"/>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“Come to me, all you who are weary</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and burdened, and I will give you rest. </a:t>
            </a:r>
            <a:r>
              <a:rPr lang="en-US" sz="4000" dirty="0">
                <a:solidFill>
                  <a:schemeClr val="bg1"/>
                </a:solidFill>
                <a:latin typeface="Calibri Light" panose="020F0302020204030204" pitchFamily="34" charset="0"/>
                <a:cs typeface="Calibri Light" panose="020F0302020204030204" pitchFamily="34" charset="0"/>
              </a:rPr>
              <a:t>Take my yoke upon you</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 and learn from me, for I am gentle and humble in heart, and you will find rest for your souls.”</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xmlns="" id="{CB1B347F-1737-7158-FA79-24A7038C890C}"/>
              </a:ext>
            </a:extLst>
          </p:cNvPr>
          <p:cNvSpPr>
            <a:spLocks noChangeArrowheads="1"/>
          </p:cNvSpPr>
          <p:nvPr/>
        </p:nvSpPr>
        <p:spPr bwMode="auto">
          <a:xfrm>
            <a:off x="693420" y="3019247"/>
            <a:ext cx="10805160" cy="988873"/>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6" name="Text Box 8">
            <a:extLst>
              <a:ext uri="{FF2B5EF4-FFF2-40B4-BE49-F238E27FC236}">
                <a16:creationId xmlns:a16="http://schemas.microsoft.com/office/drawing/2014/main" xmlns="" id="{FF3BC0AD-EBCD-7C31-669F-5FE412A338DC}"/>
              </a:ext>
            </a:extLst>
          </p:cNvPr>
          <p:cNvSpPr txBox="1">
            <a:spLocks noChangeArrowheads="1"/>
          </p:cNvSpPr>
          <p:nvPr/>
        </p:nvSpPr>
        <p:spPr bwMode="auto">
          <a:xfrm>
            <a:off x="693420" y="3147359"/>
            <a:ext cx="10805160" cy="674031"/>
          </a:xfrm>
          <a:prstGeom prst="rect">
            <a:avLst/>
          </a:prstGeom>
          <a:noFill/>
          <a:ln w="9525">
            <a:noFill/>
            <a:miter lim="800000"/>
            <a:headEnd/>
            <a:tailEnd/>
          </a:ln>
        </p:spPr>
        <p:txBody>
          <a:bodyPr wrap="square">
            <a:spAutoFit/>
          </a:bodyPr>
          <a:lstStyle/>
          <a:p>
            <a:pPr marL="14288" indent="-14288" algn="ctr">
              <a:lnSpc>
                <a:spcPct val="90000"/>
              </a:lnSpc>
              <a:spcBef>
                <a:spcPts val="0"/>
              </a:spcBef>
              <a:spcAft>
                <a:spcPts val="0"/>
              </a:spcAft>
            </a:pPr>
            <a:r>
              <a:rPr lang="en-US" sz="4200" dirty="0">
                <a:solidFill>
                  <a:prstClr val="white"/>
                </a:solidFill>
                <a:latin typeface="Calibri Light" panose="020F0302020204030204" pitchFamily="34" charset="0"/>
                <a:cs typeface="Calibri Light" panose="020F0302020204030204" pitchFamily="34" charset="0"/>
              </a:rPr>
              <a:t>Implies that you are already yoked to something. </a:t>
            </a:r>
            <a:endParaRPr lang="en-US" sz="42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7" name="Rectangle 6">
            <a:extLst>
              <a:ext uri="{FF2B5EF4-FFF2-40B4-BE49-F238E27FC236}">
                <a16:creationId xmlns:a16="http://schemas.microsoft.com/office/drawing/2014/main" xmlns="" id="{BB5812C0-FC78-3762-1D1F-E85FCAC66D58}"/>
              </a:ext>
            </a:extLst>
          </p:cNvPr>
          <p:cNvSpPr>
            <a:spLocks noChangeArrowheads="1"/>
          </p:cNvSpPr>
          <p:nvPr/>
        </p:nvSpPr>
        <p:spPr bwMode="auto">
          <a:xfrm>
            <a:off x="708660" y="4177487"/>
            <a:ext cx="10805160" cy="2585323"/>
          </a:xfrm>
          <a:prstGeom prst="rect">
            <a:avLst/>
          </a:prstGeom>
          <a:solidFill>
            <a:schemeClr val="tx1"/>
          </a:solidFill>
          <a:ln w="254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9" name="Text Box 8">
            <a:extLst>
              <a:ext uri="{FF2B5EF4-FFF2-40B4-BE49-F238E27FC236}">
                <a16:creationId xmlns:a16="http://schemas.microsoft.com/office/drawing/2014/main" xmlns="" id="{C6DB4847-62B6-CB57-1D0F-34D1B1B2894D}"/>
              </a:ext>
            </a:extLst>
          </p:cNvPr>
          <p:cNvSpPr txBox="1">
            <a:spLocks noChangeArrowheads="1"/>
          </p:cNvSpPr>
          <p:nvPr/>
        </p:nvSpPr>
        <p:spPr bwMode="auto">
          <a:xfrm>
            <a:off x="708660" y="4244639"/>
            <a:ext cx="10805160" cy="2446824"/>
          </a:xfrm>
          <a:prstGeom prst="rect">
            <a:avLst/>
          </a:prstGeom>
          <a:noFill/>
          <a:ln w="9525">
            <a:noFill/>
            <a:miter lim="800000"/>
            <a:headEnd/>
            <a:tailEnd/>
          </a:ln>
        </p:spPr>
        <p:txBody>
          <a:bodyPr wrap="square">
            <a:spAutoFit/>
          </a:bodyPr>
          <a:lstStyle/>
          <a:p>
            <a:pPr marL="14288">
              <a:lnSpc>
                <a:spcPct val="90000"/>
              </a:lnSpc>
              <a:spcBef>
                <a:spcPts val="0"/>
              </a:spcBef>
              <a:spcAft>
                <a:spcPts val="0"/>
              </a:spcAft>
            </a:pPr>
            <a:r>
              <a:rPr lang="en-US" sz="3400" dirty="0">
                <a:solidFill>
                  <a:prstClr val="white"/>
                </a:solidFill>
                <a:latin typeface="Calibri Light" panose="020F0302020204030204" pitchFamily="34" charset="0"/>
                <a:cs typeface="Calibri Light" panose="020F0302020204030204" pitchFamily="34" charset="0"/>
              </a:rPr>
              <a:t>F.B. Meyer: “Jesus offers ‘rest,’ not in the next life only, but also in this life. Rest from the weight of sin, from care and worry, from the load of daily anxiety and foreboding. The rest that arrives from handing over all worries to Jesus and receiving from him all we need.”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42337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2862322"/>
          </a:xfrm>
          <a:prstGeom prst="rect">
            <a:avLst/>
          </a:prstGeom>
          <a:noFill/>
          <a:ln w="9525">
            <a:noFill/>
            <a:miter lim="800000"/>
            <a:headEnd/>
            <a:tailEnd/>
          </a:ln>
        </p:spPr>
        <p:txBody>
          <a:bodyPr wrap="square">
            <a:spAutoFit/>
          </a:bodyPr>
          <a:lstStyle/>
          <a:p>
            <a:pPr marL="14288" marR="0">
              <a:lnSpc>
                <a:spcPct val="90000"/>
              </a:lnSpc>
              <a:spcBef>
                <a:spcPts val="0"/>
              </a:spcBef>
              <a:spcAft>
                <a:spcPts val="0"/>
              </a:spcAft>
            </a:pPr>
            <a:r>
              <a:rPr lang="en-US" sz="4000" b="1" dirty="0">
                <a:solidFill>
                  <a:prstClr val="white"/>
                </a:solidFill>
                <a:latin typeface="Century Gothic" panose="020B0502020202020204" pitchFamily="34" charset="0"/>
                <a:cs typeface="Calibri Light" panose="020F0302020204030204" pitchFamily="34" charset="0"/>
              </a:rPr>
              <a:t>Jesus:</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“Come to me, all you who are weary</a:t>
            </a: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and burdened, and I will give you rest. Take my yoke upon you and learn from me, for I am gentle and humble in heart, and you will find </a:t>
            </a:r>
            <a:r>
              <a:rPr lang="en-US" sz="4000" dirty="0">
                <a:solidFill>
                  <a:schemeClr val="bg1"/>
                </a:solidFill>
                <a:latin typeface="Calibri Light" panose="020F0302020204030204" pitchFamily="34" charset="0"/>
                <a:cs typeface="Calibri Light" panose="020F0302020204030204" pitchFamily="34" charset="0"/>
              </a:rPr>
              <a:t>rest for your souls</a:t>
            </a:r>
            <a:r>
              <a:rPr lang="en-US" sz="40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Finding Rest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xmlns="" id="{F193EC6C-93A2-33B9-691A-73197F05496B}"/>
              </a:ext>
            </a:extLst>
          </p:cNvPr>
          <p:cNvSpPr>
            <a:spLocks noChangeArrowheads="1"/>
          </p:cNvSpPr>
          <p:nvPr/>
        </p:nvSpPr>
        <p:spPr bwMode="auto">
          <a:xfrm>
            <a:off x="304800" y="4110905"/>
            <a:ext cx="11582400" cy="26099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10" name="Text Box 8">
            <a:extLst>
              <a:ext uri="{FF2B5EF4-FFF2-40B4-BE49-F238E27FC236}">
                <a16:creationId xmlns:a16="http://schemas.microsoft.com/office/drawing/2014/main" xmlns="" id="{0BE404A2-3225-FCE2-19B7-15576F4DA7BE}"/>
              </a:ext>
            </a:extLst>
          </p:cNvPr>
          <p:cNvSpPr txBox="1">
            <a:spLocks noChangeArrowheads="1"/>
          </p:cNvSpPr>
          <p:nvPr/>
        </p:nvSpPr>
        <p:spPr bwMode="auto">
          <a:xfrm>
            <a:off x="717934" y="4862670"/>
            <a:ext cx="10940666" cy="1629677"/>
          </a:xfrm>
          <a:prstGeom prst="rect">
            <a:avLst/>
          </a:prstGeom>
          <a:noFill/>
          <a:ln w="9525">
            <a:noFill/>
            <a:miter lim="800000"/>
            <a:headEnd/>
            <a:tailEnd/>
          </a:ln>
        </p:spPr>
        <p:txBody>
          <a:bodyPr wrap="square">
            <a:spAutoFit/>
          </a:bodyPr>
          <a:lstStyle/>
          <a:p>
            <a:pPr marL="468313" indent="-468313">
              <a:lnSpc>
                <a:spcPct val="90000"/>
              </a:lnSpc>
              <a:spcBef>
                <a:spcPts val="0"/>
              </a:spcBef>
              <a:spcAft>
                <a:spcPts val="0"/>
              </a:spcAft>
            </a:pPr>
            <a:r>
              <a:rPr lang="en-US" sz="3600" dirty="0">
                <a:solidFill>
                  <a:prstClr val="white"/>
                </a:solidFill>
                <a:latin typeface="Calibri Light" panose="020F0302020204030204" pitchFamily="34" charset="0"/>
                <a:cs typeface="Calibri Light" panose="020F0302020204030204" pitchFamily="34" charset="0"/>
              </a:rPr>
              <a:t>» 	</a:t>
            </a:r>
            <a:r>
              <a:rPr lang="en-US" sz="3700" dirty="0">
                <a:solidFill>
                  <a:prstClr val="white"/>
                </a:solidFill>
                <a:latin typeface="Calibri Light" panose="020F0302020204030204" pitchFamily="34" charset="0"/>
                <a:cs typeface="Calibri Light" panose="020F0302020204030204" pitchFamily="34" charset="0"/>
              </a:rPr>
              <a:t>A securing standing before God. </a:t>
            </a:r>
          </a:p>
          <a:p>
            <a:pPr marL="468313" indent="-468313">
              <a:lnSpc>
                <a:spcPct val="90000"/>
              </a:lnSpc>
              <a:spcBef>
                <a:spcPts val="0"/>
              </a:spcBef>
              <a:spcAft>
                <a:spcPts val="0"/>
              </a:spcAft>
            </a:pPr>
            <a:r>
              <a:rPr lang="en-US" sz="3600" dirty="0">
                <a:solidFill>
                  <a:prstClr val="white"/>
                </a:solidFill>
                <a:latin typeface="Calibri Light" panose="020F0302020204030204" pitchFamily="34" charset="0"/>
                <a:cs typeface="Calibri Light" panose="020F0302020204030204" pitchFamily="34" charset="0"/>
              </a:rPr>
              <a:t>» 	</a:t>
            </a:r>
            <a:r>
              <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Relief that our identity is anchored to something stable.</a:t>
            </a:r>
          </a:p>
        </p:txBody>
      </p:sp>
      <p:sp>
        <p:nvSpPr>
          <p:cNvPr id="11" name="TextBox 10">
            <a:extLst>
              <a:ext uri="{FF2B5EF4-FFF2-40B4-BE49-F238E27FC236}">
                <a16:creationId xmlns:a16="http://schemas.microsoft.com/office/drawing/2014/main" xmlns="" id="{6F1F5E61-897F-C74F-026F-32ABFDAA002D}"/>
              </a:ext>
            </a:extLst>
          </p:cNvPr>
          <p:cNvSpPr txBox="1"/>
          <p:nvPr/>
        </p:nvSpPr>
        <p:spPr>
          <a:xfrm>
            <a:off x="413134" y="4219044"/>
            <a:ext cx="8197466" cy="677108"/>
          </a:xfrm>
          <a:prstGeom prst="rect">
            <a:avLst/>
          </a:prstGeom>
          <a:noFill/>
        </p:spPr>
        <p:txBody>
          <a:bodyPr wrap="square" rtlCol="0">
            <a:spAutoFit/>
          </a:bodyPr>
          <a:lstStyle/>
          <a:p>
            <a:r>
              <a:rPr lang="en-US" sz="3800" dirty="0">
                <a:solidFill>
                  <a:schemeClr val="bg1"/>
                </a:solidFill>
                <a:latin typeface="Century Gothic" panose="020B0502020202020204" pitchFamily="34" charset="0"/>
              </a:rPr>
              <a:t>What does that look like</a:t>
            </a:r>
            <a:r>
              <a:rPr lang="en-US" sz="3800" dirty="0">
                <a:solidFill>
                  <a:schemeClr val="bg1"/>
                </a:solidFill>
                <a:latin typeface="Calibri Light" panose="020F0302020204030204" pitchFamily="34" charset="0"/>
                <a:cs typeface="Calibri Light" panose="020F0302020204030204" pitchFamily="34" charset="0"/>
              </a:rPr>
              <a:t>?</a:t>
            </a:r>
          </a:p>
        </p:txBody>
      </p:sp>
    </p:spTree>
    <p:extLst>
      <p:ext uri="{BB962C8B-B14F-4D97-AF65-F5344CB8AC3E}">
        <p14:creationId xmlns:p14="http://schemas.microsoft.com/office/powerpoint/2010/main" val="3332181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70920" cy="1200329"/>
          </a:xfrm>
          <a:prstGeom prst="rect">
            <a:avLst/>
          </a:prstGeom>
          <a:noFill/>
          <a:ln w="9525">
            <a:noFill/>
            <a:miter lim="800000"/>
            <a:headEnd/>
            <a:tailEnd/>
          </a:ln>
        </p:spPr>
        <p:txBody>
          <a:bodyPr wrap="square">
            <a:spAutoFit/>
          </a:bodyPr>
          <a:lstStyle/>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Labor Day became a Federal Holiday in the late 1800s to celebrate the Labor Movement.</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Labor Day</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xmlns="" id="{63F18564-D6C7-40DB-4983-56132363A8F1}"/>
              </a:ext>
            </a:extLst>
          </p:cNvPr>
          <p:cNvSpPr>
            <a:spLocks noChangeArrowheads="1"/>
          </p:cNvSpPr>
          <p:nvPr/>
        </p:nvSpPr>
        <p:spPr bwMode="auto">
          <a:xfrm>
            <a:off x="304800" y="2556425"/>
            <a:ext cx="11582400" cy="39815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23" name="Text Box 8">
            <a:extLst>
              <a:ext uri="{FF2B5EF4-FFF2-40B4-BE49-F238E27FC236}">
                <a16:creationId xmlns:a16="http://schemas.microsoft.com/office/drawing/2014/main" xmlns="" id="{B9276D6C-AA2D-1717-1378-38346EC5C918}"/>
              </a:ext>
            </a:extLst>
          </p:cNvPr>
          <p:cNvSpPr txBox="1">
            <a:spLocks noChangeArrowheads="1"/>
          </p:cNvSpPr>
          <p:nvPr/>
        </p:nvSpPr>
        <p:spPr bwMode="auto">
          <a:xfrm>
            <a:off x="717934" y="3628230"/>
            <a:ext cx="8532746" cy="111722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700" dirty="0">
                <a:solidFill>
                  <a:prstClr val="white"/>
                </a:solidFill>
                <a:latin typeface="Calibri Light" panose="020F0302020204030204" pitchFamily="34" charset="0"/>
                <a:cs typeface="Calibri Light" panose="020F0302020204030204" pitchFamily="34" charset="0"/>
              </a:rPr>
              <a:t>Apple offers up to $20,000 towards egg freezing for their female employees.</a:t>
            </a:r>
            <a:endPar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24" name="TextBox 23">
            <a:extLst>
              <a:ext uri="{FF2B5EF4-FFF2-40B4-BE49-F238E27FC236}">
                <a16:creationId xmlns:a16="http://schemas.microsoft.com/office/drawing/2014/main" xmlns="" id="{F6A79DBD-6462-FEA1-F625-BBFBF566912D}"/>
              </a:ext>
            </a:extLst>
          </p:cNvPr>
          <p:cNvSpPr txBox="1"/>
          <p:nvPr/>
        </p:nvSpPr>
        <p:spPr>
          <a:xfrm>
            <a:off x="413134" y="2664564"/>
            <a:ext cx="8197466"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Company Benefits and Perks</a:t>
            </a:r>
          </a:p>
        </p:txBody>
      </p:sp>
    </p:spTree>
    <p:extLst>
      <p:ext uri="{BB962C8B-B14F-4D97-AF65-F5344CB8AC3E}">
        <p14:creationId xmlns:p14="http://schemas.microsoft.com/office/powerpoint/2010/main" val="197370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70920" cy="1200329"/>
          </a:xfrm>
          <a:prstGeom prst="rect">
            <a:avLst/>
          </a:prstGeom>
          <a:noFill/>
          <a:ln w="9525">
            <a:noFill/>
            <a:miter lim="800000"/>
            <a:headEnd/>
            <a:tailEnd/>
          </a:ln>
        </p:spPr>
        <p:txBody>
          <a:bodyPr wrap="square">
            <a:spAutoFit/>
          </a:bodyPr>
          <a:lstStyle/>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Labor Day became a Federal Holiday in the late 1800s to celebrate the Labor Movement.</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Labor Day</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xmlns="" id="{63F18564-D6C7-40DB-4983-56132363A8F1}"/>
              </a:ext>
            </a:extLst>
          </p:cNvPr>
          <p:cNvSpPr>
            <a:spLocks noChangeArrowheads="1"/>
          </p:cNvSpPr>
          <p:nvPr/>
        </p:nvSpPr>
        <p:spPr bwMode="auto">
          <a:xfrm>
            <a:off x="304800" y="2556425"/>
            <a:ext cx="11582400" cy="39815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23" name="Text Box 8">
            <a:extLst>
              <a:ext uri="{FF2B5EF4-FFF2-40B4-BE49-F238E27FC236}">
                <a16:creationId xmlns:a16="http://schemas.microsoft.com/office/drawing/2014/main" xmlns="" id="{B9276D6C-AA2D-1717-1378-38346EC5C918}"/>
              </a:ext>
            </a:extLst>
          </p:cNvPr>
          <p:cNvSpPr txBox="1">
            <a:spLocks noChangeArrowheads="1"/>
          </p:cNvSpPr>
          <p:nvPr/>
        </p:nvSpPr>
        <p:spPr bwMode="auto">
          <a:xfrm>
            <a:off x="717934" y="3628230"/>
            <a:ext cx="6610852" cy="1629677"/>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700" dirty="0">
                <a:solidFill>
                  <a:prstClr val="white"/>
                </a:solidFill>
                <a:latin typeface="Calibri Light" panose="020F0302020204030204" pitchFamily="34" charset="0"/>
                <a:cs typeface="Calibri Light" panose="020F0302020204030204" pitchFamily="34" charset="0"/>
              </a:rPr>
              <a:t>Chesapeake Energy offers onsite facilities for Botox injections and tanning beds. </a:t>
            </a:r>
          </a:p>
        </p:txBody>
      </p:sp>
      <p:sp>
        <p:nvSpPr>
          <p:cNvPr id="24" name="TextBox 23">
            <a:extLst>
              <a:ext uri="{FF2B5EF4-FFF2-40B4-BE49-F238E27FC236}">
                <a16:creationId xmlns:a16="http://schemas.microsoft.com/office/drawing/2014/main" xmlns="" id="{F6A79DBD-6462-FEA1-F625-BBFBF566912D}"/>
              </a:ext>
            </a:extLst>
          </p:cNvPr>
          <p:cNvSpPr txBox="1"/>
          <p:nvPr/>
        </p:nvSpPr>
        <p:spPr>
          <a:xfrm>
            <a:off x="413134" y="2664564"/>
            <a:ext cx="8197466"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Company Benefits and Perks</a:t>
            </a:r>
          </a:p>
        </p:txBody>
      </p:sp>
    </p:spTree>
    <p:extLst>
      <p:ext uri="{BB962C8B-B14F-4D97-AF65-F5344CB8AC3E}">
        <p14:creationId xmlns:p14="http://schemas.microsoft.com/office/powerpoint/2010/main" val="312697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70920" cy="1200329"/>
          </a:xfrm>
          <a:prstGeom prst="rect">
            <a:avLst/>
          </a:prstGeom>
          <a:noFill/>
          <a:ln w="9525">
            <a:noFill/>
            <a:miter lim="800000"/>
            <a:headEnd/>
            <a:tailEnd/>
          </a:ln>
        </p:spPr>
        <p:txBody>
          <a:bodyPr wrap="square">
            <a:spAutoFit/>
          </a:bodyPr>
          <a:lstStyle/>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Labor Day became a Federal Holiday in the late 1800s to celebrate the Labor Movement.</a:t>
            </a:r>
            <a:endPar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endParaRP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Labor Day</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xmlns="" id="{63F18564-D6C7-40DB-4983-56132363A8F1}"/>
              </a:ext>
            </a:extLst>
          </p:cNvPr>
          <p:cNvSpPr>
            <a:spLocks noChangeArrowheads="1"/>
          </p:cNvSpPr>
          <p:nvPr/>
        </p:nvSpPr>
        <p:spPr bwMode="auto">
          <a:xfrm>
            <a:off x="304800" y="2556425"/>
            <a:ext cx="11582400" cy="3981535"/>
          </a:xfrm>
          <a:prstGeom prst="rect">
            <a:avLst/>
          </a:prstGeom>
          <a:solidFill>
            <a:schemeClr val="tx1"/>
          </a:solidFill>
          <a:ln w="38100">
            <a:solidFill>
              <a:schemeClr val="bg1"/>
            </a:solidFill>
            <a:round/>
            <a:headEnd/>
            <a:tailEnd/>
          </a:ln>
        </p:spPr>
        <p:txBody>
          <a:bodyPr/>
          <a:lstStyle/>
          <a:p>
            <a:pPr algn="ctr" eaLnBrk="0" fontAlgn="auto" hangingPunct="0">
              <a:spcBef>
                <a:spcPts val="0"/>
              </a:spcBef>
              <a:spcAft>
                <a:spcPts val="0"/>
              </a:spcAft>
              <a:defRPr/>
            </a:pPr>
            <a:endParaRPr lang="en-US" sz="4000" kern="0">
              <a:solidFill>
                <a:sysClr val="windowText" lastClr="000000"/>
              </a:solidFill>
              <a:latin typeface="Calibri"/>
              <a:ea typeface="+mn-ea"/>
            </a:endParaRPr>
          </a:p>
        </p:txBody>
      </p:sp>
      <p:sp>
        <p:nvSpPr>
          <p:cNvPr id="23" name="Text Box 8">
            <a:extLst>
              <a:ext uri="{FF2B5EF4-FFF2-40B4-BE49-F238E27FC236}">
                <a16:creationId xmlns:a16="http://schemas.microsoft.com/office/drawing/2014/main" xmlns="" id="{B9276D6C-AA2D-1717-1378-38346EC5C918}"/>
              </a:ext>
            </a:extLst>
          </p:cNvPr>
          <p:cNvSpPr txBox="1">
            <a:spLocks noChangeArrowheads="1"/>
          </p:cNvSpPr>
          <p:nvPr/>
        </p:nvSpPr>
        <p:spPr bwMode="auto">
          <a:xfrm>
            <a:off x="717934" y="3628230"/>
            <a:ext cx="6610852" cy="1117229"/>
          </a:xfrm>
          <a:prstGeom prst="rect">
            <a:avLst/>
          </a:prstGeom>
          <a:noFill/>
          <a:ln w="9525">
            <a:noFill/>
            <a:miter lim="800000"/>
            <a:headEnd/>
            <a:tailEnd/>
          </a:ln>
        </p:spPr>
        <p:txBody>
          <a:bodyPr wrap="square">
            <a:spAutoFit/>
          </a:bodyPr>
          <a:lstStyle/>
          <a:p>
            <a:pPr marL="11113" indent="-11113">
              <a:lnSpc>
                <a:spcPct val="90000"/>
              </a:lnSpc>
              <a:spcBef>
                <a:spcPts val="0"/>
              </a:spcBef>
              <a:spcAft>
                <a:spcPts val="0"/>
              </a:spcAft>
            </a:pPr>
            <a:r>
              <a:rPr lang="en-US" sz="3700" dirty="0">
                <a:solidFill>
                  <a:prstClr val="white"/>
                </a:solidFill>
                <a:latin typeface="Calibri Light" panose="020F0302020204030204" pitchFamily="34" charset="0"/>
                <a:cs typeface="Calibri Light" panose="020F0302020204030204" pitchFamily="34" charset="0"/>
              </a:rPr>
              <a:t>Freeborn and Peters holds an annual “Luggage Party.” </a:t>
            </a:r>
          </a:p>
        </p:txBody>
      </p:sp>
      <p:sp>
        <p:nvSpPr>
          <p:cNvPr id="24" name="TextBox 23">
            <a:extLst>
              <a:ext uri="{FF2B5EF4-FFF2-40B4-BE49-F238E27FC236}">
                <a16:creationId xmlns:a16="http://schemas.microsoft.com/office/drawing/2014/main" xmlns="" id="{F6A79DBD-6462-FEA1-F625-BBFBF566912D}"/>
              </a:ext>
            </a:extLst>
          </p:cNvPr>
          <p:cNvSpPr txBox="1"/>
          <p:nvPr/>
        </p:nvSpPr>
        <p:spPr>
          <a:xfrm>
            <a:off x="413134" y="2664564"/>
            <a:ext cx="8197466" cy="769441"/>
          </a:xfrm>
          <a:prstGeom prst="rect">
            <a:avLst/>
          </a:prstGeom>
          <a:noFill/>
        </p:spPr>
        <p:txBody>
          <a:bodyPr wrap="square" rtlCol="0">
            <a:spAutoFit/>
          </a:bodyPr>
          <a:lstStyle/>
          <a:p>
            <a:r>
              <a:rPr lang="en-US" sz="4400" dirty="0">
                <a:solidFill>
                  <a:schemeClr val="bg1"/>
                </a:solidFill>
                <a:latin typeface="Century Gothic" panose="020B0502020202020204" pitchFamily="34" charset="0"/>
              </a:rPr>
              <a:t>Company Benefits and Perks</a:t>
            </a:r>
          </a:p>
        </p:txBody>
      </p:sp>
    </p:spTree>
    <p:extLst>
      <p:ext uri="{BB962C8B-B14F-4D97-AF65-F5344CB8AC3E}">
        <p14:creationId xmlns:p14="http://schemas.microsoft.com/office/powerpoint/2010/main" val="3796115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1170920" cy="2862322"/>
          </a:xfrm>
          <a:prstGeom prst="rect">
            <a:avLst/>
          </a:prstGeom>
          <a:noFill/>
          <a:ln w="9525">
            <a:noFill/>
            <a:miter lim="800000"/>
            <a:headEnd/>
            <a:tailEnd/>
          </a:ln>
        </p:spPr>
        <p:txBody>
          <a:bodyPr wrap="square">
            <a:spAutoFit/>
          </a:bodyPr>
          <a:lstStyle/>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Labor Day became a Federal Holiday in the late 1800s to celebrate the Labor Movement.</a:t>
            </a:r>
          </a:p>
          <a:p>
            <a:pPr marL="574675"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a:t>
            </a:r>
            <a:r>
              <a:rPr lang="en-US" sz="4000" dirty="0">
                <a:solidFill>
                  <a:schemeClr val="bg1"/>
                </a:solidFill>
                <a:latin typeface="Calibri Light" panose="020F0302020204030204" pitchFamily="34" charset="0"/>
                <a:ea typeface="Times New Roman" panose="02020603050405020304" pitchFamily="18" charset="0"/>
                <a:cs typeface="Calibri Light" panose="020F0302020204030204" pitchFamily="34" charset="0"/>
              </a:rPr>
              <a:t>Most see Labor Day as a long weekend to relax and get some rest from the demands of work and endless busyness. </a:t>
            </a: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Labor Day</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049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95401"/>
            <a:ext cx="10651958" cy="646331"/>
          </a:xfrm>
          <a:prstGeom prst="rect">
            <a:avLst/>
          </a:prstGeom>
          <a:noFill/>
          <a:ln w="9525">
            <a:noFill/>
            <a:miter lim="800000"/>
            <a:headEnd/>
            <a:tailEnd/>
          </a:ln>
        </p:spPr>
        <p:txBody>
          <a:bodyPr wrap="square">
            <a:spAutoFit/>
          </a:bodyPr>
          <a:lstStyle/>
          <a:p>
            <a:pPr marL="574675" marR="0" indent="-574675">
              <a:lnSpc>
                <a:spcPct val="90000"/>
              </a:lnSpc>
              <a:spcBef>
                <a:spcPts val="0"/>
              </a:spcBef>
              <a:spcAft>
                <a:spcPts val="0"/>
              </a:spcAft>
            </a:pPr>
            <a:r>
              <a:rPr lang="en-US" sz="4000" dirty="0">
                <a:solidFill>
                  <a:prstClr val="white"/>
                </a:solidFill>
                <a:latin typeface="Calibri Light" panose="020F0302020204030204" pitchFamily="34" charset="0"/>
                <a:cs typeface="Calibri Light" panose="020F0302020204030204" pitchFamily="34" charset="0"/>
              </a:rPr>
              <a:t>»	How will I know I’m enough?</a:t>
            </a:r>
          </a:p>
        </p:txBody>
      </p:sp>
      <p:sp>
        <p:nvSpPr>
          <p:cNvPr id="21" name="TextBox 20">
            <a:extLst>
              <a:ext uri="{FF2B5EF4-FFF2-40B4-BE49-F238E27FC236}">
                <a16:creationId xmlns:a16="http://schemas.microsoft.com/office/drawing/2014/main" xmlns="" id="{B6A30F8C-6F16-8D0B-AA34-D3EF0651BF20}"/>
              </a:ext>
            </a:extLst>
          </p:cNvPr>
          <p:cNvSpPr txBox="1"/>
          <p:nvPr/>
        </p:nvSpPr>
        <p:spPr>
          <a:xfrm>
            <a:off x="182880" y="5"/>
            <a:ext cx="11704320" cy="1169551"/>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7000" dirty="0">
                <a:solidFill>
                  <a:prstClr val="white"/>
                </a:solidFill>
                <a:latin typeface="Century Gothic" panose="020B0502020202020204" pitchFamily="34" charset="0"/>
                <a:cs typeface="Arial" charset="0"/>
              </a:rPr>
              <a:t>Why do we work so hard</a:t>
            </a:r>
            <a:r>
              <a:rPr lang="en-US" sz="7000" dirty="0">
                <a:solidFill>
                  <a:prstClr val="white"/>
                </a:solidFill>
                <a:latin typeface="Calibri" panose="020F0502020204030204" pitchFamily="34" charset="0"/>
                <a:cs typeface="Calibri" panose="020F0502020204030204" pitchFamily="34" charset="0"/>
              </a:rPr>
              <a:t>?</a:t>
            </a:r>
            <a:endParaRPr kumimoji="0" lang="en-US" sz="7000" u="none" strike="noStrike" kern="1200" cap="all" spc="0" normalizeH="0" baseline="0" noProof="0" dirty="0">
              <a:ln>
                <a:noFill/>
              </a:ln>
              <a:solidFill>
                <a:prstClr val="white"/>
              </a:solidFill>
              <a:effectLst/>
              <a:uLnTx/>
              <a:uFillTx/>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1874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xmlns="" id="{9F1D686E-9632-D524-96A1-1E41A81ADAD9}"/>
              </a:ext>
            </a:extLst>
          </p:cNvPr>
          <p:cNvSpPr txBox="1"/>
          <p:nvPr/>
        </p:nvSpPr>
        <p:spPr>
          <a:xfrm>
            <a:off x="167640" y="319506"/>
            <a:ext cx="5577840" cy="5509200"/>
          </a:xfrm>
          <a:prstGeom prst="rect">
            <a:avLst/>
          </a:prstGeom>
          <a:noFill/>
        </p:spPr>
        <p:txBody>
          <a:bodyPr wrap="square" rtlCol="0">
            <a:spAutoFit/>
          </a:bodyPr>
          <a:lstStyle/>
          <a:p>
            <a:pPr>
              <a:lnSpc>
                <a:spcPct val="90000"/>
              </a:lnSpc>
              <a:spcAft>
                <a:spcPts val="600"/>
              </a:spcAft>
            </a:pPr>
            <a:r>
              <a:rPr lang="en-US" sz="3800" b="1" dirty="0">
                <a:solidFill>
                  <a:schemeClr val="bg1"/>
                </a:solidFill>
                <a:latin typeface="Century Gothic" panose="020B0502020202020204" pitchFamily="34" charset="0"/>
                <a:cs typeface="Calibri Light" panose="020F0302020204030204" pitchFamily="34" charset="0"/>
              </a:rPr>
              <a:t>Irv:</a:t>
            </a:r>
            <a:r>
              <a:rPr lang="en-US" sz="3800" dirty="0">
                <a:solidFill>
                  <a:schemeClr val="bg1"/>
                </a:solidFill>
                <a:latin typeface="Calibri Light" panose="020F0302020204030204" pitchFamily="34" charset="0"/>
                <a:cs typeface="Calibri Light" panose="020F0302020204030204" pitchFamily="34" charset="0"/>
              </a:rPr>
              <a:t> “You want to know why I cheated.”</a:t>
            </a:r>
          </a:p>
          <a:p>
            <a:pPr>
              <a:lnSpc>
                <a:spcPct val="90000"/>
              </a:lnSpc>
              <a:spcAft>
                <a:spcPts val="600"/>
              </a:spcAft>
            </a:pPr>
            <a:r>
              <a:rPr lang="en-US" sz="3800" b="1" dirty="0">
                <a:solidFill>
                  <a:schemeClr val="bg1"/>
                </a:solidFill>
                <a:latin typeface="Century Gothic" panose="020B0502020202020204" pitchFamily="34" charset="0"/>
                <a:cs typeface="Calibri Light" panose="020F0302020204030204" pitchFamily="34" charset="0"/>
              </a:rPr>
              <a:t>Irv:</a:t>
            </a:r>
            <a:r>
              <a:rPr lang="en-US" sz="3800" dirty="0">
                <a:solidFill>
                  <a:schemeClr val="bg1"/>
                </a:solidFill>
                <a:latin typeface="Calibri Light" panose="020F0302020204030204" pitchFamily="34" charset="0"/>
                <a:cs typeface="Calibri Light" panose="020F0302020204030204" pitchFamily="34" charset="0"/>
              </a:rPr>
              <a:t> “It’s quite simple really. I had to win.” </a:t>
            </a:r>
          </a:p>
          <a:p>
            <a:pPr>
              <a:lnSpc>
                <a:spcPct val="90000"/>
              </a:lnSpc>
              <a:spcAft>
                <a:spcPts val="600"/>
              </a:spcAft>
            </a:pPr>
            <a:r>
              <a:rPr lang="en-US" sz="3800" dirty="0">
                <a:solidFill>
                  <a:schemeClr val="bg1"/>
                </a:solidFill>
                <a:latin typeface="Calibri Light" panose="020F0302020204030204" pitchFamily="34" charset="0"/>
                <a:cs typeface="Calibri Light" panose="020F0302020204030204" pitchFamily="34" charset="0"/>
              </a:rPr>
              <a:t>“You see, </a:t>
            </a:r>
            <a:r>
              <a:rPr lang="en-US" sz="3800" dirty="0" err="1">
                <a:solidFill>
                  <a:schemeClr val="bg1"/>
                </a:solidFill>
                <a:latin typeface="Calibri Light" panose="020F0302020204030204" pitchFamily="34" charset="0"/>
                <a:cs typeface="Calibri Light" panose="020F0302020204030204" pitchFamily="34" charset="0"/>
              </a:rPr>
              <a:t>Derice</a:t>
            </a:r>
            <a:r>
              <a:rPr lang="en-US" sz="3800" dirty="0">
                <a:solidFill>
                  <a:schemeClr val="bg1"/>
                </a:solidFill>
                <a:latin typeface="Calibri Light" panose="020F0302020204030204" pitchFamily="34" charset="0"/>
                <a:cs typeface="Calibri Light" panose="020F0302020204030204" pitchFamily="34" charset="0"/>
              </a:rPr>
              <a:t>, I’ve made winning my whole life, and when you make winning your whole life, you have to keep winning no matter what.”</a:t>
            </a:r>
          </a:p>
        </p:txBody>
      </p:sp>
    </p:spTree>
    <p:extLst>
      <p:ext uri="{BB962C8B-B14F-4D97-AF65-F5344CB8AC3E}">
        <p14:creationId xmlns:p14="http://schemas.microsoft.com/office/powerpoint/2010/main" val="3986296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xmlns="" id="{9F1D686E-9632-D524-96A1-1E41A81ADAD9}"/>
              </a:ext>
            </a:extLst>
          </p:cNvPr>
          <p:cNvSpPr txBox="1"/>
          <p:nvPr/>
        </p:nvSpPr>
        <p:spPr>
          <a:xfrm>
            <a:off x="167640" y="319506"/>
            <a:ext cx="5577840" cy="5059847"/>
          </a:xfrm>
          <a:prstGeom prst="rect">
            <a:avLst/>
          </a:prstGeom>
          <a:noFill/>
        </p:spPr>
        <p:txBody>
          <a:bodyPr wrap="square" rtlCol="0">
            <a:spAutoFit/>
          </a:bodyPr>
          <a:lstStyle/>
          <a:p>
            <a:pPr>
              <a:lnSpc>
                <a:spcPct val="90000"/>
              </a:lnSpc>
              <a:spcAft>
                <a:spcPts val="600"/>
              </a:spcAft>
            </a:pPr>
            <a:r>
              <a:rPr lang="en-US" sz="3800" b="1" dirty="0" err="1">
                <a:solidFill>
                  <a:schemeClr val="bg1"/>
                </a:solidFill>
                <a:latin typeface="Century Gothic" panose="020B0502020202020204" pitchFamily="34" charset="0"/>
                <a:cs typeface="Calibri Light" panose="020F0302020204030204" pitchFamily="34" charset="0"/>
              </a:rPr>
              <a:t>Derice</a:t>
            </a:r>
            <a:r>
              <a:rPr lang="en-US" sz="3800" b="1" dirty="0">
                <a:solidFill>
                  <a:schemeClr val="bg1"/>
                </a:solidFill>
                <a:latin typeface="Century Gothic" panose="020B050202020202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 “You had two gold medals. You had it all!”</a:t>
            </a:r>
          </a:p>
          <a:p>
            <a:pPr>
              <a:lnSpc>
                <a:spcPct val="90000"/>
              </a:lnSpc>
              <a:spcAft>
                <a:spcPts val="600"/>
              </a:spcAft>
            </a:pPr>
            <a:r>
              <a:rPr lang="en-US" sz="3800" b="1" dirty="0">
                <a:solidFill>
                  <a:schemeClr val="bg1"/>
                </a:solidFill>
                <a:latin typeface="Century Gothic" panose="020B0502020202020204" pitchFamily="34" charset="0"/>
                <a:cs typeface="Calibri Light" panose="020F0302020204030204" pitchFamily="34" charset="0"/>
              </a:rPr>
              <a:t>Irv:</a:t>
            </a:r>
            <a:r>
              <a:rPr lang="en-US" sz="3800" dirty="0">
                <a:solidFill>
                  <a:schemeClr val="bg1"/>
                </a:solidFill>
                <a:latin typeface="Calibri Light" panose="020F0302020204030204" pitchFamily="34" charset="0"/>
                <a:cs typeface="Calibri Light" panose="020F0302020204030204" pitchFamily="34" charset="0"/>
              </a:rPr>
              <a:t> “</a:t>
            </a:r>
            <a:r>
              <a:rPr lang="en-US" sz="3800" dirty="0" err="1">
                <a:solidFill>
                  <a:schemeClr val="bg1"/>
                </a:solidFill>
                <a:latin typeface="Calibri Light" panose="020F0302020204030204" pitchFamily="34" charset="0"/>
                <a:cs typeface="Calibri Light" panose="020F0302020204030204" pitchFamily="34" charset="0"/>
              </a:rPr>
              <a:t>Derice</a:t>
            </a:r>
            <a:r>
              <a:rPr lang="en-US" sz="3800" dirty="0">
                <a:solidFill>
                  <a:schemeClr val="bg1"/>
                </a:solidFill>
                <a:latin typeface="Calibri Light" panose="020F0302020204030204" pitchFamily="34" charset="0"/>
                <a:cs typeface="Calibri Light" panose="020F0302020204030204" pitchFamily="34" charset="0"/>
              </a:rPr>
              <a:t>, a gold medal is a wonderful thing…” </a:t>
            </a:r>
          </a:p>
          <a:p>
            <a:pPr>
              <a:lnSpc>
                <a:spcPct val="90000"/>
              </a:lnSpc>
              <a:spcAft>
                <a:spcPts val="600"/>
              </a:spcAft>
            </a:pPr>
            <a:r>
              <a:rPr lang="en-US" sz="3800" b="1" dirty="0">
                <a:solidFill>
                  <a:schemeClr val="bg1"/>
                </a:solidFill>
                <a:latin typeface="Century Gothic" panose="020B0502020202020204" pitchFamily="34" charset="0"/>
                <a:cs typeface="Calibri Light" panose="020F0302020204030204" pitchFamily="34" charset="0"/>
              </a:rPr>
              <a:t>Irv: </a:t>
            </a:r>
            <a:r>
              <a:rPr lang="en-US" sz="3800" dirty="0">
                <a:solidFill>
                  <a:schemeClr val="bg1"/>
                </a:solidFill>
                <a:latin typeface="Calibri Light" panose="020F0302020204030204" pitchFamily="34" charset="0"/>
                <a:cs typeface="Calibri Light" panose="020F0302020204030204" pitchFamily="34" charset="0"/>
              </a:rPr>
              <a:t>“But if you are not enough without it, you’ll never be enough with it.” </a:t>
            </a:r>
          </a:p>
          <a:p>
            <a:pPr>
              <a:lnSpc>
                <a:spcPct val="90000"/>
              </a:lnSpc>
              <a:spcAft>
                <a:spcPts val="600"/>
              </a:spcAft>
            </a:pPr>
            <a:r>
              <a:rPr lang="en-US" sz="3800" b="1" dirty="0" err="1">
                <a:solidFill>
                  <a:schemeClr val="bg1"/>
                </a:solidFill>
                <a:latin typeface="Century Gothic" panose="020B0502020202020204" pitchFamily="34" charset="0"/>
                <a:cs typeface="Calibri Light" panose="020F0302020204030204" pitchFamily="34" charset="0"/>
              </a:rPr>
              <a:t>Derice</a:t>
            </a:r>
            <a:r>
              <a:rPr lang="en-US" sz="3800" b="1" dirty="0">
                <a:solidFill>
                  <a:schemeClr val="bg1"/>
                </a:solidFill>
                <a:latin typeface="Century Gothic" panose="020B050202020202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 “Hey Coach, how will I know if I’m enough?”</a:t>
            </a:r>
          </a:p>
        </p:txBody>
      </p:sp>
    </p:spTree>
    <p:extLst>
      <p:ext uri="{BB962C8B-B14F-4D97-AF65-F5344CB8AC3E}">
        <p14:creationId xmlns:p14="http://schemas.microsoft.com/office/powerpoint/2010/main" val="1873708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811</Words>
  <Application>Microsoft Office PowerPoint</Application>
  <PresentationFormat>Widescreen</PresentationFormat>
  <Paragraphs>109</Paragraphs>
  <Slides>21</Slides>
  <Notes>20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ＭＳ Ｐゴシック</vt:lpstr>
      <vt:lpstr>Arial</vt:lpstr>
      <vt:lpstr>Calibri</vt:lpstr>
      <vt:lpstr>Calibri Light</vt:lpstr>
      <vt:lpstr>Cambria</vt:lpstr>
      <vt:lpstr>Century Gothic</vt:lpstr>
      <vt:lpstr>Times New Roman</vt:lpstr>
      <vt:lpstr>Office Theme</vt:lpstr>
      <vt:lpstr>LABOR DAY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2022-09-20T21:52:30Z</dcterms:created>
  <dcterms:modified xsi:type="dcterms:W3CDTF">2022-09-20T21:52:37Z</dcterms:modified>
</cp:coreProperties>
</file>