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7"/>
  </p:notesMasterIdLst>
  <p:sldIdLst>
    <p:sldId id="8541" r:id="rId2"/>
    <p:sldId id="8836" r:id="rId3"/>
    <p:sldId id="8921" r:id="rId4"/>
    <p:sldId id="8973" r:id="rId5"/>
    <p:sldId id="8974" r:id="rId6"/>
    <p:sldId id="8976" r:id="rId7"/>
    <p:sldId id="8977" r:id="rId8"/>
    <p:sldId id="8975" r:id="rId9"/>
    <p:sldId id="8979" r:id="rId10"/>
    <p:sldId id="8982" r:id="rId11"/>
    <p:sldId id="8981" r:id="rId12"/>
    <p:sldId id="8980" r:id="rId13"/>
    <p:sldId id="8983" r:id="rId14"/>
    <p:sldId id="8984" r:id="rId15"/>
    <p:sldId id="9009" r:id="rId16"/>
    <p:sldId id="8985" r:id="rId17"/>
    <p:sldId id="8986" r:id="rId18"/>
    <p:sldId id="8987" r:id="rId19"/>
    <p:sldId id="8988" r:id="rId20"/>
    <p:sldId id="8989" r:id="rId21"/>
    <p:sldId id="8990" r:id="rId22"/>
    <p:sldId id="8992" r:id="rId23"/>
    <p:sldId id="8993" r:id="rId24"/>
    <p:sldId id="8994" r:id="rId25"/>
    <p:sldId id="8995" r:id="rId26"/>
    <p:sldId id="8999" r:id="rId27"/>
    <p:sldId id="9000" r:id="rId28"/>
    <p:sldId id="9001" r:id="rId29"/>
    <p:sldId id="9002" r:id="rId30"/>
    <p:sldId id="9003" r:id="rId31"/>
    <p:sldId id="9004" r:id="rId32"/>
    <p:sldId id="9005" r:id="rId33"/>
    <p:sldId id="9006" r:id="rId34"/>
    <p:sldId id="9007" r:id="rId35"/>
    <p:sldId id="9010" r:id="rId3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616D38-E533-694F-9B89-3CC36DBF2273}" v="632" dt="2022-10-20T23:31:11.72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381"/>
    <p:restoredTop sz="94659"/>
  </p:normalViewPr>
  <p:slideViewPr>
    <p:cSldViewPr snapToGrid="0">
      <p:cViewPr varScale="1">
        <p:scale>
          <a:sx n="68" d="100"/>
          <a:sy n="68" d="100"/>
        </p:scale>
        <p:origin x="100" y="25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9689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4141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26364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89063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51134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6988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6970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659766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618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25156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95895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44662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2600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42943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350270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147199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67208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043632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228766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259472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56770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01185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02702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931091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631495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361596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232887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68385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24721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01063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64287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04723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61306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98539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11/2/2022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11/2/2022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11/2/2022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11/2/2022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11/2/2022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11/2/2022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11/2/2022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Non-Moral Decisions</a:t>
            </a:r>
          </a:p>
        </p:txBody>
      </p:sp>
    </p:spTree>
    <p:extLst>
      <p:ext uri="{BB962C8B-B14F-4D97-AF65-F5344CB8AC3E}">
        <p14:creationId xmlns:p14="http://schemas.microsoft.com/office/powerpoint/2010/main" val="255046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Non-Moral Decisions</a:t>
            </a:r>
          </a:p>
        </p:txBody>
      </p:sp>
      <p:sp>
        <p:nvSpPr>
          <p:cNvPr id="21" name="Chevron 20">
            <a:extLst>
              <a:ext uri="{FF2B5EF4-FFF2-40B4-BE49-F238E27FC236}">
                <a16:creationId xmlns:a16="http://schemas.microsoft.com/office/drawing/2014/main" xmlns="" id="{E50D4FB9-3142-7D3B-E1F0-16B1431EF181}"/>
              </a:ext>
            </a:extLst>
          </p:cNvPr>
          <p:cNvSpPr>
            <a:spLocks noChangeArrowheads="1"/>
          </p:cNvSpPr>
          <p:nvPr/>
        </p:nvSpPr>
        <p:spPr bwMode="auto">
          <a:xfrm>
            <a:off x="5428037" y="4282148"/>
            <a:ext cx="505696" cy="972765"/>
          </a:xfrm>
          <a:prstGeom prst="chevron">
            <a:avLst>
              <a:gd name="adj" fmla="val 50000"/>
            </a:avLst>
          </a:prstGeom>
          <a:solidFill>
            <a:schemeClr val="bg1">
              <a:lumMod val="75000"/>
            </a:schemeClr>
          </a:solidFill>
          <a:ln w="38100">
            <a:noFill/>
            <a:round/>
            <a:headEnd/>
            <a:tailEnd/>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rgbClr val="FFFFFF"/>
              </a:solidFill>
              <a:effectLst/>
              <a:uLnTx/>
              <a:uFillTx/>
              <a:latin typeface="Arial" panose="020B0604020202020204" pitchFamily="34" charset="0"/>
              <a:ea typeface="ＭＳ Ｐゴシック" panose="020B0600070205080204" pitchFamily="34" charset="-128"/>
              <a:cs typeface="+mn-cs"/>
            </a:endParaRPr>
          </a:p>
        </p:txBody>
      </p:sp>
      <p:sp>
        <p:nvSpPr>
          <p:cNvPr id="22" name="Chevron 21">
            <a:extLst>
              <a:ext uri="{FF2B5EF4-FFF2-40B4-BE49-F238E27FC236}">
                <a16:creationId xmlns:a16="http://schemas.microsoft.com/office/drawing/2014/main" xmlns="" id="{DC7E9C82-497F-B089-216F-A8CB4A70021A}"/>
              </a:ext>
            </a:extLst>
          </p:cNvPr>
          <p:cNvSpPr>
            <a:spLocks noChangeArrowheads="1"/>
          </p:cNvSpPr>
          <p:nvPr/>
        </p:nvSpPr>
        <p:spPr bwMode="auto">
          <a:xfrm>
            <a:off x="6342437" y="4282148"/>
            <a:ext cx="505696" cy="972765"/>
          </a:xfrm>
          <a:prstGeom prst="chevron">
            <a:avLst>
              <a:gd name="adj" fmla="val 50000"/>
            </a:avLst>
          </a:prstGeom>
          <a:solidFill>
            <a:schemeClr val="bg1">
              <a:lumMod val="75000"/>
            </a:schemeClr>
          </a:solidFill>
          <a:ln w="38100">
            <a:noFill/>
            <a:round/>
            <a:headEnd/>
            <a:tailEnd/>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rgbClr val="FFFFFF"/>
              </a:solidFill>
              <a:effectLst/>
              <a:uLnTx/>
              <a:uFillTx/>
              <a:latin typeface="Arial" panose="020B0604020202020204" pitchFamily="34" charset="0"/>
              <a:ea typeface="ＭＳ Ｐゴシック" panose="020B0600070205080204" pitchFamily="34" charset="-128"/>
              <a:cs typeface="+mn-cs"/>
            </a:endParaRPr>
          </a:p>
        </p:txBody>
      </p:sp>
      <p:sp>
        <p:nvSpPr>
          <p:cNvPr id="23" name="TextBox 22">
            <a:extLst>
              <a:ext uri="{FF2B5EF4-FFF2-40B4-BE49-F238E27FC236}">
                <a16:creationId xmlns:a16="http://schemas.microsoft.com/office/drawing/2014/main" xmlns="" id="{E63ADD12-A7A6-25BC-38EA-3567CA52972D}"/>
              </a:ext>
            </a:extLst>
          </p:cNvPr>
          <p:cNvSpPr txBox="1">
            <a:spLocks noChangeArrowheads="1"/>
          </p:cNvSpPr>
          <p:nvPr/>
        </p:nvSpPr>
        <p:spPr bwMode="auto">
          <a:xfrm>
            <a:off x="1601820" y="5464482"/>
            <a:ext cx="898835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200" dirty="0">
                <a:solidFill>
                  <a:srgbClr val="000000"/>
                </a:solidFill>
                <a:latin typeface="Calibri Light" panose="020F0302020204030204" pitchFamily="34" charset="0"/>
                <a:cs typeface="Calibri Light" panose="020F0302020204030204" pitchFamily="34" charset="0"/>
              </a:rPr>
              <a:t>Decisions become less clearly settled by one moral principle. </a:t>
            </a:r>
          </a:p>
        </p:txBody>
      </p:sp>
      <p:sp>
        <p:nvSpPr>
          <p:cNvPr id="2" name="Rectangle 1">
            <a:extLst>
              <a:ext uri="{FF2B5EF4-FFF2-40B4-BE49-F238E27FC236}">
                <a16:creationId xmlns:a16="http://schemas.microsoft.com/office/drawing/2014/main" xmlns="" id="{DA4088D7-B638-95C9-07B2-D84996A10291}"/>
              </a:ext>
            </a:extLst>
          </p:cNvPr>
          <p:cNvSpPr/>
          <p:nvPr/>
        </p:nvSpPr>
        <p:spPr>
          <a:xfrm>
            <a:off x="1601821" y="5411803"/>
            <a:ext cx="8988358" cy="12077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275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Non-Moral Decisions</a:t>
            </a:r>
          </a:p>
        </p:txBody>
      </p:sp>
      <p:sp>
        <p:nvSpPr>
          <p:cNvPr id="21" name="Chevron 20">
            <a:extLst>
              <a:ext uri="{FF2B5EF4-FFF2-40B4-BE49-F238E27FC236}">
                <a16:creationId xmlns:a16="http://schemas.microsoft.com/office/drawing/2014/main" xmlns="" id="{E50D4FB9-3142-7D3B-E1F0-16B1431EF181}"/>
              </a:ext>
            </a:extLst>
          </p:cNvPr>
          <p:cNvSpPr>
            <a:spLocks noChangeArrowheads="1"/>
          </p:cNvSpPr>
          <p:nvPr/>
        </p:nvSpPr>
        <p:spPr bwMode="auto">
          <a:xfrm>
            <a:off x="5428037" y="4282148"/>
            <a:ext cx="505696" cy="972765"/>
          </a:xfrm>
          <a:prstGeom prst="chevron">
            <a:avLst>
              <a:gd name="adj" fmla="val 50000"/>
            </a:avLst>
          </a:prstGeom>
          <a:solidFill>
            <a:schemeClr val="bg1">
              <a:lumMod val="75000"/>
            </a:schemeClr>
          </a:solidFill>
          <a:ln w="38100">
            <a:noFill/>
            <a:round/>
            <a:headEnd/>
            <a:tailEnd/>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rgbClr val="FFFFFF"/>
              </a:solidFill>
              <a:effectLst/>
              <a:uLnTx/>
              <a:uFillTx/>
              <a:latin typeface="Arial" panose="020B0604020202020204" pitchFamily="34" charset="0"/>
              <a:ea typeface="ＭＳ Ｐゴシック" panose="020B0600070205080204" pitchFamily="34" charset="-128"/>
              <a:cs typeface="+mn-cs"/>
            </a:endParaRPr>
          </a:p>
        </p:txBody>
      </p:sp>
      <p:sp>
        <p:nvSpPr>
          <p:cNvPr id="22" name="Chevron 21">
            <a:extLst>
              <a:ext uri="{FF2B5EF4-FFF2-40B4-BE49-F238E27FC236}">
                <a16:creationId xmlns:a16="http://schemas.microsoft.com/office/drawing/2014/main" xmlns="" id="{DC7E9C82-497F-B089-216F-A8CB4A70021A}"/>
              </a:ext>
            </a:extLst>
          </p:cNvPr>
          <p:cNvSpPr>
            <a:spLocks noChangeArrowheads="1"/>
          </p:cNvSpPr>
          <p:nvPr/>
        </p:nvSpPr>
        <p:spPr bwMode="auto">
          <a:xfrm>
            <a:off x="6342437" y="4282148"/>
            <a:ext cx="505696" cy="972765"/>
          </a:xfrm>
          <a:prstGeom prst="chevron">
            <a:avLst>
              <a:gd name="adj" fmla="val 50000"/>
            </a:avLst>
          </a:prstGeom>
          <a:solidFill>
            <a:schemeClr val="bg1">
              <a:lumMod val="75000"/>
            </a:schemeClr>
          </a:solidFill>
          <a:ln w="38100">
            <a:noFill/>
            <a:round/>
            <a:headEnd/>
            <a:tailEnd/>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rgbClr val="FFFFFF"/>
              </a:solidFill>
              <a:effectLst/>
              <a:uLnTx/>
              <a:uFillTx/>
              <a:latin typeface="Arial" panose="020B0604020202020204" pitchFamily="34" charset="0"/>
              <a:ea typeface="ＭＳ Ｐゴシック" panose="020B0600070205080204" pitchFamily="34" charset="-128"/>
              <a:cs typeface="+mn-cs"/>
            </a:endParaRPr>
          </a:p>
        </p:txBody>
      </p:sp>
      <p:sp>
        <p:nvSpPr>
          <p:cNvPr id="23" name="TextBox 22">
            <a:extLst>
              <a:ext uri="{FF2B5EF4-FFF2-40B4-BE49-F238E27FC236}">
                <a16:creationId xmlns:a16="http://schemas.microsoft.com/office/drawing/2014/main" xmlns="" id="{E63ADD12-A7A6-25BC-38EA-3567CA52972D}"/>
              </a:ext>
            </a:extLst>
          </p:cNvPr>
          <p:cNvSpPr txBox="1">
            <a:spLocks noChangeArrowheads="1"/>
          </p:cNvSpPr>
          <p:nvPr/>
        </p:nvSpPr>
        <p:spPr bwMode="auto">
          <a:xfrm>
            <a:off x="1601820" y="5717397"/>
            <a:ext cx="898835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200" dirty="0">
                <a:solidFill>
                  <a:srgbClr val="000000"/>
                </a:solidFill>
                <a:latin typeface="Calibri Light" panose="020F0302020204030204" pitchFamily="34" charset="0"/>
                <a:cs typeface="Calibri Light" panose="020F0302020204030204" pitchFamily="34" charset="0"/>
              </a:rPr>
              <a:t>The number of available choices increase. </a:t>
            </a:r>
          </a:p>
        </p:txBody>
      </p:sp>
      <p:sp>
        <p:nvSpPr>
          <p:cNvPr id="2" name="Rectangle 1">
            <a:extLst>
              <a:ext uri="{FF2B5EF4-FFF2-40B4-BE49-F238E27FC236}">
                <a16:creationId xmlns:a16="http://schemas.microsoft.com/office/drawing/2014/main" xmlns="" id="{DA4088D7-B638-95C9-07B2-D84996A10291}"/>
              </a:ext>
            </a:extLst>
          </p:cNvPr>
          <p:cNvSpPr/>
          <p:nvPr/>
        </p:nvSpPr>
        <p:spPr>
          <a:xfrm>
            <a:off x="1601821" y="5411803"/>
            <a:ext cx="8988358" cy="12077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5853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Non-Moral Decisions</a:t>
            </a:r>
          </a:p>
        </p:txBody>
      </p:sp>
    </p:spTree>
    <p:extLst>
      <p:ext uri="{BB962C8B-B14F-4D97-AF65-F5344CB8AC3E}">
        <p14:creationId xmlns:p14="http://schemas.microsoft.com/office/powerpoint/2010/main" val="297561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Non-Moral Decisions</a:t>
            </a:r>
          </a:p>
        </p:txBody>
      </p:sp>
      <p:sp>
        <p:nvSpPr>
          <p:cNvPr id="2" name="TextBox 1">
            <a:extLst>
              <a:ext uri="{FF2B5EF4-FFF2-40B4-BE49-F238E27FC236}">
                <a16:creationId xmlns:a16="http://schemas.microsoft.com/office/drawing/2014/main" xmlns="" id="{DF8798E3-495B-67BB-D9B2-0C5A3728B7BA}"/>
              </a:ext>
            </a:extLst>
          </p:cNvPr>
          <p:cNvSpPr txBox="1">
            <a:spLocks noChangeArrowheads="1"/>
          </p:cNvSpPr>
          <p:nvPr/>
        </p:nvSpPr>
        <p:spPr bwMode="auto">
          <a:xfrm>
            <a:off x="1601820" y="4764091"/>
            <a:ext cx="898835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200" dirty="0">
                <a:solidFill>
                  <a:srgbClr val="000000"/>
                </a:solidFill>
                <a:latin typeface="Calibri Light" panose="020F0302020204030204" pitchFamily="34" charset="0"/>
                <a:cs typeface="Calibri Light" panose="020F0302020204030204" pitchFamily="34" charset="0"/>
              </a:rPr>
              <a:t>Include whom you should marry, what college you should attend, what career to pursue, etc.</a:t>
            </a:r>
          </a:p>
        </p:txBody>
      </p:sp>
      <p:sp>
        <p:nvSpPr>
          <p:cNvPr id="3" name="Rectangle 2">
            <a:extLst>
              <a:ext uri="{FF2B5EF4-FFF2-40B4-BE49-F238E27FC236}">
                <a16:creationId xmlns:a16="http://schemas.microsoft.com/office/drawing/2014/main" xmlns="" id="{D3B9D26E-C1BD-0407-ED8E-7512C5834BDE}"/>
              </a:ext>
            </a:extLst>
          </p:cNvPr>
          <p:cNvSpPr/>
          <p:nvPr/>
        </p:nvSpPr>
        <p:spPr>
          <a:xfrm>
            <a:off x="1601821" y="4711412"/>
            <a:ext cx="8988358" cy="12077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419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Non-Moral Decisions</a:t>
            </a:r>
          </a:p>
        </p:txBody>
      </p:sp>
      <p:sp>
        <p:nvSpPr>
          <p:cNvPr id="2" name="TextBox 1">
            <a:extLst>
              <a:ext uri="{FF2B5EF4-FFF2-40B4-BE49-F238E27FC236}">
                <a16:creationId xmlns:a16="http://schemas.microsoft.com/office/drawing/2014/main" xmlns="" id="{DF8798E3-495B-67BB-D9B2-0C5A3728B7BA}"/>
              </a:ext>
            </a:extLst>
          </p:cNvPr>
          <p:cNvSpPr txBox="1">
            <a:spLocks noChangeArrowheads="1"/>
          </p:cNvSpPr>
          <p:nvPr/>
        </p:nvSpPr>
        <p:spPr bwMode="auto">
          <a:xfrm>
            <a:off x="1601820" y="4764091"/>
            <a:ext cx="898835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200" dirty="0">
                <a:solidFill>
                  <a:srgbClr val="000000"/>
                </a:solidFill>
                <a:latin typeface="Calibri Light" panose="020F0302020204030204" pitchFamily="34" charset="0"/>
                <a:cs typeface="Calibri Light" panose="020F0302020204030204" pitchFamily="34" charset="0"/>
              </a:rPr>
              <a:t>These are non-moral in the sense that moral principles won’t settle these questions. </a:t>
            </a:r>
          </a:p>
        </p:txBody>
      </p:sp>
      <p:sp>
        <p:nvSpPr>
          <p:cNvPr id="3" name="Rectangle 2">
            <a:extLst>
              <a:ext uri="{FF2B5EF4-FFF2-40B4-BE49-F238E27FC236}">
                <a16:creationId xmlns:a16="http://schemas.microsoft.com/office/drawing/2014/main" xmlns="" id="{D3B9D26E-C1BD-0407-ED8E-7512C5834BDE}"/>
              </a:ext>
            </a:extLst>
          </p:cNvPr>
          <p:cNvSpPr/>
          <p:nvPr/>
        </p:nvSpPr>
        <p:spPr>
          <a:xfrm>
            <a:off x="1601821" y="4711412"/>
            <a:ext cx="8988358" cy="12077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7721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chemeClr val="bg1">
                    <a:lumMod val="75000"/>
                  </a:schemeClr>
                </a:solidFill>
                <a:effectLst/>
                <a:uLnTx/>
                <a:uFillTx/>
                <a:latin typeface="Arial" panose="020B0604020202020204" pitchFamily="34" charset="0"/>
                <a:ea typeface="ＭＳ Ｐゴシック" panose="020B0600070205080204" pitchFamily="34" charset="-128"/>
                <a:cs typeface="+mn-cs"/>
              </a:rPr>
              <a:t>Non-Moral Decisions</a:t>
            </a:r>
          </a:p>
        </p:txBody>
      </p:sp>
      <p:sp>
        <p:nvSpPr>
          <p:cNvPr id="2" name="TextBox 1">
            <a:extLst>
              <a:ext uri="{FF2B5EF4-FFF2-40B4-BE49-F238E27FC236}">
                <a16:creationId xmlns:a16="http://schemas.microsoft.com/office/drawing/2014/main" xmlns="" id="{DF8798E3-495B-67BB-D9B2-0C5A3728B7BA}"/>
              </a:ext>
            </a:extLst>
          </p:cNvPr>
          <p:cNvSpPr txBox="1">
            <a:spLocks noChangeArrowheads="1"/>
          </p:cNvSpPr>
          <p:nvPr/>
        </p:nvSpPr>
        <p:spPr bwMode="auto">
          <a:xfrm>
            <a:off x="1601820" y="4764091"/>
            <a:ext cx="898835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200" dirty="0">
                <a:solidFill>
                  <a:srgbClr val="000000"/>
                </a:solidFill>
                <a:latin typeface="Calibri Light" panose="020F0302020204030204" pitchFamily="34" charset="0"/>
                <a:cs typeface="Calibri Light" panose="020F0302020204030204" pitchFamily="34" charset="0"/>
              </a:rPr>
              <a:t>Just because a decision is non-moral doesn’t mean it won’t impact your spiritual life </a:t>
            </a:r>
          </a:p>
        </p:txBody>
      </p:sp>
      <p:sp>
        <p:nvSpPr>
          <p:cNvPr id="3" name="Rectangle 2">
            <a:extLst>
              <a:ext uri="{FF2B5EF4-FFF2-40B4-BE49-F238E27FC236}">
                <a16:creationId xmlns:a16="http://schemas.microsoft.com/office/drawing/2014/main" xmlns="" id="{D3B9D26E-C1BD-0407-ED8E-7512C5834BDE}"/>
              </a:ext>
            </a:extLst>
          </p:cNvPr>
          <p:cNvSpPr/>
          <p:nvPr/>
        </p:nvSpPr>
        <p:spPr>
          <a:xfrm>
            <a:off x="1601821" y="4711412"/>
            <a:ext cx="8988358" cy="12077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xmlns="" id="{3863D39A-6EA0-8A77-1CFD-50916C5C8AA2}"/>
              </a:ext>
            </a:extLst>
          </p:cNvPr>
          <p:cNvSpPr/>
          <p:nvPr/>
        </p:nvSpPr>
        <p:spPr>
          <a:xfrm>
            <a:off x="6945549" y="1942216"/>
            <a:ext cx="1673157" cy="23963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262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Establish a personal relationship with God.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Prerequisites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45D295E-CA15-29B4-6D13-7CB669B435D0}"/>
              </a:ext>
            </a:extLst>
          </p:cNvPr>
          <p:cNvSpPr>
            <a:spLocks noChangeArrowheads="1"/>
          </p:cNvSpPr>
          <p:nvPr/>
        </p:nvSpPr>
        <p:spPr bwMode="auto">
          <a:xfrm>
            <a:off x="228601" y="1967121"/>
            <a:ext cx="11738810" cy="2858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ABF1A73-7AE9-F7E6-9401-14533C89C18F}"/>
              </a:ext>
            </a:extLst>
          </p:cNvPr>
          <p:cNvSpPr txBox="1">
            <a:spLocks noChangeArrowheads="1"/>
          </p:cNvSpPr>
          <p:nvPr/>
        </p:nvSpPr>
        <p:spPr bwMode="auto">
          <a:xfrm>
            <a:off x="273688" y="2097091"/>
            <a:ext cx="11666409" cy="25853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Psalm 32:8-9: “I will instruct you and teach you in the way which you should go; I will counsel you with My eye upon you. Do not be as the horse or as the mule which have no understanding, whose trappings include bit and bridle to hold them in check.” </a:t>
            </a:r>
          </a:p>
        </p:txBody>
      </p:sp>
    </p:spTree>
    <p:extLst>
      <p:ext uri="{BB962C8B-B14F-4D97-AF65-F5344CB8AC3E}">
        <p14:creationId xmlns:p14="http://schemas.microsoft.com/office/powerpoint/2010/main" val="15666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Establish a personal relationship with God.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Prerequisites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45D295E-CA15-29B4-6D13-7CB669B435D0}"/>
              </a:ext>
            </a:extLst>
          </p:cNvPr>
          <p:cNvSpPr>
            <a:spLocks noChangeArrowheads="1"/>
          </p:cNvSpPr>
          <p:nvPr/>
        </p:nvSpPr>
        <p:spPr bwMode="auto">
          <a:xfrm>
            <a:off x="228601" y="1967121"/>
            <a:ext cx="11738810" cy="2858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ABF1A73-7AE9-F7E6-9401-14533C89C18F}"/>
              </a:ext>
            </a:extLst>
          </p:cNvPr>
          <p:cNvSpPr txBox="1">
            <a:spLocks noChangeArrowheads="1"/>
          </p:cNvSpPr>
          <p:nvPr/>
        </p:nvSpPr>
        <p:spPr bwMode="auto">
          <a:xfrm>
            <a:off x="273688" y="2097091"/>
            <a:ext cx="11666409" cy="25853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Psalm 32:8-9: “I will instruct you and teach you in the way which you should go; I will counsel you with My eye upon you. Do not be as the horse or as the mule which have no understanding, whose trappings include </a:t>
            </a:r>
            <a:r>
              <a:rPr lang="en-US" sz="3600" dirty="0">
                <a:solidFill>
                  <a:prstClr val="white"/>
                </a:solidFill>
                <a:latin typeface="Calibri Light" panose="020F0302020204030204" pitchFamily="34" charset="0"/>
                <a:cs typeface="Calibri Light" panose="020F0302020204030204" pitchFamily="34" charset="0"/>
              </a:rPr>
              <a:t>bit and bridle </a:t>
            </a: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to hold them in check.” </a:t>
            </a:r>
          </a:p>
        </p:txBody>
      </p:sp>
    </p:spTree>
    <p:extLst>
      <p:ext uri="{BB962C8B-B14F-4D97-AF65-F5344CB8AC3E}">
        <p14:creationId xmlns:p14="http://schemas.microsoft.com/office/powerpoint/2010/main" val="2296605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Establish a personal relationship with God.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Prerequisites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45D295E-CA15-29B4-6D13-7CB669B435D0}"/>
              </a:ext>
            </a:extLst>
          </p:cNvPr>
          <p:cNvSpPr>
            <a:spLocks noChangeArrowheads="1"/>
          </p:cNvSpPr>
          <p:nvPr/>
        </p:nvSpPr>
        <p:spPr bwMode="auto">
          <a:xfrm>
            <a:off x="228601" y="1967121"/>
            <a:ext cx="11738810" cy="2858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ABF1A73-7AE9-F7E6-9401-14533C89C18F}"/>
              </a:ext>
            </a:extLst>
          </p:cNvPr>
          <p:cNvSpPr txBox="1">
            <a:spLocks noChangeArrowheads="1"/>
          </p:cNvSpPr>
          <p:nvPr/>
        </p:nvSpPr>
        <p:spPr bwMode="auto">
          <a:xfrm>
            <a:off x="273688" y="2097091"/>
            <a:ext cx="11666409" cy="25853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Psalm 32:8-9: “</a:t>
            </a:r>
            <a:r>
              <a:rPr lang="en-US" sz="3600" dirty="0">
                <a:solidFill>
                  <a:schemeClr val="bg1"/>
                </a:solidFill>
                <a:latin typeface="Calibri Light" panose="020F0302020204030204" pitchFamily="34" charset="0"/>
                <a:cs typeface="Calibri Light" panose="020F0302020204030204" pitchFamily="34" charset="0"/>
              </a:rPr>
              <a:t>I will instruct you and teach you in the way which you should go; I will counsel you with My eye upon you</a:t>
            </a: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 Do not be as the horse or as the mule which have no understanding, whose trappings </a:t>
            </a:r>
            <a:r>
              <a:rPr lang="en-US" sz="3600" dirty="0">
                <a:solidFill>
                  <a:srgbClr val="5286C4"/>
                </a:solidFill>
                <a:latin typeface="Calibri Light" panose="020F0302020204030204" pitchFamily="34" charset="0"/>
                <a:cs typeface="Calibri Light" panose="020F0302020204030204" pitchFamily="34" charset="0"/>
              </a:rPr>
              <a:t>include bit and bridle </a:t>
            </a: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to hold them in check.” </a:t>
            </a:r>
          </a:p>
        </p:txBody>
      </p:sp>
    </p:spTree>
    <p:extLst>
      <p:ext uri="{BB962C8B-B14F-4D97-AF65-F5344CB8AC3E}">
        <p14:creationId xmlns:p14="http://schemas.microsoft.com/office/powerpoint/2010/main" val="1435172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120032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17</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So then do not be foolish, but understand what the will of the Lord is.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8715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01621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Establish a personal relationship with God.</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 willingness to follow in advance. </a:t>
            </a:r>
          </a:p>
          <a:p>
            <a:pPr marL="1154113" indent="-596900">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The only way to guarantee that we are in the center of God’s will is that we are willing to follow wherever he leads.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Prerequisites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4511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01621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Establish a personal relationship with God.</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 willingness to follow in advance. </a:t>
            </a:r>
          </a:p>
          <a:p>
            <a:pPr marL="1154113" indent="-596900">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In cases where we have already made up our mind about what we are going to do, God will withhold his guidance.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Prerequisites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BE6680E-91C5-8A45-EC70-6B7088607EAB}"/>
              </a:ext>
            </a:extLst>
          </p:cNvPr>
          <p:cNvSpPr>
            <a:spLocks noChangeArrowheads="1"/>
          </p:cNvSpPr>
          <p:nvPr/>
        </p:nvSpPr>
        <p:spPr bwMode="auto">
          <a:xfrm>
            <a:off x="228601" y="4360129"/>
            <a:ext cx="11738810" cy="22741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AA79EAC-E4FA-14B6-950E-CCAAB862DD7C}"/>
              </a:ext>
            </a:extLst>
          </p:cNvPr>
          <p:cNvSpPr txBox="1">
            <a:spLocks noChangeArrowheads="1"/>
          </p:cNvSpPr>
          <p:nvPr/>
        </p:nvSpPr>
        <p:spPr bwMode="auto">
          <a:xfrm>
            <a:off x="273688" y="4470644"/>
            <a:ext cx="11666409"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James 1:5-8: If any of you lacks wisdom, let him ask of God, who gives to all generously and without reproach, and it will be given to him. But he must ask in faith without any doubting…</a:t>
            </a:r>
          </a:p>
        </p:txBody>
      </p:sp>
    </p:spTree>
    <p:extLst>
      <p:ext uri="{BB962C8B-B14F-4D97-AF65-F5344CB8AC3E}">
        <p14:creationId xmlns:p14="http://schemas.microsoft.com/office/powerpoint/2010/main" val="304477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01621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Establish a personal relationship with God.</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 willingness to follow in advance. </a:t>
            </a:r>
          </a:p>
          <a:p>
            <a:pPr marL="1154113" indent="-596900">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In cases where we have already made up our mind about what we are going to do, God will withhold his guidance.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Prerequisites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6695DC4-013C-69F6-1C4C-B50BAC9B38D0}"/>
              </a:ext>
            </a:extLst>
          </p:cNvPr>
          <p:cNvSpPr>
            <a:spLocks noChangeArrowheads="1"/>
          </p:cNvSpPr>
          <p:nvPr/>
        </p:nvSpPr>
        <p:spPr bwMode="auto">
          <a:xfrm>
            <a:off x="228601" y="4360129"/>
            <a:ext cx="11738810" cy="22741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BCFE631-373A-6C6F-C9B5-F4ADE0C2A596}"/>
              </a:ext>
            </a:extLst>
          </p:cNvPr>
          <p:cNvSpPr txBox="1">
            <a:spLocks noChangeArrowheads="1"/>
          </p:cNvSpPr>
          <p:nvPr/>
        </p:nvSpPr>
        <p:spPr bwMode="auto">
          <a:xfrm>
            <a:off x="273688" y="4470644"/>
            <a:ext cx="11666409"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James 1:5-8: For that man ought not to expect that he will receive anything from the Lord, being a double-minded man, unstable in all his ways.</a:t>
            </a:r>
          </a:p>
        </p:txBody>
      </p:sp>
    </p:spTree>
    <p:extLst>
      <p:ext uri="{BB962C8B-B14F-4D97-AF65-F5344CB8AC3E}">
        <p14:creationId xmlns:p14="http://schemas.microsoft.com/office/powerpoint/2010/main" val="2764606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9082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Establish a personal relationship with God.</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 willingness to follow in advance.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Ask God.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Prerequisites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6695DC4-013C-69F6-1C4C-B50BAC9B38D0}"/>
              </a:ext>
            </a:extLst>
          </p:cNvPr>
          <p:cNvSpPr>
            <a:spLocks noChangeArrowheads="1"/>
          </p:cNvSpPr>
          <p:nvPr/>
        </p:nvSpPr>
        <p:spPr bwMode="auto">
          <a:xfrm>
            <a:off x="228601" y="3231720"/>
            <a:ext cx="11738810" cy="13234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BCFE631-373A-6C6F-C9B5-F4ADE0C2A596}"/>
              </a:ext>
            </a:extLst>
          </p:cNvPr>
          <p:cNvSpPr txBox="1">
            <a:spLocks noChangeArrowheads="1"/>
          </p:cNvSpPr>
          <p:nvPr/>
        </p:nvSpPr>
        <p:spPr bwMode="auto">
          <a:xfrm>
            <a:off x="273688" y="3342235"/>
            <a:ext cx="11666409" cy="10895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bg1"/>
                </a:solidFill>
                <a:latin typeface="Calibri Light" panose="020F0302020204030204" pitchFamily="34" charset="0"/>
                <a:cs typeface="Calibri Light" panose="020F0302020204030204" pitchFamily="34" charset="0"/>
              </a:rPr>
              <a:t>James 1:5: </a:t>
            </a: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If any of you lacks wisdom, let him ask of God, who gives to all generously…</a:t>
            </a:r>
            <a:r>
              <a:rPr lang="en-US" sz="3600" dirty="0">
                <a:solidFill>
                  <a:schemeClr val="bg1"/>
                </a:solidFill>
                <a:effectLst/>
                <a:latin typeface="Calibri Light" panose="020F0302020204030204" pitchFamily="34" charset="0"/>
                <a:cs typeface="Calibri Light" panose="020F0302020204030204" pitchFamily="34" charset="0"/>
              </a:rPr>
              <a:t> </a:t>
            </a: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25311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Spiritually Expedient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6695DC4-013C-69F6-1C4C-B50BAC9B38D0}"/>
              </a:ext>
            </a:extLst>
          </p:cNvPr>
          <p:cNvSpPr>
            <a:spLocks noChangeArrowheads="1"/>
          </p:cNvSpPr>
          <p:nvPr/>
        </p:nvSpPr>
        <p:spPr bwMode="auto">
          <a:xfrm>
            <a:off x="228601" y="2044946"/>
            <a:ext cx="11738810" cy="19433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BCFE631-373A-6C6F-C9B5-F4ADE0C2A596}"/>
              </a:ext>
            </a:extLst>
          </p:cNvPr>
          <p:cNvSpPr txBox="1">
            <a:spLocks noChangeArrowheads="1"/>
          </p:cNvSpPr>
          <p:nvPr/>
        </p:nvSpPr>
        <p:spPr bwMode="auto">
          <a:xfrm>
            <a:off x="273688" y="2155461"/>
            <a:ext cx="11666409" cy="16265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bg1"/>
                </a:solidFill>
                <a:latin typeface="Calibri Light" panose="020F0302020204030204" pitchFamily="34" charset="0"/>
                <a:cs typeface="Calibri Light" panose="020F0302020204030204" pitchFamily="34" charset="0"/>
              </a:rPr>
              <a:t>J.I. Packer: “Wisdom is the power to see, and the inclination to choose, the best and highest goal, together with the surest means of attaining it.” </a:t>
            </a:r>
          </a:p>
        </p:txBody>
      </p:sp>
    </p:spTree>
    <p:extLst>
      <p:ext uri="{BB962C8B-B14F-4D97-AF65-F5344CB8AC3E}">
        <p14:creationId xmlns:p14="http://schemas.microsoft.com/office/powerpoint/2010/main" val="222747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Spiritually Expedient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6695DC4-013C-69F6-1C4C-B50BAC9B38D0}"/>
              </a:ext>
            </a:extLst>
          </p:cNvPr>
          <p:cNvSpPr>
            <a:spLocks noChangeArrowheads="1"/>
          </p:cNvSpPr>
          <p:nvPr/>
        </p:nvSpPr>
        <p:spPr bwMode="auto">
          <a:xfrm>
            <a:off x="228601" y="2044946"/>
            <a:ext cx="11738810" cy="19433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BCFE631-373A-6C6F-C9B5-F4ADE0C2A596}"/>
              </a:ext>
            </a:extLst>
          </p:cNvPr>
          <p:cNvSpPr txBox="1">
            <a:spLocks noChangeArrowheads="1"/>
          </p:cNvSpPr>
          <p:nvPr/>
        </p:nvSpPr>
        <p:spPr bwMode="auto">
          <a:xfrm>
            <a:off x="273688" y="2194371"/>
            <a:ext cx="11666409"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bg1"/>
                </a:solidFill>
                <a:latin typeface="Calibri Light" panose="020F0302020204030204" pitchFamily="34" charset="0"/>
                <a:cs typeface="Calibri Light" panose="020F0302020204030204" pitchFamily="34" charset="0"/>
              </a:rPr>
              <a:t>1 Corinthians 16:8-9: But I will remain in Ephesus until Pentecost; for a wide door for effective service has opened to me.</a:t>
            </a:r>
          </a:p>
        </p:txBody>
      </p:sp>
    </p:spTree>
    <p:extLst>
      <p:ext uri="{BB962C8B-B14F-4D97-AF65-F5344CB8AC3E}">
        <p14:creationId xmlns:p14="http://schemas.microsoft.com/office/powerpoint/2010/main" val="4097350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9082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Spiritually Expedient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Correlated Leading</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Wise Counsel</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6695DC4-013C-69F6-1C4C-B50BAC9B38D0}"/>
              </a:ext>
            </a:extLst>
          </p:cNvPr>
          <p:cNvSpPr>
            <a:spLocks noChangeArrowheads="1"/>
          </p:cNvSpPr>
          <p:nvPr/>
        </p:nvSpPr>
        <p:spPr bwMode="auto">
          <a:xfrm>
            <a:off x="201287" y="3313844"/>
            <a:ext cx="11738810" cy="309125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BCFE631-373A-6C6F-C9B5-F4ADE0C2A596}"/>
              </a:ext>
            </a:extLst>
          </p:cNvPr>
          <p:cNvSpPr txBox="1">
            <a:spLocks noChangeArrowheads="1"/>
          </p:cNvSpPr>
          <p:nvPr/>
        </p:nvSpPr>
        <p:spPr bwMode="auto">
          <a:xfrm>
            <a:off x="273688" y="3614611"/>
            <a:ext cx="11666409" cy="2739211"/>
          </a:xfrm>
          <a:prstGeom prst="rect">
            <a:avLst/>
          </a:prstGeom>
          <a:noFill/>
          <a:ln w="38100">
            <a:noFill/>
            <a:miter lim="800000"/>
            <a:headEnd/>
            <a:tailEnd/>
          </a:ln>
        </p:spPr>
        <p:txBody>
          <a:bodyPr wrap="square">
            <a:spAutoFit/>
          </a:bodyPr>
          <a:lstStyle/>
          <a:p>
            <a:pPr marL="460375" lvl="1" indent="-460375" fontAlgn="auto">
              <a:lnSpc>
                <a:spcPct val="90000"/>
              </a:lnSpc>
              <a:spcBef>
                <a:spcPts val="0"/>
              </a:spcBef>
              <a:spcAft>
                <a:spcPts val="600"/>
              </a:spcAft>
              <a:buSzPct val="100000"/>
              <a:defRP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Where there is no guidance the people fall, but in abundance of counselors there is victory (11:14).</a:t>
            </a:r>
          </a:p>
          <a:p>
            <a:pPr marL="460375" lvl="1" indent="-460375" fontAlgn="auto">
              <a:lnSpc>
                <a:spcPct val="90000"/>
              </a:lnSpc>
              <a:spcBef>
                <a:spcPts val="0"/>
              </a:spcBef>
              <a:spcAft>
                <a:spcPts val="600"/>
              </a:spcAft>
              <a:buSzPct val="100000"/>
              <a:defRP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way of a fool is right in his own eyes, but a wise man is he who listens to counsel (12:15). </a:t>
            </a:r>
          </a:p>
          <a:p>
            <a:pPr marL="460375" lvl="1" indent="-460375" fontAlgn="auto">
              <a:lnSpc>
                <a:spcPct val="90000"/>
              </a:lnSpc>
              <a:spcBef>
                <a:spcPts val="0"/>
              </a:spcBef>
              <a:spcAft>
                <a:spcPts val="600"/>
              </a:spcAft>
              <a:buSzPct val="100000"/>
              <a:defRP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Iron sharpens iron, so one man sharpens another (27:17).</a:t>
            </a:r>
            <a:r>
              <a:rPr lang="en-US" sz="3600" dirty="0">
                <a:solidFill>
                  <a:schemeClr val="bg1"/>
                </a:solidFill>
                <a:effectLst/>
                <a:latin typeface="Calibri Light" panose="020F0302020204030204" pitchFamily="34" charset="0"/>
                <a:cs typeface="Calibri Light" panose="020F0302020204030204" pitchFamily="34" charset="0"/>
              </a:rPr>
              <a:t> </a:t>
            </a: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97226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09315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Spiritually Expedient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Correlated Leading</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Wise Counsel</a:t>
            </a:r>
          </a:p>
          <a:p>
            <a:pPr marL="1154113" indent="-596900">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This presupposes close relationships with other believers in the context of Christian community.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72962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09315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Spiritually Expedient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Correlated Leading</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Wise Counsel</a:t>
            </a:r>
          </a:p>
          <a:p>
            <a:pPr marL="1154113" indent="-596900">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Should be </a:t>
            </a:r>
            <a:r>
              <a:rPr lang="en-US" sz="4000" i="1" dirty="0">
                <a:solidFill>
                  <a:prstClr val="white"/>
                </a:solidFill>
                <a:latin typeface="Calibri Light" panose="020F0302020204030204" pitchFamily="34" charset="0"/>
                <a:cs typeface="Calibri Light" panose="020F0302020204030204" pitchFamily="34" charset="0"/>
              </a:rPr>
              <a:t>considered</a:t>
            </a:r>
            <a:r>
              <a:rPr lang="en-US" sz="4000" dirty="0">
                <a:solidFill>
                  <a:prstClr val="white"/>
                </a:solidFill>
                <a:latin typeface="Calibri Light" panose="020F0302020204030204" pitchFamily="34" charset="0"/>
                <a:cs typeface="Calibri Light" panose="020F0302020204030204" pitchFamily="34" charset="0"/>
              </a:rPr>
              <a:t> in the decision-making process.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FFB9CF4-93AA-3337-F448-8C57EC109A44}"/>
              </a:ext>
            </a:extLst>
          </p:cNvPr>
          <p:cNvSpPr>
            <a:spLocks noChangeArrowheads="1"/>
          </p:cNvSpPr>
          <p:nvPr/>
        </p:nvSpPr>
        <p:spPr bwMode="auto">
          <a:xfrm>
            <a:off x="228601" y="4399040"/>
            <a:ext cx="11738810" cy="231304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E8D0D6E-8BFA-4CCC-D2FC-533A0254B42F}"/>
              </a:ext>
            </a:extLst>
          </p:cNvPr>
          <p:cNvSpPr txBox="1">
            <a:spLocks noChangeArrowheads="1"/>
          </p:cNvSpPr>
          <p:nvPr/>
        </p:nvSpPr>
        <p:spPr bwMode="auto">
          <a:xfrm>
            <a:off x="273688" y="4509555"/>
            <a:ext cx="11666409"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J. Oswald Sanders: “We should never allow others, however much we respect their counsel, to make our decisions for us. It is our future which is involved, and we must take responsibility.”</a:t>
            </a:r>
            <a:r>
              <a:rPr lang="en-US" sz="3600" dirty="0">
                <a:solidFill>
                  <a:schemeClr val="bg1"/>
                </a:solidFill>
                <a:effectLst/>
                <a:latin typeface="Calibri Light" panose="020F0302020204030204" pitchFamily="34" charset="0"/>
                <a:cs typeface="Calibri Light" panose="020F0302020204030204" pitchFamily="34" charset="0"/>
              </a:rPr>
              <a:t> </a:t>
            </a: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72736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27727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Direct Revelation</a:t>
            </a:r>
          </a:p>
          <a:p>
            <a:pPr marL="1154113" indent="-596900">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Rare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504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purpose and plan for your life.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Framework</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1A1EF9-F9DB-E89D-B413-49A14C2E1C66}"/>
              </a:ext>
            </a:extLst>
          </p:cNvPr>
          <p:cNvSpPr>
            <a:spLocks noChangeArrowheads="1"/>
          </p:cNvSpPr>
          <p:nvPr/>
        </p:nvSpPr>
        <p:spPr bwMode="auto">
          <a:xfrm>
            <a:off x="228601" y="1967121"/>
            <a:ext cx="11738810" cy="2858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2DC4B8E-23C4-16B5-8A2D-AF8953FBCD34}"/>
              </a:ext>
            </a:extLst>
          </p:cNvPr>
          <p:cNvSpPr txBox="1">
            <a:spLocks noChangeArrowheads="1"/>
          </p:cNvSpPr>
          <p:nvPr/>
        </p:nvSpPr>
        <p:spPr bwMode="auto">
          <a:xfrm>
            <a:off x="273688" y="2097091"/>
            <a:ext cx="11666409"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Ephesians 2:10: “For we are God’s masterpiece, created in Christ Jesus to do good works, which God prepared in advance for us to do.” </a:t>
            </a:r>
          </a:p>
        </p:txBody>
      </p:sp>
    </p:spTree>
    <p:extLst>
      <p:ext uri="{BB962C8B-B14F-4D97-AF65-F5344CB8AC3E}">
        <p14:creationId xmlns:p14="http://schemas.microsoft.com/office/powerpoint/2010/main" val="286545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83127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Direct Revelation</a:t>
            </a:r>
          </a:p>
          <a:p>
            <a:pPr marL="1154113" indent="-596900">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In most cases, God calls on us to use our reason to make decisions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D5E31FDD-8942-D764-FC8D-11ED25ACF806}"/>
              </a:ext>
            </a:extLst>
          </p:cNvPr>
          <p:cNvSpPr>
            <a:spLocks noChangeArrowheads="1"/>
          </p:cNvSpPr>
          <p:nvPr/>
        </p:nvSpPr>
        <p:spPr bwMode="auto">
          <a:xfrm>
            <a:off x="228601" y="3153903"/>
            <a:ext cx="11738810" cy="318853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0AC13F4-1527-8396-3DD5-D1A6D6F4D081}"/>
              </a:ext>
            </a:extLst>
          </p:cNvPr>
          <p:cNvSpPr txBox="1">
            <a:spLocks noChangeArrowheads="1"/>
          </p:cNvSpPr>
          <p:nvPr/>
        </p:nvSpPr>
        <p:spPr bwMode="auto">
          <a:xfrm>
            <a:off x="273688" y="3264418"/>
            <a:ext cx="11666409" cy="2917722"/>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Blane Smith: “His travel decisions in general were based not on supernatural guidance but on the same sort of logical process that modern Christians would use. He did not wait for dra­matic guidance, but merely looked for the most obvious and logical opportunity to invest his time and energy for Christ in the most fruitful way.” </a:t>
            </a:r>
            <a:endParaRPr lang="en-US" sz="34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326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48095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Direct Revelation</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Providential Circumstances</a:t>
            </a:r>
          </a:p>
          <a:p>
            <a:pPr marL="1154113" indent="-596900">
              <a:lnSpc>
                <a:spcPct val="90000"/>
              </a:lnSpc>
              <a:spcBef>
                <a:spcPts val="0"/>
              </a:spcBef>
              <a:spcAft>
                <a:spcPts val="600"/>
              </a:spcAft>
              <a:buFont typeface="Arial" panose="020B0604020202020204" pitchFamily="34" charset="0"/>
              <a:buChar cha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Be careful not to fall into superstitious view of God’s will.</a:t>
            </a:r>
          </a:p>
          <a:p>
            <a:pPr marL="1154113" indent="-596900">
              <a:lnSpc>
                <a:spcPct val="90000"/>
              </a:lnSpc>
              <a:spcBef>
                <a:spcPts val="0"/>
              </a:spcBef>
              <a:spcAft>
                <a:spcPts val="600"/>
              </a:spcAft>
              <a:buFont typeface="Arial" panose="020B0604020202020204" pitchFamily="34" charset="0"/>
              <a:buChar char="•"/>
            </a:pPr>
            <a:r>
              <a:rPr lang="en-US" sz="3600" dirty="0">
                <a:solidFill>
                  <a:schemeClr val="bg1"/>
                </a:solidFill>
                <a:effectLst/>
                <a:latin typeface="Calibri Light" panose="020F0302020204030204" pitchFamily="34" charset="0"/>
                <a:cs typeface="Calibri Light" panose="020F0302020204030204" pitchFamily="34" charset="0"/>
              </a:rPr>
              <a:t>Typically, these are useful for telling us what isn’t God’s will.  </a:t>
            </a:r>
            <a:r>
              <a:rPr lang="en-US" sz="4000" dirty="0">
                <a:solidFill>
                  <a:prstClr val="white"/>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4447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9082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Direct Revelation</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Providential Circumstances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Inner Spiritual Prompting</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2F00BA98-F4EC-9070-9B7E-AC5274BB87A9}"/>
              </a:ext>
            </a:extLst>
          </p:cNvPr>
          <p:cNvSpPr>
            <a:spLocks noChangeArrowheads="1"/>
          </p:cNvSpPr>
          <p:nvPr/>
        </p:nvSpPr>
        <p:spPr bwMode="auto">
          <a:xfrm>
            <a:off x="345332" y="3309544"/>
            <a:ext cx="11424261" cy="18687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C4C6292-AF97-0AEF-6AE7-2C098E12B32C}"/>
              </a:ext>
            </a:extLst>
          </p:cNvPr>
          <p:cNvSpPr txBox="1">
            <a:spLocks noChangeArrowheads="1"/>
          </p:cNvSpPr>
          <p:nvPr/>
        </p:nvSpPr>
        <p:spPr bwMode="auto">
          <a:xfrm>
            <a:off x="390420" y="3420059"/>
            <a:ext cx="11353800"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Acts 20:22</a:t>
            </a:r>
            <a:r>
              <a:rPr lang="en-US" sz="36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 </a:t>
            </a: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And now, behold, bound by the Spirit, I am on my way to Jerusalem, not knowing what will happen to me there.</a:t>
            </a:r>
            <a:r>
              <a:rPr lang="en-US" sz="3600" dirty="0">
                <a:solidFill>
                  <a:schemeClr val="bg1"/>
                </a:solidFill>
                <a:effectLst/>
                <a:latin typeface="Calibri Light" panose="020F0302020204030204" pitchFamily="34" charset="0"/>
                <a:cs typeface="Calibri Light" panose="020F0302020204030204" pitchFamily="34" charset="0"/>
              </a:rPr>
              <a:t> </a:t>
            </a: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95026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Direct Revelation</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Providential Circumstances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Inner Spiritual Prompting</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Personal Desires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Signposts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C7E6E081-A19A-1737-1506-77ED884C28C1}"/>
              </a:ext>
            </a:extLst>
          </p:cNvPr>
          <p:cNvSpPr>
            <a:spLocks noChangeArrowheads="1"/>
          </p:cNvSpPr>
          <p:nvPr/>
        </p:nvSpPr>
        <p:spPr bwMode="auto">
          <a:xfrm>
            <a:off x="345332" y="3893202"/>
            <a:ext cx="11424261" cy="137919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A11F94B-2505-56A8-849C-3F5B69A402B4}"/>
              </a:ext>
            </a:extLst>
          </p:cNvPr>
          <p:cNvSpPr txBox="1">
            <a:spLocks noChangeArrowheads="1"/>
          </p:cNvSpPr>
          <p:nvPr/>
        </p:nvSpPr>
        <p:spPr bwMode="auto">
          <a:xfrm>
            <a:off x="390420" y="4003716"/>
            <a:ext cx="11353800" cy="10895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Psalm 34:7: Delight yourself in the Lord; and He will give you the desires of your heart.</a:t>
            </a: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4161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83127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plan and purpose for your life.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reveals his will to us primarily through his written word.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Summary</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C7E6E081-A19A-1737-1506-77ED884C28C1}"/>
              </a:ext>
            </a:extLst>
          </p:cNvPr>
          <p:cNvSpPr>
            <a:spLocks noChangeArrowheads="1"/>
          </p:cNvSpPr>
          <p:nvPr/>
        </p:nvSpPr>
        <p:spPr bwMode="auto">
          <a:xfrm>
            <a:off x="345332" y="3231724"/>
            <a:ext cx="11424261" cy="137919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A11F94B-2505-56A8-849C-3F5B69A402B4}"/>
              </a:ext>
            </a:extLst>
          </p:cNvPr>
          <p:cNvSpPr txBox="1">
            <a:spLocks noChangeArrowheads="1"/>
          </p:cNvSpPr>
          <p:nvPr/>
        </p:nvSpPr>
        <p:spPr bwMode="auto">
          <a:xfrm>
            <a:off x="390420" y="3342238"/>
            <a:ext cx="11353800" cy="112800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Psalm 119:105: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Your word is a lamp to guide my feet </a:t>
            </a:r>
          </a:p>
          <a:p>
            <a:pPr marL="0" lvl="1" fontAlgn="auto">
              <a:lnSpc>
                <a:spcPct val="90000"/>
              </a:lnSpc>
              <a:spcBef>
                <a:spcPts val="0"/>
              </a:spcBef>
              <a:spcAft>
                <a:spcPts val="300"/>
              </a:spcAft>
              <a:buSzPct val="100000"/>
              <a:defRP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a light for my path</a:t>
            </a: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t>
            </a: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0797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420115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plan and purpose for your life.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reveals his will to us primarily through his written word.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gives wisdom generously to those who ask.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The only way to feel confident that you are at the center of God’s will is to have a heart yielded to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Summary</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10931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purpose and plan for your life.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Framework</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1A1EF9-F9DB-E89D-B413-49A14C2E1C66}"/>
              </a:ext>
            </a:extLst>
          </p:cNvPr>
          <p:cNvSpPr>
            <a:spLocks noChangeArrowheads="1"/>
          </p:cNvSpPr>
          <p:nvPr/>
        </p:nvSpPr>
        <p:spPr bwMode="auto">
          <a:xfrm>
            <a:off x="228601" y="1967121"/>
            <a:ext cx="11738810" cy="2858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2DC4B8E-23C4-16B5-8A2D-AF8953FBCD34}"/>
              </a:ext>
            </a:extLst>
          </p:cNvPr>
          <p:cNvSpPr txBox="1">
            <a:spLocks noChangeArrowheads="1"/>
          </p:cNvSpPr>
          <p:nvPr/>
        </p:nvSpPr>
        <p:spPr bwMode="auto">
          <a:xfrm>
            <a:off x="273688" y="2097091"/>
            <a:ext cx="11666409" cy="25853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James 4:13-15: ‘Listen, you who say, “Today or tomorrow we will go to this or that city, spend a year there, carry on business and make money.” Why, you do not even know what will happen tomorrow…Instead, you ought to say, “If it is the Lord’s will, we will live and do this or that.’</a:t>
            </a:r>
          </a:p>
        </p:txBody>
      </p:sp>
    </p:spTree>
    <p:extLst>
      <p:ext uri="{BB962C8B-B14F-4D97-AF65-F5344CB8AC3E}">
        <p14:creationId xmlns:p14="http://schemas.microsoft.com/office/powerpoint/2010/main" val="116938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27727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purpose and plan for your life.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is committed to leading you.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Framework</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1A1EF9-F9DB-E89D-B413-49A14C2E1C66}"/>
              </a:ext>
            </a:extLst>
          </p:cNvPr>
          <p:cNvSpPr>
            <a:spLocks noChangeArrowheads="1"/>
          </p:cNvSpPr>
          <p:nvPr/>
        </p:nvSpPr>
        <p:spPr bwMode="auto">
          <a:xfrm>
            <a:off x="228601" y="2609144"/>
            <a:ext cx="11738810" cy="237141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2DC4B8E-23C4-16B5-8A2D-AF8953FBCD34}"/>
              </a:ext>
            </a:extLst>
          </p:cNvPr>
          <p:cNvSpPr txBox="1">
            <a:spLocks noChangeArrowheads="1"/>
          </p:cNvSpPr>
          <p:nvPr/>
        </p:nvSpPr>
        <p:spPr bwMode="auto">
          <a:xfrm>
            <a:off x="273688" y="2739114"/>
            <a:ext cx="11666409"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10:3-4: The sheep listen to [the Good Shepherd’s] voice. He calls his own sheep by name and leads them out. When he has brought out all his own, he goes on ahead of them, and his sheep follow him because they know his voice.</a:t>
            </a:r>
          </a:p>
        </p:txBody>
      </p:sp>
      <p:sp>
        <p:nvSpPr>
          <p:cNvPr id="4" name="Rectangle 3">
            <a:extLst>
              <a:ext uri="{FF2B5EF4-FFF2-40B4-BE49-F238E27FC236}">
                <a16:creationId xmlns:a16="http://schemas.microsoft.com/office/drawing/2014/main" xmlns="" id="{5430FB47-194E-1DDD-A76A-B3AEF173D848}"/>
              </a:ext>
            </a:extLst>
          </p:cNvPr>
          <p:cNvSpPr>
            <a:spLocks noChangeArrowheads="1"/>
          </p:cNvSpPr>
          <p:nvPr/>
        </p:nvSpPr>
        <p:spPr bwMode="auto">
          <a:xfrm>
            <a:off x="1614788" y="5125589"/>
            <a:ext cx="9849255" cy="15864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1AB8EEE-6626-AD2D-2CB0-9FC123D9EB3B}"/>
              </a:ext>
            </a:extLst>
          </p:cNvPr>
          <p:cNvSpPr txBox="1">
            <a:spLocks noChangeArrowheads="1"/>
          </p:cNvSpPr>
          <p:nvPr/>
        </p:nvSpPr>
        <p:spPr bwMode="auto">
          <a:xfrm>
            <a:off x="1659891" y="5257918"/>
            <a:ext cx="9788509" cy="13111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Shepherds were responsible to feed, protect, and lead the sheep. </a:t>
            </a:r>
          </a:p>
        </p:txBody>
      </p:sp>
    </p:spTree>
    <p:extLst>
      <p:ext uri="{BB962C8B-B14F-4D97-AF65-F5344CB8AC3E}">
        <p14:creationId xmlns:p14="http://schemas.microsoft.com/office/powerpoint/2010/main" val="2778587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27727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purpose and plan for your life.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is committed to leading you.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Framework</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1A1EF9-F9DB-E89D-B413-49A14C2E1C66}"/>
              </a:ext>
            </a:extLst>
          </p:cNvPr>
          <p:cNvSpPr>
            <a:spLocks noChangeArrowheads="1"/>
          </p:cNvSpPr>
          <p:nvPr/>
        </p:nvSpPr>
        <p:spPr bwMode="auto">
          <a:xfrm>
            <a:off x="228601" y="2609144"/>
            <a:ext cx="11738810" cy="237141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2DC4B8E-23C4-16B5-8A2D-AF8953FBCD34}"/>
              </a:ext>
            </a:extLst>
          </p:cNvPr>
          <p:cNvSpPr txBox="1">
            <a:spLocks noChangeArrowheads="1"/>
          </p:cNvSpPr>
          <p:nvPr/>
        </p:nvSpPr>
        <p:spPr bwMode="auto">
          <a:xfrm>
            <a:off x="273688" y="2739114"/>
            <a:ext cx="11666409"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10:3-4: The sheep listen to [the Good Shepherd’s] voice. He calls his own sheep by name and leads them out. When he has brought out all his own, he goes on ahead of them, and his sheep follow him because they know his voice.</a:t>
            </a:r>
          </a:p>
        </p:txBody>
      </p:sp>
      <p:sp>
        <p:nvSpPr>
          <p:cNvPr id="4" name="Rectangle 3">
            <a:extLst>
              <a:ext uri="{FF2B5EF4-FFF2-40B4-BE49-F238E27FC236}">
                <a16:creationId xmlns:a16="http://schemas.microsoft.com/office/drawing/2014/main" xmlns="" id="{5430FB47-194E-1DDD-A76A-B3AEF173D848}"/>
              </a:ext>
            </a:extLst>
          </p:cNvPr>
          <p:cNvSpPr>
            <a:spLocks noChangeArrowheads="1"/>
          </p:cNvSpPr>
          <p:nvPr/>
        </p:nvSpPr>
        <p:spPr bwMode="auto">
          <a:xfrm>
            <a:off x="1614788" y="5125589"/>
            <a:ext cx="9849255" cy="15864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1AB8EEE-6626-AD2D-2CB0-9FC123D9EB3B}"/>
              </a:ext>
            </a:extLst>
          </p:cNvPr>
          <p:cNvSpPr txBox="1">
            <a:spLocks noChangeArrowheads="1"/>
          </p:cNvSpPr>
          <p:nvPr/>
        </p:nvSpPr>
        <p:spPr bwMode="auto">
          <a:xfrm>
            <a:off x="1659891" y="5257918"/>
            <a:ext cx="9788509" cy="13111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Sheep are to a shepherd what humans are to God. </a:t>
            </a:r>
          </a:p>
        </p:txBody>
      </p:sp>
    </p:spTree>
    <p:extLst>
      <p:ext uri="{BB962C8B-B14F-4D97-AF65-F5344CB8AC3E}">
        <p14:creationId xmlns:p14="http://schemas.microsoft.com/office/powerpoint/2010/main" val="297384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27727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purpose and plan for your life.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is committed to leading you.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Framework</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1A1EF9-F9DB-E89D-B413-49A14C2E1C66}"/>
              </a:ext>
            </a:extLst>
          </p:cNvPr>
          <p:cNvSpPr>
            <a:spLocks noChangeArrowheads="1"/>
          </p:cNvSpPr>
          <p:nvPr/>
        </p:nvSpPr>
        <p:spPr bwMode="auto">
          <a:xfrm>
            <a:off x="228601" y="2609144"/>
            <a:ext cx="11738810" cy="237141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2DC4B8E-23C4-16B5-8A2D-AF8953FBCD34}"/>
              </a:ext>
            </a:extLst>
          </p:cNvPr>
          <p:cNvSpPr txBox="1">
            <a:spLocks noChangeArrowheads="1"/>
          </p:cNvSpPr>
          <p:nvPr/>
        </p:nvSpPr>
        <p:spPr bwMode="auto">
          <a:xfrm>
            <a:off x="273688" y="2739114"/>
            <a:ext cx="11666409"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10:3-4: The sheep listen to [the Good Shepherd’s] voice. He calls his own sheep by name and leads them out. When he has brought out all his own, he goes on ahead of them, and his sheep follow him because they know his voice.</a:t>
            </a:r>
          </a:p>
        </p:txBody>
      </p:sp>
      <p:sp>
        <p:nvSpPr>
          <p:cNvPr id="4" name="Rectangle 3">
            <a:extLst>
              <a:ext uri="{FF2B5EF4-FFF2-40B4-BE49-F238E27FC236}">
                <a16:creationId xmlns:a16="http://schemas.microsoft.com/office/drawing/2014/main" xmlns="" id="{5430FB47-194E-1DDD-A76A-B3AEF173D848}"/>
              </a:ext>
            </a:extLst>
          </p:cNvPr>
          <p:cNvSpPr>
            <a:spLocks noChangeArrowheads="1"/>
          </p:cNvSpPr>
          <p:nvPr/>
        </p:nvSpPr>
        <p:spPr bwMode="auto">
          <a:xfrm>
            <a:off x="1614788" y="5125589"/>
            <a:ext cx="9849255" cy="15864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1AB8EEE-6626-AD2D-2CB0-9FC123D9EB3B}"/>
              </a:ext>
            </a:extLst>
          </p:cNvPr>
          <p:cNvSpPr txBox="1">
            <a:spLocks noChangeArrowheads="1"/>
          </p:cNvSpPr>
          <p:nvPr/>
        </p:nvSpPr>
        <p:spPr bwMode="auto">
          <a:xfrm>
            <a:off x="1614789" y="5257918"/>
            <a:ext cx="9833612" cy="13111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This picture of God’s guidance is extremely comforting.</a:t>
            </a:r>
          </a:p>
        </p:txBody>
      </p:sp>
    </p:spTree>
    <p:extLst>
      <p:ext uri="{BB962C8B-B14F-4D97-AF65-F5344CB8AC3E}">
        <p14:creationId xmlns:p14="http://schemas.microsoft.com/office/powerpoint/2010/main" val="1848909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9082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has a specific purpose and plan for your life.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 is committed to leading you.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Moral vs. Non-Moral Decisions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Framework</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7317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16">
            <a:extLst>
              <a:ext uri="{FF2B5EF4-FFF2-40B4-BE49-F238E27FC236}">
                <a16:creationId xmlns:a16="http://schemas.microsoft.com/office/drawing/2014/main" xmlns="" id="{78E84605-8D23-1037-3D05-2BB6852E854D}"/>
              </a:ext>
            </a:extLst>
          </p:cNvPr>
          <p:cNvSpPr txBox="1">
            <a:spLocks noChangeArrowheads="1"/>
          </p:cNvSpPr>
          <p:nvPr/>
        </p:nvSpPr>
        <p:spPr bwMode="auto">
          <a:xfrm>
            <a:off x="2660373" y="92532"/>
            <a:ext cx="67718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3600" dirty="0">
                <a:solidFill>
                  <a:srgbClr val="000000"/>
                </a:solidFill>
                <a:latin typeface="Century Gothic" panose="020B0502020202020204" pitchFamily="34" charset="0"/>
                <a:cs typeface="+mn-cs"/>
              </a:rPr>
              <a:t>Shades of Grey in Decision Making</a:t>
            </a:r>
          </a:p>
        </p:txBody>
      </p:sp>
      <p:sp>
        <p:nvSpPr>
          <p:cNvPr id="10" name="Rectangle 9">
            <a:extLst>
              <a:ext uri="{FF2B5EF4-FFF2-40B4-BE49-F238E27FC236}">
                <a16:creationId xmlns:a16="http://schemas.microsoft.com/office/drawing/2014/main" xmlns="" id="{478C4873-A428-0E21-9D0B-B57FDD3EA5CE}"/>
              </a:ext>
            </a:extLst>
          </p:cNvPr>
          <p:cNvSpPr/>
          <p:nvPr/>
        </p:nvSpPr>
        <p:spPr bwMode="auto">
          <a:xfrm>
            <a:off x="506895" y="2753658"/>
            <a:ext cx="11178209" cy="1371600"/>
          </a:xfrm>
          <a:prstGeom prst="rect">
            <a:avLst/>
          </a:prstGeom>
          <a:gradFill flip="none" rotWithShape="1">
            <a:gsLst>
              <a:gs pos="39000">
                <a:srgbClr val="000000">
                  <a:alpha val="97000"/>
                </a:srgbClr>
              </a:gs>
              <a:gs pos="100000">
                <a:srgbClr val="FFFFFF"/>
              </a:gs>
            </a:gsLst>
            <a:lin ang="0" scaled="1"/>
            <a:tileRect/>
          </a:gradFill>
          <a:ln w="9525" cap="flat" cmpd="sng" algn="ctr">
            <a:solidFill>
              <a:srgbClr val="FFFFFF"/>
            </a:solidFill>
            <a:prstDash val="solid"/>
            <a:round/>
            <a:headEnd type="none" w="med" len="med"/>
            <a:tailEnd type="none" w="med" len="med"/>
          </a:ln>
          <a:effec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11" name="TextBox 11">
            <a:extLst>
              <a:ext uri="{FF2B5EF4-FFF2-40B4-BE49-F238E27FC236}">
                <a16:creationId xmlns:a16="http://schemas.microsoft.com/office/drawing/2014/main" xmlns="" id="{25C071E6-6041-5DF0-DBE1-5E70CE50F768}"/>
              </a:ext>
            </a:extLst>
          </p:cNvPr>
          <p:cNvSpPr txBox="1">
            <a:spLocks noChangeArrowheads="1"/>
          </p:cNvSpPr>
          <p:nvPr/>
        </p:nvSpPr>
        <p:spPr bwMode="auto">
          <a:xfrm>
            <a:off x="457199" y="1296104"/>
            <a:ext cx="2590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Straightforward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Moral Decisions</a:t>
            </a:r>
          </a:p>
        </p:txBody>
      </p:sp>
      <p:sp>
        <p:nvSpPr>
          <p:cNvPr id="12" name="TextBox 12">
            <a:extLst>
              <a:ext uri="{FF2B5EF4-FFF2-40B4-BE49-F238E27FC236}">
                <a16:creationId xmlns:a16="http://schemas.microsoft.com/office/drawing/2014/main" xmlns="" id="{F8670E65-FAF6-3788-A9B2-C9F03710744A}"/>
              </a:ext>
            </a:extLst>
          </p:cNvPr>
          <p:cNvSpPr txBox="1">
            <a:spLocks noChangeArrowheads="1"/>
          </p:cNvSpPr>
          <p:nvPr/>
        </p:nvSpPr>
        <p:spPr bwMode="auto">
          <a:xfrm>
            <a:off x="2507974" y="2012618"/>
            <a:ext cx="243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Complicated moral decisions</a:t>
            </a:r>
          </a:p>
        </p:txBody>
      </p:sp>
      <p:sp>
        <p:nvSpPr>
          <p:cNvPr id="13" name="TextBox 14">
            <a:extLst>
              <a:ext uri="{FF2B5EF4-FFF2-40B4-BE49-F238E27FC236}">
                <a16:creationId xmlns:a16="http://schemas.microsoft.com/office/drawing/2014/main" xmlns="" id="{EF806EB3-67F2-E272-1BFE-21203E3533C9}"/>
              </a:ext>
            </a:extLst>
          </p:cNvPr>
          <p:cNvSpPr txBox="1">
            <a:spLocks noChangeArrowheads="1"/>
          </p:cNvSpPr>
          <p:nvPr/>
        </p:nvSpPr>
        <p:spPr bwMode="auto">
          <a:xfrm>
            <a:off x="6717198" y="2009582"/>
            <a:ext cx="2171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Significant decisions</a:t>
            </a:r>
          </a:p>
        </p:txBody>
      </p:sp>
      <p:sp>
        <p:nvSpPr>
          <p:cNvPr id="14" name="TextBox 15">
            <a:extLst>
              <a:ext uri="{FF2B5EF4-FFF2-40B4-BE49-F238E27FC236}">
                <a16:creationId xmlns:a16="http://schemas.microsoft.com/office/drawing/2014/main" xmlns="" id="{132A2D28-D259-9F46-6F14-8ACC6C0E1BFC}"/>
              </a:ext>
            </a:extLst>
          </p:cNvPr>
          <p:cNvSpPr txBox="1">
            <a:spLocks noChangeArrowheads="1"/>
          </p:cNvSpPr>
          <p:nvPr/>
        </p:nvSpPr>
        <p:spPr bwMode="auto">
          <a:xfrm>
            <a:off x="8435008" y="1366506"/>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Straightforward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Non-Moral Decisions</a:t>
            </a:r>
          </a:p>
        </p:txBody>
      </p:sp>
    </p:spTree>
    <p:extLst>
      <p:ext uri="{BB962C8B-B14F-4D97-AF65-F5344CB8AC3E}">
        <p14:creationId xmlns:p14="http://schemas.microsoft.com/office/powerpoint/2010/main" val="181123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3"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1122</Words>
  <Application>Microsoft Office PowerPoint</Application>
  <PresentationFormat>Widescreen</PresentationFormat>
  <Paragraphs>209</Paragraphs>
  <Slides>35</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ＭＳ Ｐゴシック</vt:lpstr>
      <vt:lpstr>Arial</vt:lpstr>
      <vt:lpstr>Calibri</vt:lpstr>
      <vt:lpstr>Calibri Light</vt:lpstr>
      <vt:lpstr>Cambria</vt:lpstr>
      <vt:lpstr>Century Gothic</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2022-11-02T18:26:03Z</dcterms:created>
  <dcterms:modified xsi:type="dcterms:W3CDTF">2022-11-02T18:26:09Z</dcterms:modified>
</cp:coreProperties>
</file>