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66"/>
  </p:notesMasterIdLst>
  <p:sldIdLst>
    <p:sldId id="1561" r:id="rId4"/>
    <p:sldId id="2024" r:id="rId5"/>
    <p:sldId id="2082" r:id="rId6"/>
    <p:sldId id="2027" r:id="rId7"/>
    <p:sldId id="2028" r:id="rId8"/>
    <p:sldId id="2029" r:id="rId9"/>
    <p:sldId id="2030" r:id="rId10"/>
    <p:sldId id="2031" r:id="rId11"/>
    <p:sldId id="2032" r:id="rId12"/>
    <p:sldId id="2033" r:id="rId13"/>
    <p:sldId id="2034" r:id="rId14"/>
    <p:sldId id="2037" r:id="rId15"/>
    <p:sldId id="2038" r:id="rId16"/>
    <p:sldId id="2026" r:id="rId17"/>
    <p:sldId id="2004" r:id="rId18"/>
    <p:sldId id="2005" r:id="rId19"/>
    <p:sldId id="2006" r:id="rId20"/>
    <p:sldId id="2007" r:id="rId21"/>
    <p:sldId id="2008" r:id="rId22"/>
    <p:sldId id="2011" r:id="rId23"/>
    <p:sldId id="2012" r:id="rId24"/>
    <p:sldId id="2013" r:id="rId25"/>
    <p:sldId id="2087" r:id="rId26"/>
    <p:sldId id="2086" r:id="rId27"/>
    <p:sldId id="2021" r:id="rId28"/>
    <p:sldId id="2090" r:id="rId29"/>
    <p:sldId id="2088" r:id="rId30"/>
    <p:sldId id="2091" r:id="rId31"/>
    <p:sldId id="2089" r:id="rId32"/>
    <p:sldId id="1598" r:id="rId33"/>
    <p:sldId id="2093" r:id="rId34"/>
    <p:sldId id="2092" r:id="rId35"/>
    <p:sldId id="2063" r:id="rId36"/>
    <p:sldId id="2064" r:id="rId37"/>
    <p:sldId id="1576" r:id="rId38"/>
    <p:sldId id="1524" r:id="rId39"/>
    <p:sldId id="2069" r:id="rId40"/>
    <p:sldId id="1562" r:id="rId41"/>
    <p:sldId id="2094" r:id="rId42"/>
    <p:sldId id="2065" r:id="rId43"/>
    <p:sldId id="2095" r:id="rId44"/>
    <p:sldId id="1665" r:id="rId45"/>
    <p:sldId id="1666" r:id="rId46"/>
    <p:sldId id="1667" r:id="rId47"/>
    <p:sldId id="1668" r:id="rId48"/>
    <p:sldId id="1613" r:id="rId49"/>
    <p:sldId id="2072" r:id="rId50"/>
    <p:sldId id="2070" r:id="rId51"/>
    <p:sldId id="1611" r:id="rId52"/>
    <p:sldId id="2073" r:id="rId53"/>
    <p:sldId id="2071" r:id="rId54"/>
    <p:sldId id="2075" r:id="rId55"/>
    <p:sldId id="1605" r:id="rId56"/>
    <p:sldId id="1609" r:id="rId57"/>
    <p:sldId id="1608" r:id="rId58"/>
    <p:sldId id="1606" r:id="rId59"/>
    <p:sldId id="1607" r:id="rId60"/>
    <p:sldId id="2074" r:id="rId61"/>
    <p:sldId id="2076" r:id="rId62"/>
    <p:sldId id="1387" r:id="rId63"/>
    <p:sldId id="2096" r:id="rId64"/>
    <p:sldId id="152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B825F"/>
    <a:srgbClr val="966636"/>
    <a:srgbClr val="86553A"/>
    <a:srgbClr val="965F40"/>
    <a:srgbClr val="915033"/>
    <a:srgbClr val="8C5C38"/>
    <a:srgbClr val="784F30"/>
    <a:srgbClr val="6D4D35"/>
    <a:srgbClr val="706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76A49-9A49-49B6-8453-10627AD5B7D3}" v="1722" dt="2024-11-26T00:51:30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91" autoAdjust="0"/>
    <p:restoredTop sz="87950" autoAdjust="0"/>
  </p:normalViewPr>
  <p:slideViewPr>
    <p:cSldViewPr>
      <p:cViewPr varScale="1">
        <p:scale>
          <a:sx n="57" d="100"/>
          <a:sy n="57" d="100"/>
        </p:scale>
        <p:origin x="40" y="2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678D-8422-C1A6-ED20-902DA5537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6FFEB-C7CA-C7EE-3F81-0FFA29B57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8ED09-D201-2A6B-3E62-63F184A26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7A119-426F-8B36-4A7F-B2605204A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7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5D022-A9F0-D6C8-546F-10B35C10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BEDE85-FFA6-67A3-1F30-BAFFF758B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263DC-EFB1-D036-4E75-54BF67775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21801-F54B-A43C-AE1B-A30F4966A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4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17064-BBDF-E3C6-482E-E18F8810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0E5DC-8954-2282-7BB3-DE486DD64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593404-3D33-E073-673F-0F0B47061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B5B98-B9E0-9566-03DB-878E865621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8628-B5BE-6EA9-3A25-E02034D8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7B037-4619-6AA6-67D8-4927130D4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E237A-B022-A9B6-4DBA-C04A7CA8E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F145-AF24-E24F-6F16-1065A4BA4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F480-83B3-62C0-5D64-A079ED05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D0A98-4707-55DA-80E2-CEC875AF4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74004-25F4-63BB-E7E6-9C753B39F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C0628-6828-5616-1467-8578C2870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28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6B9C-8D9D-9F55-2DE4-B06E30BA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54548-B13A-2C72-EE24-5202F0C28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764A7-F54E-115F-C2AD-F19A29E88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F7EE2-D022-41B4-D334-2ADD48D17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76E7-4DF5-00B4-FBB1-88D441AA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DBFB4-DF2D-7012-6357-84237997E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FFE87-4B37-41D7-1A45-537E6DD30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859A-D4F4-10DF-9567-4C821893D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64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A9B55-9483-DC0E-9CB4-22A35822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A6F99-79BF-F835-E7F7-9603F0C9F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5C2E3F-97B0-4091-497B-EF256592F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1375F-3148-90AF-EC0C-8BEB2F8B5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0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27E1-C27F-8F91-D5DA-AB3637D2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3F2A4-3615-FBC2-06CD-B2243C820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59BE6-B0EC-F0DE-5DCC-E9AA8E345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E04F1-1E9B-079B-C650-F71C57B76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5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C1563-6A4D-57EA-8011-305A5C37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4ADCA-E37A-6111-D393-C0388B1C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CA950-D87C-7899-4DD4-5BCCC6B60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7F471-CCB6-3732-0205-CD5F6A7AB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A34BA-781F-BA67-8792-98D4423EC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1086E-963B-75BD-2ED6-FFBB13487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1F6EB-05FC-28FB-932D-74411ECEF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84F92-FDE9-C687-2B40-5BE12EB94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6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D2680-61BA-C110-4E5C-B86F86ABE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69C3B-042C-EAF1-FC5D-CE9E44045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AED01-DC1A-E468-277C-D5E98A951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0256F-B0D3-EAC2-CDDC-AD0C7A402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96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B71C3-8611-510B-21AF-58CB274F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67110-3B76-7961-D8F2-74B846AEE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4122D-9AF1-75D3-CDF1-F4C71165C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4CED8-192D-B7CA-4E7F-6EA92AE05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8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940A-E00E-72B8-0858-E2EAB33DB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4D8DA-EC8D-FDAA-D198-FAEBA7061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5A2CC-8D6C-E715-FF4D-7229F034F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5741-DF35-0CB5-40D7-B2A340F71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50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F0364-E0CD-2391-73A7-02C4A062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77949-6D2C-B2E1-BB16-A2C5FB62E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E3E86-A46F-7B38-6E8F-1AF6CB4B5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AAB3A-9DF6-B335-3859-DD75325E0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4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D7151-8F95-2703-6CBD-19594223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64E89-48E7-F91C-7C9E-92DD6D6A5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0F47D-3350-7C57-F47B-0415A1A76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73715-05A9-52DE-8B51-BF4E8C1A1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06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C1B2-8979-1178-C357-F28EA9CB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33802-5978-FED8-C880-BDEB64F66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53C28-36B1-56BE-540B-08F0A45C4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3BE36-A386-8274-ECA6-8C303632C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57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6C1B2-8979-1178-C357-F28EA9CB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33802-5978-FED8-C880-BDEB64F66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F53C28-36B1-56BE-540B-08F0A45C4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3BE36-A386-8274-ECA6-8C303632C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65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A080-57B6-EA92-BAFF-6DAE6274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D578B-F1EF-103D-B582-6BDE7C0B9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091E4-2570-A047-A7C7-3D6FA33CF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1FF9-BC2D-50D5-E88C-A323FB909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523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4A080-57B6-EA92-BAFF-6DAE6274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D578B-F1EF-103D-B582-6BDE7C0B9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091E4-2570-A047-A7C7-3D6FA33CF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F1FF9-BC2D-50D5-E88C-A323FB909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39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E2DA7-0AD2-608C-6769-D2070299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79C95-E19A-0CCD-682D-C53B664BE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34887-D47A-DAA0-3978-1EE6B8F4D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CEB6D-91F9-3A51-7975-DEEF07741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8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6846B-8087-F65D-C011-C6E990C3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1589D-ADFE-B849-ECA4-23233DB83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41FC1-7848-78D8-8716-BC48A4EC5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High Tower Text" panose="020405020505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6E6B0-FEB3-1B1A-C60A-1CF2B40AC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5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24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43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92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C920-9774-2216-D2D7-A0C9E15F4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7768D-C9CE-BC6C-7751-EE6D41323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B3E54-9253-EB41-E864-4482E6589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774FF-3C75-5DE5-2246-48BB3808E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027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8E8D-191A-9B47-E197-18B4B13F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84012-9446-C38A-6428-B15B4976B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968774-FA8D-4D54-5BAC-6B4F1CD26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78FBF-12C5-4128-9A05-B66671353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04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A339-3B57-B67D-4FAF-634D4F3B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6CF5E-9CE2-AE68-C78F-3A85D8D84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D5DCF-DD54-4314-1620-6245CF545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6B1A3-A2BF-843C-053A-51357FE3E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47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7A339-3B57-B67D-4FAF-634D4F3B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6CF5E-9CE2-AE68-C78F-3A85D8D84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D5DCF-DD54-4314-1620-6245CF545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6B1A3-A2BF-843C-053A-51357FE3E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965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857B8-3DA9-03BC-1E84-3F483561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CD1A2-C73C-6370-75A8-EE261CF20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903B6-B20E-E3C1-A292-569717E79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BB3F-F5AD-40E2-C242-13D856064C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58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B04D-20B7-4231-3BA0-44A004B42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7A2C5-DF29-B20F-2360-C5992D677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1B784-6515-B3DF-7E76-5EE222718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B9168-9198-A83E-D875-E54440657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592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F979-5B16-77B3-74CE-B3DDCBC8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F9FFF-6234-99E3-EF90-837D1801F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A6ED7-B001-885D-899E-9D4542EAC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48102-B841-6DFC-F692-688FC87C7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18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5076-D256-472B-09E4-239E6991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7FBB8-7D26-E93A-59AA-9C175B403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F4205-4E2F-04B6-8F1E-A1333EFB5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4656A-C442-699A-4E21-C5E379309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897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EDB78-717C-AB64-753D-99F2B243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34834-BBDF-C62D-1C5F-9CBCF8296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E2CDE-E894-FC60-5FF3-E93629F5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117FB-A6D2-B6CB-19C2-36EEAA074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45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4BD00-6964-4209-9E8E-CAE41F82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CF24E-B64E-3B3F-EB85-BEFF73AD3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9D65B-B0B6-8B21-9B36-C872316E4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798D8-4459-A840-7865-314B2616B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58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4F285-DAB7-0E19-251F-801CC6E60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6D0A1-682C-F378-BDDA-76A9218C2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29B00-2657-314A-4384-BA5F289BE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40F49-0C6C-B530-BAD9-74BFB3394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59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239C-98B2-29BA-6A5A-6DE634F7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8422E-27B3-95CB-50EC-CAE741D00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9603E-C819-CABE-291A-1B36BA65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1A25-2965-57DE-9243-1F3EDE01B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30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5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37427-C995-E57C-9A16-C1D0214F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9DB00-9C38-D852-4355-9D387AFCF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8A481-A2BA-549E-923C-26DD35F7D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84C1C-663E-92E1-B9FD-C5775F4B39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29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0FC7-792D-3CB0-6B07-11A81C71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F3767B-0F3A-D54E-749D-AFBD1196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20D8F-0896-AAF6-EF52-2295F54D1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D8A6-3080-462E-7B6E-832096290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7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7AEFC-A355-880A-5380-AE5FCC1F4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E7808-59BE-C09F-6B4B-6F0715709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7EB37-A6F0-2EE7-8FE5-AFF3E10DE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AA86-495D-8823-C6A3-E291B8061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B7E8-D014-0E0F-E95D-84FE5AEA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898FD-CE0B-CAFC-577B-163150E17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D216B-DDC2-FF72-80A8-4567D300C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889C-D61A-134D-E4F2-F8B51D171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3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2C4A-9076-B844-0683-9800191D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F0A35-A2FB-EA5A-5C3C-5758379A1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A9901-B503-B596-A089-EA56BC948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D11E-B356-39D2-22F1-9E2A1B692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2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3495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542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112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98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1944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996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345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841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52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669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1092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1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D82C8-D97D-93C7-B417-343C5946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1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4FF35-3D44-E948-66E0-5FE625AB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55795C3-35FD-1C06-4B5E-41160BFF42AA}"/>
              </a:ext>
            </a:extLst>
          </p:cNvPr>
          <p:cNvSpPr/>
          <p:nvPr/>
        </p:nvSpPr>
        <p:spPr>
          <a:xfrm>
            <a:off x="4495800" y="3124200"/>
            <a:ext cx="7543800" cy="35669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(Mt. 24:21) Jesus said,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 will be a </a:t>
            </a:r>
            <a:r>
              <a:rPr lang="en-US" sz="36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tribulation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such as has not occurred since the beginning of the world until now, nor ever will. </a:t>
            </a:r>
          </a:p>
          <a:p>
            <a:pPr lvl="0" algn="ctr">
              <a:defRPr/>
            </a:pPr>
            <a:r>
              <a:rPr lang="en-US" sz="36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Unless those days had been cut short,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life would have been saved.”</a:t>
            </a:r>
          </a:p>
        </p:txBody>
      </p:sp>
    </p:spTree>
    <p:extLst>
      <p:ext uri="{BB962C8B-B14F-4D97-AF65-F5344CB8AC3E}">
        <p14:creationId xmlns:p14="http://schemas.microsoft.com/office/powerpoint/2010/main" val="9994852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0C53-96CC-8CD8-49C8-4CC4D562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BE9E19-7283-92B7-EBC3-187E03F82C56}"/>
              </a:ext>
            </a:extLst>
          </p:cNvPr>
          <p:cNvSpPr txBox="1"/>
          <p:nvPr/>
        </p:nvSpPr>
        <p:spPr>
          <a:xfrm>
            <a:off x="60742" y="35551"/>
            <a:ext cx="120550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Tribulation</a:t>
            </a:r>
          </a:p>
          <a:p>
            <a:pPr marL="234950"/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Bible predicts that the end of history will be preceded by a 7-year period called “the Great Tribulation.”</a:t>
            </a:r>
          </a:p>
          <a:p>
            <a:pPr marL="457200"/>
            <a:r>
              <a:rPr lang="en-US" sz="2400" b="1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24:21-22; Daniel 9:27; 12:1; Revelation 7:14; 11:2-3; 12:6; 13:5</a:t>
            </a:r>
          </a:p>
          <a:p>
            <a:pPr marL="457200"/>
            <a:r>
              <a:rPr lang="en-US" sz="2400" b="1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 allow humanity to do what it wants (i.e. God’s passive wrath).</a:t>
            </a:r>
          </a:p>
          <a:p>
            <a:pPr marL="234950"/>
            <a:r>
              <a:rPr lang="en-US" sz="4000" b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will rescue his followers </a:t>
            </a:r>
            <a:r>
              <a:rPr lang="en-US" sz="4000" b="1" i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4000" b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this period of history.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4:16-17; 1 Corinthians 15:51-53; Revelation 3:10-11</a:t>
            </a:r>
          </a:p>
        </p:txBody>
      </p:sp>
    </p:spTree>
    <p:extLst>
      <p:ext uri="{BB962C8B-B14F-4D97-AF65-F5344CB8AC3E}">
        <p14:creationId xmlns:p14="http://schemas.microsoft.com/office/powerpoint/2010/main" val="2218298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D2BD-BB8A-43FB-794D-C6C01B061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92F52F-717A-EAD5-989D-2C28438E63C6}"/>
              </a:ext>
            </a:extLst>
          </p:cNvPr>
          <p:cNvSpPr txBox="1"/>
          <p:nvPr/>
        </p:nvSpPr>
        <p:spPr>
          <a:xfrm>
            <a:off x="60742" y="35551"/>
            <a:ext cx="120550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Tribulation</a:t>
            </a:r>
          </a:p>
          <a:p>
            <a:pPr marL="234950"/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Bible predicts that the end of history will be preceded by a 7-year period called “the Great Tribulation.”</a:t>
            </a:r>
          </a:p>
          <a:p>
            <a:pPr marL="457200"/>
            <a:r>
              <a:rPr lang="en-US" sz="2400" b="1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24:21-22; Daniel 9:27; 12:1; Revelation 7:14; 11:2-3; 12:6; 13:5</a:t>
            </a:r>
          </a:p>
          <a:p>
            <a:pPr marL="457200"/>
            <a:r>
              <a:rPr lang="en-US" sz="2400" b="1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 allow humanity to do what it wants (i.e. God’s passive wrath).</a:t>
            </a:r>
          </a:p>
          <a:p>
            <a:pPr marL="234950"/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 will rescue his followers </a:t>
            </a:r>
            <a:r>
              <a:rPr lang="en-US" sz="4000" b="1" i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sz="4000" b="1" spc="-150" dirty="0"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this period of history.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6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Thessalonians 4:16-17; 1 Corinthians 15:51-53; Revelation 3:10-11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will be center stage in this period of God’s plan?</a:t>
            </a:r>
          </a:p>
        </p:txBody>
      </p:sp>
    </p:spTree>
    <p:extLst>
      <p:ext uri="{BB962C8B-B14F-4D97-AF65-F5344CB8AC3E}">
        <p14:creationId xmlns:p14="http://schemas.microsoft.com/office/powerpoint/2010/main" val="24864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49F6-4CA2-2D0B-2DD9-FC68F9D5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FA804F-AD73-E9ED-12BC-68F605264E5B}"/>
              </a:ext>
            </a:extLst>
          </p:cNvPr>
          <p:cNvSpPr txBox="1"/>
          <p:nvPr/>
        </p:nvSpPr>
        <p:spPr>
          <a:xfrm>
            <a:off x="60742" y="59615"/>
            <a:ext cx="8626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7:1) After this I saw four angels standing at the four corners of the earth,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holding back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 winds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earth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prevent any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blowing on the land or on the sea or on any tree.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94775567-5171-B1D8-4E89-5B70842E4CAE}"/>
              </a:ext>
            </a:extLst>
          </p:cNvPr>
          <p:cNvSpPr/>
          <p:nvPr/>
        </p:nvSpPr>
        <p:spPr>
          <a:xfrm>
            <a:off x="457201" y="3214815"/>
            <a:ext cx="11353799" cy="196678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holding back of the trumpet judgments.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“Winds” are symbols of judgment (Jeremiah 4:11-12; 49:36).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trumpet judgments affect the same areas—the earth, trees, and sea (Rev. 8:6-9)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Robert L. Thomas,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1-7: An Exegetical Commentary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(1992), 465.</a:t>
            </a:r>
          </a:p>
        </p:txBody>
      </p:sp>
    </p:spTree>
    <p:extLst>
      <p:ext uri="{BB962C8B-B14F-4D97-AF65-F5344CB8AC3E}">
        <p14:creationId xmlns:p14="http://schemas.microsoft.com/office/powerpoint/2010/main" val="23487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1ABA-BBC1-B2CB-75E8-C07E96362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84CEBF-E43A-89F4-5614-239E9A9022B8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7:2) Then I saw another angel coming up from the east, having the seal of the living God.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called out in a loud voice to the four angels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had been given power to harm the land and the sea: </a:t>
            </a:r>
          </a:p>
        </p:txBody>
      </p:sp>
    </p:spTree>
    <p:extLst>
      <p:ext uri="{BB962C8B-B14F-4D97-AF65-F5344CB8AC3E}">
        <p14:creationId xmlns:p14="http://schemas.microsoft.com/office/powerpoint/2010/main" val="1905589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65817-E115-94E8-2A3C-487E458C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703AED-30FF-F51C-1D2F-A9C5AF2FC366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7:3) “Do not harm the land, the sea, or the trees until we put a seal on the foreheads of the servants of our God.”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I heard the number of those who were sealed:</a:t>
            </a:r>
          </a:p>
          <a:p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144,000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all the tribes of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Israel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48736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AFC48-D22C-8FB5-27F6-CB3BC351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990EDA-1915-2C0C-BF70-3E8FAEC0B84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7:5) From the tribe of Judah 12,000 were sealed, 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Reuben 12,000, 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Gad 12,000,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Asher 12,000, 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Naphtali 12,000, 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Manasseh 12,000,</a:t>
            </a:r>
          </a:p>
        </p:txBody>
      </p:sp>
    </p:spTree>
    <p:extLst>
      <p:ext uri="{BB962C8B-B14F-4D97-AF65-F5344CB8AC3E}">
        <p14:creationId xmlns:p14="http://schemas.microsoft.com/office/powerpoint/2010/main" val="233707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B263-31B7-B3BD-8F47-3810A5E7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DF9F42-C993-EFE4-1229-32AAC8B600A2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7:7) from the tribe of Simeon 12,000,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Levi 12,000,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Issachar 12,000,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Zebulun 12,000,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Joseph 12,000,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tribe of Benjamin 12,000.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035C6C2-4119-919C-8624-6C653E42836D}"/>
              </a:ext>
            </a:extLst>
          </p:cNvPr>
          <p:cNvSpPr/>
          <p:nvPr/>
        </p:nvSpPr>
        <p:spPr>
          <a:xfrm>
            <a:off x="7772400" y="533400"/>
            <a:ext cx="4267200" cy="617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144,000 total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Judah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Reuben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(12,000)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Gad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Asher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Naphtali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Manasseh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Simeon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Levi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Issachar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Zebulun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Joseph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from Benjamin</a:t>
            </a:r>
            <a:r>
              <a:rPr lang="en-US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12,000)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3F496C3-099F-E36A-DEF9-C933597E3B7B}"/>
              </a:ext>
            </a:extLst>
          </p:cNvPr>
          <p:cNvSpPr/>
          <p:nvPr/>
        </p:nvSpPr>
        <p:spPr>
          <a:xfrm>
            <a:off x="1371600" y="3817220"/>
            <a:ext cx="6781800" cy="2078252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 and Ephraim?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OT has no fewer than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twenty variant lists of the tribes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these lists include anywhere from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thirteen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tribes, though the number twelve is predominant.”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Alan F. Johnson,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(1981), p.482.</a:t>
            </a:r>
          </a:p>
        </p:txBody>
      </p:sp>
    </p:spTree>
    <p:extLst>
      <p:ext uri="{BB962C8B-B14F-4D97-AF65-F5344CB8AC3E}">
        <p14:creationId xmlns:p14="http://schemas.microsoft.com/office/powerpoint/2010/main" val="2365131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9C86-1DCC-D8A8-F678-D62CDABE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45D0C5-1163-BCD3-7CC8-D5095931A959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7:9) After this I looked, and there before me was a great multitude that no one could count,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every nation, tribe, people and language,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standing before the throne and before the Lamb.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wearing white robes and were holding palm branches in their hands.</a:t>
            </a:r>
          </a:p>
        </p:txBody>
      </p:sp>
    </p:spTree>
    <p:extLst>
      <p:ext uri="{BB962C8B-B14F-4D97-AF65-F5344CB8AC3E}">
        <p14:creationId xmlns:p14="http://schemas.microsoft.com/office/powerpoint/2010/main" val="15736454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D59B8F-9C68-3AD0-C184-F64D2293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1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2847-B719-6445-F3DA-D79A355F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17BB5F-6404-373C-FBAD-1FE975785FB9}"/>
              </a:ext>
            </a:extLst>
          </p:cNvPr>
          <p:cNvSpPr txBox="1"/>
          <p:nvPr/>
        </p:nvSpPr>
        <p:spPr>
          <a:xfrm>
            <a:off x="60742" y="59615"/>
            <a:ext cx="12042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7:13) One of the twenty-four elders asked me,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are these who are clothed in white? Where did they come from?” 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 said to him, “Sir, you are the one who knows.”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he said to me, “These are the ones who died in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tribulation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They have washed their robes in the blood of the Lamb and made them white.”</a:t>
            </a:r>
          </a:p>
        </p:txBody>
      </p:sp>
    </p:spTree>
    <p:extLst>
      <p:ext uri="{BB962C8B-B14F-4D97-AF65-F5344CB8AC3E}">
        <p14:creationId xmlns:p14="http://schemas.microsoft.com/office/powerpoint/2010/main" val="979370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8EC8-DC4D-AF08-14BC-7F27500D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591BB4-A45E-86FF-A7F2-D2EF7E166844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7:15) Therefore, they are before the throne of God and serve him day and night in his temple. He who sits on the throne will shelter them with his presence.</a:t>
            </a:r>
          </a:p>
        </p:txBody>
      </p:sp>
    </p:spTree>
    <p:extLst>
      <p:ext uri="{BB962C8B-B14F-4D97-AF65-F5344CB8AC3E}">
        <p14:creationId xmlns:p14="http://schemas.microsoft.com/office/powerpoint/2010/main" val="408928366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BC13-EDC4-3DE1-53AA-99EC7CEE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83565A-75DF-F2C3-C872-31366C1A9CEE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7:16) Never again will they hunger.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again will they thirst.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will never be scorched by the heat of the sun.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549AA97-4607-C211-2C6C-E0192AD1C2E8}"/>
              </a:ext>
            </a:extLst>
          </p:cNvPr>
          <p:cNvSpPr/>
          <p:nvPr/>
        </p:nvSpPr>
        <p:spPr>
          <a:xfrm>
            <a:off x="6477000" y="1981200"/>
            <a:ext cx="4495800" cy="5735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Revelation 6:6-8; 13:16-17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F3D66-213A-9A01-EFED-827982D7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1B6511-814C-9900-2FA1-2974D27CAF50}"/>
              </a:ext>
            </a:extLst>
          </p:cNvPr>
          <p:cNvSpPr txBox="1"/>
          <p:nvPr/>
        </p:nvSpPr>
        <p:spPr>
          <a:xfrm>
            <a:off x="60742" y="59615"/>
            <a:ext cx="120428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7:17) For the Lamb at the center of the throne will be their shepherd. He will lead them to springs of living water.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God will wipe away every tear from their eyes.</a:t>
            </a:r>
          </a:p>
        </p:txBody>
      </p:sp>
    </p:spTree>
    <p:extLst>
      <p:ext uri="{BB962C8B-B14F-4D97-AF65-F5344CB8AC3E}">
        <p14:creationId xmlns:p14="http://schemas.microsoft.com/office/powerpoint/2010/main" val="520632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9B3EA-1BE1-592A-1FB4-AB842D0E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EA1C55-2740-C427-9DCF-E1FB43692825}"/>
              </a:ext>
            </a:extLst>
          </p:cNvPr>
          <p:cNvSpPr txBox="1"/>
          <p:nvPr/>
        </p:nvSpPr>
        <p:spPr>
          <a:xfrm>
            <a:off x="73083" y="35551"/>
            <a:ext cx="120667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spc="-150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are the 144,000?</a:t>
            </a:r>
          </a:p>
          <a:p>
            <a:pPr marL="228600" lvl="0"/>
            <a:r>
              <a:rPr lang="en-US" sz="4400" b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OPTION #1. Symbolic for the Church?</a:t>
            </a:r>
          </a:p>
          <a:p>
            <a:pPr marL="457200" lvl="0">
              <a:defRPr/>
            </a:pPr>
            <a:r>
              <a:rPr lang="en-US" sz="2800" b="1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Verse 9</a:t>
            </a:r>
          </a:p>
          <a:p>
            <a:pPr marL="228600" lvl="0"/>
            <a:r>
              <a:rPr lang="en-US" sz="4400" b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OPTION #2. Literal Jewish followers of Jesus?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7:4-8; Acts 1:6-7; Romans 11:25-29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5FDF57-6D38-EE45-FAB7-E75585EA8E25}"/>
              </a:ext>
            </a:extLst>
          </p:cNvPr>
          <p:cNvSpPr/>
          <p:nvPr/>
        </p:nvSpPr>
        <p:spPr>
          <a:xfrm>
            <a:off x="281354" y="2028092"/>
            <a:ext cx="10615246" cy="114678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ADBF7-E257-E8D5-2239-7BC5CA4BF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C76FCD-053B-E419-3C62-1D8DB4198D82}"/>
              </a:ext>
            </a:extLst>
          </p:cNvPr>
          <p:cNvSpPr txBox="1"/>
          <p:nvPr/>
        </p:nvSpPr>
        <p:spPr>
          <a:xfrm>
            <a:off x="76200" y="1269869"/>
            <a:ext cx="59559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Israelites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“Every tribe of the sons of Israel” (v.4).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still alive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Earth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“sealed” (v.4).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numbered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“144,000 from all the tribes of Israel” (v.4).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706BD-30E6-1C84-37FB-7A4E6EDCDE9E}"/>
              </a:ext>
            </a:extLst>
          </p:cNvPr>
          <p:cNvSpPr txBox="1"/>
          <p:nvPr/>
        </p:nvSpPr>
        <p:spPr>
          <a:xfrm>
            <a:off x="6159843" y="1269869"/>
            <a:ext cx="5955958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multiracial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“Every nation and all tribes and peoples and tongues” (v.9).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alive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Heaven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“Standing before the throne” (v.9).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innumerable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US" sz="2800" b="1" noProof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great multitude which no one could count” (v.9).</a:t>
            </a:r>
          </a:p>
        </p:txBody>
      </p:sp>
    </p:spTree>
    <p:extLst>
      <p:ext uri="{BB962C8B-B14F-4D97-AF65-F5344CB8AC3E}">
        <p14:creationId xmlns:p14="http://schemas.microsoft.com/office/powerpoint/2010/main" val="1142463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EADBF7-E257-E8D5-2239-7BC5CA4BF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C76FCD-053B-E419-3C62-1D8DB4198D82}"/>
              </a:ext>
            </a:extLst>
          </p:cNvPr>
          <p:cNvSpPr txBox="1"/>
          <p:nvPr/>
        </p:nvSpPr>
        <p:spPr>
          <a:xfrm>
            <a:off x="76200" y="1269869"/>
            <a:ext cx="59559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Israelites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“Every tribe of the sons of Israel” (v.4).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still alive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 Earth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“sealed” (v.4).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numbered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“144,000 from all the tribes of Israel” (v.4).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706BD-30E6-1C84-37FB-7A4E6EDCDE9E}"/>
              </a:ext>
            </a:extLst>
          </p:cNvPr>
          <p:cNvSpPr txBox="1"/>
          <p:nvPr/>
        </p:nvSpPr>
        <p:spPr>
          <a:xfrm>
            <a:off x="6159843" y="1269869"/>
            <a:ext cx="5955958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multiracial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“Every nation and all tribes and peoples and tongues” (v.9).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alive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Heaven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“Standing before the throne” (v.9).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are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innumerable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US" sz="2800" b="1" noProof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great multitude which no one could count” (v.9).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F178C70-949C-2A41-CB27-0F8EB83A9BB6}"/>
              </a:ext>
            </a:extLst>
          </p:cNvPr>
          <p:cNvSpPr/>
          <p:nvPr/>
        </p:nvSpPr>
        <p:spPr>
          <a:xfrm>
            <a:off x="3548624" y="152400"/>
            <a:ext cx="8537868" cy="42672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Isn’t 144,000 too</a:t>
            </a:r>
            <a:r>
              <a:rPr kumimoji="0" lang="en-US" sz="48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round of 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 number to be literal?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Literal numbers can still have symbolic significance.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(e.g. seven literal churches)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12 and 1000 may be symbolic…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…but what about “Gad” and “Zebulun”?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Who can know their ancestry?</a:t>
            </a:r>
          </a:p>
        </p:txBody>
      </p:sp>
    </p:spTree>
    <p:extLst>
      <p:ext uri="{BB962C8B-B14F-4D97-AF65-F5344CB8AC3E}">
        <p14:creationId xmlns:p14="http://schemas.microsoft.com/office/powerpoint/2010/main" val="12062965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E5AA-DF07-2113-6013-EE6F94307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C6EDE7-252D-2B54-ADB7-3DF4B4F48B11}"/>
              </a:ext>
            </a:extLst>
          </p:cNvPr>
          <p:cNvSpPr txBox="1"/>
          <p:nvPr/>
        </p:nvSpPr>
        <p:spPr>
          <a:xfrm>
            <a:off x="73083" y="35551"/>
            <a:ext cx="12066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Summary of the Biblical Data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During the Great Tribulation, many Jewish people (144,000) will come to faith in Jesus.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7:4-8; Romans 11:25-29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 “seal” them until they reach a “great multitude.”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7:4, 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changed the world through twelve disciples…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he do with 144,000 Jewish followers of Jesus??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7970B4B-3DC4-E113-4F0E-2811359C795D}"/>
              </a:ext>
            </a:extLst>
          </p:cNvPr>
          <p:cNvSpPr/>
          <p:nvPr/>
        </p:nvSpPr>
        <p:spPr>
          <a:xfrm>
            <a:off x="3733800" y="3200400"/>
            <a:ext cx="8266671" cy="28956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Once again, God will</a:t>
            </a:r>
            <a:r>
              <a:rPr kumimoji="0" lang="en-US" sz="5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uniquely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work through the people and nation of Israel.</a:t>
            </a:r>
          </a:p>
        </p:txBody>
      </p:sp>
    </p:spTree>
    <p:extLst>
      <p:ext uri="{BB962C8B-B14F-4D97-AF65-F5344CB8AC3E}">
        <p14:creationId xmlns:p14="http://schemas.microsoft.com/office/powerpoint/2010/main" val="9929149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BE5AA-DF07-2113-6013-EE6F94307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C6EDE7-252D-2B54-ADB7-3DF4B4F48B11}"/>
              </a:ext>
            </a:extLst>
          </p:cNvPr>
          <p:cNvSpPr txBox="1"/>
          <p:nvPr/>
        </p:nvSpPr>
        <p:spPr>
          <a:xfrm>
            <a:off x="73083" y="35551"/>
            <a:ext cx="12066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Summary of the Biblical Data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During the Great Tribulation, many Jewish people (144,000) will come to faith in Jesus.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7:4-8; Romans 11:25-29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 “seal” them until they reach a “great multitude.”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7:4, 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changed the world through twelve disciples…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he do with 144,000 Jewish followers of Jesus??</a:t>
            </a:r>
          </a:p>
        </p:txBody>
      </p:sp>
    </p:spTree>
    <p:extLst>
      <p:ext uri="{BB962C8B-B14F-4D97-AF65-F5344CB8AC3E}">
        <p14:creationId xmlns:p14="http://schemas.microsoft.com/office/powerpoint/2010/main" val="33584435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FF99-3963-74BA-10F3-416152E5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49AAC8-0766-FD28-5892-C8F411FE0644}"/>
              </a:ext>
            </a:extLst>
          </p:cNvPr>
          <p:cNvSpPr txBox="1"/>
          <p:nvPr/>
        </p:nvSpPr>
        <p:spPr>
          <a:xfrm>
            <a:off x="73083" y="35551"/>
            <a:ext cx="12066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spc="-150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the Biblical Data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rgbClr val="531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During the Great Tribulation, many Jewish people (144,000) will come to faith in Jesus.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7:4-8; Romans 11:25-29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 “seal” them until they reach a “great multitude.”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7:4, 9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changed the world through twelve disciples…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will he do with 144,000 Jewish followers of Jesus??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81ED099-67F8-620C-8E09-F20D3DDE755F}"/>
              </a:ext>
            </a:extLst>
          </p:cNvPr>
          <p:cNvSpPr/>
          <p:nvPr/>
        </p:nvSpPr>
        <p:spPr>
          <a:xfrm>
            <a:off x="3733800" y="3124200"/>
            <a:ext cx="8266671" cy="28956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Is this plausible??</a:t>
            </a:r>
          </a:p>
        </p:txBody>
      </p:sp>
    </p:spTree>
    <p:extLst>
      <p:ext uri="{BB962C8B-B14F-4D97-AF65-F5344CB8AC3E}">
        <p14:creationId xmlns:p14="http://schemas.microsoft.com/office/powerpoint/2010/main" val="25293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6EE77-5D5C-A718-45E8-712028B2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FE699E-C8C8-B525-3E16-0A10FBFA3BED}"/>
              </a:ext>
            </a:extLst>
          </p:cNvPr>
          <p:cNvSpPr txBox="1"/>
          <p:nvPr/>
        </p:nvSpPr>
        <p:spPr>
          <a:xfrm>
            <a:off x="60742" y="35551"/>
            <a:ext cx="120550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Great Tribulation</a:t>
            </a:r>
          </a:p>
          <a:p>
            <a:pPr marL="234950"/>
            <a:r>
              <a:rPr lang="en-US" sz="4000" b="1" spc="-150" dirty="0">
                <a:solidFill>
                  <a:srgbClr val="7F2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Bible predicts that the end of history will be preceded by a 7-year period called “the Great Tribulation.”</a:t>
            </a:r>
          </a:p>
          <a:p>
            <a:pPr marL="457200"/>
            <a:r>
              <a:rPr lang="en-US" sz="2400" b="1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24:21-22; Daniel 9:27; 12:1; Revelation 7:14; 11:2-3; 12:6; 13:5</a:t>
            </a:r>
          </a:p>
          <a:p>
            <a:pPr marL="457200"/>
            <a:r>
              <a:rPr lang="en-US" sz="2400" b="1" dirty="0">
                <a:solidFill>
                  <a:srgbClr val="531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 allow humanity to do what it wants (i.e. God’s passive wrath).</a:t>
            </a:r>
          </a:p>
        </p:txBody>
      </p:sp>
    </p:spTree>
    <p:extLst>
      <p:ext uri="{BB962C8B-B14F-4D97-AF65-F5344CB8AC3E}">
        <p14:creationId xmlns:p14="http://schemas.microsoft.com/office/powerpoint/2010/main" val="10606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9E5EB-CCF4-F082-21FD-654F12469950}"/>
              </a:ext>
            </a:extLst>
          </p:cNvPr>
          <p:cNvSpPr txBox="1"/>
          <p:nvPr/>
        </p:nvSpPr>
        <p:spPr>
          <a:xfrm>
            <a:off x="88232" y="82451"/>
            <a:ext cx="7758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</p:txBody>
      </p:sp>
    </p:spTree>
    <p:extLst>
      <p:ext uri="{BB962C8B-B14F-4D97-AF65-F5344CB8AC3E}">
        <p14:creationId xmlns:p14="http://schemas.microsoft.com/office/powerpoint/2010/main" val="2185501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9E5EB-CCF4-F082-21FD-654F12469950}"/>
              </a:ext>
            </a:extLst>
          </p:cNvPr>
          <p:cNvSpPr txBox="1"/>
          <p:nvPr/>
        </p:nvSpPr>
        <p:spPr>
          <a:xfrm>
            <a:off x="88232" y="82451"/>
            <a:ext cx="7758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44D86-0842-DC8D-6483-188CC50AB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8" t="3067" r="2020" b="1833"/>
          <a:stretch/>
        </p:blipFill>
        <p:spPr>
          <a:xfrm>
            <a:off x="3943583" y="347133"/>
            <a:ext cx="7924800" cy="521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042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9E5EB-CCF4-F082-21FD-654F12469950}"/>
              </a:ext>
            </a:extLst>
          </p:cNvPr>
          <p:cNvSpPr txBox="1"/>
          <p:nvPr/>
        </p:nvSpPr>
        <p:spPr>
          <a:xfrm>
            <a:off x="88232" y="82451"/>
            <a:ext cx="7758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44D86-0842-DC8D-6483-188CC50AB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8" t="3067" r="2020" b="1833"/>
          <a:stretch/>
        </p:blipFill>
        <p:spPr>
          <a:xfrm>
            <a:off x="3943583" y="347133"/>
            <a:ext cx="7924800" cy="521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2E77F7E-A6BB-B61B-CDCD-94C5ABEEFAB1}"/>
              </a:ext>
            </a:extLst>
          </p:cNvPr>
          <p:cNvSpPr/>
          <p:nvPr/>
        </p:nvSpPr>
        <p:spPr>
          <a:xfrm>
            <a:off x="152400" y="2438400"/>
            <a:ext cx="9715968" cy="3962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(Lk. 21:21) Jesus said, “Those who are in Judea must flee to the mountains, and those who are in the midst of the city must leave…”</a:t>
            </a:r>
          </a:p>
          <a:p>
            <a:pPr lvl="0" algn="ctr"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will be led captive into all the nations.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Jerusalem will be trampled by the Gentiles</a:t>
            </a:r>
          </a:p>
          <a:p>
            <a:pPr lvl="0" algn="ctr">
              <a:defRPr/>
            </a:pP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times of the Gentiles are fulfilled.</a:t>
            </a:r>
          </a:p>
        </p:txBody>
      </p:sp>
    </p:spTree>
    <p:extLst>
      <p:ext uri="{BB962C8B-B14F-4D97-AF65-F5344CB8AC3E}">
        <p14:creationId xmlns:p14="http://schemas.microsoft.com/office/powerpoint/2010/main" val="3972464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A5963-0CBA-F64E-41CF-4FFCDCD2C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AB276-8625-0CC1-5D46-6A2CA4468733}"/>
              </a:ext>
            </a:extLst>
          </p:cNvPr>
          <p:cNvSpPr txBox="1"/>
          <p:nvPr/>
        </p:nvSpPr>
        <p:spPr>
          <a:xfrm>
            <a:off x="88232" y="82451"/>
            <a:ext cx="77588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</p:txBody>
      </p:sp>
    </p:spTree>
    <p:extLst>
      <p:ext uri="{BB962C8B-B14F-4D97-AF65-F5344CB8AC3E}">
        <p14:creationId xmlns:p14="http://schemas.microsoft.com/office/powerpoint/2010/main" val="26004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D88E-5E4C-B747-33AA-A7EEEEB2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ED062-DF34-4920-1A8E-5A0DD19A8D36}"/>
              </a:ext>
            </a:extLst>
          </p:cNvPr>
          <p:cNvSpPr txBox="1"/>
          <p:nvPr/>
        </p:nvSpPr>
        <p:spPr>
          <a:xfrm>
            <a:off x="88232" y="82451"/>
            <a:ext cx="77588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</p:txBody>
      </p:sp>
    </p:spTree>
    <p:extLst>
      <p:ext uri="{BB962C8B-B14F-4D97-AF65-F5344CB8AC3E}">
        <p14:creationId xmlns:p14="http://schemas.microsoft.com/office/powerpoint/2010/main" val="41692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Church History at Regent)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M. Lewis,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Short History of Christian Zionism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(Downers Grove, IL: IVP Academic Press, 2021), 29.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228600" y="25908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History knows of no other people whose faith and identity has survived repeated devastations and the trauma of exile, and that not once but twice. </a:t>
            </a:r>
          </a:p>
        </p:txBody>
      </p:sp>
    </p:spTree>
    <p:extLst>
      <p:ext uri="{BB962C8B-B14F-4D97-AF65-F5344CB8AC3E}">
        <p14:creationId xmlns:p14="http://schemas.microsoft.com/office/powerpoint/2010/main" val="32664457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621EA5-730A-4024-B122-5DD1F9A7C9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76200" y="2590800"/>
            <a:ext cx="777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[Writing about the various predictions of Israel’s national regathering to their land…]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(Theologian)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Systematic Theology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MI: William Eerdmans Publishing Company, 1939), 712.</a:t>
            </a:r>
          </a:p>
        </p:txBody>
      </p:sp>
    </p:spTree>
    <p:extLst>
      <p:ext uri="{BB962C8B-B14F-4D97-AF65-F5344CB8AC3E}">
        <p14:creationId xmlns:p14="http://schemas.microsoft.com/office/powerpoint/2010/main" val="36182340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1360E3-02B2-41A5-9196-2F49783EFA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76200" y="2590800"/>
            <a:ext cx="77723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literalism lands [interpreters] in all kinds of absurdities, for it involves the future restoration of all the former historical conditions of Israel’s life…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(Theologian)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Systematic Theology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MI: William Eerdmans Publishing Company, 1939), 712.</a:t>
            </a:r>
          </a:p>
        </p:txBody>
      </p:sp>
    </p:spTree>
    <p:extLst>
      <p:ext uri="{BB962C8B-B14F-4D97-AF65-F5344CB8AC3E}">
        <p14:creationId xmlns:p14="http://schemas.microsoft.com/office/powerpoint/2010/main" val="2726550390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76200" y="2590800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altered situation would make it necessary for all the nations to visit Jerusalem from year to year, in order to celebrate the feast of tabernacles.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(Theologian)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Systematic Theology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MI: William Eerdmans Publishing Company, 1939), 712.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01DB228-C56D-4548-8F34-1D0EF1C9A24B}"/>
              </a:ext>
            </a:extLst>
          </p:cNvPr>
          <p:cNvSpPr/>
          <p:nvPr/>
        </p:nvSpPr>
        <p:spPr>
          <a:xfrm>
            <a:off x="4940643" y="2096529"/>
            <a:ext cx="838200" cy="50458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FACE6-7F55-F837-8BA9-FC1C7385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94" y="490880"/>
            <a:ext cx="4006516" cy="232977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6825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76200" y="2590800"/>
            <a:ext cx="77723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altered situation would make it necessary for all the nations to visit Jerusalem from year to year, in order to celebrate the feast of tabernacles.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(Theologian)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Louis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Berkhof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Systematic Theology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(Grand Rapids, MI: William Eerdmans Publishing Company, 1939), 712.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01DB228-C56D-4548-8F34-1D0EF1C9A24B}"/>
              </a:ext>
            </a:extLst>
          </p:cNvPr>
          <p:cNvSpPr/>
          <p:nvPr/>
        </p:nvSpPr>
        <p:spPr>
          <a:xfrm>
            <a:off x="4940643" y="2096529"/>
            <a:ext cx="838200" cy="50458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14AEB873-E8CC-4E5B-90C8-D372C81781A1}"/>
              </a:ext>
            </a:extLst>
          </p:cNvPr>
          <p:cNvSpPr/>
          <p:nvPr/>
        </p:nvSpPr>
        <p:spPr>
          <a:xfrm>
            <a:off x="3733800" y="3242418"/>
            <a:ext cx="7565420" cy="202893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Israel became a nation less than ten years later!!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FACE6-7F55-F837-8BA9-FC1C7385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94" y="490880"/>
            <a:ext cx="4006516" cy="232977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425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9B389-471F-0746-56E7-FC99BD24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61299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B21F-0D88-070D-DC62-D22241F9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EFA0E-51DC-EA17-E994-A5E4943D52BC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</p:spTree>
    <p:extLst>
      <p:ext uri="{BB962C8B-B14F-4D97-AF65-F5344CB8AC3E}">
        <p14:creationId xmlns:p14="http://schemas.microsoft.com/office/powerpoint/2010/main" val="13492434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2B21F-0D88-070D-DC62-D22241F9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EFA0E-51DC-EA17-E994-A5E4943D52BC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F4DF029F-DADB-DB29-F38E-BFE03472D1BF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96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Church History at Regent)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M. Lewis,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Short History of Christian Zionism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(Downers Grove, IL: IVP Academic Press, 2021), 20.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B08E7-C631-4029-89D1-F53EFD5FDC22}"/>
              </a:ext>
            </a:extLst>
          </p:cNvPr>
          <p:cNvSpPr txBox="1"/>
          <p:nvPr/>
        </p:nvSpPr>
        <p:spPr>
          <a:xfrm>
            <a:off x="76200" y="2540000"/>
            <a:ext cx="782593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 were a handful of deeply religious Jews in the late nineteenth and early twentieth centuries who were in favor of the Zionist cause,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they were a tiny minority.</a:t>
            </a:r>
          </a:p>
        </p:txBody>
      </p:sp>
    </p:spTree>
    <p:extLst>
      <p:ext uri="{BB962C8B-B14F-4D97-AF65-F5344CB8AC3E}">
        <p14:creationId xmlns:p14="http://schemas.microsoft.com/office/powerpoint/2010/main" val="33230211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Church History at Regent)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M. Lewis,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Short History of Christian Zionism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(Downers Grove, IL: IVP Academic Press, 2021), 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76200" y="2540000"/>
            <a:ext cx="78259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Religious Zionists were very much the exception… Before 1945 most religious Jews regarded Zionism with deep hostility, believing that only the Messiah would return the Jews to their ancestral homeland.</a:t>
            </a:r>
          </a:p>
        </p:txBody>
      </p:sp>
    </p:spTree>
    <p:extLst>
      <p:ext uri="{BB962C8B-B14F-4D97-AF65-F5344CB8AC3E}">
        <p14:creationId xmlns:p14="http://schemas.microsoft.com/office/powerpoint/2010/main" val="2730059265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Church History at Regent)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M. Lewis,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Short History of Christian Zionism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(Downers Grove, IL: IVP Academic Press, 2021), 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76200" y="2540000"/>
            <a:ext cx="7825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was the Holocaust that persuaded many Jews to embrace Zionism.</a:t>
            </a:r>
          </a:p>
        </p:txBody>
      </p:sp>
    </p:spTree>
    <p:extLst>
      <p:ext uri="{BB962C8B-B14F-4D97-AF65-F5344CB8AC3E}">
        <p14:creationId xmlns:p14="http://schemas.microsoft.com/office/powerpoint/2010/main" val="3555960905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Lewis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Church History at Regent)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E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Donald M. Lewis,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Short History of Christian Zionism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E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(Downers Grove, IL: IVP Academic Press, 2021), 301.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76200" y="2540000"/>
            <a:ext cx="78259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Zionist movement was from its inception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secular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largely </a:t>
            </a:r>
            <a:r>
              <a:rPr kumimoji="0" lang="en-US" sz="4400" b="0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Marxist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with few rabbis supporting the cause. Most in fact opposed it. </a:t>
            </a:r>
          </a:p>
        </p:txBody>
      </p:sp>
    </p:spTree>
    <p:extLst>
      <p:ext uri="{BB962C8B-B14F-4D97-AF65-F5344CB8AC3E}">
        <p14:creationId xmlns:p14="http://schemas.microsoft.com/office/powerpoint/2010/main" val="2186265567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Shalom Goldman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BA6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Religion at Duke University)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BA6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Shalom Goldman,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Zeal for Zion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(Chapel Hill: University of North Carolina Press, 2009), 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228600" y="2590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Political Zionism was founded and led by secular Jews, and… Israel’s ruling elites are to this day secular.</a:t>
            </a:r>
          </a:p>
        </p:txBody>
      </p:sp>
    </p:spTree>
    <p:extLst>
      <p:ext uri="{BB962C8B-B14F-4D97-AF65-F5344CB8AC3E}">
        <p14:creationId xmlns:p14="http://schemas.microsoft.com/office/powerpoint/2010/main" val="3738529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2A99-2FE4-E46A-8EBA-41766A6E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E4EB9-6843-E601-5078-C6B8FC9DB067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52A5F2B-9A46-E535-C129-39B8B22FEC39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44571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09011-042A-5A31-356F-966F446D2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6EBC0-376F-AF35-36D8-71AD12A5C895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554CFD72-2AA2-49D8-75B9-4019A6CC239A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Christians?</a:t>
            </a: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762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Shalom Goldman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BA6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(Professor of Religion at Duke University)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DBA6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Shalom Goldman,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Zeal for Zion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BA6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(Chapel Hill: University of North Carolina Press, 2009), 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7D0D0-5CF2-4F84-896F-4E42117F38D0}"/>
              </a:ext>
            </a:extLst>
          </p:cNvPr>
          <p:cNvSpPr txBox="1"/>
          <p:nvPr/>
        </p:nvSpPr>
        <p:spPr>
          <a:xfrm>
            <a:off x="228600" y="25908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most part Christians do not feature in this narrative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 as </a:t>
            </a:r>
            <a:r>
              <a:rPr kumimoji="0" lang="en-US" sz="6600" b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antagonists</a:t>
            </a:r>
            <a:r>
              <a:rPr kumimoji="0" lang="en-US" sz="6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693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62E4A1-8C07-D043-DF3D-1D85BFFCF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676547"/>
      </p:ext>
    </p:extLst>
  </p:cSld>
  <p:clrMapOvr>
    <a:masterClrMapping/>
  </p:clrMapOvr>
  <p:transition spd="slow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7920-4713-9E98-60CC-460FF2AAE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39BE42-E2EA-AD3A-D73A-8913B5858706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45A47E90-FA88-4709-D92B-3BD2B63D35E7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Christians?</a:t>
            </a:r>
            <a:endParaRPr lang="en-US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35934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985C-B011-5127-600C-7C3CB0195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9EEB0-A98C-2ACD-37CD-E5AA44B6C2A9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74BEA859-7763-3536-E999-A5206BFFA45E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Christians?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United Nations?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D14E786-8EA9-2DAB-DEC5-5413AE4E2038}"/>
              </a:ext>
            </a:extLst>
          </p:cNvPr>
          <p:cNvSpPr/>
          <p:nvPr/>
        </p:nvSpPr>
        <p:spPr>
          <a:xfrm>
            <a:off x="88232" y="2057400"/>
            <a:ext cx="9677400" cy="2362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Atheistic nations (like the USSR) voted for Israel’s sovereignty.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“United Nations Partition Plan for Palestine” (Resolution 181, 1947)</a:t>
            </a:r>
          </a:p>
        </p:txBody>
      </p:sp>
    </p:spTree>
    <p:extLst>
      <p:ext uri="{BB962C8B-B14F-4D97-AF65-F5344CB8AC3E}">
        <p14:creationId xmlns:p14="http://schemas.microsoft.com/office/powerpoint/2010/main" val="29339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A7C1-39E9-1AF1-E1A9-CBED8800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7AD3C-8725-91B4-3656-33322D95175A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29E70B7-CAEA-5DEE-BB43-6FC6509CEB3C}"/>
              </a:ext>
            </a:extLst>
          </p:cNvPr>
          <p:cNvSpPr/>
          <p:nvPr/>
        </p:nvSpPr>
        <p:spPr>
          <a:xfrm>
            <a:off x="4495800" y="1752600"/>
            <a:ext cx="7010400" cy="42311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Who self-fulfilled these biblical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Jews?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Christians?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United Nations?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FC8201D-9A6B-F40B-995F-85B7BFF9EE7E}"/>
              </a:ext>
            </a:extLst>
          </p:cNvPr>
          <p:cNvSpPr/>
          <p:nvPr/>
        </p:nvSpPr>
        <p:spPr>
          <a:xfrm>
            <a:off x="381000" y="1981200"/>
            <a:ext cx="9677400" cy="2362200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why many conspiracy theorists deny the Holocaust…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65901" y="2362200"/>
            <a:ext cx="7795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Why, we might ask the deniers, if the Holocaust did not happen would any group concoct such a horrific story? </a:t>
            </a:r>
            <a:endParaRPr kumimoji="0" lang="en-US" sz="66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4D362-5F45-40E2-860C-B586F03E008A}"/>
              </a:ext>
            </a:extLst>
          </p:cNvPr>
          <p:cNvSpPr txBox="1"/>
          <p:nvPr/>
        </p:nvSpPr>
        <p:spPr>
          <a:xfrm>
            <a:off x="175056" y="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Michael Shermer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(Historian of Science)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Michael Shermer and Alex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Grobman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Denying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(Berkley: University of California Press, 2000), 106.</a:t>
            </a:r>
          </a:p>
        </p:txBody>
      </p:sp>
    </p:spTree>
    <p:extLst>
      <p:ext uri="{BB962C8B-B14F-4D97-AF65-F5344CB8AC3E}">
        <p14:creationId xmlns:p14="http://schemas.microsoft.com/office/powerpoint/2010/main" val="3485601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65901" y="2362200"/>
            <a:ext cx="7795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Because, some deniers claim, there was a conspiracy by Zionists to exaggerate the plight of Jews during the war in order to finance the state of Israel through war reparations.</a:t>
            </a:r>
            <a:endParaRPr kumimoji="0" lang="en-US" sz="66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4D362-5F45-40E2-860C-B586F03E008A}"/>
              </a:ext>
            </a:extLst>
          </p:cNvPr>
          <p:cNvSpPr txBox="1"/>
          <p:nvPr/>
        </p:nvSpPr>
        <p:spPr>
          <a:xfrm>
            <a:off x="175056" y="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Michael Shermer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(Historian of Science)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Michael Shermer and Alex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Grobman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Denying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(Berkley: University of California Press, 2000), 106.</a:t>
            </a:r>
          </a:p>
        </p:txBody>
      </p:sp>
    </p:spTree>
    <p:extLst>
      <p:ext uri="{BB962C8B-B14F-4D97-AF65-F5344CB8AC3E}">
        <p14:creationId xmlns:p14="http://schemas.microsoft.com/office/powerpoint/2010/main" val="2873287243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65901" y="2779216"/>
            <a:ext cx="779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‘Holocaust’ lie was perpetrated… [to fill] the minds of Gentile people… with such guilt feelings about the Jews that they would utter no protest when the Zionists robbed the Palestinians of their homeland.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4D362-5F45-40E2-860C-B586F03E008A}"/>
              </a:ext>
            </a:extLst>
          </p:cNvPr>
          <p:cNvSpPr txBox="1"/>
          <p:nvPr/>
        </p:nvSpPr>
        <p:spPr>
          <a:xfrm>
            <a:off x="175056" y="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Richard Harwood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(Holocaust Denier)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Richard Harwood, ‘“Holocaust’ Story an Evil Hoax,”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“Holocaust” News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(London) 1 (1982): 1. Cited in Michael Shermer and Alex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Grobman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Denying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(Berkley: University of California Press, 2000), 80.</a:t>
            </a:r>
          </a:p>
        </p:txBody>
      </p:sp>
    </p:spTree>
    <p:extLst>
      <p:ext uri="{BB962C8B-B14F-4D97-AF65-F5344CB8AC3E}">
        <p14:creationId xmlns:p14="http://schemas.microsoft.com/office/powerpoint/2010/main" val="3676254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65901" y="2779216"/>
            <a:ext cx="779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Talmudic Jewry is at war with humanity… Revolutionary communism and International Zionism are twin forces working toward the same goal: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despotic world government with the capital in Jerusalem.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Jack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Wikoff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(Holocaust Denier)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Jack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Wikoff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Remarks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(newsletter) 1990.  Cited in Michael Shermer and Alex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Grobman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Denying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(Berkley: University of California Press, 2000), 84.</a:t>
            </a:r>
          </a:p>
        </p:txBody>
      </p:sp>
    </p:spTree>
    <p:extLst>
      <p:ext uri="{BB962C8B-B14F-4D97-AF65-F5344CB8AC3E}">
        <p14:creationId xmlns:p14="http://schemas.microsoft.com/office/powerpoint/2010/main" val="3688821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1F5E8D-F700-41B1-B8DC-7FA91D49E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71983-F64D-43B1-A720-6A148103EF59}"/>
              </a:ext>
            </a:extLst>
          </p:cNvPr>
          <p:cNvSpPr txBox="1"/>
          <p:nvPr/>
        </p:nvSpPr>
        <p:spPr>
          <a:xfrm>
            <a:off x="65901" y="2779216"/>
            <a:ext cx="7795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Without Hitler the State of Israel probably would not exist today so to that extent he was probably the Jews’ greatest friend.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254F7-B600-411F-B9C6-C228B2C6F64C}"/>
              </a:ext>
            </a:extLst>
          </p:cNvPr>
          <p:cNvSpPr txBox="1"/>
          <p:nvPr/>
        </p:nvSpPr>
        <p:spPr>
          <a:xfrm>
            <a:off x="175056" y="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Irving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(Holocaust Denier)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David Irving, interview with M. Shermer, Altadena, Calif., April 25, 1994 (transcript in Skeptics Society research library). Cited in Michael Shermer and Alex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Grobman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Denying History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(Berkley: University of California Press, 2000), 49.</a:t>
            </a:r>
          </a:p>
        </p:txBody>
      </p:sp>
    </p:spTree>
    <p:extLst>
      <p:ext uri="{BB962C8B-B14F-4D97-AF65-F5344CB8AC3E}">
        <p14:creationId xmlns:p14="http://schemas.microsoft.com/office/powerpoint/2010/main" val="99573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A0A88-3440-BBC6-C028-04E29DBC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00ABB-D50C-66E3-2CF0-72A267C1D8B3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</p:spTree>
    <p:extLst>
      <p:ext uri="{BB962C8B-B14F-4D97-AF65-F5344CB8AC3E}">
        <p14:creationId xmlns:p14="http://schemas.microsoft.com/office/powerpoint/2010/main" val="25878539"/>
      </p:ext>
    </p:extLst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37346-34E0-D666-DAF9-6A76E0429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14810-5898-B730-67F4-E6DB4CF9E830}"/>
              </a:ext>
            </a:extLst>
          </p:cNvPr>
          <p:cNvSpPr txBox="1"/>
          <p:nvPr/>
        </p:nvSpPr>
        <p:spPr>
          <a:xfrm>
            <a:off x="88232" y="82451"/>
            <a:ext cx="775883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Bible predicts that Israel would be regathered at the end of human history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Predicted numerous times—over hundreds of chapters of Scripture.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predictions date millennia before the regathering of Israel.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improbable</a:t>
            </a: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prediction to make.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srgbClr val="8B82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Self-fulfillment is implausible.</a:t>
            </a:r>
          </a:p>
        </p:txBody>
      </p:sp>
    </p:spTree>
    <p:extLst>
      <p:ext uri="{BB962C8B-B14F-4D97-AF65-F5344CB8AC3E}">
        <p14:creationId xmlns:p14="http://schemas.microsoft.com/office/powerpoint/2010/main" val="2706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E5A16-01BB-E30F-04E4-1AF463E6B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043725"/>
      </p:ext>
    </p:extLst>
  </p:cSld>
  <p:clrMapOvr>
    <a:masterClrMapping/>
  </p:clrMapOvr>
  <p:transition spd="slow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63" y="1798796"/>
            <a:ext cx="114254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the Bible offer plausible predictions about the end of human history?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Regathering of Israel)</a:t>
            </a:r>
          </a:p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predictions serve as evidence for the rest of the what the Bible says—specifically about eternal life.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563" y="1798796"/>
            <a:ext cx="114254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the Bible offer plausible predictions about the end of human history?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(e.g. Regathering of Israel)</a:t>
            </a:r>
          </a:p>
          <a:p>
            <a:pPr lvl="0" algn="ctr">
              <a:defRPr/>
            </a:pPr>
            <a:r>
              <a:rPr lang="en-US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predictions serve as evidence for the rest of the what the Bible says—specifically about eternal life.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0E4D81E3-7FF4-9F16-4C74-5C763220294F}"/>
              </a:ext>
            </a:extLst>
          </p:cNvPr>
          <p:cNvSpPr/>
          <p:nvPr/>
        </p:nvSpPr>
        <p:spPr>
          <a:xfrm>
            <a:off x="4796037" y="1295400"/>
            <a:ext cx="7010400" cy="3352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7:14) They have washed their robes in the blood of the Lamb and made them white.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 wipe away every tear from their eyes.</a:t>
            </a:r>
          </a:p>
        </p:txBody>
      </p:sp>
    </p:spTree>
    <p:extLst>
      <p:ext uri="{BB962C8B-B14F-4D97-AF65-F5344CB8AC3E}">
        <p14:creationId xmlns:p14="http://schemas.microsoft.com/office/powerpoint/2010/main" val="7350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4776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57DCF-2B09-A876-83CA-727C0DBE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24891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BC0E2-F289-DEA0-530D-B79FE4D2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80740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7EDD6-4B6A-303E-2801-51DE807C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4791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3341</Words>
  <Application>Microsoft Office PowerPoint</Application>
  <PresentationFormat>Widescreen</PresentationFormat>
  <Paragraphs>378</Paragraphs>
  <Slides>62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Light</vt:lpstr>
      <vt:lpstr>High Tower Text</vt:lpstr>
      <vt:lpstr>Lao UI</vt:lpstr>
      <vt:lpstr>Times New Roman</vt:lpstr>
      <vt:lpstr>Wingdings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2024-11-26T22:01:27Z</dcterms:created>
  <dcterms:modified xsi:type="dcterms:W3CDTF">2024-11-26T22:01:34Z</dcterms:modified>
</cp:coreProperties>
</file>