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3">
  <p:sldMasterIdLst>
    <p:sldMasterId id="2147483648" r:id="rId1"/>
    <p:sldMasterId id="2147483660" r:id="rId2"/>
    <p:sldMasterId id="2147483665" r:id="rId3"/>
  </p:sldMasterIdLst>
  <p:notesMasterIdLst>
    <p:notesMasterId r:id="rId62"/>
  </p:notesMasterIdLst>
  <p:sldIdLst>
    <p:sldId id="1761" r:id="rId4"/>
    <p:sldId id="1753" r:id="rId5"/>
    <p:sldId id="1754" r:id="rId6"/>
    <p:sldId id="1760" r:id="rId7"/>
    <p:sldId id="1678" r:id="rId8"/>
    <p:sldId id="1679" r:id="rId9"/>
    <p:sldId id="1762" r:id="rId10"/>
    <p:sldId id="1680" r:id="rId11"/>
    <p:sldId id="1626" r:id="rId12"/>
    <p:sldId id="1627" r:id="rId13"/>
    <p:sldId id="1634" r:id="rId14"/>
    <p:sldId id="1629" r:id="rId15"/>
    <p:sldId id="1562" r:id="rId16"/>
    <p:sldId id="1566" r:id="rId17"/>
    <p:sldId id="1567" r:id="rId18"/>
    <p:sldId id="1729" r:id="rId19"/>
    <p:sldId id="1735" r:id="rId20"/>
    <p:sldId id="1755" r:id="rId21"/>
    <p:sldId id="1743" r:id="rId22"/>
    <p:sldId id="1745" r:id="rId23"/>
    <p:sldId id="1737" r:id="rId24"/>
    <p:sldId id="1738" r:id="rId25"/>
    <p:sldId id="1740" r:id="rId26"/>
    <p:sldId id="1741" r:id="rId27"/>
    <p:sldId id="1742" r:id="rId28"/>
    <p:sldId id="1671" r:id="rId29"/>
    <p:sldId id="1757" r:id="rId30"/>
    <p:sldId id="1565" r:id="rId31"/>
    <p:sldId id="1574" r:id="rId32"/>
    <p:sldId id="1575" r:id="rId33"/>
    <p:sldId id="1733" r:id="rId34"/>
    <p:sldId id="1576" r:id="rId35"/>
    <p:sldId id="1577" r:id="rId36"/>
    <p:sldId id="1579" r:id="rId37"/>
    <p:sldId id="1580" r:id="rId38"/>
    <p:sldId id="1581" r:id="rId39"/>
    <p:sldId id="1584" r:id="rId40"/>
    <p:sldId id="1705" r:id="rId41"/>
    <p:sldId id="1709" r:id="rId42"/>
    <p:sldId id="1722" r:id="rId43"/>
    <p:sldId id="1699" r:id="rId44"/>
    <p:sldId id="1593" r:id="rId45"/>
    <p:sldId id="1582" r:id="rId46"/>
    <p:sldId id="1594" r:id="rId47"/>
    <p:sldId id="1590" r:id="rId48"/>
    <p:sldId id="1595" r:id="rId49"/>
    <p:sldId id="1726" r:id="rId50"/>
    <p:sldId id="1596" r:id="rId51"/>
    <p:sldId id="1597" r:id="rId52"/>
    <p:sldId id="1583" r:id="rId53"/>
    <p:sldId id="1598" r:id="rId54"/>
    <p:sldId id="1674" r:id="rId55"/>
    <p:sldId id="1675" r:id="rId56"/>
    <p:sldId id="1591" r:id="rId57"/>
    <p:sldId id="1676" r:id="rId58"/>
    <p:sldId id="1756" r:id="rId59"/>
    <p:sldId id="1759" r:id="rId60"/>
    <p:sldId id="1523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6378"/>
    <a:srgbClr val="547DA2"/>
    <a:srgbClr val="FFFFCC"/>
    <a:srgbClr val="754B1D"/>
    <a:srgbClr val="B79B71"/>
    <a:srgbClr val="C8A66E"/>
    <a:srgbClr val="B3A083"/>
    <a:srgbClr val="9A846E"/>
    <a:srgbClr val="5F462B"/>
    <a:srgbClr val="392A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CE9A0A-CB9C-4D46-82B5-00C93292F31D}" v="732" dt="2022-10-31T17:28:14.1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676" autoAdjust="0"/>
    <p:restoredTop sz="88604" autoAdjust="0"/>
  </p:normalViewPr>
  <p:slideViewPr>
    <p:cSldViewPr>
      <p:cViewPr varScale="1">
        <p:scale>
          <a:sx n="67" d="100"/>
          <a:sy n="67" d="100"/>
        </p:scale>
        <p:origin x="128" y="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presProps" Target="presProps.xml"/><Relationship Id="rId76" Type="http://schemas.microsoft.com/office/2015/10/relationships/revisionInfo" Target="revisionInfo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5C749-4993-4E44-A439-8E1EDE8A1D92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3B516-1BB5-4C80-B268-F5F2C570A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48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581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02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9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606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2742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6660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6696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057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9086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756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120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9738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1980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9550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5765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2448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2792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2970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6503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9665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105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1" spc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53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3570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6754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248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234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198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0775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053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2310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4837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1846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052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7683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8212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6578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0165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7256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4028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319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61915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4989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057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676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33528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33065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8975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87773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4224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7355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36592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884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91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78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42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35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0300890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5FEF0AC-57F3-46C3-A067-AF9767D0141E}"/>
              </a:ext>
            </a:extLst>
          </p:cNvPr>
          <p:cNvSpPr/>
          <p:nvPr userDrawn="1"/>
        </p:nvSpPr>
        <p:spPr>
          <a:xfrm>
            <a:off x="982436" y="2008415"/>
            <a:ext cx="7581900" cy="2906486"/>
          </a:xfrm>
          <a:prstGeom prst="rect">
            <a:avLst/>
          </a:prstGeom>
          <a:solidFill>
            <a:srgbClr val="000000">
              <a:alpha val="21176"/>
            </a:srgbClr>
          </a:solidFill>
          <a:ln>
            <a:solidFill>
              <a:srgbClr val="0340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C4E82F-64D4-4769-BE3C-6E5329F7A7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6057" y="1231220"/>
            <a:ext cx="8599714" cy="2387600"/>
          </a:xfrm>
        </p:spPr>
        <p:txBody>
          <a:bodyPr anchor="b">
            <a:normAutofit/>
          </a:bodyPr>
          <a:lstStyle>
            <a:lvl1pPr algn="ctr">
              <a:defRPr sz="7200" b="1">
                <a:solidFill>
                  <a:srgbClr val="72DB2B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13C1D05-4FCF-4AE8-B4DD-1BA6EC2A19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6057" y="3710895"/>
            <a:ext cx="8599714" cy="1655762"/>
          </a:xfrm>
        </p:spPr>
        <p:txBody>
          <a:bodyPr>
            <a:normAutofit/>
          </a:bodyPr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Title</a:t>
            </a:r>
          </a:p>
        </p:txBody>
      </p:sp>
    </p:spTree>
    <p:extLst>
      <p:ext uri="{BB962C8B-B14F-4D97-AF65-F5344CB8AC3E}">
        <p14:creationId xmlns:p14="http://schemas.microsoft.com/office/powerpoint/2010/main" val="4187823804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43" y="136525"/>
            <a:ext cx="11506200" cy="13255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5000" b="1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 useBgFill="1"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43" y="1597024"/>
            <a:ext cx="11506200" cy="4945289"/>
          </a:xfrm>
        </p:spPr>
        <p:txBody>
          <a:bodyPr/>
          <a:lstStyle>
            <a:lvl1pPr>
              <a:lnSpc>
                <a:spcPct val="100000"/>
              </a:lnSpc>
              <a:defRPr sz="4600" b="1">
                <a:solidFill>
                  <a:srgbClr val="72DB2B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  <a:lvl2pPr>
              <a:lnSpc>
                <a:spcPct val="100000"/>
              </a:lnSpc>
              <a:defRPr sz="44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2pPr>
            <a:lvl3pPr>
              <a:lnSpc>
                <a:spcPct val="100000"/>
              </a:lnSpc>
              <a:defRPr sz="42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3pPr>
            <a:lvl4pPr>
              <a:lnSpc>
                <a:spcPct val="100000"/>
              </a:lnSpc>
              <a:defRPr sz="40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4pPr>
            <a:lvl5pPr>
              <a:lnSpc>
                <a:spcPct val="100000"/>
              </a:lnSpc>
              <a:defRPr sz="38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312145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5400" b="1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 sz="4400" b="1">
                <a:solidFill>
                  <a:srgbClr val="72DB2B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  <a:lvl2pPr>
              <a:lnSpc>
                <a:spcPct val="100000"/>
              </a:lnSpc>
              <a:defRPr sz="42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2pPr>
            <a:lvl3pPr>
              <a:lnSpc>
                <a:spcPct val="100000"/>
              </a:lnSpc>
              <a:defRPr sz="40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3pPr>
            <a:lvl4pPr>
              <a:lnSpc>
                <a:spcPct val="100000"/>
              </a:lnSpc>
              <a:defRPr sz="36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 sz="4400" b="1">
                <a:solidFill>
                  <a:srgbClr val="72DB2B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  <a:lvl2pPr>
              <a:lnSpc>
                <a:spcPct val="100000"/>
              </a:lnSpc>
              <a:defRPr sz="42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2pPr>
            <a:lvl3pPr>
              <a:lnSpc>
                <a:spcPct val="100000"/>
              </a:lnSpc>
              <a:defRPr sz="40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3pPr>
            <a:lvl4pPr>
              <a:lnSpc>
                <a:spcPct val="100000"/>
              </a:lnSpc>
              <a:defRPr sz="36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A01C-E34D-4C3C-8E2D-FB95F254D7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B559-7634-44D8-AA3A-E62B6CDFB2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26345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83125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2484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27037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37912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39661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05802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08293"/>
      </p:ext>
    </p:extLst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135668"/>
      </p:ext>
    </p:extLst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13238"/>
      </p:ext>
    </p:extLst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92078"/>
      </p:ext>
    </p:extLst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997713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0BCBE-CB36-41ED-919D-FF973432CD85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3A01C-E34D-4C3C-8E2D-FB95F254D7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3B559-7634-44D8-AA3A-E62B6CDFB2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424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0BCBE-CB36-41ED-919D-FF973432CD85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4408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55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D397941-D5A5-4041-8CD2-916B3CFBC240}"/>
              </a:ext>
            </a:extLst>
          </p:cNvPr>
          <p:cNvSpPr/>
          <p:nvPr/>
        </p:nvSpPr>
        <p:spPr>
          <a:xfrm>
            <a:off x="3163956" y="2246244"/>
            <a:ext cx="7123044" cy="609600"/>
          </a:xfrm>
          <a:prstGeom prst="roundRect">
            <a:avLst/>
          </a:prstGeom>
          <a:noFill/>
          <a:ln w="76200">
            <a:solidFill>
              <a:srgbClr val="FFFF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5FFE6F8-1D21-49CA-96D6-FFE80C8688DE}"/>
              </a:ext>
            </a:extLst>
          </p:cNvPr>
          <p:cNvSpPr/>
          <p:nvPr/>
        </p:nvSpPr>
        <p:spPr>
          <a:xfrm>
            <a:off x="2998714" y="3240156"/>
            <a:ext cx="6145286" cy="609600"/>
          </a:xfrm>
          <a:prstGeom prst="roundRect">
            <a:avLst/>
          </a:prstGeom>
          <a:noFill/>
          <a:ln w="76200">
            <a:solidFill>
              <a:srgbClr val="FFFF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476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4A5FD3D0-52C3-433B-BA7C-E8370858D040}"/>
              </a:ext>
            </a:extLst>
          </p:cNvPr>
          <p:cNvSpPr/>
          <p:nvPr/>
        </p:nvSpPr>
        <p:spPr>
          <a:xfrm>
            <a:off x="3163956" y="2246244"/>
            <a:ext cx="1371600" cy="609600"/>
          </a:xfrm>
          <a:prstGeom prst="roundRect">
            <a:avLst/>
          </a:prstGeom>
          <a:noFill/>
          <a:ln w="76200">
            <a:solidFill>
              <a:srgbClr val="754B1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B9AB0CB-CED7-4C43-9D10-01B301393246}"/>
              </a:ext>
            </a:extLst>
          </p:cNvPr>
          <p:cNvSpPr/>
          <p:nvPr/>
        </p:nvSpPr>
        <p:spPr>
          <a:xfrm>
            <a:off x="2998714" y="3240156"/>
            <a:ext cx="1371600" cy="609600"/>
          </a:xfrm>
          <a:prstGeom prst="roundRect">
            <a:avLst/>
          </a:prstGeom>
          <a:noFill/>
          <a:ln w="76200">
            <a:solidFill>
              <a:srgbClr val="754B1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05432E8-2B04-4938-AD34-F0B8FDD57E91}"/>
              </a:ext>
            </a:extLst>
          </p:cNvPr>
          <p:cNvSpPr/>
          <p:nvPr/>
        </p:nvSpPr>
        <p:spPr>
          <a:xfrm>
            <a:off x="2657060" y="3916016"/>
            <a:ext cx="6858000" cy="1103244"/>
          </a:xfrm>
          <a:prstGeom prst="roundRect">
            <a:avLst/>
          </a:prstGeom>
          <a:noFill/>
          <a:ln w="76200">
            <a:solidFill>
              <a:srgbClr val="FFFF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2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9A23F28-F325-40F3-960C-78AD32A3527F}"/>
              </a:ext>
            </a:extLst>
          </p:cNvPr>
          <p:cNvSpPr/>
          <p:nvPr/>
        </p:nvSpPr>
        <p:spPr>
          <a:xfrm>
            <a:off x="493644" y="2209800"/>
            <a:ext cx="11125200" cy="685800"/>
          </a:xfrm>
          <a:prstGeom prst="roundRect">
            <a:avLst/>
          </a:prstGeom>
          <a:noFill/>
          <a:ln w="76200">
            <a:solidFill>
              <a:srgbClr val="FFFF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20">
            <a:extLst>
              <a:ext uri="{FF2B5EF4-FFF2-40B4-BE49-F238E27FC236}">
                <a16:creationId xmlns:a16="http://schemas.microsoft.com/office/drawing/2014/main" xmlns="" id="{E4518CC9-7398-4E4D-907C-F6C7609823F2}"/>
              </a:ext>
            </a:extLst>
          </p:cNvPr>
          <p:cNvSpPr/>
          <p:nvPr/>
        </p:nvSpPr>
        <p:spPr>
          <a:xfrm>
            <a:off x="1905000" y="4495800"/>
            <a:ext cx="7818782" cy="128546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1003">
            <a:schemeClr val="dk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6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The Messiah will die</a:t>
            </a:r>
            <a:r>
              <a:rPr lang="en-US" sz="6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75925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382742"/>
      </p:ext>
    </p:ext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897354"/>
      </p:ext>
    </p:extLst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220884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9C5EE3B3-EFB3-65EA-22B7-5F655C6FE270}"/>
              </a:ext>
            </a:extLst>
          </p:cNvPr>
          <p:cNvSpPr/>
          <p:nvPr/>
        </p:nvSpPr>
        <p:spPr>
          <a:xfrm>
            <a:off x="1447800" y="3886200"/>
            <a:ext cx="8952978" cy="1066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6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Recorded in Nehemiah 2…</a:t>
            </a:r>
          </a:p>
        </p:txBody>
      </p:sp>
    </p:spTree>
    <p:extLst>
      <p:ext uri="{BB962C8B-B14F-4D97-AF65-F5344CB8AC3E}">
        <p14:creationId xmlns:p14="http://schemas.microsoft.com/office/powerpoint/2010/main" val="331703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894B71F-0947-422F-953E-B03D108214F9}"/>
              </a:ext>
            </a:extLst>
          </p:cNvPr>
          <p:cNvSpPr txBox="1"/>
          <p:nvPr/>
        </p:nvSpPr>
        <p:spPr>
          <a:xfrm>
            <a:off x="4191000" y="1981200"/>
            <a:ext cx="78475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(Neh. 2:1) Early the following spring, in the month of Nisan,</a:t>
            </a:r>
          </a:p>
          <a:p>
            <a:pPr lvl="0">
              <a:defRPr/>
            </a:pP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during the twentieth year</a:t>
            </a:r>
          </a:p>
          <a:p>
            <a:pPr lvl="0">
              <a:defRPr/>
            </a:pP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of King Artaxerxes’ reign, I was serving the king his wine. I had never before appeared sad in his presence.</a:t>
            </a:r>
          </a:p>
        </p:txBody>
      </p:sp>
    </p:spTree>
    <p:extLst>
      <p:ext uri="{BB962C8B-B14F-4D97-AF65-F5344CB8AC3E}">
        <p14:creationId xmlns:p14="http://schemas.microsoft.com/office/powerpoint/2010/main" val="118235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E448AC-D5B3-4AFE-B158-B56178A35445}"/>
              </a:ext>
            </a:extLst>
          </p:cNvPr>
          <p:cNvSpPr txBox="1"/>
          <p:nvPr/>
        </p:nvSpPr>
        <p:spPr>
          <a:xfrm>
            <a:off x="4191000" y="1981200"/>
            <a:ext cx="78475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A07D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(Neh. 2:1) Early the following 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spring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A07D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in the month of Nisan,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A07D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during the 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twentieth year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of King Artaxerxes’ reign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A07D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I was serving the king his wine. I had never before appeared sad in his presence.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76A0A78-38DC-4757-B6EF-F7B723B38841}"/>
              </a:ext>
            </a:extLst>
          </p:cNvPr>
          <p:cNvSpPr/>
          <p:nvPr/>
        </p:nvSpPr>
        <p:spPr>
          <a:xfrm>
            <a:off x="4660731" y="3822526"/>
            <a:ext cx="3657595" cy="685800"/>
          </a:xfrm>
          <a:prstGeom prst="roundRect">
            <a:avLst/>
          </a:prstGeom>
          <a:noFill/>
          <a:ln w="7620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69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B0E8967-605C-4C9D-A75F-15BAC368AE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74" y="2743200"/>
            <a:ext cx="5943600" cy="2377440"/>
          </a:xfrm>
          <a:prstGeom prst="rect">
            <a:avLst/>
          </a:prstGeom>
          <a:ln w="76200"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A22A1EA-9F79-44A6-99E2-4CBC112DB8B1}"/>
              </a:ext>
            </a:extLst>
          </p:cNvPr>
          <p:cNvSpPr/>
          <p:nvPr/>
        </p:nvSpPr>
        <p:spPr>
          <a:xfrm>
            <a:off x="5092874" y="5828778"/>
            <a:ext cx="1066800" cy="304800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37F7ED0-D959-4324-86A2-EF278BBC1979}"/>
              </a:ext>
            </a:extLst>
          </p:cNvPr>
          <p:cNvSpPr/>
          <p:nvPr/>
        </p:nvSpPr>
        <p:spPr>
          <a:xfrm>
            <a:off x="8589264" y="5334000"/>
            <a:ext cx="1316736" cy="304800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1194400-BCE3-48D2-9917-A1818B99C558}"/>
              </a:ext>
            </a:extLst>
          </p:cNvPr>
          <p:cNvSpPr/>
          <p:nvPr/>
        </p:nvSpPr>
        <p:spPr>
          <a:xfrm>
            <a:off x="5454568" y="1898648"/>
            <a:ext cx="5077968" cy="381000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55C98E8-FA0F-4FF8-86D4-1AD9CA7BF0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08125"/>
            <a:ext cx="11430001" cy="820128"/>
          </a:xfrm>
          <a:prstGeom prst="rect">
            <a:avLst/>
          </a:prstGeom>
          <a:ln w="762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98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9DD73A9-7196-C24A-682F-EF364A667198}"/>
              </a:ext>
            </a:extLst>
          </p:cNvPr>
          <p:cNvSpPr txBox="1"/>
          <p:nvPr/>
        </p:nvSpPr>
        <p:spPr>
          <a:xfrm>
            <a:off x="115329" y="127686"/>
            <a:ext cx="94488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King?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Emperor?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Philosopher?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Military commander?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Entertainer?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Scientist?</a:t>
            </a:r>
          </a:p>
        </p:txBody>
      </p:sp>
    </p:spTree>
    <p:extLst>
      <p:ext uri="{BB962C8B-B14F-4D97-AF65-F5344CB8AC3E}">
        <p14:creationId xmlns:p14="http://schemas.microsoft.com/office/powerpoint/2010/main" val="140700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E448AC-D5B3-4AFE-B158-B56178A35445}"/>
              </a:ext>
            </a:extLst>
          </p:cNvPr>
          <p:cNvSpPr txBox="1"/>
          <p:nvPr/>
        </p:nvSpPr>
        <p:spPr>
          <a:xfrm>
            <a:off x="4191000" y="2895600"/>
            <a:ext cx="78475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A07D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(Neh. 2:1) Early the following 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spring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A07D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in the month of Nisan,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A07D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during the 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twentieth year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of King Artaxerxes’ reign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A07D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I was serving the king his wine. I had never before appeared sad in his presence.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76A0A78-38DC-4757-B6EF-F7B723B38841}"/>
              </a:ext>
            </a:extLst>
          </p:cNvPr>
          <p:cNvSpPr/>
          <p:nvPr/>
        </p:nvSpPr>
        <p:spPr>
          <a:xfrm>
            <a:off x="6248400" y="4191000"/>
            <a:ext cx="3162820" cy="685800"/>
          </a:xfrm>
          <a:prstGeom prst="roundRect">
            <a:avLst/>
          </a:prstGeom>
          <a:noFill/>
          <a:ln w="7620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93181378-8EC7-7ABF-8810-36928388C649}"/>
              </a:ext>
            </a:extLst>
          </p:cNvPr>
          <p:cNvSpPr/>
          <p:nvPr/>
        </p:nvSpPr>
        <p:spPr>
          <a:xfrm>
            <a:off x="10134600" y="3061752"/>
            <a:ext cx="1600200" cy="685800"/>
          </a:xfrm>
          <a:prstGeom prst="roundRect">
            <a:avLst/>
          </a:prstGeom>
          <a:noFill/>
          <a:ln w="7620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AB65A5D-3F06-9702-A39D-B5314C97A8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800" y="-381000"/>
            <a:ext cx="6057042" cy="378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416B259-26E8-41B1-AB6B-07C7577C77C7}"/>
              </a:ext>
            </a:extLst>
          </p:cNvPr>
          <p:cNvSpPr txBox="1"/>
          <p:nvPr/>
        </p:nvSpPr>
        <p:spPr>
          <a:xfrm>
            <a:off x="4191000" y="1981200"/>
            <a:ext cx="8001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(Neh. 2:3) Nehemiah said,</a:t>
            </a:r>
          </a:p>
          <a:p>
            <a:pPr lvl="0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“The </a:t>
            </a:r>
            <a:r>
              <a:rPr lang="en-US" sz="4000" b="1" u="sng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city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where my ancestors are buried is in ruins.</a:t>
            </a:r>
          </a:p>
          <a:p>
            <a:pPr lvl="0">
              <a:defRPr/>
            </a:pPr>
            <a:r>
              <a:rPr lang="en-US" sz="4000" b="1" u="sng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gates have been destroyed by fire.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lvl="0">
              <a:defRPr/>
            </a:pPr>
            <a:r>
              <a:rPr lang="en-US" sz="4000" b="1" spc="-150" baseline="30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king asked, “How can I help?”</a:t>
            </a:r>
          </a:p>
        </p:txBody>
      </p:sp>
    </p:spTree>
    <p:extLst>
      <p:ext uri="{BB962C8B-B14F-4D97-AF65-F5344CB8AC3E}">
        <p14:creationId xmlns:p14="http://schemas.microsoft.com/office/powerpoint/2010/main" val="178332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416B259-26E8-41B1-AB6B-07C7577C77C7}"/>
              </a:ext>
            </a:extLst>
          </p:cNvPr>
          <p:cNvSpPr txBox="1"/>
          <p:nvPr/>
        </p:nvSpPr>
        <p:spPr>
          <a:xfrm>
            <a:off x="4191000" y="1981200"/>
            <a:ext cx="78475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(Neh. 2:5) I replied, “Send me to Judah to rebuild the </a:t>
            </a:r>
            <a:r>
              <a:rPr lang="en-US" sz="4000" b="1" u="sng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city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where my ancestors are buried.”</a:t>
            </a:r>
          </a:p>
        </p:txBody>
      </p:sp>
    </p:spTree>
    <p:extLst>
      <p:ext uri="{BB962C8B-B14F-4D97-AF65-F5344CB8AC3E}">
        <p14:creationId xmlns:p14="http://schemas.microsoft.com/office/powerpoint/2010/main" val="3053708777"/>
      </p:ext>
    </p:extLst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416B259-26E8-41B1-AB6B-07C7577C77C7}"/>
              </a:ext>
            </a:extLst>
          </p:cNvPr>
          <p:cNvSpPr txBox="1"/>
          <p:nvPr/>
        </p:nvSpPr>
        <p:spPr>
          <a:xfrm>
            <a:off x="4191000" y="1981200"/>
            <a:ext cx="78475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(Neh. 2:7) I also said to the king,</a:t>
            </a:r>
          </a:p>
          <a:p>
            <a:pPr lvl="0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“Let me have </a:t>
            </a:r>
            <a:r>
              <a:rPr lang="en-US" sz="4000" b="1" u="sng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letters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addressed to the governors…”</a:t>
            </a:r>
          </a:p>
        </p:txBody>
      </p:sp>
    </p:spTree>
    <p:extLst>
      <p:ext uri="{BB962C8B-B14F-4D97-AF65-F5344CB8AC3E}">
        <p14:creationId xmlns:p14="http://schemas.microsoft.com/office/powerpoint/2010/main" val="2163969149"/>
      </p:ext>
    </p:extLst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416B259-26E8-41B1-AB6B-07C7577C77C7}"/>
              </a:ext>
            </a:extLst>
          </p:cNvPr>
          <p:cNvSpPr txBox="1"/>
          <p:nvPr/>
        </p:nvSpPr>
        <p:spPr>
          <a:xfrm>
            <a:off x="4191000" y="1981200"/>
            <a:ext cx="78475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(Neh. 2:8) “Please give me a </a:t>
            </a:r>
            <a:r>
              <a:rPr lang="en-US" sz="4000" b="1" u="sng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letter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addressed to Asaph.</a:t>
            </a:r>
          </a:p>
          <a:p>
            <a:pPr lvl="0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will need it to make beams for the gates of the Temple fortress</a:t>
            </a:r>
          </a:p>
          <a:p>
            <a:pPr lvl="0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and for the </a:t>
            </a:r>
            <a:r>
              <a:rPr lang="en-US" sz="4000" b="1" u="sng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city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walls.”</a:t>
            </a:r>
          </a:p>
        </p:txBody>
      </p:sp>
    </p:spTree>
    <p:extLst>
      <p:ext uri="{BB962C8B-B14F-4D97-AF65-F5344CB8AC3E}">
        <p14:creationId xmlns:p14="http://schemas.microsoft.com/office/powerpoint/2010/main" val="292384277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416B259-26E8-41B1-AB6B-07C7577C77C7}"/>
              </a:ext>
            </a:extLst>
          </p:cNvPr>
          <p:cNvSpPr txBox="1"/>
          <p:nvPr/>
        </p:nvSpPr>
        <p:spPr>
          <a:xfrm>
            <a:off x="4191000" y="1981200"/>
            <a:ext cx="78475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6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(Neh. 2:8) And the king granted these requests.</a:t>
            </a:r>
          </a:p>
        </p:txBody>
      </p:sp>
    </p:spTree>
    <p:extLst>
      <p:ext uri="{BB962C8B-B14F-4D97-AF65-F5344CB8AC3E}">
        <p14:creationId xmlns:p14="http://schemas.microsoft.com/office/powerpoint/2010/main" val="1218797219"/>
      </p:ext>
    </p:extLst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453506A-ADD1-4359-AD67-268E074CEF7C}"/>
              </a:ext>
            </a:extLst>
          </p:cNvPr>
          <p:cNvSpPr/>
          <p:nvPr/>
        </p:nvSpPr>
        <p:spPr>
          <a:xfrm>
            <a:off x="76200" y="1256778"/>
            <a:ext cx="1371600" cy="712572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7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B3F86BB-F11E-4613-A167-ADB46C3CC04F}"/>
              </a:ext>
            </a:extLst>
          </p:cNvPr>
          <p:cNvSpPr/>
          <p:nvPr/>
        </p:nvSpPr>
        <p:spPr>
          <a:xfrm>
            <a:off x="4394886" y="5791200"/>
            <a:ext cx="4191000" cy="560172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20">
            <a:extLst>
              <a:ext uri="{FF2B5EF4-FFF2-40B4-BE49-F238E27FC236}">
                <a16:creationId xmlns:a16="http://schemas.microsoft.com/office/drawing/2014/main" xmlns="" id="{216ED5EF-5D59-450E-B445-A36F5A46889B}"/>
              </a:ext>
            </a:extLst>
          </p:cNvPr>
          <p:cNvSpPr/>
          <p:nvPr/>
        </p:nvSpPr>
        <p:spPr>
          <a:xfrm>
            <a:off x="5486400" y="0"/>
            <a:ext cx="6477000" cy="405127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1003">
            <a:schemeClr val="dk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“Sevens” or “Weeks”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“set of seven” (</a:t>
            </a:r>
            <a:r>
              <a:rPr kumimoji="0" lang="en-US" sz="3600" b="1" i="1" u="none" strike="noStrike" kern="1200" cap="none" spc="-150" normalizeH="0" baseline="0" noProof="0" dirty="0" err="1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shabu’im</a:t>
            </a: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Like the word “dozen.”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spc="-15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2" descr="James Farms Grade A Extra Large Eggs - 1 Dozen (鸡蛋) – Asian Veggies">
            <a:extLst>
              <a:ext uri="{FF2B5EF4-FFF2-40B4-BE49-F238E27FC236}">
                <a16:creationId xmlns:a16="http://schemas.microsoft.com/office/drawing/2014/main" xmlns="" id="{41FEEC1E-CF7B-D7ED-2CE7-314B7C6AF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67" y="125104"/>
            <a:ext cx="5090621" cy="3656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ssorted Cake Donuts (Dozen) - Aggie's Bakery &amp; Cake Shop">
            <a:extLst>
              <a:ext uri="{FF2B5EF4-FFF2-40B4-BE49-F238E27FC236}">
                <a16:creationId xmlns:a16="http://schemas.microsoft.com/office/drawing/2014/main" xmlns="" id="{653DEFAB-19AD-E5CF-6C55-293DC6237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8240" y="2105471"/>
            <a:ext cx="5068826" cy="3078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55116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B3F86BB-F11E-4613-A167-ADB46C3CC04F}"/>
              </a:ext>
            </a:extLst>
          </p:cNvPr>
          <p:cNvSpPr/>
          <p:nvPr/>
        </p:nvSpPr>
        <p:spPr>
          <a:xfrm>
            <a:off x="4394886" y="5791200"/>
            <a:ext cx="4191000" cy="560172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20">
            <a:extLst>
              <a:ext uri="{FF2B5EF4-FFF2-40B4-BE49-F238E27FC236}">
                <a16:creationId xmlns:a16="http://schemas.microsoft.com/office/drawing/2014/main" xmlns="" id="{216ED5EF-5D59-450E-B445-A36F5A46889B}"/>
              </a:ext>
            </a:extLst>
          </p:cNvPr>
          <p:cNvSpPr/>
          <p:nvPr/>
        </p:nvSpPr>
        <p:spPr>
          <a:xfrm>
            <a:off x="5676900" y="1403364"/>
            <a:ext cx="6477000" cy="405127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1003">
            <a:schemeClr val="dk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“Sevens” or “Weeks”</a:t>
            </a:r>
          </a:p>
          <a:p>
            <a:pPr algn="ctr">
              <a:defRPr/>
            </a:pPr>
            <a:r>
              <a:rPr lang="en-US" sz="3600" b="1" spc="-15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“set of seven” (</a:t>
            </a:r>
            <a:r>
              <a:rPr lang="en-US" sz="3600" b="1" i="1" spc="-15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shabu’im</a:t>
            </a:r>
            <a:r>
              <a:rPr lang="en-US" sz="3600" b="1" spc="-15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>
              <a:defRPr/>
            </a:pPr>
            <a:r>
              <a:rPr lang="en-US" sz="3600" b="1" spc="-15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Like the word “dozen.”</a:t>
            </a:r>
          </a:p>
          <a:p>
            <a:pPr lvl="0" algn="ctr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Context refers to years</a:t>
            </a:r>
          </a:p>
          <a:p>
            <a:pPr lvl="0" algn="ctr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Days makes no sense</a:t>
            </a:r>
          </a:p>
          <a:p>
            <a:pPr algn="ctr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Used for seven years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xmlns="" id="{B0708148-C544-7F70-C728-D6D94B6F53E3}"/>
              </a:ext>
            </a:extLst>
          </p:cNvPr>
          <p:cNvSpPr/>
          <p:nvPr/>
        </p:nvSpPr>
        <p:spPr>
          <a:xfrm>
            <a:off x="291152" y="228600"/>
            <a:ext cx="8204886" cy="32004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(Gen. 29:27) Laban said to Jacob,</a:t>
            </a:r>
          </a:p>
          <a:p>
            <a:pPr lvl="0" algn="ctr">
              <a:defRPr/>
            </a:pP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“Complete the </a:t>
            </a:r>
            <a:r>
              <a:rPr lang="en-US" sz="44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week</a:t>
            </a: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of this one,</a:t>
            </a:r>
          </a:p>
          <a:p>
            <a:pPr lvl="0" algn="ctr">
              <a:defRPr/>
            </a:pP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we will give you the other… for another </a:t>
            </a:r>
            <a:r>
              <a:rPr lang="en-US" sz="44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seven years.</a:t>
            </a:r>
          </a:p>
        </p:txBody>
      </p:sp>
    </p:spTree>
    <p:extLst>
      <p:ext uri="{BB962C8B-B14F-4D97-AF65-F5344CB8AC3E}">
        <p14:creationId xmlns:p14="http://schemas.microsoft.com/office/powerpoint/2010/main" val="165101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>
            <a:extLst>
              <a:ext uri="{FF2B5EF4-FFF2-40B4-BE49-F238E27FC236}">
                <a16:creationId xmlns:a16="http://schemas.microsoft.com/office/drawing/2014/main" xmlns="" id="{D1479216-F0F3-9DE0-BDDC-709B6C3E9579}"/>
              </a:ext>
            </a:extLst>
          </p:cNvPr>
          <p:cNvSpPr/>
          <p:nvPr/>
        </p:nvSpPr>
        <p:spPr>
          <a:xfrm>
            <a:off x="4800600" y="762000"/>
            <a:ext cx="7239000" cy="4114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1003">
            <a:schemeClr val="dk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 x 7 years = 49 years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62 x 7 years = 434 years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spc="-15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483 years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FAFE71D3-0234-7961-63FE-2449F877EF64}"/>
              </a:ext>
            </a:extLst>
          </p:cNvPr>
          <p:cNvCxnSpPr>
            <a:cxnSpLocks/>
          </p:cNvCxnSpPr>
          <p:nvPr/>
        </p:nvCxnSpPr>
        <p:spPr>
          <a:xfrm>
            <a:off x="5334000" y="2947792"/>
            <a:ext cx="6477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18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BB221C5-9A9D-6116-1CEE-6319A31E7C19}"/>
              </a:ext>
            </a:extLst>
          </p:cNvPr>
          <p:cNvSpPr txBox="1"/>
          <p:nvPr/>
        </p:nvSpPr>
        <p:spPr>
          <a:xfrm>
            <a:off x="115329" y="127686"/>
            <a:ext cx="944880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5400" b="1" spc="-150" dirty="0">
                <a:solidFill>
                  <a:srgbClr val="4C63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King?</a:t>
            </a:r>
          </a:p>
          <a:p>
            <a:pPr lvl="0"/>
            <a:r>
              <a:rPr lang="en-US" sz="5400" b="1" spc="-150" dirty="0">
                <a:solidFill>
                  <a:srgbClr val="4C63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Emperor?</a:t>
            </a:r>
          </a:p>
          <a:p>
            <a:pPr lvl="0"/>
            <a:r>
              <a:rPr lang="en-US" sz="5400" b="1" spc="-150" dirty="0">
                <a:solidFill>
                  <a:srgbClr val="4C63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Philosopher?</a:t>
            </a:r>
          </a:p>
          <a:p>
            <a:pPr lvl="0"/>
            <a:r>
              <a:rPr lang="en-US" sz="5400" b="1" spc="-150" dirty="0">
                <a:solidFill>
                  <a:srgbClr val="4C63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Military commander?</a:t>
            </a:r>
          </a:p>
          <a:p>
            <a:pPr lvl="0"/>
            <a:r>
              <a:rPr lang="en-US" sz="5400" b="1" spc="-150" dirty="0">
                <a:solidFill>
                  <a:srgbClr val="4C63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Entertainer?</a:t>
            </a:r>
          </a:p>
          <a:p>
            <a:pPr lvl="0"/>
            <a:r>
              <a:rPr lang="en-US" sz="5400" b="1" spc="-150" dirty="0">
                <a:solidFill>
                  <a:srgbClr val="4C63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Scientist</a:t>
            </a: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rgbClr val="4C63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Jesus of Nazareth</a:t>
            </a:r>
            <a:endParaRPr kumimoji="0" lang="en-US" sz="96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xmlns="" id="{EE8C4E31-6223-142E-2136-90EE2075FEA7}"/>
              </a:ext>
            </a:extLst>
          </p:cNvPr>
          <p:cNvSpPr/>
          <p:nvPr/>
        </p:nvSpPr>
        <p:spPr>
          <a:xfrm>
            <a:off x="685800" y="0"/>
            <a:ext cx="10172700" cy="535627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Three-year public ministry.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Not wealthy.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 offspring.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Didn’t conquer any cities.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Didn’t travel very far.</a:t>
            </a:r>
          </a:p>
          <a:p>
            <a:pPr marL="914400" lvl="0">
              <a:defRPr/>
            </a:pPr>
            <a:r>
              <a:rPr lang="en-US" sz="32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Stayed within 100 miles of his birthplace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Almost universally abandoned at death.</a:t>
            </a:r>
          </a:p>
          <a:p>
            <a:pPr marL="914400" lvl="0">
              <a:defRPr/>
            </a:pPr>
            <a:r>
              <a:rPr lang="en-US" sz="32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Only a few female followers.</a:t>
            </a:r>
          </a:p>
        </p:txBody>
      </p:sp>
    </p:spTree>
    <p:extLst>
      <p:ext uri="{BB962C8B-B14F-4D97-AF65-F5344CB8AC3E}">
        <p14:creationId xmlns:p14="http://schemas.microsoft.com/office/powerpoint/2010/main" val="27988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593563"/>
      </p:ext>
    </p:extLst>
  </p:cSld>
  <p:clrMapOvr>
    <a:masterClrMapping/>
  </p:clrMapOvr>
  <p:transition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12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05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5FE2A4AE-5D8D-4813-9A44-9809A210EBCA}"/>
              </a:ext>
            </a:extLst>
          </p:cNvPr>
          <p:cNvSpPr/>
          <p:nvPr/>
        </p:nvSpPr>
        <p:spPr>
          <a:xfrm>
            <a:off x="1219200" y="1828800"/>
            <a:ext cx="10439400" cy="2209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Very close! But Jesus died in AD 33.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But we forgot something…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22B8DF38-F30E-7F3C-11F0-46955B88DD70}"/>
              </a:ext>
            </a:extLst>
          </p:cNvPr>
          <p:cNvSpPr/>
          <p:nvPr/>
        </p:nvSpPr>
        <p:spPr>
          <a:xfrm>
            <a:off x="1600200" y="3962400"/>
            <a:ext cx="10439400" cy="2590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Jewish people didn’t use our modern calendar.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49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19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EAE7C075-8D54-4584-BC40-25BED7966FC9}"/>
              </a:ext>
            </a:extLst>
          </p:cNvPr>
          <p:cNvSpPr/>
          <p:nvPr/>
        </p:nvSpPr>
        <p:spPr>
          <a:xfrm>
            <a:off x="4724400" y="304800"/>
            <a:ext cx="7086600" cy="2514600"/>
          </a:xfrm>
          <a:prstGeom prst="roundRect">
            <a:avLst/>
          </a:prstGeom>
          <a:gradFill flip="none" rotWithShape="1">
            <a:gsLst>
              <a:gs pos="0">
                <a:srgbClr val="34596A">
                  <a:shade val="30000"/>
                  <a:satMod val="115000"/>
                </a:srgbClr>
              </a:gs>
              <a:gs pos="50000">
                <a:srgbClr val="34596A">
                  <a:shade val="67500"/>
                  <a:satMod val="115000"/>
                </a:srgbClr>
              </a:gs>
              <a:gs pos="100000">
                <a:srgbClr val="34596A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(Gen. 8:3-4) After </a:t>
            </a:r>
            <a:r>
              <a:rPr lang="en-US" sz="48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 days</a:t>
            </a: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 algn="ctr">
              <a:defRPr/>
            </a:pP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exactly </a:t>
            </a:r>
            <a:r>
              <a:rPr lang="en-US" sz="48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five months</a:t>
            </a: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from the time the flood began…</a:t>
            </a:r>
          </a:p>
        </p:txBody>
      </p:sp>
    </p:spTree>
    <p:extLst>
      <p:ext uri="{BB962C8B-B14F-4D97-AF65-F5344CB8AC3E}">
        <p14:creationId xmlns:p14="http://schemas.microsoft.com/office/powerpoint/2010/main" val="131890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xmlns="" id="{A861650F-13E8-47C7-AFE6-E10C52CF61C2}"/>
              </a:ext>
            </a:extLst>
          </p:cNvPr>
          <p:cNvSpPr/>
          <p:nvPr/>
        </p:nvSpPr>
        <p:spPr>
          <a:xfrm>
            <a:off x="6579296" y="990600"/>
            <a:ext cx="5410200" cy="30480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5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“42 months”</a:t>
            </a:r>
          </a:p>
          <a:p>
            <a:pPr lvl="0" algn="ctr">
              <a:defRPr/>
            </a:pPr>
            <a:r>
              <a:rPr 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Revelation 11:2; 13:5</a:t>
            </a:r>
          </a:p>
          <a:p>
            <a:pPr lvl="0" algn="ctr">
              <a:defRPr/>
            </a:pPr>
            <a:r>
              <a:rPr lang="en-US" sz="5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“1,260 days”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Revelation 11:3; 12:6</a:t>
            </a:r>
          </a:p>
        </p:txBody>
      </p:sp>
    </p:spTree>
    <p:extLst>
      <p:ext uri="{BB962C8B-B14F-4D97-AF65-F5344CB8AC3E}">
        <p14:creationId xmlns:p14="http://schemas.microsoft.com/office/powerpoint/2010/main" val="164374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37C0A7C-549F-4139-ABBD-0405738D01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800" y="830573"/>
            <a:ext cx="5943600" cy="4457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CF507F-57EF-A4F1-2F4B-E81D889A4AA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0900" y="830573"/>
            <a:ext cx="5410200" cy="541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E2B38C1-C53A-ACFE-3EE0-FF7BB13A63F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849623"/>
            <a:ext cx="5017852" cy="501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9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3622A26-AA8D-4E5C-8A0E-B4131257A1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D822F4F-130E-40A8-A792-1FE174B45B52}"/>
              </a:ext>
            </a:extLst>
          </p:cNvPr>
          <p:cNvSpPr txBox="1"/>
          <p:nvPr/>
        </p:nvSpPr>
        <p:spPr>
          <a:xfrm>
            <a:off x="109653" y="3749"/>
            <a:ext cx="75438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Jonathan Ben-</a:t>
            </a: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Dov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(Hebrew University)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lvl="0" algn="ctr">
              <a:defRPr/>
            </a:pP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Jonathan Ben-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Dov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“A 360-Day Administrative Year in Ancient Israel.” </a:t>
            </a:r>
            <a:r>
              <a:rPr lang="en-US" sz="20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Harvard Theological Review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(Cambridge University Pres, 2021).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F68EC24-CF28-4DBE-BE9C-98FEB5A63C3F}"/>
              </a:ext>
            </a:extLst>
          </p:cNvPr>
          <p:cNvSpPr txBox="1"/>
          <p:nvPr/>
        </p:nvSpPr>
        <p:spPr>
          <a:xfrm>
            <a:off x="106036" y="2362200"/>
            <a:ext cx="754380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Administrators in ancient Judah used schematic </a:t>
            </a: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30-day months</a:t>
            </a:r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a </a:t>
            </a: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360-day year</a:t>
            </a:r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alongside other annual frameworks.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13925DE-D40E-4489-B294-76809790C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5873" y="0"/>
            <a:ext cx="4432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41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3622A26-AA8D-4E5C-8A0E-B4131257A1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D822F4F-130E-40A8-A792-1FE174B45B52}"/>
              </a:ext>
            </a:extLst>
          </p:cNvPr>
          <p:cNvSpPr txBox="1"/>
          <p:nvPr/>
        </p:nvSpPr>
        <p:spPr>
          <a:xfrm>
            <a:off x="109653" y="3749"/>
            <a:ext cx="75438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Jonathan Ben-</a:t>
            </a: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Dov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(Hebrew University)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lvl="0" algn="ctr">
              <a:defRPr/>
            </a:pP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Jonathan Ben-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Dov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“A 360-Day Administrative Year in Ancient Israel.” </a:t>
            </a:r>
            <a:r>
              <a:rPr lang="en-US" sz="20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Harvard Theological Review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(Cambridge University Pres, 2021).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F68EC24-CF28-4DBE-BE9C-98FEB5A63C3F}"/>
              </a:ext>
            </a:extLst>
          </p:cNvPr>
          <p:cNvSpPr txBox="1"/>
          <p:nvPr/>
        </p:nvSpPr>
        <p:spPr>
          <a:xfrm>
            <a:off x="106036" y="2362200"/>
            <a:ext cx="754380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Until the </a:t>
            </a:r>
            <a:r>
              <a:rPr lang="en-US" sz="4400" u="sng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Old Babylonian period</a:t>
            </a:r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the most wide-spread system in administrative use was a </a:t>
            </a:r>
            <a:r>
              <a:rPr lang="en-US" sz="4400" u="sng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schematic year of 360 days</a:t>
            </a:r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existing alongside the lunar calendar.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13925DE-D40E-4489-B294-76809790C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5873" y="0"/>
            <a:ext cx="4432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9711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BB221C5-9A9D-6116-1CEE-6319A31E7C19}"/>
              </a:ext>
            </a:extLst>
          </p:cNvPr>
          <p:cNvSpPr txBox="1"/>
          <p:nvPr/>
        </p:nvSpPr>
        <p:spPr>
          <a:xfrm>
            <a:off x="115329" y="127686"/>
            <a:ext cx="944880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rgbClr val="4C63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King?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rgbClr val="4C63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Emperor?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rgbClr val="4C63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Philosopher?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rgbClr val="4C63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Military commander?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rgbClr val="4C63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Entertainer?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rgbClr val="4C63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Scientist?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Jesus of Nazareth</a:t>
            </a: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ED824154-F401-133B-A8A2-A260EDAC17DB}"/>
              </a:ext>
            </a:extLst>
          </p:cNvPr>
          <p:cNvSpPr/>
          <p:nvPr/>
        </p:nvSpPr>
        <p:spPr>
          <a:xfrm>
            <a:off x="800100" y="990600"/>
            <a:ext cx="10172700" cy="417923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Why would anyone trust their lives (let alone eternities!) to Jesus?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ounded Rectangle 2">
            <a:extLst>
              <a:ext uri="{FF2B5EF4-FFF2-40B4-BE49-F238E27FC236}">
                <a16:creationId xmlns:a16="http://schemas.microsoft.com/office/drawing/2014/main" xmlns="" id="{9448484C-6583-B89D-C965-A7CD1A198627}"/>
              </a:ext>
            </a:extLst>
          </p:cNvPr>
          <p:cNvSpPr/>
          <p:nvPr/>
        </p:nvSpPr>
        <p:spPr>
          <a:xfrm>
            <a:off x="800099" y="228601"/>
            <a:ext cx="10172700" cy="535627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72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Why would anyone trust their lives (let alone eternities!) to Jesus?</a:t>
            </a:r>
          </a:p>
        </p:txBody>
      </p:sp>
    </p:spTree>
    <p:extLst>
      <p:ext uri="{BB962C8B-B14F-4D97-AF65-F5344CB8AC3E}">
        <p14:creationId xmlns:p14="http://schemas.microsoft.com/office/powerpoint/2010/main" val="364943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3622A26-AA8D-4E5C-8A0E-B4131257A1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D822F4F-130E-40A8-A792-1FE174B45B52}"/>
              </a:ext>
            </a:extLst>
          </p:cNvPr>
          <p:cNvSpPr txBox="1"/>
          <p:nvPr/>
        </p:nvSpPr>
        <p:spPr>
          <a:xfrm>
            <a:off x="109653" y="3749"/>
            <a:ext cx="75438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Jonathan Ben-</a:t>
            </a: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Dov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(Hebrew University)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lvl="0" algn="ctr">
              <a:defRPr/>
            </a:pP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Jonathan Ben-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Dov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“A 360-Day Administrative Year in Ancient Israel.” </a:t>
            </a:r>
            <a:r>
              <a:rPr lang="en-US" sz="20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Harvard Theological Review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(Cambridge University Pres, 2021).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F68EC24-CF28-4DBE-BE9C-98FEB5A63C3F}"/>
              </a:ext>
            </a:extLst>
          </p:cNvPr>
          <p:cNvSpPr txBox="1"/>
          <p:nvPr/>
        </p:nvSpPr>
        <p:spPr>
          <a:xfrm>
            <a:off x="106036" y="2362200"/>
            <a:ext cx="754380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 was an administrative framework used by clerks and administrators for</a:t>
            </a:r>
          </a:p>
          <a:p>
            <a:pPr lvl="0" algn="ctr">
              <a:defRPr/>
            </a:pPr>
            <a:r>
              <a:rPr lang="en-US" sz="6600" u="sng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long-term calculations</a:t>
            </a:r>
            <a:r>
              <a:rPr lang="en-US" sz="66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13925DE-D40E-4489-B294-76809790C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5873" y="0"/>
            <a:ext cx="4432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1681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32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ler PNG Transparent Images - PNG All">
            <a:extLst>
              <a:ext uri="{FF2B5EF4-FFF2-40B4-BE49-F238E27FC236}">
                <a16:creationId xmlns:a16="http://schemas.microsoft.com/office/drawing/2014/main" xmlns="" id="{956897D1-4538-E0BB-0725-09F401FD37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1052" y="4419600"/>
            <a:ext cx="10629895" cy="2057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79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406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31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60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FA504CF-6F48-4B87-BF84-8DEBA386B23D}"/>
              </a:ext>
            </a:extLst>
          </p:cNvPr>
          <p:cNvSpPr/>
          <p:nvPr/>
        </p:nvSpPr>
        <p:spPr>
          <a:xfrm>
            <a:off x="4419600" y="3733800"/>
            <a:ext cx="3200400" cy="1371600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2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16FFC00-24F8-4069-918B-19C0A48E8871}"/>
              </a:ext>
            </a:extLst>
          </p:cNvPr>
          <p:cNvSpPr/>
          <p:nvPr/>
        </p:nvSpPr>
        <p:spPr>
          <a:xfrm>
            <a:off x="4419600" y="3733800"/>
            <a:ext cx="3200400" cy="1371600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25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543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F53CBE8-656A-43CC-9EB1-AA512A06D564}"/>
              </a:ext>
            </a:extLst>
          </p:cNvPr>
          <p:cNvSpPr/>
          <p:nvPr/>
        </p:nvSpPr>
        <p:spPr>
          <a:xfrm>
            <a:off x="914400" y="1752600"/>
            <a:ext cx="11125200" cy="23622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Really </a:t>
            </a: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close! But not AD 33.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 forgot one more thing…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89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8A99447-A14A-49C5-B997-799B2A721A28}"/>
              </a:ext>
            </a:extLst>
          </p:cNvPr>
          <p:cNvSpPr/>
          <p:nvPr/>
        </p:nvSpPr>
        <p:spPr>
          <a:xfrm>
            <a:off x="4495800" y="1764957"/>
            <a:ext cx="4800600" cy="560172"/>
          </a:xfrm>
          <a:prstGeom prst="roundRect">
            <a:avLst/>
          </a:prstGeom>
          <a:noFill/>
          <a:ln w="76200">
            <a:solidFill>
              <a:srgbClr val="FFFF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20">
            <a:extLst>
              <a:ext uri="{FF2B5EF4-FFF2-40B4-BE49-F238E27FC236}">
                <a16:creationId xmlns:a16="http://schemas.microsoft.com/office/drawing/2014/main" xmlns="" id="{363848A3-D806-4A99-936B-4E5AB73FA138}"/>
              </a:ext>
            </a:extLst>
          </p:cNvPr>
          <p:cNvSpPr/>
          <p:nvPr/>
        </p:nvSpPr>
        <p:spPr>
          <a:xfrm>
            <a:off x="7086600" y="381000"/>
            <a:ext cx="4953000" cy="131393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1003">
            <a:schemeClr val="dk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538 BC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Gleason Archer,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Daniel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(1986), 107.</a:t>
            </a:r>
          </a:p>
        </p:txBody>
      </p:sp>
    </p:spTree>
    <p:extLst>
      <p:ext uri="{BB962C8B-B14F-4D97-AF65-F5344CB8AC3E}">
        <p14:creationId xmlns:p14="http://schemas.microsoft.com/office/powerpoint/2010/main" val="358876114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7F874D-2060-4E71-80A6-92BF4348CC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52064">
            <a:off x="4267196" y="1138264"/>
            <a:ext cx="3657607" cy="365760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7A1D526-591B-4830-BF04-8728B70A23AA}"/>
              </a:ext>
            </a:extLst>
          </p:cNvPr>
          <p:cNvCxnSpPr>
            <a:cxnSpLocks/>
          </p:cNvCxnSpPr>
          <p:nvPr/>
        </p:nvCxnSpPr>
        <p:spPr>
          <a:xfrm flipH="1">
            <a:off x="6019800" y="1219200"/>
            <a:ext cx="76200" cy="3581400"/>
          </a:xfrm>
          <a:prstGeom prst="line">
            <a:avLst/>
          </a:prstGeom>
          <a:ln w="152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B0738DC8-1783-404D-9DCC-4A06315CCB24}"/>
              </a:ext>
            </a:extLst>
          </p:cNvPr>
          <p:cNvCxnSpPr>
            <a:cxnSpLocks/>
          </p:cNvCxnSpPr>
          <p:nvPr/>
        </p:nvCxnSpPr>
        <p:spPr>
          <a:xfrm flipV="1">
            <a:off x="4343400" y="2971800"/>
            <a:ext cx="3429000" cy="76200"/>
          </a:xfrm>
          <a:prstGeom prst="line">
            <a:avLst/>
          </a:prstGeom>
          <a:ln w="152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549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68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77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594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18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B1BC6FE-CA73-47A6-C4CC-25E0B479AEBB}"/>
              </a:ext>
            </a:extLst>
          </p:cNvPr>
          <p:cNvSpPr/>
          <p:nvPr/>
        </p:nvSpPr>
        <p:spPr>
          <a:xfrm>
            <a:off x="10869304" y="1268104"/>
            <a:ext cx="1219200" cy="712572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64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0EC5A3-A752-3EF3-0E40-0B9E53B1BD28}"/>
              </a:ext>
            </a:extLst>
          </p:cNvPr>
          <p:cNvSpPr txBox="1"/>
          <p:nvPr/>
        </p:nvSpPr>
        <p:spPr>
          <a:xfrm>
            <a:off x="115329" y="127686"/>
            <a:ext cx="944880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5400" b="1" spc="-150" dirty="0">
                <a:solidFill>
                  <a:srgbClr val="4C63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King?</a:t>
            </a:r>
          </a:p>
          <a:p>
            <a:pPr lvl="0"/>
            <a:r>
              <a:rPr lang="en-US" sz="5400" b="1" spc="-150" dirty="0">
                <a:solidFill>
                  <a:srgbClr val="4C63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Emperor?</a:t>
            </a:r>
          </a:p>
          <a:p>
            <a:pPr lvl="0"/>
            <a:r>
              <a:rPr lang="en-US" sz="5400" b="1" spc="-150" dirty="0">
                <a:solidFill>
                  <a:srgbClr val="4C63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Philosopher?</a:t>
            </a:r>
          </a:p>
          <a:p>
            <a:pPr lvl="0"/>
            <a:r>
              <a:rPr lang="en-US" sz="5400" b="1" spc="-150" dirty="0">
                <a:solidFill>
                  <a:srgbClr val="4C63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Military commander?</a:t>
            </a:r>
          </a:p>
          <a:p>
            <a:pPr lvl="0"/>
            <a:r>
              <a:rPr lang="en-US" sz="5400" b="1" spc="-150" dirty="0">
                <a:solidFill>
                  <a:srgbClr val="4C63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Entertainer?</a:t>
            </a:r>
          </a:p>
          <a:p>
            <a:pPr lvl="0"/>
            <a:r>
              <a:rPr lang="en-US" sz="5400" b="1" spc="-150" dirty="0">
                <a:solidFill>
                  <a:srgbClr val="4C63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Scientist</a:t>
            </a: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rgbClr val="4C63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Jesus of Nazareth</a:t>
            </a:r>
            <a:endParaRPr kumimoji="0" lang="en-US" sz="96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5B3D69D7-F6DF-9B4E-A924-CF6E8CF9793D}"/>
              </a:ext>
            </a:extLst>
          </p:cNvPr>
          <p:cNvSpPr/>
          <p:nvPr/>
        </p:nvSpPr>
        <p:spPr>
          <a:xfrm>
            <a:off x="800100" y="990600"/>
            <a:ext cx="10172700" cy="417923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Why would anyone trust their lives (let alone eternities!) to Jesus?</a:t>
            </a:r>
          </a:p>
        </p:txBody>
      </p:sp>
    </p:spTree>
    <p:extLst>
      <p:ext uri="{BB962C8B-B14F-4D97-AF65-F5344CB8AC3E}">
        <p14:creationId xmlns:p14="http://schemas.microsoft.com/office/powerpoint/2010/main" val="68685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0EC5A3-A752-3EF3-0E40-0B9E53B1BD28}"/>
              </a:ext>
            </a:extLst>
          </p:cNvPr>
          <p:cNvSpPr txBox="1"/>
          <p:nvPr/>
        </p:nvSpPr>
        <p:spPr>
          <a:xfrm>
            <a:off x="115329" y="127686"/>
            <a:ext cx="944880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rgbClr val="4C63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King?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rgbClr val="4C63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Emperor?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rgbClr val="4C63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Philosopher?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rgbClr val="4C63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Military commander?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rgbClr val="4C63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Entertainer?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rgbClr val="4C63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Scientist?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Jesus of Nazareth</a:t>
            </a: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xmlns="" id="{37D54C4B-B938-87EC-D2C5-CABF528B5C1C}"/>
              </a:ext>
            </a:extLst>
          </p:cNvPr>
          <p:cNvSpPr/>
          <p:nvPr/>
        </p:nvSpPr>
        <p:spPr>
          <a:xfrm>
            <a:off x="800100" y="990600"/>
            <a:ext cx="10172700" cy="417923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(Rev. 3:20) Jesus said,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“Look! I stand at the door and knock.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If you hear my voice and open the door,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 will come in, and we will share a meal together </a:t>
            </a:r>
            <a:r>
              <a:rPr kumimoji="0" lang="en-US" sz="48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 friends!”</a:t>
            </a:r>
            <a:endParaRPr kumimoji="0" lang="en-US" sz="48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22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378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070DD42A-BBB1-41B5-BBAE-973B7F42E295}"/>
              </a:ext>
            </a:extLst>
          </p:cNvPr>
          <p:cNvSpPr/>
          <p:nvPr/>
        </p:nvSpPr>
        <p:spPr>
          <a:xfrm>
            <a:off x="5257801" y="5220729"/>
            <a:ext cx="3733800" cy="560172"/>
          </a:xfrm>
          <a:prstGeom prst="roundRect">
            <a:avLst/>
          </a:prstGeom>
          <a:noFill/>
          <a:ln w="76200">
            <a:solidFill>
              <a:srgbClr val="FFFF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86238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20">
            <a:extLst>
              <a:ext uri="{FF2B5EF4-FFF2-40B4-BE49-F238E27FC236}">
                <a16:creationId xmlns:a16="http://schemas.microsoft.com/office/drawing/2014/main" xmlns="" id="{4841A607-B2D4-45A1-BE3D-E622B98AD9FB}"/>
              </a:ext>
            </a:extLst>
          </p:cNvPr>
          <p:cNvSpPr/>
          <p:nvPr/>
        </p:nvSpPr>
        <p:spPr>
          <a:xfrm>
            <a:off x="228600" y="228600"/>
            <a:ext cx="7486134" cy="2209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1003">
            <a:schemeClr val="dk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(Jer. 29:10) When </a:t>
            </a:r>
            <a:r>
              <a:rPr kumimoji="0" lang="en-US" sz="4000" b="1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seventy years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have been completed for Babylon, I will… bring you back to this place.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070DD42A-BBB1-41B5-BBAE-973B7F42E295}"/>
              </a:ext>
            </a:extLst>
          </p:cNvPr>
          <p:cNvSpPr/>
          <p:nvPr/>
        </p:nvSpPr>
        <p:spPr>
          <a:xfrm>
            <a:off x="5257801" y="5220729"/>
            <a:ext cx="3733800" cy="560172"/>
          </a:xfrm>
          <a:prstGeom prst="roundRect">
            <a:avLst/>
          </a:prstGeom>
          <a:noFill/>
          <a:ln w="76200">
            <a:solidFill>
              <a:srgbClr val="FFFF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43042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93378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8B464CF-0D4A-435B-BD03-A034980F0304}"/>
              </a:ext>
            </a:extLst>
          </p:cNvPr>
          <p:cNvSpPr/>
          <p:nvPr/>
        </p:nvSpPr>
        <p:spPr>
          <a:xfrm>
            <a:off x="1143000" y="2779644"/>
            <a:ext cx="9829800" cy="3048000"/>
          </a:xfrm>
          <a:prstGeom prst="roundRect">
            <a:avLst/>
          </a:prstGeom>
          <a:noFill/>
          <a:ln w="76200">
            <a:solidFill>
              <a:srgbClr val="FFFF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1771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DwellDark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welldark16x9.potx" id="{77470787-3BA3-4BA9-93AB-3419747B99F4}" vid="{A57E8D5C-484E-4496-B0FE-81ED5C544492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888</Words>
  <Application>Microsoft Office PowerPoint</Application>
  <PresentationFormat>Widescreen</PresentationFormat>
  <Paragraphs>174</Paragraphs>
  <Slides>58</Slides>
  <Notes>56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58</vt:i4>
      </vt:variant>
    </vt:vector>
  </HeadingPairs>
  <TitlesOfParts>
    <vt:vector size="67" baseType="lpstr">
      <vt:lpstr>Arial</vt:lpstr>
      <vt:lpstr>Calibri</vt:lpstr>
      <vt:lpstr>Calibri Light</vt:lpstr>
      <vt:lpstr>Lao UI</vt:lpstr>
      <vt:lpstr>Times New Roman</vt:lpstr>
      <vt:lpstr>Wingdings</vt:lpstr>
      <vt:lpstr>Office Theme</vt:lpstr>
      <vt:lpstr>DwellDark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2022-11-16T19:06:45Z</dcterms:created>
  <dcterms:modified xsi:type="dcterms:W3CDTF">2022-11-16T19:06:55Z</dcterms:modified>
</cp:coreProperties>
</file>