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9"/>
  </p:notesMasterIdLst>
  <p:sldIdLst>
    <p:sldId id="6226" r:id="rId2"/>
    <p:sldId id="6589" r:id="rId3"/>
    <p:sldId id="6590" r:id="rId4"/>
    <p:sldId id="6575" r:id="rId5"/>
    <p:sldId id="6591" r:id="rId6"/>
    <p:sldId id="6592" r:id="rId7"/>
    <p:sldId id="6209" r:id="rId8"/>
    <p:sldId id="6593" r:id="rId9"/>
    <p:sldId id="6594" r:id="rId10"/>
    <p:sldId id="6595" r:id="rId11"/>
    <p:sldId id="6577" r:id="rId12"/>
    <p:sldId id="6579" r:id="rId13"/>
    <p:sldId id="6596" r:id="rId14"/>
    <p:sldId id="6597" r:id="rId15"/>
    <p:sldId id="6598" r:id="rId16"/>
    <p:sldId id="6599" r:id="rId17"/>
    <p:sldId id="6584" r:id="rId18"/>
    <p:sldId id="6603" r:id="rId19"/>
    <p:sldId id="6604" r:id="rId20"/>
    <p:sldId id="6605" r:id="rId21"/>
    <p:sldId id="6606" r:id="rId22"/>
    <p:sldId id="6608" r:id="rId23"/>
    <p:sldId id="6607" r:id="rId24"/>
    <p:sldId id="6609" r:id="rId25"/>
    <p:sldId id="6546" r:id="rId26"/>
    <p:sldId id="6611" r:id="rId27"/>
    <p:sldId id="661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6C2008"/>
    <a:srgbClr val="004C22"/>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9FC764-683F-486C-8BCC-BE2A39B5DB26}" v="1020" dt="2025-04-20T04:01:14.6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700" autoAdjust="0"/>
    <p:restoredTop sz="89165" autoAdjust="0"/>
  </p:normalViewPr>
  <p:slideViewPr>
    <p:cSldViewPr snapToGrid="0">
      <p:cViewPr varScale="1">
        <p:scale>
          <a:sx n="57" d="100"/>
          <a:sy n="57" d="100"/>
        </p:scale>
        <p:origin x="32" y="264"/>
      </p:cViewPr>
      <p:guideLst/>
    </p:cSldViewPr>
  </p:slideViewPr>
  <p:notesTextViewPr>
    <p:cViewPr>
      <p:scale>
        <a:sx n="3" d="2"/>
        <a:sy n="3" d="2"/>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4/28/2025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34060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93174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6828F0-7589-9724-D56B-F4959473A74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7858655-731C-D865-CA24-39DF3F2309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35A0E67-7180-588E-5FC0-3A071690A8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B9CD75A-ABEE-F237-5349-70B6C6B888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690889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13712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2314C-B205-DFDD-F898-68AEF5A16B5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731E48E-8164-1436-94C8-71D72456EF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DDB1510-120F-BDF0-FD7C-18E46AE82B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F5FFA210-8256-91E9-86E9-9AF3F5143F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39307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12922-0D60-54DF-4F0D-26BE10CE7B1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0D6E94F-4BA3-0988-5594-CE8285E91C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141A8D3-D2C2-EB64-3E54-4C0CA5600D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F20D2D60-481F-CDFE-666F-6DABDE6D59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405484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9FCCA-90D1-838F-E9BD-A5D72E8D67D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538A513-C946-994E-8620-A7DB63D7E0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DF85F6D-1C5E-7610-A1E1-308947B140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5590D0D-4331-8952-2ECD-995041DFDF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562618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45A68-92FE-DB00-093F-F6B32254AE8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74CBBDB-43BC-6329-2F7F-003D9296F4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3D75B4D-EE44-8696-68BC-5356EB30C7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092210C-82D6-F90A-4D24-32E4D42585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30015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F75932-474F-78B3-2573-799E3BF6E21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E23D975-DE30-F714-6784-6EAD4DEC8D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3B6CF14-FA2B-F109-C3E8-50D5EC7F2D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B409F68-3DD2-370B-4D95-D0D2D6C8EC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387834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566EE-1E74-A8A3-125A-058C257B0DB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4D8C87F-55A7-1DEC-F57A-1381B0ABB6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0B6565E-B55D-C01B-7FF8-0D00F3CA37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694EC1C-B3C1-6569-FD45-62AFE245CF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22008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1D8AE-90FE-BA49-FCED-797CE14B478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E9265D4-8E2F-111E-C1DB-D472BC3371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E791C50-B7DD-6B6C-183A-49B842021A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630C12F-57CD-45E1-3832-4B8EC6A7EE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21518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17897-61E5-EC8D-80E2-394A11EC554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966AFD9-889B-6EF1-06CB-3D8CFB1F87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0F40907-18DB-8298-8C91-5AD50684E4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EFA30AA-DF32-BBA7-1EE7-DACE93E1D8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31555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8AEB58-F33D-79E7-CF34-DE8F44056FC7}"/>
            </a:ext>
          </a:extLst>
        </p:cNvPr>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C640AE70-669B-4D66-B50F-B83BAA8433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E44755A8-E6CB-BF39-5D43-02CA8851B5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a:extLst>
              <a:ext uri="{FF2B5EF4-FFF2-40B4-BE49-F238E27FC236}">
                <a16:creationId xmlns:a16="http://schemas.microsoft.com/office/drawing/2014/main" id="{33C1759E-B631-DD8B-C8FD-E8C55D0337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50962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FB8DE-D3A1-04F3-E065-A82AE269760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C7983E4-BCBF-93EE-A0CF-552651A154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72070FA-97DB-F40F-A239-B42BA1A42F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ED0E8C9-E393-BB41-7A74-28663C63BA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5472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39512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1A8E8E-FB9D-86BE-DC1E-3DB93F42150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86922B70-6E15-EF4A-985A-CDFB593F16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83E2A76-586E-D290-820E-2235B8AF0B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D33068F-BE09-3EB8-C465-D058694331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08777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7FFC95-766C-ABB7-0E01-790B6DFB7D2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8540EE5-E661-C57C-19F5-C8E4B8AF12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2166B02-F676-E33C-5314-3BF4C2BB41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E964191-7178-7ED3-C77D-1A55CB1937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59822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AC641E-EF9E-0448-CE77-741B49B74471}"/>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99E178D-60AE-DA63-EEAB-2726A2FD4E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4F9E147-4069-B23F-2D70-F683DA3379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D3EDED7-3CFC-4A3E-D20C-97D552FD12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85645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5EA1C-940E-C147-6B48-BC0DEB697B9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B16A89E-E477-248C-C272-9922BC53C7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4FD092E-766A-45B3-0D09-A9DC5599AD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A750017-320F-F024-F0D7-ACB6EC5082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22223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713D1F-48ED-E612-6FDA-5D33EF0B6B0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F075F8D-74DC-D7F0-B93A-3EF5C3066A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7DE243B-0D50-30FB-F2EA-EC945F67FA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680209F-601C-35E4-D011-7163540304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8250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4/28/2025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4/28/2025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4/28/2025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4/28/2025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4/28/2025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4/28/2025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4/28/2025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4/28/2025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304800"/>
            <a:ext cx="10749280" cy="4419600"/>
          </a:xfrm>
        </p:spPr>
        <p:txBody>
          <a:bodyPr/>
          <a:lstStyle/>
          <a:p>
            <a:pPr eaLnBrk="1" hangingPunct="1"/>
            <a:r>
              <a:rPr lang="en-US" altLang="en-US" sz="19900" dirty="0">
                <a:latin typeface="Haettenschweiler" panose="020B0706040902060204" pitchFamily="34" charset="0"/>
              </a:rPr>
              <a:t>EASTER</a:t>
            </a:r>
            <a:endParaRPr lang="en-US" altLang="en-US" sz="8800" dirty="0">
              <a:latin typeface="Haettenschweiler" panose="020B0706040902060204" pitchFamily="34" charset="0"/>
            </a:endParaRPr>
          </a:p>
        </p:txBody>
      </p:sp>
    </p:spTree>
    <p:extLst>
      <p:ext uri="{BB962C8B-B14F-4D97-AF65-F5344CB8AC3E}">
        <p14:creationId xmlns:p14="http://schemas.microsoft.com/office/powerpoint/2010/main" val="4076447911"/>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6E5ACE-425F-08AF-96F8-20D5B830DA1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20B1F5F-F213-1CEE-F840-3806E9A81913}"/>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77FB1766-24ED-F4E7-21B9-2BC7ECD34154}"/>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Jesus came and stood in their midst and said to them, “Peace be with you.” </a:t>
            </a:r>
          </a:p>
          <a:p>
            <a:pPr marL="0" indent="0">
              <a:buNone/>
            </a:pPr>
            <a:r>
              <a:rPr lang="en-US" baseline="30000" dirty="0"/>
              <a:t>20</a:t>
            </a:r>
            <a:r>
              <a:rPr lang="en-US" dirty="0"/>
              <a:t>And when He had said this, He showed them both His hands and His side. The disciples then rejoiced when they saw the Lord.</a:t>
            </a:r>
          </a:p>
        </p:txBody>
      </p:sp>
      <p:sp>
        <p:nvSpPr>
          <p:cNvPr id="2" name="TextBox 1">
            <a:extLst>
              <a:ext uri="{FF2B5EF4-FFF2-40B4-BE49-F238E27FC236}">
                <a16:creationId xmlns:a16="http://schemas.microsoft.com/office/drawing/2014/main" id="{458E512A-1FF8-AF0D-7F44-D9972656EAE9}"/>
              </a:ext>
            </a:extLst>
          </p:cNvPr>
          <p:cNvSpPr txBox="1"/>
          <p:nvPr/>
        </p:nvSpPr>
        <p:spPr>
          <a:xfrm>
            <a:off x="9368286" y="6101782"/>
            <a:ext cx="2701065"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REJOICING</a:t>
            </a:r>
          </a:p>
        </p:txBody>
      </p:sp>
      <p:grpSp>
        <p:nvGrpSpPr>
          <p:cNvPr id="3" name="Group 2">
            <a:extLst>
              <a:ext uri="{FF2B5EF4-FFF2-40B4-BE49-F238E27FC236}">
                <a16:creationId xmlns:a16="http://schemas.microsoft.com/office/drawing/2014/main" id="{4B8E493C-B6AA-03BB-1EF9-870AE658B7AD}"/>
              </a:ext>
            </a:extLst>
          </p:cNvPr>
          <p:cNvGrpSpPr/>
          <p:nvPr/>
        </p:nvGrpSpPr>
        <p:grpSpPr>
          <a:xfrm>
            <a:off x="8389935" y="5557140"/>
            <a:ext cx="844898" cy="777666"/>
            <a:chOff x="5338274" y="5472138"/>
            <a:chExt cx="844898" cy="777666"/>
          </a:xfrm>
        </p:grpSpPr>
        <p:sp>
          <p:nvSpPr>
            <p:cNvPr id="4" name="TextBox 3">
              <a:extLst>
                <a:ext uri="{FF2B5EF4-FFF2-40B4-BE49-F238E27FC236}">
                  <a16:creationId xmlns:a16="http://schemas.microsoft.com/office/drawing/2014/main" id="{A2E1AAE0-A93C-EA20-A591-EBFF24620958}"/>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5" name="Oval 4">
              <a:extLst>
                <a:ext uri="{FF2B5EF4-FFF2-40B4-BE49-F238E27FC236}">
                  <a16:creationId xmlns:a16="http://schemas.microsoft.com/office/drawing/2014/main" id="{5416D8EB-E380-31AE-CFC7-4AB7E67E2BFE}"/>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F1A5745E-D86B-58F8-B0F2-B1ACC5E8E839}"/>
              </a:ext>
            </a:extLst>
          </p:cNvPr>
          <p:cNvSpPr txBox="1"/>
          <p:nvPr/>
        </p:nvSpPr>
        <p:spPr>
          <a:xfrm>
            <a:off x="882616" y="3232240"/>
            <a:ext cx="10426767"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Romans 10:9 – </a:t>
            </a:r>
            <a:r>
              <a:rPr lang="en-US" sz="3800" baseline="30000" dirty="0">
                <a:latin typeface="Aptos" panose="020B0004020202020204" pitchFamily="34" charset="0"/>
              </a:rPr>
              <a:t>9</a:t>
            </a:r>
            <a:r>
              <a:rPr lang="en-US" sz="3800" dirty="0">
                <a:latin typeface="Aptos" panose="020B0004020202020204" pitchFamily="34" charset="0"/>
              </a:rPr>
              <a:t>that if you confess with your mouth Jesus as Lord, and believe in your heart that God raised Him from the dead, you will be saved.</a:t>
            </a:r>
          </a:p>
        </p:txBody>
      </p:sp>
    </p:spTree>
    <p:extLst>
      <p:ext uri="{BB962C8B-B14F-4D97-AF65-F5344CB8AC3E}">
        <p14:creationId xmlns:p14="http://schemas.microsoft.com/office/powerpoint/2010/main" val="2720165242"/>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9297DB78-4130-A389-AF35-CAC13D2A8BC2}"/>
              </a:ext>
            </a:extLst>
          </p:cNvPr>
          <p:cNvSpPr>
            <a:spLocks noGrp="1"/>
          </p:cNvSpPr>
          <p:nvPr>
            <p:ph idx="1"/>
          </p:nvPr>
        </p:nvSpPr>
        <p:spPr>
          <a:xfrm>
            <a:off x="609600" y="1600201"/>
            <a:ext cx="10972800" cy="4525963"/>
          </a:xfrm>
        </p:spPr>
        <p:txBody>
          <a:bodyPr/>
          <a:lstStyle/>
          <a:p>
            <a:pPr marL="0" indent="0">
              <a:buNone/>
            </a:pPr>
            <a:r>
              <a:rPr lang="en-US" baseline="30000" dirty="0"/>
              <a:t>24</a:t>
            </a:r>
            <a:r>
              <a:rPr lang="en-US" dirty="0"/>
              <a:t>But Thomas, one of the twelve, was not with them when Jesus came. </a:t>
            </a:r>
          </a:p>
          <a:p>
            <a:pPr marL="0" indent="0">
              <a:buNone/>
            </a:pPr>
            <a:r>
              <a:rPr lang="en-US" baseline="30000" dirty="0"/>
              <a:t>25</a:t>
            </a:r>
            <a:r>
              <a:rPr lang="en-US" dirty="0"/>
              <a:t>So the other disciples were saying to him, “We have seen the Lord!” </a:t>
            </a:r>
          </a:p>
          <a:p>
            <a:pPr marL="0" indent="0">
              <a:buNone/>
            </a:pPr>
            <a:r>
              <a:rPr lang="en-US" dirty="0"/>
              <a:t>But he said to them, “Unless I see in His hands the imprint of the nails, and put my finger into the place of the nails, and put my hand into His side, I will not believe. </a:t>
            </a:r>
          </a:p>
        </p:txBody>
      </p:sp>
      <p:sp>
        <p:nvSpPr>
          <p:cNvPr id="2" name="TextBox 1">
            <a:extLst>
              <a:ext uri="{FF2B5EF4-FFF2-40B4-BE49-F238E27FC236}">
                <a16:creationId xmlns:a16="http://schemas.microsoft.com/office/drawing/2014/main" id="{6ACB7311-5F8F-0283-3382-A121DF337508}"/>
              </a:ext>
            </a:extLst>
          </p:cNvPr>
          <p:cNvSpPr txBox="1"/>
          <p:nvPr/>
        </p:nvSpPr>
        <p:spPr>
          <a:xfrm>
            <a:off x="10213674" y="6101782"/>
            <a:ext cx="1855677"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DOUBT</a:t>
            </a:r>
          </a:p>
        </p:txBody>
      </p:sp>
      <p:grpSp>
        <p:nvGrpSpPr>
          <p:cNvPr id="3" name="Group 2">
            <a:extLst>
              <a:ext uri="{FF2B5EF4-FFF2-40B4-BE49-F238E27FC236}">
                <a16:creationId xmlns:a16="http://schemas.microsoft.com/office/drawing/2014/main" id="{9FFF963F-BDFA-DD0F-B3DA-D22526CBFAB4}"/>
              </a:ext>
            </a:extLst>
          </p:cNvPr>
          <p:cNvGrpSpPr/>
          <p:nvPr/>
        </p:nvGrpSpPr>
        <p:grpSpPr>
          <a:xfrm>
            <a:off x="9229717" y="5557140"/>
            <a:ext cx="844898" cy="777666"/>
            <a:chOff x="5338274" y="5472138"/>
            <a:chExt cx="844898" cy="777666"/>
          </a:xfrm>
        </p:grpSpPr>
        <p:sp>
          <p:nvSpPr>
            <p:cNvPr id="4" name="TextBox 3">
              <a:extLst>
                <a:ext uri="{FF2B5EF4-FFF2-40B4-BE49-F238E27FC236}">
                  <a16:creationId xmlns:a16="http://schemas.microsoft.com/office/drawing/2014/main" id="{0F91EC3D-A230-1608-8FFC-3BA6CB1D2C41}"/>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5" name="Oval 4">
              <a:extLst>
                <a:ext uri="{FF2B5EF4-FFF2-40B4-BE49-F238E27FC236}">
                  <a16:creationId xmlns:a16="http://schemas.microsoft.com/office/drawing/2014/main" id="{364DC352-5BCB-0434-964B-CDAECB5C546B}"/>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69929636-BB11-2E6F-9CEE-11D56B51C073}"/>
              </a:ext>
            </a:extLst>
          </p:cNvPr>
          <p:cNvSpPr txBox="1"/>
          <p:nvPr/>
        </p:nvSpPr>
        <p:spPr>
          <a:xfrm>
            <a:off x="1418268" y="338317"/>
            <a:ext cx="8485670"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Audacious claims deserve some skepticism</a:t>
            </a:r>
          </a:p>
        </p:txBody>
      </p:sp>
    </p:spTree>
    <p:extLst>
      <p:ext uri="{BB962C8B-B14F-4D97-AF65-F5344CB8AC3E}">
        <p14:creationId xmlns:p14="http://schemas.microsoft.com/office/powerpoint/2010/main" val="33660415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10" presetClass="entr" presetSubtype="0"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par>
                                <p:cTn id="26" presetID="22" presetClass="entr" presetSubtype="8" fill="hold" nodeType="with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wipe(left)">
                                      <p:cBhvr>
                                        <p:cTn id="28"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9297DB78-4130-A389-AF35-CAC13D2A8BC2}"/>
              </a:ext>
            </a:extLst>
          </p:cNvPr>
          <p:cNvSpPr>
            <a:spLocks noGrp="1"/>
          </p:cNvSpPr>
          <p:nvPr>
            <p:ph idx="1"/>
          </p:nvPr>
        </p:nvSpPr>
        <p:spPr>
          <a:xfrm>
            <a:off x="609600" y="1600201"/>
            <a:ext cx="10972800" cy="4525963"/>
          </a:xfrm>
        </p:spPr>
        <p:txBody>
          <a:bodyPr/>
          <a:lstStyle/>
          <a:p>
            <a:pPr marL="0" indent="0">
              <a:buNone/>
            </a:pPr>
            <a:r>
              <a:rPr lang="en-US" baseline="30000" dirty="0"/>
              <a:t>26</a:t>
            </a:r>
            <a:r>
              <a:rPr lang="en-US" dirty="0"/>
              <a:t>After eight days His disciples were again inside, and Thomas was with them…</a:t>
            </a:r>
          </a:p>
          <a:p>
            <a:pPr marL="0" indent="0">
              <a:buNone/>
            </a:pPr>
            <a:r>
              <a:rPr lang="en-US" baseline="30000" dirty="0"/>
              <a:t>27</a:t>
            </a:r>
            <a:r>
              <a:rPr lang="en-US" dirty="0"/>
              <a:t>Then Jesus said to Thomas, “Reach here with your finger, and see My hands; and reach here your hand and put it into My side; and do not be unbelieving, but believing.” </a:t>
            </a:r>
          </a:p>
        </p:txBody>
      </p:sp>
      <p:sp>
        <p:nvSpPr>
          <p:cNvPr id="2" name="TextBox 1">
            <a:extLst>
              <a:ext uri="{FF2B5EF4-FFF2-40B4-BE49-F238E27FC236}">
                <a16:creationId xmlns:a16="http://schemas.microsoft.com/office/drawing/2014/main" id="{03B42167-DA5A-1233-B95F-2380B2D80593}"/>
              </a:ext>
            </a:extLst>
          </p:cNvPr>
          <p:cNvSpPr txBox="1"/>
          <p:nvPr/>
        </p:nvSpPr>
        <p:spPr>
          <a:xfrm>
            <a:off x="10213674" y="6101782"/>
            <a:ext cx="1855677"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DOUBT</a:t>
            </a:r>
          </a:p>
        </p:txBody>
      </p:sp>
      <p:grpSp>
        <p:nvGrpSpPr>
          <p:cNvPr id="3" name="Group 2">
            <a:extLst>
              <a:ext uri="{FF2B5EF4-FFF2-40B4-BE49-F238E27FC236}">
                <a16:creationId xmlns:a16="http://schemas.microsoft.com/office/drawing/2014/main" id="{730B8DFB-DACE-F804-26AA-4248DDAEDFFC}"/>
              </a:ext>
            </a:extLst>
          </p:cNvPr>
          <p:cNvGrpSpPr/>
          <p:nvPr/>
        </p:nvGrpSpPr>
        <p:grpSpPr>
          <a:xfrm>
            <a:off x="9229717" y="5557140"/>
            <a:ext cx="844898" cy="777666"/>
            <a:chOff x="5338274" y="5472138"/>
            <a:chExt cx="844898" cy="777666"/>
          </a:xfrm>
        </p:grpSpPr>
        <p:sp>
          <p:nvSpPr>
            <p:cNvPr id="4" name="TextBox 3">
              <a:extLst>
                <a:ext uri="{FF2B5EF4-FFF2-40B4-BE49-F238E27FC236}">
                  <a16:creationId xmlns:a16="http://schemas.microsoft.com/office/drawing/2014/main" id="{0212FEC1-885F-8515-A329-50F5A39F824A}"/>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5" name="Oval 4">
              <a:extLst>
                <a:ext uri="{FF2B5EF4-FFF2-40B4-BE49-F238E27FC236}">
                  <a16:creationId xmlns:a16="http://schemas.microsoft.com/office/drawing/2014/main" id="{1A3733AE-EF8C-84EB-A514-D79593EE6A50}"/>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01317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42B21-0F1C-FDC4-ED66-353CD859400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9B8762C-FCBD-A99C-58CA-EB895D170F8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0218135E-702B-61C7-6541-DABD5306A978}"/>
              </a:ext>
            </a:extLst>
          </p:cNvPr>
          <p:cNvSpPr>
            <a:spLocks noGrp="1"/>
          </p:cNvSpPr>
          <p:nvPr>
            <p:ph idx="1"/>
          </p:nvPr>
        </p:nvSpPr>
        <p:spPr>
          <a:xfrm>
            <a:off x="609600" y="1600201"/>
            <a:ext cx="10972800" cy="4525963"/>
          </a:xfrm>
        </p:spPr>
        <p:txBody>
          <a:bodyPr/>
          <a:lstStyle/>
          <a:p>
            <a:pPr marL="0" indent="0">
              <a:buNone/>
            </a:pPr>
            <a:r>
              <a:rPr lang="en-US" baseline="30000" dirty="0"/>
              <a:t>28</a:t>
            </a:r>
            <a:r>
              <a:rPr lang="en-US" dirty="0"/>
              <a:t>Thomas answered and said to Him, “My Lord and my God!” </a:t>
            </a:r>
          </a:p>
          <a:p>
            <a:pPr marL="0" indent="0">
              <a:buNone/>
            </a:pPr>
            <a:r>
              <a:rPr lang="en-US" baseline="30000" dirty="0"/>
              <a:t>29</a:t>
            </a:r>
            <a:r>
              <a:rPr lang="en-US" dirty="0"/>
              <a:t>Jesus said to him, “Because you have seen Me, have you believed? Blessed are they who did not see, and yet believed.”</a:t>
            </a:r>
          </a:p>
        </p:txBody>
      </p:sp>
      <p:sp>
        <p:nvSpPr>
          <p:cNvPr id="2" name="TextBox 1">
            <a:extLst>
              <a:ext uri="{FF2B5EF4-FFF2-40B4-BE49-F238E27FC236}">
                <a16:creationId xmlns:a16="http://schemas.microsoft.com/office/drawing/2014/main" id="{3942028B-8CE8-EDEA-B17E-D26A4F9DF048}"/>
              </a:ext>
            </a:extLst>
          </p:cNvPr>
          <p:cNvSpPr txBox="1"/>
          <p:nvPr/>
        </p:nvSpPr>
        <p:spPr>
          <a:xfrm>
            <a:off x="10213674" y="6101782"/>
            <a:ext cx="1855677"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DOUBT</a:t>
            </a:r>
          </a:p>
        </p:txBody>
      </p:sp>
      <p:grpSp>
        <p:nvGrpSpPr>
          <p:cNvPr id="3" name="Group 2">
            <a:extLst>
              <a:ext uri="{FF2B5EF4-FFF2-40B4-BE49-F238E27FC236}">
                <a16:creationId xmlns:a16="http://schemas.microsoft.com/office/drawing/2014/main" id="{2552C5F9-A3A7-9CE9-2567-5C1CFC77CAFE}"/>
              </a:ext>
            </a:extLst>
          </p:cNvPr>
          <p:cNvGrpSpPr/>
          <p:nvPr/>
        </p:nvGrpSpPr>
        <p:grpSpPr>
          <a:xfrm>
            <a:off x="9229717" y="5557140"/>
            <a:ext cx="844898" cy="777666"/>
            <a:chOff x="5338274" y="5472138"/>
            <a:chExt cx="844898" cy="777666"/>
          </a:xfrm>
        </p:grpSpPr>
        <p:sp>
          <p:nvSpPr>
            <p:cNvPr id="4" name="TextBox 3">
              <a:extLst>
                <a:ext uri="{FF2B5EF4-FFF2-40B4-BE49-F238E27FC236}">
                  <a16:creationId xmlns:a16="http://schemas.microsoft.com/office/drawing/2014/main" id="{5B182703-0FFD-E799-ADEB-D2791D1FBC3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5" name="Oval 4">
              <a:extLst>
                <a:ext uri="{FF2B5EF4-FFF2-40B4-BE49-F238E27FC236}">
                  <a16:creationId xmlns:a16="http://schemas.microsoft.com/office/drawing/2014/main" id="{3594D5EE-0D1B-09CB-B066-EE138028FC14}"/>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925717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FAA6F5-90B9-0365-D924-CA22D5E90949}"/>
              </a:ext>
            </a:extLst>
          </p:cNvPr>
          <p:cNvSpPr>
            <a:spLocks noGrp="1"/>
          </p:cNvSpPr>
          <p:nvPr>
            <p:ph idx="1"/>
          </p:nvPr>
        </p:nvSpPr>
        <p:spPr>
          <a:xfrm>
            <a:off x="2300377" y="189781"/>
            <a:ext cx="8200845" cy="5936383"/>
          </a:xfrm>
        </p:spPr>
        <p:txBody>
          <a:bodyPr/>
          <a:lstStyle/>
          <a:p>
            <a:pPr marL="0" indent="0">
              <a:buNone/>
            </a:pPr>
            <a:r>
              <a:rPr lang="en-US" sz="7200" dirty="0">
                <a:latin typeface="Haettenschweiler" panose="020B0706040902060204" pitchFamily="34" charset="0"/>
              </a:rPr>
              <a:t>EARLY SOURCES</a:t>
            </a:r>
          </a:p>
          <a:p>
            <a:pPr marL="0" indent="0">
              <a:buNone/>
            </a:pPr>
            <a:r>
              <a:rPr lang="en-US" sz="7200" dirty="0">
                <a:latin typeface="Haettenschweiler" panose="020B0706040902060204" pitchFamily="34" charset="0"/>
              </a:rPr>
              <a:t>EXECUTION</a:t>
            </a:r>
          </a:p>
        </p:txBody>
      </p:sp>
      <p:sp>
        <p:nvSpPr>
          <p:cNvPr id="4" name="TextBox 3">
            <a:extLst>
              <a:ext uri="{FF2B5EF4-FFF2-40B4-BE49-F238E27FC236}">
                <a16:creationId xmlns:a16="http://schemas.microsoft.com/office/drawing/2014/main" id="{F93FF097-0677-A128-29B2-C53191F27603}"/>
              </a:ext>
            </a:extLst>
          </p:cNvPr>
          <p:cNvSpPr txBox="1"/>
          <p:nvPr/>
        </p:nvSpPr>
        <p:spPr>
          <a:xfrm>
            <a:off x="609600" y="189781"/>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1</a:t>
            </a:r>
          </a:p>
        </p:txBody>
      </p:sp>
      <p:sp>
        <p:nvSpPr>
          <p:cNvPr id="5" name="TextBox 4">
            <a:extLst>
              <a:ext uri="{FF2B5EF4-FFF2-40B4-BE49-F238E27FC236}">
                <a16:creationId xmlns:a16="http://schemas.microsoft.com/office/drawing/2014/main" id="{999847B7-0387-B2DB-EFDD-804A6C5BBBCA}"/>
              </a:ext>
            </a:extLst>
          </p:cNvPr>
          <p:cNvSpPr txBox="1"/>
          <p:nvPr/>
        </p:nvSpPr>
        <p:spPr>
          <a:xfrm>
            <a:off x="609600" y="1509308"/>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2</a:t>
            </a:r>
          </a:p>
        </p:txBody>
      </p:sp>
      <p:sp>
        <p:nvSpPr>
          <p:cNvPr id="9" name="TextBox 8">
            <a:extLst>
              <a:ext uri="{FF2B5EF4-FFF2-40B4-BE49-F238E27FC236}">
                <a16:creationId xmlns:a16="http://schemas.microsoft.com/office/drawing/2014/main" id="{F328652B-D380-8BD7-3B7F-0DF7842FC451}"/>
              </a:ext>
            </a:extLst>
          </p:cNvPr>
          <p:cNvSpPr txBox="1"/>
          <p:nvPr/>
        </p:nvSpPr>
        <p:spPr>
          <a:xfrm>
            <a:off x="10213674" y="6101782"/>
            <a:ext cx="1855677"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DOUBT</a:t>
            </a:r>
          </a:p>
        </p:txBody>
      </p:sp>
      <p:grpSp>
        <p:nvGrpSpPr>
          <p:cNvPr id="10" name="Group 9">
            <a:extLst>
              <a:ext uri="{FF2B5EF4-FFF2-40B4-BE49-F238E27FC236}">
                <a16:creationId xmlns:a16="http://schemas.microsoft.com/office/drawing/2014/main" id="{5BB71FD5-31FA-AEB1-5879-9C855B92AD5A}"/>
              </a:ext>
            </a:extLst>
          </p:cNvPr>
          <p:cNvGrpSpPr/>
          <p:nvPr/>
        </p:nvGrpSpPr>
        <p:grpSpPr>
          <a:xfrm>
            <a:off x="9229717" y="5557140"/>
            <a:ext cx="844898" cy="777666"/>
            <a:chOff x="5338274" y="5472138"/>
            <a:chExt cx="844898" cy="777666"/>
          </a:xfrm>
        </p:grpSpPr>
        <p:sp>
          <p:nvSpPr>
            <p:cNvPr id="11" name="TextBox 10">
              <a:extLst>
                <a:ext uri="{FF2B5EF4-FFF2-40B4-BE49-F238E27FC236}">
                  <a16:creationId xmlns:a16="http://schemas.microsoft.com/office/drawing/2014/main" id="{F02E46D7-9FBD-DD77-6450-84917D377E21}"/>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12" name="Oval 11">
              <a:extLst>
                <a:ext uri="{FF2B5EF4-FFF2-40B4-BE49-F238E27FC236}">
                  <a16:creationId xmlns:a16="http://schemas.microsoft.com/office/drawing/2014/main" id="{05ED5A5D-3F7A-828E-2246-B172F405248F}"/>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28371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C0221-FD6A-B122-F130-E443705A8ED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502752-341D-8474-6144-3E406D8C7D15}"/>
              </a:ext>
            </a:extLst>
          </p:cNvPr>
          <p:cNvSpPr>
            <a:spLocks noGrp="1"/>
          </p:cNvSpPr>
          <p:nvPr>
            <p:ph idx="1"/>
          </p:nvPr>
        </p:nvSpPr>
        <p:spPr>
          <a:xfrm>
            <a:off x="2300377" y="189781"/>
            <a:ext cx="8200845" cy="5936383"/>
          </a:xfrm>
        </p:spPr>
        <p:txBody>
          <a:bodyPr/>
          <a:lstStyle/>
          <a:p>
            <a:pPr marL="0" indent="0">
              <a:buNone/>
            </a:pPr>
            <a:r>
              <a:rPr lang="en-US" sz="7200" dirty="0">
                <a:latin typeface="Haettenschweiler" panose="020B0706040902060204" pitchFamily="34" charset="0"/>
              </a:rPr>
              <a:t>EARLY SOURCES</a:t>
            </a:r>
          </a:p>
          <a:p>
            <a:pPr marL="0" indent="0">
              <a:buNone/>
            </a:pPr>
            <a:r>
              <a:rPr lang="en-US" sz="7200" dirty="0">
                <a:latin typeface="Haettenschweiler" panose="020B0706040902060204" pitchFamily="34" charset="0"/>
              </a:rPr>
              <a:t>EXECUTION</a:t>
            </a:r>
          </a:p>
          <a:p>
            <a:pPr marL="0" indent="0">
              <a:buNone/>
            </a:pPr>
            <a:r>
              <a:rPr lang="en-US" sz="7200" dirty="0">
                <a:latin typeface="Haettenschweiler" panose="020B0706040902060204" pitchFamily="34" charset="0"/>
              </a:rPr>
              <a:t>EMPTY TOMB</a:t>
            </a:r>
          </a:p>
          <a:p>
            <a:pPr marL="0" indent="0">
              <a:buNone/>
            </a:pPr>
            <a:r>
              <a:rPr lang="en-US" sz="7200" dirty="0">
                <a:latin typeface="Haettenschweiler" panose="020B0706040902060204" pitchFamily="34" charset="0"/>
              </a:rPr>
              <a:t>EXPECTATION</a:t>
            </a:r>
          </a:p>
        </p:txBody>
      </p:sp>
      <p:sp>
        <p:nvSpPr>
          <p:cNvPr id="4" name="TextBox 3">
            <a:extLst>
              <a:ext uri="{FF2B5EF4-FFF2-40B4-BE49-F238E27FC236}">
                <a16:creationId xmlns:a16="http://schemas.microsoft.com/office/drawing/2014/main" id="{6FBE7970-BCFB-94BD-7158-80555ADF79E3}"/>
              </a:ext>
            </a:extLst>
          </p:cNvPr>
          <p:cNvSpPr txBox="1"/>
          <p:nvPr/>
        </p:nvSpPr>
        <p:spPr>
          <a:xfrm>
            <a:off x="609600" y="189781"/>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1</a:t>
            </a:r>
          </a:p>
        </p:txBody>
      </p:sp>
      <p:sp>
        <p:nvSpPr>
          <p:cNvPr id="5" name="TextBox 4">
            <a:extLst>
              <a:ext uri="{FF2B5EF4-FFF2-40B4-BE49-F238E27FC236}">
                <a16:creationId xmlns:a16="http://schemas.microsoft.com/office/drawing/2014/main" id="{793BE5CB-4DD6-5D5D-1CB8-0A6191750CC9}"/>
              </a:ext>
            </a:extLst>
          </p:cNvPr>
          <p:cNvSpPr txBox="1"/>
          <p:nvPr/>
        </p:nvSpPr>
        <p:spPr>
          <a:xfrm>
            <a:off x="609600" y="1509308"/>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2</a:t>
            </a:r>
          </a:p>
        </p:txBody>
      </p:sp>
      <p:sp>
        <p:nvSpPr>
          <p:cNvPr id="6" name="TextBox 5">
            <a:extLst>
              <a:ext uri="{FF2B5EF4-FFF2-40B4-BE49-F238E27FC236}">
                <a16:creationId xmlns:a16="http://schemas.microsoft.com/office/drawing/2014/main" id="{4DB8847B-1973-277B-7A0A-EBCA0D978C61}"/>
              </a:ext>
            </a:extLst>
          </p:cNvPr>
          <p:cNvSpPr txBox="1"/>
          <p:nvPr/>
        </p:nvSpPr>
        <p:spPr>
          <a:xfrm>
            <a:off x="609599" y="2828835"/>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3</a:t>
            </a:r>
          </a:p>
        </p:txBody>
      </p:sp>
      <p:sp>
        <p:nvSpPr>
          <p:cNvPr id="7" name="TextBox 6">
            <a:extLst>
              <a:ext uri="{FF2B5EF4-FFF2-40B4-BE49-F238E27FC236}">
                <a16:creationId xmlns:a16="http://schemas.microsoft.com/office/drawing/2014/main" id="{47968E59-A0E8-FC68-E644-F6E984F1A74D}"/>
              </a:ext>
            </a:extLst>
          </p:cNvPr>
          <p:cNvSpPr txBox="1"/>
          <p:nvPr/>
        </p:nvSpPr>
        <p:spPr>
          <a:xfrm>
            <a:off x="609599" y="4148362"/>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4</a:t>
            </a:r>
          </a:p>
        </p:txBody>
      </p:sp>
      <p:sp>
        <p:nvSpPr>
          <p:cNvPr id="2" name="TextBox 1">
            <a:extLst>
              <a:ext uri="{FF2B5EF4-FFF2-40B4-BE49-F238E27FC236}">
                <a16:creationId xmlns:a16="http://schemas.microsoft.com/office/drawing/2014/main" id="{92157CCD-A629-D1D4-D86C-C3D492136669}"/>
              </a:ext>
            </a:extLst>
          </p:cNvPr>
          <p:cNvSpPr txBox="1"/>
          <p:nvPr/>
        </p:nvSpPr>
        <p:spPr>
          <a:xfrm>
            <a:off x="10213674" y="6101782"/>
            <a:ext cx="1855677"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DOUBT</a:t>
            </a:r>
          </a:p>
        </p:txBody>
      </p:sp>
      <p:grpSp>
        <p:nvGrpSpPr>
          <p:cNvPr id="9" name="Group 8">
            <a:extLst>
              <a:ext uri="{FF2B5EF4-FFF2-40B4-BE49-F238E27FC236}">
                <a16:creationId xmlns:a16="http://schemas.microsoft.com/office/drawing/2014/main" id="{7B8BFBC5-97E6-46DD-27E5-C595027B6F4D}"/>
              </a:ext>
            </a:extLst>
          </p:cNvPr>
          <p:cNvGrpSpPr/>
          <p:nvPr/>
        </p:nvGrpSpPr>
        <p:grpSpPr>
          <a:xfrm>
            <a:off x="9229717" y="5557140"/>
            <a:ext cx="844898" cy="777666"/>
            <a:chOff x="5338274" y="5472138"/>
            <a:chExt cx="844898" cy="777666"/>
          </a:xfrm>
        </p:grpSpPr>
        <p:sp>
          <p:nvSpPr>
            <p:cNvPr id="10" name="TextBox 9">
              <a:extLst>
                <a:ext uri="{FF2B5EF4-FFF2-40B4-BE49-F238E27FC236}">
                  <a16:creationId xmlns:a16="http://schemas.microsoft.com/office/drawing/2014/main" id="{E9748F33-1B07-5020-BF6A-D34B2F47722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11" name="Oval 10">
              <a:extLst>
                <a:ext uri="{FF2B5EF4-FFF2-40B4-BE49-F238E27FC236}">
                  <a16:creationId xmlns:a16="http://schemas.microsoft.com/office/drawing/2014/main" id="{1F6409F2-E0BF-D47F-C7CA-B6A811BBC8DC}"/>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203842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CC3E7-BEDE-F2CE-351B-6C27E0FF02B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693DEA-F54B-DB95-C25C-F3CB4E5D0721}"/>
              </a:ext>
            </a:extLst>
          </p:cNvPr>
          <p:cNvSpPr>
            <a:spLocks noGrp="1"/>
          </p:cNvSpPr>
          <p:nvPr>
            <p:ph idx="1"/>
          </p:nvPr>
        </p:nvSpPr>
        <p:spPr>
          <a:xfrm>
            <a:off x="2300377" y="189781"/>
            <a:ext cx="8200845" cy="5936383"/>
          </a:xfrm>
        </p:spPr>
        <p:txBody>
          <a:bodyPr/>
          <a:lstStyle/>
          <a:p>
            <a:pPr marL="0" indent="0">
              <a:buNone/>
            </a:pPr>
            <a:r>
              <a:rPr lang="en-US" sz="7200" dirty="0">
                <a:latin typeface="Haettenschweiler" panose="020B0706040902060204" pitchFamily="34" charset="0"/>
              </a:rPr>
              <a:t>EARLY SOURCES</a:t>
            </a:r>
          </a:p>
          <a:p>
            <a:pPr marL="0" indent="0">
              <a:buNone/>
            </a:pPr>
            <a:r>
              <a:rPr lang="en-US" sz="7200" dirty="0">
                <a:latin typeface="Haettenschweiler" panose="020B0706040902060204" pitchFamily="34" charset="0"/>
              </a:rPr>
              <a:t>EXECUTION</a:t>
            </a:r>
          </a:p>
          <a:p>
            <a:pPr marL="0" indent="0">
              <a:buNone/>
            </a:pPr>
            <a:r>
              <a:rPr lang="en-US" sz="7200" dirty="0">
                <a:latin typeface="Haettenschweiler" panose="020B0706040902060204" pitchFamily="34" charset="0"/>
              </a:rPr>
              <a:t>EMPTY TOMB</a:t>
            </a:r>
          </a:p>
          <a:p>
            <a:pPr marL="0" indent="0">
              <a:buNone/>
            </a:pPr>
            <a:r>
              <a:rPr lang="en-US" sz="7200" dirty="0">
                <a:latin typeface="Haettenschweiler" panose="020B0706040902060204" pitchFamily="34" charset="0"/>
              </a:rPr>
              <a:t>EXPECTATION</a:t>
            </a:r>
          </a:p>
          <a:p>
            <a:pPr marL="0" indent="0">
              <a:buNone/>
            </a:pPr>
            <a:r>
              <a:rPr lang="en-US" sz="7200" dirty="0">
                <a:latin typeface="Haettenschweiler" panose="020B0706040902060204" pitchFamily="34" charset="0"/>
              </a:rPr>
              <a:t>EYEWITNESSES</a:t>
            </a:r>
          </a:p>
        </p:txBody>
      </p:sp>
      <p:sp>
        <p:nvSpPr>
          <p:cNvPr id="4" name="TextBox 3">
            <a:extLst>
              <a:ext uri="{FF2B5EF4-FFF2-40B4-BE49-F238E27FC236}">
                <a16:creationId xmlns:a16="http://schemas.microsoft.com/office/drawing/2014/main" id="{CBC3C97C-88C4-0731-1918-33CECFA2B4A7}"/>
              </a:ext>
            </a:extLst>
          </p:cNvPr>
          <p:cNvSpPr txBox="1"/>
          <p:nvPr/>
        </p:nvSpPr>
        <p:spPr>
          <a:xfrm>
            <a:off x="609600" y="189781"/>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1</a:t>
            </a:r>
          </a:p>
        </p:txBody>
      </p:sp>
      <p:sp>
        <p:nvSpPr>
          <p:cNvPr id="5" name="TextBox 4">
            <a:extLst>
              <a:ext uri="{FF2B5EF4-FFF2-40B4-BE49-F238E27FC236}">
                <a16:creationId xmlns:a16="http://schemas.microsoft.com/office/drawing/2014/main" id="{D8EC3433-38D3-D4BA-ABB7-9D659F61FF3E}"/>
              </a:ext>
            </a:extLst>
          </p:cNvPr>
          <p:cNvSpPr txBox="1"/>
          <p:nvPr/>
        </p:nvSpPr>
        <p:spPr>
          <a:xfrm>
            <a:off x="609600" y="1509308"/>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2</a:t>
            </a:r>
          </a:p>
        </p:txBody>
      </p:sp>
      <p:sp>
        <p:nvSpPr>
          <p:cNvPr id="6" name="TextBox 5">
            <a:extLst>
              <a:ext uri="{FF2B5EF4-FFF2-40B4-BE49-F238E27FC236}">
                <a16:creationId xmlns:a16="http://schemas.microsoft.com/office/drawing/2014/main" id="{48F14389-8408-A615-0943-8F54E3CEEBEB}"/>
              </a:ext>
            </a:extLst>
          </p:cNvPr>
          <p:cNvSpPr txBox="1"/>
          <p:nvPr/>
        </p:nvSpPr>
        <p:spPr>
          <a:xfrm>
            <a:off x="609599" y="2828835"/>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3</a:t>
            </a:r>
          </a:p>
        </p:txBody>
      </p:sp>
      <p:sp>
        <p:nvSpPr>
          <p:cNvPr id="7" name="TextBox 6">
            <a:extLst>
              <a:ext uri="{FF2B5EF4-FFF2-40B4-BE49-F238E27FC236}">
                <a16:creationId xmlns:a16="http://schemas.microsoft.com/office/drawing/2014/main" id="{95A668F9-C1AF-BB3A-485B-3BF0B59F2B32}"/>
              </a:ext>
            </a:extLst>
          </p:cNvPr>
          <p:cNvSpPr txBox="1"/>
          <p:nvPr/>
        </p:nvSpPr>
        <p:spPr>
          <a:xfrm>
            <a:off x="609599" y="4148362"/>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4</a:t>
            </a:r>
          </a:p>
        </p:txBody>
      </p:sp>
      <p:sp>
        <p:nvSpPr>
          <p:cNvPr id="8" name="TextBox 7">
            <a:extLst>
              <a:ext uri="{FF2B5EF4-FFF2-40B4-BE49-F238E27FC236}">
                <a16:creationId xmlns:a16="http://schemas.microsoft.com/office/drawing/2014/main" id="{B56ABA57-AC0B-A21C-605B-D55CF6EA0A5D}"/>
              </a:ext>
            </a:extLst>
          </p:cNvPr>
          <p:cNvSpPr txBox="1"/>
          <p:nvPr/>
        </p:nvSpPr>
        <p:spPr>
          <a:xfrm>
            <a:off x="609599" y="5467889"/>
            <a:ext cx="1690777" cy="1200329"/>
          </a:xfrm>
          <a:prstGeom prst="rect">
            <a:avLst/>
          </a:prstGeom>
          <a:noFill/>
          <a:ln w="25400">
            <a:noFill/>
          </a:ln>
          <a:effectLst>
            <a:outerShdw blurRad="107950" dist="12700" dir="5400000" algn="ctr">
              <a:srgbClr val="000000"/>
            </a:outerShdw>
          </a:effectLst>
        </p:spPr>
        <p:txBody>
          <a:bodyPr wrap="square" rtlCol="0">
            <a:spAutoFit/>
          </a:bodyPr>
          <a:lstStyle/>
          <a:p>
            <a:pPr algn="ctr"/>
            <a:r>
              <a:rPr lang="en-US" sz="7200" dirty="0">
                <a:latin typeface="Haettenschweiler" panose="020B0706040902060204" pitchFamily="34" charset="0"/>
              </a:rPr>
              <a:t>5</a:t>
            </a:r>
          </a:p>
        </p:txBody>
      </p:sp>
      <p:sp>
        <p:nvSpPr>
          <p:cNvPr id="2" name="TextBox 1">
            <a:extLst>
              <a:ext uri="{FF2B5EF4-FFF2-40B4-BE49-F238E27FC236}">
                <a16:creationId xmlns:a16="http://schemas.microsoft.com/office/drawing/2014/main" id="{D0F1E48D-436F-FF77-4259-3CDE0B063FF3}"/>
              </a:ext>
            </a:extLst>
          </p:cNvPr>
          <p:cNvSpPr txBox="1"/>
          <p:nvPr/>
        </p:nvSpPr>
        <p:spPr>
          <a:xfrm>
            <a:off x="609599" y="132574"/>
            <a:ext cx="10426767" cy="4185761"/>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dirty="0">
                <a:latin typeface="Aptos" panose="020B0004020202020204" pitchFamily="34" charset="0"/>
              </a:rPr>
              <a:t>Does dying your beliefs make them true?</a:t>
            </a:r>
          </a:p>
          <a:p>
            <a:pPr algn="ctr"/>
            <a:r>
              <a:rPr lang="en-US" sz="3800" dirty="0">
                <a:latin typeface="Aptos" panose="020B0004020202020204" pitchFamily="34" charset="0"/>
              </a:rPr>
              <a:t>Dying for your beliefs doesn’t prove the </a:t>
            </a:r>
            <a:r>
              <a:rPr lang="en-US" sz="3800" i="1" dirty="0">
                <a:latin typeface="Aptos" panose="020B0004020202020204" pitchFamily="34" charset="0"/>
              </a:rPr>
              <a:t>veracity</a:t>
            </a:r>
            <a:r>
              <a:rPr lang="en-US" sz="3800" dirty="0">
                <a:latin typeface="Aptos" panose="020B0004020202020204" pitchFamily="34" charset="0"/>
              </a:rPr>
              <a:t> of your belief</a:t>
            </a:r>
          </a:p>
          <a:p>
            <a:pPr algn="ctr"/>
            <a:r>
              <a:rPr lang="en-US" sz="3800" dirty="0">
                <a:latin typeface="Aptos" panose="020B0004020202020204" pitchFamily="34" charset="0"/>
              </a:rPr>
              <a:t>But it does prove the </a:t>
            </a:r>
            <a:r>
              <a:rPr lang="en-US" sz="3800" i="1" dirty="0">
                <a:latin typeface="Aptos" panose="020B0004020202020204" pitchFamily="34" charset="0"/>
              </a:rPr>
              <a:t>sincerity</a:t>
            </a:r>
            <a:r>
              <a:rPr lang="en-US" sz="3800" dirty="0">
                <a:latin typeface="Aptos" panose="020B0004020202020204" pitchFamily="34" charset="0"/>
              </a:rPr>
              <a:t> of your belief</a:t>
            </a:r>
          </a:p>
          <a:p>
            <a:pPr algn="ctr"/>
            <a:endParaRPr lang="en-US" sz="3800" dirty="0">
              <a:latin typeface="Aptos" panose="020B0004020202020204" pitchFamily="34" charset="0"/>
            </a:endParaRPr>
          </a:p>
          <a:p>
            <a:pPr algn="ctr"/>
            <a:r>
              <a:rPr lang="en-US" sz="3800" dirty="0">
                <a:latin typeface="Aptos" panose="020B0004020202020204" pitchFamily="34" charset="0"/>
              </a:rPr>
              <a:t>What could motivate them to believe, even if it meant dying?</a:t>
            </a:r>
          </a:p>
        </p:txBody>
      </p:sp>
      <p:sp>
        <p:nvSpPr>
          <p:cNvPr id="9" name="TextBox 8">
            <a:extLst>
              <a:ext uri="{FF2B5EF4-FFF2-40B4-BE49-F238E27FC236}">
                <a16:creationId xmlns:a16="http://schemas.microsoft.com/office/drawing/2014/main" id="{92A6C752-73D1-A318-A837-E92221CEAE63}"/>
              </a:ext>
            </a:extLst>
          </p:cNvPr>
          <p:cNvSpPr txBox="1"/>
          <p:nvPr/>
        </p:nvSpPr>
        <p:spPr>
          <a:xfrm>
            <a:off x="10213674" y="6101782"/>
            <a:ext cx="1855677"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DOUBT</a:t>
            </a:r>
          </a:p>
        </p:txBody>
      </p:sp>
      <p:grpSp>
        <p:nvGrpSpPr>
          <p:cNvPr id="10" name="Group 9">
            <a:extLst>
              <a:ext uri="{FF2B5EF4-FFF2-40B4-BE49-F238E27FC236}">
                <a16:creationId xmlns:a16="http://schemas.microsoft.com/office/drawing/2014/main" id="{ADAF9BD3-6085-7282-DA1A-2C662FE1E490}"/>
              </a:ext>
            </a:extLst>
          </p:cNvPr>
          <p:cNvGrpSpPr/>
          <p:nvPr/>
        </p:nvGrpSpPr>
        <p:grpSpPr>
          <a:xfrm>
            <a:off x="9229717" y="5557140"/>
            <a:ext cx="844898" cy="777666"/>
            <a:chOff x="5338274" y="5472138"/>
            <a:chExt cx="844898" cy="777666"/>
          </a:xfrm>
        </p:grpSpPr>
        <p:sp>
          <p:nvSpPr>
            <p:cNvPr id="11" name="TextBox 10">
              <a:extLst>
                <a:ext uri="{FF2B5EF4-FFF2-40B4-BE49-F238E27FC236}">
                  <a16:creationId xmlns:a16="http://schemas.microsoft.com/office/drawing/2014/main" id="{9878E313-D8AE-A00D-AC60-F78A20D3E80B}"/>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12" name="Oval 11">
              <a:extLst>
                <a:ext uri="{FF2B5EF4-FFF2-40B4-BE49-F238E27FC236}">
                  <a16:creationId xmlns:a16="http://schemas.microsoft.com/office/drawing/2014/main" id="{B9042F49-8A75-3EBA-4CE1-9E0779C9088E}"/>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8084781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left)">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left)">
                                      <p:cBhvr>
                                        <p:cTn id="2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9297DB78-4130-A389-AF35-CAC13D2A8BC2}"/>
              </a:ext>
            </a:extLst>
          </p:cNvPr>
          <p:cNvSpPr>
            <a:spLocks noGrp="1"/>
          </p:cNvSpPr>
          <p:nvPr>
            <p:ph idx="1"/>
          </p:nvPr>
        </p:nvSpPr>
        <p:spPr>
          <a:xfrm>
            <a:off x="609600" y="1600201"/>
            <a:ext cx="10972800" cy="4525963"/>
          </a:xfrm>
        </p:spPr>
        <p:txBody>
          <a:bodyPr/>
          <a:lstStyle/>
          <a:p>
            <a:pPr marL="0" indent="0">
              <a:buNone/>
            </a:pPr>
            <a:r>
              <a:rPr lang="en-US" baseline="30000" dirty="0"/>
              <a:t>30</a:t>
            </a:r>
            <a:r>
              <a:rPr lang="en-US" dirty="0"/>
              <a:t>Therefore many other signs Jesus also performed in the presence of the disciples, which are not written in this book; </a:t>
            </a:r>
          </a:p>
          <a:p>
            <a:pPr marL="0" indent="0">
              <a:buNone/>
            </a:pPr>
            <a:r>
              <a:rPr lang="en-US" baseline="30000" dirty="0"/>
              <a:t>31</a:t>
            </a:r>
            <a:r>
              <a:rPr lang="en-US" dirty="0"/>
              <a:t>but these have been written so that you may believe that Jesus is the Christ, the Son of God; and that by believing you may have life in His name. </a:t>
            </a:r>
          </a:p>
        </p:txBody>
      </p:sp>
      <p:sp>
        <p:nvSpPr>
          <p:cNvPr id="2" name="TextBox 1">
            <a:extLst>
              <a:ext uri="{FF2B5EF4-FFF2-40B4-BE49-F238E27FC236}">
                <a16:creationId xmlns:a16="http://schemas.microsoft.com/office/drawing/2014/main" id="{AE33169D-D781-7AB6-AD21-C00A7B98CE1D}"/>
              </a:ext>
            </a:extLst>
          </p:cNvPr>
          <p:cNvSpPr txBox="1"/>
          <p:nvPr/>
        </p:nvSpPr>
        <p:spPr>
          <a:xfrm>
            <a:off x="10213674" y="6101782"/>
            <a:ext cx="1855677"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DOUBT</a:t>
            </a:r>
          </a:p>
        </p:txBody>
      </p:sp>
      <p:grpSp>
        <p:nvGrpSpPr>
          <p:cNvPr id="3" name="Group 2">
            <a:extLst>
              <a:ext uri="{FF2B5EF4-FFF2-40B4-BE49-F238E27FC236}">
                <a16:creationId xmlns:a16="http://schemas.microsoft.com/office/drawing/2014/main" id="{934D9473-DAA2-E03B-453B-E0F25C4101D1}"/>
              </a:ext>
            </a:extLst>
          </p:cNvPr>
          <p:cNvGrpSpPr/>
          <p:nvPr/>
        </p:nvGrpSpPr>
        <p:grpSpPr>
          <a:xfrm>
            <a:off x="9229717" y="5557140"/>
            <a:ext cx="844898" cy="777666"/>
            <a:chOff x="5338274" y="5472138"/>
            <a:chExt cx="844898" cy="777666"/>
          </a:xfrm>
        </p:grpSpPr>
        <p:sp>
          <p:nvSpPr>
            <p:cNvPr id="4" name="TextBox 3">
              <a:extLst>
                <a:ext uri="{FF2B5EF4-FFF2-40B4-BE49-F238E27FC236}">
                  <a16:creationId xmlns:a16="http://schemas.microsoft.com/office/drawing/2014/main" id="{36418F8F-7040-6C61-B19E-C564BBED9449}"/>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5" name="Oval 4">
              <a:extLst>
                <a:ext uri="{FF2B5EF4-FFF2-40B4-BE49-F238E27FC236}">
                  <a16:creationId xmlns:a16="http://schemas.microsoft.com/office/drawing/2014/main" id="{E235536D-EB69-E6C8-29F6-2559CAC1A382}"/>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7E563C62-8C8D-0722-EAE7-17ECC52E731B}"/>
              </a:ext>
            </a:extLst>
          </p:cNvPr>
          <p:cNvSpPr txBox="1"/>
          <p:nvPr/>
        </p:nvSpPr>
        <p:spPr>
          <a:xfrm>
            <a:off x="1371446" y="4743635"/>
            <a:ext cx="884222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It’s okay to have questions</a:t>
            </a:r>
          </a:p>
          <a:p>
            <a:pPr algn="ctr"/>
            <a:r>
              <a:rPr lang="en-US" sz="3800" dirty="0">
                <a:latin typeface="Aptos" panose="020B0004020202020204" pitchFamily="34" charset="0"/>
              </a:rPr>
              <a:t>But you do need to decide eventually</a:t>
            </a:r>
          </a:p>
        </p:txBody>
      </p:sp>
    </p:spTree>
    <p:extLst>
      <p:ext uri="{BB962C8B-B14F-4D97-AF65-F5344CB8AC3E}">
        <p14:creationId xmlns:p14="http://schemas.microsoft.com/office/powerpoint/2010/main" val="317164159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22" presetClass="entr" presetSubtype="8" fill="hold"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wipe(left)">
                                      <p:cBhvr>
                                        <p:cTn id="15" dur="5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wipe(left)">
                                      <p:cBhvr>
                                        <p:cTn id="20"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9540EA-74CB-A274-D06D-60683188E07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B44ECC7-93CE-E012-EB6B-217BE2747C7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Acts 9</a:t>
            </a:r>
          </a:p>
        </p:txBody>
      </p:sp>
      <p:sp>
        <p:nvSpPr>
          <p:cNvPr id="7" name="Content Placeholder 2">
            <a:extLst>
              <a:ext uri="{FF2B5EF4-FFF2-40B4-BE49-F238E27FC236}">
                <a16:creationId xmlns:a16="http://schemas.microsoft.com/office/drawing/2014/main" id="{CAB756E5-CC33-B355-6E4D-B49650563334}"/>
              </a:ext>
            </a:extLst>
          </p:cNvPr>
          <p:cNvSpPr>
            <a:spLocks noGrp="1"/>
          </p:cNvSpPr>
          <p:nvPr>
            <p:ph idx="1"/>
          </p:nvPr>
        </p:nvSpPr>
        <p:spPr>
          <a:xfrm>
            <a:off x="609600" y="1600201"/>
            <a:ext cx="10972800" cy="4525963"/>
          </a:xfrm>
        </p:spPr>
        <p:txBody>
          <a:bodyPr/>
          <a:lstStyle/>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1</a:t>
            </a:r>
            <a:r>
              <a:rPr lang="en-US" kern="100" dirty="0">
                <a:effectLst/>
                <a:ea typeface="Aptos" panose="020B0004020202020204" pitchFamily="34" charset="0"/>
                <a:cs typeface="Times New Roman" panose="02020603050405020304" pitchFamily="18" charset="0"/>
              </a:rPr>
              <a:t>Now Saul, still breathing threats and murder against the disciples of the Lord, went to the high priest</a:t>
            </a:r>
          </a:p>
        </p:txBody>
      </p:sp>
    </p:spTree>
    <p:extLst>
      <p:ext uri="{BB962C8B-B14F-4D97-AF65-F5344CB8AC3E}">
        <p14:creationId xmlns:p14="http://schemas.microsoft.com/office/powerpoint/2010/main" val="27397759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88FCDF-90CB-F279-3874-BA3EB662F9C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3A14B27-4484-3AD3-628A-32C696DF72B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Acts 9</a:t>
            </a:r>
          </a:p>
        </p:txBody>
      </p:sp>
      <p:sp>
        <p:nvSpPr>
          <p:cNvPr id="7" name="Content Placeholder 2">
            <a:extLst>
              <a:ext uri="{FF2B5EF4-FFF2-40B4-BE49-F238E27FC236}">
                <a16:creationId xmlns:a16="http://schemas.microsoft.com/office/drawing/2014/main" id="{B0FF55B7-43F4-496E-BA35-5B66415AA52C}"/>
              </a:ext>
            </a:extLst>
          </p:cNvPr>
          <p:cNvSpPr>
            <a:spLocks noGrp="1"/>
          </p:cNvSpPr>
          <p:nvPr>
            <p:ph idx="1"/>
          </p:nvPr>
        </p:nvSpPr>
        <p:spPr>
          <a:xfrm>
            <a:off x="609600" y="1600201"/>
            <a:ext cx="10972800" cy="4525963"/>
          </a:xfrm>
        </p:spPr>
        <p:txBody>
          <a:bodyPr/>
          <a:lstStyle/>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3</a:t>
            </a:r>
            <a:r>
              <a:rPr lang="en-US" kern="100" dirty="0">
                <a:effectLst/>
                <a:ea typeface="Aptos" panose="020B0004020202020204" pitchFamily="34" charset="0"/>
                <a:cs typeface="Times New Roman" panose="02020603050405020304" pitchFamily="18" charset="0"/>
              </a:rPr>
              <a:t>As he was traveling, it happened that he was approaching Damascus, and suddenly a light from heaven flashed around him; </a:t>
            </a:r>
          </a:p>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4</a:t>
            </a:r>
            <a:r>
              <a:rPr lang="en-US" kern="100" dirty="0">
                <a:effectLst/>
                <a:ea typeface="Aptos" panose="020B0004020202020204" pitchFamily="34" charset="0"/>
                <a:cs typeface="Times New Roman" panose="02020603050405020304" pitchFamily="18" charset="0"/>
              </a:rPr>
              <a:t>and he fell to the ground and heard a voice saying to him, “Saul, Saul, why are you persecuting Me?” </a:t>
            </a:r>
          </a:p>
        </p:txBody>
      </p:sp>
    </p:spTree>
    <p:extLst>
      <p:ext uri="{BB962C8B-B14F-4D97-AF65-F5344CB8AC3E}">
        <p14:creationId xmlns:p14="http://schemas.microsoft.com/office/powerpoint/2010/main" val="33494637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44E0A-5C11-4285-ED9F-58760AAA65E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BFC6A5D-DC2E-FBE5-1244-2FEC9E502AB3}"/>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Easter</a:t>
            </a:r>
          </a:p>
        </p:txBody>
      </p:sp>
      <p:sp>
        <p:nvSpPr>
          <p:cNvPr id="7" name="Content Placeholder 2">
            <a:extLst>
              <a:ext uri="{FF2B5EF4-FFF2-40B4-BE49-F238E27FC236}">
                <a16:creationId xmlns:a16="http://schemas.microsoft.com/office/drawing/2014/main" id="{3BAD7758-65D2-2ABE-26C9-7989A13B0D24}"/>
              </a:ext>
            </a:extLst>
          </p:cNvPr>
          <p:cNvSpPr>
            <a:spLocks noGrp="1"/>
          </p:cNvSpPr>
          <p:nvPr>
            <p:ph idx="1"/>
          </p:nvPr>
        </p:nvSpPr>
        <p:spPr>
          <a:xfrm>
            <a:off x="609600" y="1600201"/>
            <a:ext cx="10972800" cy="4525963"/>
          </a:xfrm>
        </p:spPr>
        <p:txBody>
          <a:bodyPr/>
          <a:lstStyle/>
          <a:p>
            <a:pPr marL="0" indent="0">
              <a:buNone/>
            </a:pPr>
            <a:r>
              <a:rPr lang="en-US" dirty="0"/>
              <a:t>What’s the big deal?</a:t>
            </a:r>
          </a:p>
          <a:p>
            <a:pPr marL="0" indent="0">
              <a:buNone/>
            </a:pPr>
            <a:r>
              <a:rPr lang="en-US" dirty="0"/>
              <a:t>	An excuse to have a big meal?</a:t>
            </a:r>
          </a:p>
          <a:p>
            <a:pPr marL="0" indent="0">
              <a:buNone/>
            </a:pPr>
            <a:r>
              <a:rPr lang="en-US" dirty="0"/>
              <a:t>	An excuse to get dragged to church? </a:t>
            </a:r>
          </a:p>
          <a:p>
            <a:pPr marL="0" indent="0">
              <a:buNone/>
            </a:pPr>
            <a:r>
              <a:rPr lang="en-US" dirty="0"/>
              <a:t>	An excuse to watch our kids gorge themselves on candy?</a:t>
            </a:r>
          </a:p>
        </p:txBody>
      </p:sp>
      <p:sp>
        <p:nvSpPr>
          <p:cNvPr id="2" name="TextBox 1">
            <a:extLst>
              <a:ext uri="{FF2B5EF4-FFF2-40B4-BE49-F238E27FC236}">
                <a16:creationId xmlns:a16="http://schemas.microsoft.com/office/drawing/2014/main" id="{7A428C58-0099-62B2-6BC9-BC12EDA6F67F}"/>
              </a:ext>
            </a:extLst>
          </p:cNvPr>
          <p:cNvSpPr txBox="1"/>
          <p:nvPr/>
        </p:nvSpPr>
        <p:spPr>
          <a:xfrm>
            <a:off x="882616" y="4854054"/>
            <a:ext cx="10426767"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Easter is a celebration of the most important event of human history</a:t>
            </a:r>
          </a:p>
        </p:txBody>
      </p:sp>
    </p:spTree>
    <p:extLst>
      <p:ext uri="{BB962C8B-B14F-4D97-AF65-F5344CB8AC3E}">
        <p14:creationId xmlns:p14="http://schemas.microsoft.com/office/powerpoint/2010/main" val="20068961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par>
                                <p:cTn id="28" presetID="22" presetClass="entr" presetSubtype="8" fill="hold" nodeType="with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Effect transition="in" filter="wipe(left)">
                                      <p:cBhvr>
                                        <p:cTn id="3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A6188A-58DB-4D9C-16E9-AAEB82A4B2C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B982459-49E9-94A7-2614-DC1790235F3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Acts 9</a:t>
            </a:r>
          </a:p>
        </p:txBody>
      </p:sp>
      <p:sp>
        <p:nvSpPr>
          <p:cNvPr id="7" name="Content Placeholder 2">
            <a:extLst>
              <a:ext uri="{FF2B5EF4-FFF2-40B4-BE49-F238E27FC236}">
                <a16:creationId xmlns:a16="http://schemas.microsoft.com/office/drawing/2014/main" id="{D85C7B81-2F69-D3BB-8384-D15618CF4011}"/>
              </a:ext>
            </a:extLst>
          </p:cNvPr>
          <p:cNvSpPr>
            <a:spLocks noGrp="1"/>
          </p:cNvSpPr>
          <p:nvPr>
            <p:ph idx="1"/>
          </p:nvPr>
        </p:nvSpPr>
        <p:spPr>
          <a:xfrm>
            <a:off x="609600" y="1600201"/>
            <a:ext cx="10972800" cy="4525963"/>
          </a:xfrm>
        </p:spPr>
        <p:txBody>
          <a:bodyPr/>
          <a:lstStyle/>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5</a:t>
            </a:r>
            <a:r>
              <a:rPr lang="en-US" kern="100" dirty="0">
                <a:effectLst/>
                <a:ea typeface="Aptos" panose="020B0004020202020204" pitchFamily="34" charset="0"/>
                <a:cs typeface="Times New Roman" panose="02020603050405020304" pitchFamily="18" charset="0"/>
              </a:rPr>
              <a:t>And he said, “Who are You, Lord?” And He said, “I am Jesus whom you are persecuting” </a:t>
            </a:r>
          </a:p>
        </p:txBody>
      </p:sp>
    </p:spTree>
    <p:extLst>
      <p:ext uri="{BB962C8B-B14F-4D97-AF65-F5344CB8AC3E}">
        <p14:creationId xmlns:p14="http://schemas.microsoft.com/office/powerpoint/2010/main" val="664115183"/>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943D75-B809-8349-9458-6BAAE8F9BD2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F22BCDD-42DC-7C91-8CF7-0C5396903D52}"/>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Acts 9</a:t>
            </a:r>
          </a:p>
        </p:txBody>
      </p:sp>
      <p:sp>
        <p:nvSpPr>
          <p:cNvPr id="7" name="Content Placeholder 2">
            <a:extLst>
              <a:ext uri="{FF2B5EF4-FFF2-40B4-BE49-F238E27FC236}">
                <a16:creationId xmlns:a16="http://schemas.microsoft.com/office/drawing/2014/main" id="{3DFD5B4F-3FB4-3162-4874-FD106F6ADC89}"/>
              </a:ext>
            </a:extLst>
          </p:cNvPr>
          <p:cNvSpPr>
            <a:spLocks noGrp="1"/>
          </p:cNvSpPr>
          <p:nvPr>
            <p:ph idx="1"/>
          </p:nvPr>
        </p:nvSpPr>
        <p:spPr>
          <a:xfrm>
            <a:off x="609600" y="1600201"/>
            <a:ext cx="10972800" cy="4525963"/>
          </a:xfrm>
        </p:spPr>
        <p:txBody>
          <a:bodyPr/>
          <a:lstStyle/>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20</a:t>
            </a:r>
            <a:r>
              <a:rPr lang="en-US" kern="100" dirty="0">
                <a:effectLst/>
                <a:ea typeface="Aptos" panose="020B0004020202020204" pitchFamily="34" charset="0"/>
                <a:cs typeface="Times New Roman" panose="02020603050405020304" pitchFamily="18" charset="0"/>
              </a:rPr>
              <a:t>and immediately Saul began to proclaim Jesus in the synagogues, saying, “He is the Son of God.” </a:t>
            </a:r>
          </a:p>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21</a:t>
            </a:r>
            <a:r>
              <a:rPr lang="en-US" kern="100" dirty="0">
                <a:effectLst/>
                <a:ea typeface="Aptos" panose="020B0004020202020204" pitchFamily="34" charset="0"/>
                <a:cs typeface="Times New Roman" panose="02020603050405020304" pitchFamily="18" charset="0"/>
              </a:rPr>
              <a:t>And those hearing him continued to be amazed, and were saying, “Is this not he who in Jerusalem destroyed those who called on this name, and who had come here for the purpose of bringing them bound before the chief priests?</a:t>
            </a:r>
          </a:p>
        </p:txBody>
      </p:sp>
    </p:spTree>
    <p:extLst>
      <p:ext uri="{BB962C8B-B14F-4D97-AF65-F5344CB8AC3E}">
        <p14:creationId xmlns:p14="http://schemas.microsoft.com/office/powerpoint/2010/main" val="28826817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D60B8A-A0DA-EE84-C312-62C7AFE85FA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71541FA-3B44-CDA8-0D15-9A935AEF7BC4}"/>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Acts 26</a:t>
            </a:r>
          </a:p>
        </p:txBody>
      </p:sp>
      <p:sp>
        <p:nvSpPr>
          <p:cNvPr id="7" name="Content Placeholder 2">
            <a:extLst>
              <a:ext uri="{FF2B5EF4-FFF2-40B4-BE49-F238E27FC236}">
                <a16:creationId xmlns:a16="http://schemas.microsoft.com/office/drawing/2014/main" id="{42FA39BF-1F1B-F745-F231-1FF0A03A9C12}"/>
              </a:ext>
            </a:extLst>
          </p:cNvPr>
          <p:cNvSpPr>
            <a:spLocks noGrp="1"/>
          </p:cNvSpPr>
          <p:nvPr>
            <p:ph idx="1"/>
          </p:nvPr>
        </p:nvSpPr>
        <p:spPr>
          <a:xfrm>
            <a:off x="609600" y="1600201"/>
            <a:ext cx="10972800" cy="4525963"/>
          </a:xfrm>
        </p:spPr>
        <p:txBody>
          <a:bodyPr/>
          <a:lstStyle/>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16</a:t>
            </a:r>
            <a:r>
              <a:rPr lang="en-US" kern="100" dirty="0">
                <a:effectLst/>
                <a:ea typeface="Aptos" panose="020B0004020202020204" pitchFamily="34" charset="0"/>
                <a:cs typeface="Times New Roman" panose="02020603050405020304" pitchFamily="18" charset="0"/>
              </a:rPr>
              <a:t>But get up and stand on your feet; for this purpose I have appeared to you, to appoint you a minister and a witness not only to the things which you have seen, but also to the things in which I will appear to you; </a:t>
            </a:r>
          </a:p>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17</a:t>
            </a:r>
            <a:r>
              <a:rPr lang="en-US" kern="100" dirty="0">
                <a:effectLst/>
                <a:ea typeface="Aptos" panose="020B0004020202020204" pitchFamily="34" charset="0"/>
                <a:cs typeface="Times New Roman" panose="02020603050405020304" pitchFamily="18" charset="0"/>
              </a:rPr>
              <a:t>rescuing you from the Jewish people and from the Gentiles, to whom I am sending you, </a:t>
            </a:r>
          </a:p>
        </p:txBody>
      </p:sp>
    </p:spTree>
    <p:extLst>
      <p:ext uri="{BB962C8B-B14F-4D97-AF65-F5344CB8AC3E}">
        <p14:creationId xmlns:p14="http://schemas.microsoft.com/office/powerpoint/2010/main" val="22824477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DD76B0-E982-B5E0-59BD-B7E175A4B7A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553F92A-C572-46EC-0318-C301A8D15A09}"/>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Acts 26</a:t>
            </a:r>
          </a:p>
        </p:txBody>
      </p:sp>
      <p:sp>
        <p:nvSpPr>
          <p:cNvPr id="7" name="Content Placeholder 2">
            <a:extLst>
              <a:ext uri="{FF2B5EF4-FFF2-40B4-BE49-F238E27FC236}">
                <a16:creationId xmlns:a16="http://schemas.microsoft.com/office/drawing/2014/main" id="{862EEA27-C483-DD62-E9D8-A9590E486A6F}"/>
              </a:ext>
            </a:extLst>
          </p:cNvPr>
          <p:cNvSpPr>
            <a:spLocks noGrp="1"/>
          </p:cNvSpPr>
          <p:nvPr>
            <p:ph idx="1"/>
          </p:nvPr>
        </p:nvSpPr>
        <p:spPr>
          <a:xfrm>
            <a:off x="609600" y="1600201"/>
            <a:ext cx="10972800" cy="4525963"/>
          </a:xfrm>
        </p:spPr>
        <p:txBody>
          <a:bodyPr/>
          <a:lstStyle/>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18</a:t>
            </a:r>
            <a:r>
              <a:rPr lang="en-US" kern="100" dirty="0">
                <a:effectLst/>
                <a:ea typeface="Aptos" panose="020B0004020202020204" pitchFamily="34" charset="0"/>
                <a:cs typeface="Times New Roman" panose="02020603050405020304" pitchFamily="18" charset="0"/>
              </a:rPr>
              <a:t>to open their eyes so that they may turn from darkness to light and from the dominion of Satan to God, that they may receive forgiveness of sins and an inheritance among those who have been sanctified by faith in Me. </a:t>
            </a:r>
          </a:p>
        </p:txBody>
      </p:sp>
    </p:spTree>
    <p:extLst>
      <p:ext uri="{BB962C8B-B14F-4D97-AF65-F5344CB8AC3E}">
        <p14:creationId xmlns:p14="http://schemas.microsoft.com/office/powerpoint/2010/main" val="4076803487"/>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E884C-688E-300D-443C-5D3E9307BEE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1EC40F6-9831-E8D1-E2F4-CB745621283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Acts 26</a:t>
            </a:r>
          </a:p>
        </p:txBody>
      </p:sp>
      <p:sp>
        <p:nvSpPr>
          <p:cNvPr id="7" name="Content Placeholder 2">
            <a:extLst>
              <a:ext uri="{FF2B5EF4-FFF2-40B4-BE49-F238E27FC236}">
                <a16:creationId xmlns:a16="http://schemas.microsoft.com/office/drawing/2014/main" id="{94892863-F77B-DA00-0181-99CE01873201}"/>
              </a:ext>
            </a:extLst>
          </p:cNvPr>
          <p:cNvSpPr>
            <a:spLocks noGrp="1"/>
          </p:cNvSpPr>
          <p:nvPr>
            <p:ph idx="1"/>
          </p:nvPr>
        </p:nvSpPr>
        <p:spPr>
          <a:xfrm>
            <a:off x="609600" y="1600201"/>
            <a:ext cx="10972800" cy="4525963"/>
          </a:xfrm>
        </p:spPr>
        <p:txBody>
          <a:bodyPr/>
          <a:lstStyle/>
          <a:p>
            <a:pPr marL="0" marR="0" indent="0">
              <a:lnSpc>
                <a:spcPct val="115000"/>
              </a:lnSpc>
              <a:spcAft>
                <a:spcPts val="800"/>
              </a:spcAft>
              <a:buNone/>
            </a:pPr>
            <a:r>
              <a:rPr lang="en-US" kern="100" baseline="30000" dirty="0">
                <a:effectLst/>
                <a:ea typeface="Aptos" panose="020B0004020202020204" pitchFamily="34" charset="0"/>
                <a:cs typeface="Times New Roman" panose="02020603050405020304" pitchFamily="18" charset="0"/>
              </a:rPr>
              <a:t>19</a:t>
            </a:r>
            <a:r>
              <a:rPr lang="en-US" kern="100" dirty="0">
                <a:effectLst/>
                <a:ea typeface="Aptos" panose="020B0004020202020204" pitchFamily="34" charset="0"/>
                <a:cs typeface="Times New Roman" panose="02020603050405020304" pitchFamily="18" charset="0"/>
              </a:rPr>
              <a:t>So…I did not prove disobedient to the heavenly vision</a:t>
            </a:r>
          </a:p>
        </p:txBody>
      </p:sp>
      <p:sp>
        <p:nvSpPr>
          <p:cNvPr id="2" name="TextBox 1">
            <a:extLst>
              <a:ext uri="{FF2B5EF4-FFF2-40B4-BE49-F238E27FC236}">
                <a16:creationId xmlns:a16="http://schemas.microsoft.com/office/drawing/2014/main" id="{AD80E5F8-3D84-79E6-C86B-A4D39A46AC0E}"/>
              </a:ext>
            </a:extLst>
          </p:cNvPr>
          <p:cNvSpPr txBox="1"/>
          <p:nvPr/>
        </p:nvSpPr>
        <p:spPr>
          <a:xfrm>
            <a:off x="7504981" y="6101782"/>
            <a:ext cx="4564371"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TRANSFORMATION</a:t>
            </a:r>
          </a:p>
        </p:txBody>
      </p:sp>
      <p:grpSp>
        <p:nvGrpSpPr>
          <p:cNvPr id="3" name="Group 2">
            <a:extLst>
              <a:ext uri="{FF2B5EF4-FFF2-40B4-BE49-F238E27FC236}">
                <a16:creationId xmlns:a16="http://schemas.microsoft.com/office/drawing/2014/main" id="{B28ECE30-15E7-751D-F72E-B7D013EC9D61}"/>
              </a:ext>
            </a:extLst>
          </p:cNvPr>
          <p:cNvGrpSpPr/>
          <p:nvPr/>
        </p:nvGrpSpPr>
        <p:grpSpPr>
          <a:xfrm>
            <a:off x="6538276" y="5557140"/>
            <a:ext cx="844898" cy="777666"/>
            <a:chOff x="5338274" y="5472138"/>
            <a:chExt cx="844898" cy="777666"/>
          </a:xfrm>
        </p:grpSpPr>
        <p:sp>
          <p:nvSpPr>
            <p:cNvPr id="4" name="TextBox 3">
              <a:extLst>
                <a:ext uri="{FF2B5EF4-FFF2-40B4-BE49-F238E27FC236}">
                  <a16:creationId xmlns:a16="http://schemas.microsoft.com/office/drawing/2014/main" id="{1F9246CE-D589-DD0C-D4A9-FE9DE1EC7F0F}"/>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C81E79C3-2915-C9E5-8608-F5CC0B7ED254}"/>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257209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Three reactions to the resurrection:</a:t>
            </a:r>
          </a:p>
          <a:p>
            <a:pPr lvl="1"/>
            <a:r>
              <a:rPr lang="en-US" dirty="0"/>
              <a:t>Rejoicing</a:t>
            </a:r>
          </a:p>
          <a:p>
            <a:pPr lvl="1"/>
            <a:r>
              <a:rPr lang="en-US" dirty="0"/>
              <a:t>Doubt</a:t>
            </a:r>
          </a:p>
          <a:p>
            <a:pPr lvl="1"/>
            <a:r>
              <a:rPr lang="en-US" dirty="0"/>
              <a:t>Transformation</a:t>
            </a:r>
          </a:p>
          <a:p>
            <a:r>
              <a:rPr lang="en-US" dirty="0"/>
              <a:t>What you never see?</a:t>
            </a:r>
          </a:p>
          <a:p>
            <a:pPr lvl="1"/>
            <a:r>
              <a:rPr lang="en-US" dirty="0"/>
              <a:t>No reaction</a:t>
            </a:r>
          </a:p>
        </p:txBody>
      </p:sp>
    </p:spTree>
    <p:extLst>
      <p:ext uri="{BB962C8B-B14F-4D97-AF65-F5344CB8AC3E}">
        <p14:creationId xmlns:p14="http://schemas.microsoft.com/office/powerpoint/2010/main" val="34490072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3EC08-CD2F-A2C6-59C9-6D61AFB90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B6AF61-33E2-34C9-5220-3F43BC33E214}"/>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6033EAFB-2CDD-8B84-7911-204EBA375EAD}"/>
              </a:ext>
            </a:extLst>
          </p:cNvPr>
          <p:cNvSpPr>
            <a:spLocks noGrp="1"/>
          </p:cNvSpPr>
          <p:nvPr>
            <p:ph idx="1"/>
          </p:nvPr>
        </p:nvSpPr>
        <p:spPr/>
        <p:txBody>
          <a:bodyPr/>
          <a:lstStyle/>
          <a:p>
            <a:r>
              <a:rPr lang="en-US" dirty="0"/>
              <a:t>If you’re a Christian?</a:t>
            </a:r>
          </a:p>
          <a:p>
            <a:pPr lvl="1"/>
            <a:r>
              <a:rPr lang="en-US" dirty="0"/>
              <a:t>Rejoice</a:t>
            </a:r>
          </a:p>
          <a:p>
            <a:r>
              <a:rPr lang="en-US" dirty="0"/>
              <a:t>If you’re a skeptic?</a:t>
            </a:r>
          </a:p>
          <a:p>
            <a:pPr lvl="1"/>
            <a:r>
              <a:rPr lang="en-US" dirty="0"/>
              <a:t>Investigate</a:t>
            </a:r>
          </a:p>
          <a:p>
            <a:r>
              <a:rPr lang="en-US" dirty="0"/>
              <a:t>If you’re persuaded?</a:t>
            </a:r>
          </a:p>
          <a:p>
            <a:pPr lvl="1"/>
            <a:r>
              <a:rPr lang="en-US" dirty="0"/>
              <a:t>Receive  </a:t>
            </a:r>
          </a:p>
          <a:p>
            <a:endParaRPr lang="en-US" dirty="0"/>
          </a:p>
        </p:txBody>
      </p:sp>
    </p:spTree>
    <p:extLst>
      <p:ext uri="{BB962C8B-B14F-4D97-AF65-F5344CB8AC3E}">
        <p14:creationId xmlns:p14="http://schemas.microsoft.com/office/powerpoint/2010/main" val="31008785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E9C6AB-479C-03F4-7B05-1CD28012AFA6}"/>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60898558-777C-9398-9336-EF092349028B}"/>
              </a:ext>
            </a:extLst>
          </p:cNvPr>
          <p:cNvSpPr>
            <a:spLocks noGrp="1"/>
          </p:cNvSpPr>
          <p:nvPr>
            <p:ph type="ctrTitle"/>
          </p:nvPr>
        </p:nvSpPr>
        <p:spPr>
          <a:xfrm>
            <a:off x="721360" y="304800"/>
            <a:ext cx="10749280" cy="4419600"/>
          </a:xfrm>
        </p:spPr>
        <p:txBody>
          <a:bodyPr/>
          <a:lstStyle/>
          <a:p>
            <a:pPr eaLnBrk="1" hangingPunct="1"/>
            <a:r>
              <a:rPr lang="en-US" altLang="en-US" sz="19900" dirty="0">
                <a:latin typeface="Haettenschweiler" panose="020B0706040902060204" pitchFamily="34" charset="0"/>
              </a:rPr>
              <a:t>EASTER</a:t>
            </a:r>
            <a:endParaRPr lang="en-US" altLang="en-US" sz="8800" dirty="0">
              <a:latin typeface="Haettenschweiler" panose="020B0706040902060204" pitchFamily="34" charset="0"/>
            </a:endParaRPr>
          </a:p>
        </p:txBody>
      </p:sp>
      <p:sp>
        <p:nvSpPr>
          <p:cNvPr id="2" name="TextBox 1">
            <a:extLst>
              <a:ext uri="{FF2B5EF4-FFF2-40B4-BE49-F238E27FC236}">
                <a16:creationId xmlns:a16="http://schemas.microsoft.com/office/drawing/2014/main" id="{72F4ECE2-F56E-D2F4-F6E1-97C07717AAD4}"/>
              </a:ext>
            </a:extLst>
          </p:cNvPr>
          <p:cNvSpPr txBox="1"/>
          <p:nvPr/>
        </p:nvSpPr>
        <p:spPr>
          <a:xfrm>
            <a:off x="7050657" y="4724400"/>
            <a:ext cx="5141343" cy="2123658"/>
          </a:xfrm>
          <a:prstGeom prst="rect">
            <a:avLst/>
          </a:prstGeom>
          <a:noFill/>
          <a:ln w="25400">
            <a:noFill/>
          </a:ln>
          <a:effectLst>
            <a:outerShdw blurRad="107950" dist="12700" dir="5400000" algn="ctr">
              <a:srgbClr val="000000"/>
            </a:outerShdw>
          </a:effectLst>
        </p:spPr>
        <p:txBody>
          <a:bodyPr wrap="square" rtlCol="0">
            <a:spAutoFit/>
          </a:bodyPr>
          <a:lstStyle/>
          <a:p>
            <a:pPr algn="l"/>
            <a:r>
              <a:rPr lang="en-US" sz="4400" dirty="0">
                <a:latin typeface="Haettenschweiler" panose="020B0706040902060204" pitchFamily="34" charset="0"/>
              </a:rPr>
              <a:t>More questions? </a:t>
            </a:r>
          </a:p>
          <a:p>
            <a:pPr algn="l"/>
            <a:r>
              <a:rPr lang="en-US" sz="4400" dirty="0">
                <a:latin typeface="Haettenschweiler" panose="020B0706040902060204" pitchFamily="34" charset="0"/>
              </a:rPr>
              <a:t>www.dwellcc.org</a:t>
            </a:r>
          </a:p>
          <a:p>
            <a:pPr algn="l"/>
            <a:r>
              <a:rPr lang="en-US" sz="4400" dirty="0">
                <a:latin typeface="Haettenschweiler" panose="020B0706040902060204" pitchFamily="34" charset="0"/>
              </a:rPr>
              <a:t>adamsb@dwellcc.org</a:t>
            </a:r>
          </a:p>
        </p:txBody>
      </p:sp>
    </p:spTree>
    <p:extLst>
      <p:ext uri="{BB962C8B-B14F-4D97-AF65-F5344CB8AC3E}">
        <p14:creationId xmlns:p14="http://schemas.microsoft.com/office/powerpoint/2010/main" val="12417841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left)">
                                      <p:cBhvr>
                                        <p:cTn id="11" dur="500"/>
                                        <p:tgtEl>
                                          <p:spTgt spid="2">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9D31F-0DB1-37AE-9CAE-A95680FB8CB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5437D82-2C76-A722-A13A-1310F8411BE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8FAC686E-3329-A70F-0888-DBEEE61D207C}"/>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So when it was evening on that day, the first day of the week, and when the doors were shut where the disciples were, for fear of the Jews, </a:t>
            </a:r>
          </a:p>
        </p:txBody>
      </p:sp>
    </p:spTree>
    <p:extLst>
      <p:ext uri="{BB962C8B-B14F-4D97-AF65-F5344CB8AC3E}">
        <p14:creationId xmlns:p14="http://schemas.microsoft.com/office/powerpoint/2010/main" val="37787648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9297DB78-4130-A389-AF35-CAC13D2A8BC2}"/>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Jesus came and stood in their midst and said to them, “Peace be with you.” </a:t>
            </a:r>
          </a:p>
          <a:p>
            <a:pPr marL="0" indent="0">
              <a:buNone/>
            </a:pPr>
            <a:r>
              <a:rPr lang="en-US" baseline="30000" dirty="0"/>
              <a:t>20</a:t>
            </a:r>
            <a:r>
              <a:rPr lang="en-US" dirty="0"/>
              <a:t>And when He had said this, He showed them both His hands and His side. The disciples then rejoiced when they saw the Lord.</a:t>
            </a:r>
          </a:p>
        </p:txBody>
      </p:sp>
      <p:sp>
        <p:nvSpPr>
          <p:cNvPr id="2" name="TextBox 1">
            <a:extLst>
              <a:ext uri="{FF2B5EF4-FFF2-40B4-BE49-F238E27FC236}">
                <a16:creationId xmlns:a16="http://schemas.microsoft.com/office/drawing/2014/main" id="{B601A5FC-654B-601A-B5E2-9B71661FFB16}"/>
              </a:ext>
            </a:extLst>
          </p:cNvPr>
          <p:cNvSpPr txBox="1"/>
          <p:nvPr/>
        </p:nvSpPr>
        <p:spPr>
          <a:xfrm>
            <a:off x="9368286" y="6101782"/>
            <a:ext cx="2701065"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REJOICING</a:t>
            </a:r>
          </a:p>
        </p:txBody>
      </p:sp>
      <p:grpSp>
        <p:nvGrpSpPr>
          <p:cNvPr id="3" name="Group 2">
            <a:extLst>
              <a:ext uri="{FF2B5EF4-FFF2-40B4-BE49-F238E27FC236}">
                <a16:creationId xmlns:a16="http://schemas.microsoft.com/office/drawing/2014/main" id="{6DE79FFB-75ED-B701-F52C-E77B89029279}"/>
              </a:ext>
            </a:extLst>
          </p:cNvPr>
          <p:cNvGrpSpPr/>
          <p:nvPr/>
        </p:nvGrpSpPr>
        <p:grpSpPr>
          <a:xfrm>
            <a:off x="8389935" y="5557140"/>
            <a:ext cx="844898" cy="777666"/>
            <a:chOff x="5338274" y="5472138"/>
            <a:chExt cx="844898" cy="777666"/>
          </a:xfrm>
        </p:grpSpPr>
        <p:sp>
          <p:nvSpPr>
            <p:cNvPr id="4" name="TextBox 3">
              <a:extLst>
                <a:ext uri="{FF2B5EF4-FFF2-40B4-BE49-F238E27FC236}">
                  <a16:creationId xmlns:a16="http://schemas.microsoft.com/office/drawing/2014/main" id="{07D7FFAE-0EC7-C6BB-9FEC-143C7B4E93D0}"/>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5" name="Oval 4">
              <a:extLst>
                <a:ext uri="{FF2B5EF4-FFF2-40B4-BE49-F238E27FC236}">
                  <a16:creationId xmlns:a16="http://schemas.microsoft.com/office/drawing/2014/main" id="{1CDC0964-7781-E00B-7E55-E78B6F801D62}"/>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1F1D9642-2A44-927E-1577-141D3CD91CFC}"/>
              </a:ext>
            </a:extLst>
          </p:cNvPr>
          <p:cNvSpPr txBox="1"/>
          <p:nvPr/>
        </p:nvSpPr>
        <p:spPr>
          <a:xfrm>
            <a:off x="1853165" y="4393000"/>
            <a:ext cx="8485670"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Why is Jesus’ resurrection so important to Christians?</a:t>
            </a:r>
          </a:p>
        </p:txBody>
      </p:sp>
    </p:spTree>
    <p:extLst>
      <p:ext uri="{BB962C8B-B14F-4D97-AF65-F5344CB8AC3E}">
        <p14:creationId xmlns:p14="http://schemas.microsoft.com/office/powerpoint/2010/main" val="31477122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par>
                                <p:cTn id="21" presetID="22" presetClass="entr" presetSubtype="8" fill="hold"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wipe(left)">
                                      <p:cBhvr>
                                        <p:cTn id="2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4F8E19-B697-71CC-C3CC-C1BA1B3BE3A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2625784-CE05-DF92-84A0-1038867F80A9}"/>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F439D15F-A465-A01B-259F-F25138C706B4}"/>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Jesus came and stood in their midst and said to them, “Peace be with you.” </a:t>
            </a:r>
          </a:p>
          <a:p>
            <a:pPr marL="0" indent="0">
              <a:buNone/>
            </a:pPr>
            <a:r>
              <a:rPr lang="en-US" baseline="30000" dirty="0"/>
              <a:t>20</a:t>
            </a:r>
            <a:r>
              <a:rPr lang="en-US" dirty="0"/>
              <a:t>And when He had said this, He showed them both His hands and His side. The disciples then rejoiced when they saw the Lord.</a:t>
            </a:r>
          </a:p>
        </p:txBody>
      </p:sp>
      <p:sp>
        <p:nvSpPr>
          <p:cNvPr id="2" name="TextBox 1">
            <a:extLst>
              <a:ext uri="{FF2B5EF4-FFF2-40B4-BE49-F238E27FC236}">
                <a16:creationId xmlns:a16="http://schemas.microsoft.com/office/drawing/2014/main" id="{3B46A331-A420-2BBD-A67D-5E77B95FAB59}"/>
              </a:ext>
            </a:extLst>
          </p:cNvPr>
          <p:cNvSpPr txBox="1"/>
          <p:nvPr/>
        </p:nvSpPr>
        <p:spPr>
          <a:xfrm>
            <a:off x="9368286" y="6101782"/>
            <a:ext cx="2701065"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REJOICING</a:t>
            </a:r>
          </a:p>
        </p:txBody>
      </p:sp>
      <p:grpSp>
        <p:nvGrpSpPr>
          <p:cNvPr id="3" name="Group 2">
            <a:extLst>
              <a:ext uri="{FF2B5EF4-FFF2-40B4-BE49-F238E27FC236}">
                <a16:creationId xmlns:a16="http://schemas.microsoft.com/office/drawing/2014/main" id="{AFA7CF3D-406B-7C9C-977F-572015996A67}"/>
              </a:ext>
            </a:extLst>
          </p:cNvPr>
          <p:cNvGrpSpPr/>
          <p:nvPr/>
        </p:nvGrpSpPr>
        <p:grpSpPr>
          <a:xfrm>
            <a:off x="8389935" y="5557140"/>
            <a:ext cx="844898" cy="777666"/>
            <a:chOff x="5338274" y="5472138"/>
            <a:chExt cx="844898" cy="777666"/>
          </a:xfrm>
        </p:grpSpPr>
        <p:sp>
          <p:nvSpPr>
            <p:cNvPr id="4" name="TextBox 3">
              <a:extLst>
                <a:ext uri="{FF2B5EF4-FFF2-40B4-BE49-F238E27FC236}">
                  <a16:creationId xmlns:a16="http://schemas.microsoft.com/office/drawing/2014/main" id="{D451F53F-9E34-D658-EC04-1494C03E77FA}"/>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5" name="Oval 4">
              <a:extLst>
                <a:ext uri="{FF2B5EF4-FFF2-40B4-BE49-F238E27FC236}">
                  <a16:creationId xmlns:a16="http://schemas.microsoft.com/office/drawing/2014/main" id="{06B0760D-4EAF-06C9-8753-9573AADE5580}"/>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02DC6B2F-DD3E-5BEE-9B1C-C70FD1276A01}"/>
              </a:ext>
            </a:extLst>
          </p:cNvPr>
          <p:cNvSpPr txBox="1"/>
          <p:nvPr/>
        </p:nvSpPr>
        <p:spPr>
          <a:xfrm>
            <a:off x="882616" y="556330"/>
            <a:ext cx="10426767" cy="5355312"/>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1 Corinthians 15:13-15 – </a:t>
            </a:r>
            <a:r>
              <a:rPr lang="en-US" sz="3800" baseline="30000" dirty="0">
                <a:latin typeface="Aptos" panose="020B0004020202020204" pitchFamily="34" charset="0"/>
              </a:rPr>
              <a:t>13</a:t>
            </a:r>
            <a:r>
              <a:rPr lang="en-US" sz="3800" dirty="0">
                <a:latin typeface="Aptos" panose="020B0004020202020204" pitchFamily="34" charset="0"/>
              </a:rPr>
              <a:t>But if there is no resurrection of the dead, not even Christ has been raised; </a:t>
            </a:r>
          </a:p>
          <a:p>
            <a:pPr algn="ctr"/>
            <a:r>
              <a:rPr lang="en-US" sz="3800" baseline="30000" dirty="0">
                <a:latin typeface="Aptos" panose="020B0004020202020204" pitchFamily="34" charset="0"/>
              </a:rPr>
              <a:t>14</a:t>
            </a:r>
            <a:r>
              <a:rPr lang="en-US" sz="3800" dirty="0">
                <a:latin typeface="Aptos" panose="020B0004020202020204" pitchFamily="34" charset="0"/>
              </a:rPr>
              <a:t>and if Christ has not been raised, then our preaching is vain, your faith is also vain. </a:t>
            </a:r>
          </a:p>
          <a:p>
            <a:pPr algn="ctr"/>
            <a:r>
              <a:rPr lang="en-US" sz="3800" baseline="30000" dirty="0">
                <a:latin typeface="Aptos" panose="020B0004020202020204" pitchFamily="34" charset="0"/>
              </a:rPr>
              <a:t>15</a:t>
            </a:r>
            <a:r>
              <a:rPr lang="en-US" sz="3800" dirty="0">
                <a:latin typeface="Aptos" panose="020B0004020202020204" pitchFamily="34" charset="0"/>
              </a:rPr>
              <a:t>Moreover we are even found to be false witnesses of God, because we testified against God that He raised Christ, whom He did not raise, if in fact the dead are not raised. </a:t>
            </a:r>
          </a:p>
        </p:txBody>
      </p:sp>
    </p:spTree>
    <p:extLst>
      <p:ext uri="{BB962C8B-B14F-4D97-AF65-F5344CB8AC3E}">
        <p14:creationId xmlns:p14="http://schemas.microsoft.com/office/powerpoint/2010/main" val="15068370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22" presetClass="entr" presetSubtype="8"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wipe(left)">
                                      <p:cBhvr>
                                        <p:cTn id="10" dur="5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wipe(left)">
                                      <p:cBhvr>
                                        <p:cTn id="15" dur="500"/>
                                        <p:tgtEl>
                                          <p:spTgt spid="8">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wipe(left)">
                                      <p:cBhvr>
                                        <p:cTn id="2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2947E-F41E-CA78-E475-EF9702FC617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ED315E3-EC52-2614-D555-6E9FDCA0D63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433DBEED-9E2F-8BC0-6181-CE53154DAB26}"/>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Jesus came and stood in their midst and said to them, “Peace be with you.” </a:t>
            </a:r>
          </a:p>
          <a:p>
            <a:pPr marL="0" indent="0">
              <a:buNone/>
            </a:pPr>
            <a:r>
              <a:rPr lang="en-US" baseline="30000" dirty="0"/>
              <a:t>20</a:t>
            </a:r>
            <a:r>
              <a:rPr lang="en-US" dirty="0"/>
              <a:t>And when He had said this, He showed them both His hands and His side. The disciples then rejoiced when they saw the Lord.</a:t>
            </a:r>
          </a:p>
        </p:txBody>
      </p:sp>
      <p:sp>
        <p:nvSpPr>
          <p:cNvPr id="2" name="TextBox 1">
            <a:extLst>
              <a:ext uri="{FF2B5EF4-FFF2-40B4-BE49-F238E27FC236}">
                <a16:creationId xmlns:a16="http://schemas.microsoft.com/office/drawing/2014/main" id="{72C6A590-1F9F-6AAF-5949-CEF35997B478}"/>
              </a:ext>
            </a:extLst>
          </p:cNvPr>
          <p:cNvSpPr txBox="1"/>
          <p:nvPr/>
        </p:nvSpPr>
        <p:spPr>
          <a:xfrm>
            <a:off x="9368286" y="6101782"/>
            <a:ext cx="2701065"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REJOICING</a:t>
            </a:r>
          </a:p>
        </p:txBody>
      </p:sp>
      <p:grpSp>
        <p:nvGrpSpPr>
          <p:cNvPr id="3" name="Group 2">
            <a:extLst>
              <a:ext uri="{FF2B5EF4-FFF2-40B4-BE49-F238E27FC236}">
                <a16:creationId xmlns:a16="http://schemas.microsoft.com/office/drawing/2014/main" id="{425382C2-2259-66BA-905A-6EF3364FFBBC}"/>
              </a:ext>
            </a:extLst>
          </p:cNvPr>
          <p:cNvGrpSpPr/>
          <p:nvPr/>
        </p:nvGrpSpPr>
        <p:grpSpPr>
          <a:xfrm>
            <a:off x="8389935" y="5557140"/>
            <a:ext cx="844898" cy="777666"/>
            <a:chOff x="5338274" y="5472138"/>
            <a:chExt cx="844898" cy="777666"/>
          </a:xfrm>
        </p:grpSpPr>
        <p:sp>
          <p:nvSpPr>
            <p:cNvPr id="4" name="TextBox 3">
              <a:extLst>
                <a:ext uri="{FF2B5EF4-FFF2-40B4-BE49-F238E27FC236}">
                  <a16:creationId xmlns:a16="http://schemas.microsoft.com/office/drawing/2014/main" id="{49E6C1DB-4B6B-BAC1-76D7-A0574379CB6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5" name="Oval 4">
              <a:extLst>
                <a:ext uri="{FF2B5EF4-FFF2-40B4-BE49-F238E27FC236}">
                  <a16:creationId xmlns:a16="http://schemas.microsoft.com/office/drawing/2014/main" id="{1EB008A5-6D26-C95D-FFE2-277857D72C00}"/>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706A476E-57F1-EC1D-E853-CABE0C4D270C}"/>
              </a:ext>
            </a:extLst>
          </p:cNvPr>
          <p:cNvSpPr txBox="1"/>
          <p:nvPr/>
        </p:nvSpPr>
        <p:spPr>
          <a:xfrm>
            <a:off x="882616" y="556330"/>
            <a:ext cx="10426767" cy="4185761"/>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1 Corinthians 15:17-19 – </a:t>
            </a:r>
            <a:r>
              <a:rPr lang="en-US" sz="3800" baseline="30000" dirty="0">
                <a:latin typeface="Aptos" panose="020B0004020202020204" pitchFamily="34" charset="0"/>
              </a:rPr>
              <a:t>17</a:t>
            </a:r>
            <a:r>
              <a:rPr lang="en-US" sz="3800" dirty="0">
                <a:latin typeface="Aptos" panose="020B0004020202020204" pitchFamily="34" charset="0"/>
              </a:rPr>
              <a:t>and if Christ has not been raised, your faith is worthless; you are still in your sins. </a:t>
            </a:r>
          </a:p>
          <a:p>
            <a:pPr algn="ctr"/>
            <a:r>
              <a:rPr lang="en-US" sz="3800" baseline="30000" dirty="0">
                <a:latin typeface="Aptos" panose="020B0004020202020204" pitchFamily="34" charset="0"/>
              </a:rPr>
              <a:t>18</a:t>
            </a:r>
            <a:r>
              <a:rPr lang="en-US" sz="3800" dirty="0">
                <a:latin typeface="Aptos" panose="020B0004020202020204" pitchFamily="34" charset="0"/>
              </a:rPr>
              <a:t>Then those also who have fallen asleep in Christ have perished.</a:t>
            </a:r>
          </a:p>
          <a:p>
            <a:pPr algn="ctr"/>
            <a:r>
              <a:rPr lang="en-US" sz="3800" baseline="30000" dirty="0">
                <a:latin typeface="Aptos" panose="020B0004020202020204" pitchFamily="34" charset="0"/>
              </a:rPr>
              <a:t>19</a:t>
            </a:r>
            <a:r>
              <a:rPr lang="en-US" sz="3800" dirty="0">
                <a:latin typeface="Aptos" panose="020B0004020202020204" pitchFamily="34" charset="0"/>
              </a:rPr>
              <a:t>If we have hoped in Christ in this life only, we are of all men most to be pitied.</a:t>
            </a:r>
          </a:p>
        </p:txBody>
      </p:sp>
    </p:spTree>
    <p:extLst>
      <p:ext uri="{BB962C8B-B14F-4D97-AF65-F5344CB8AC3E}">
        <p14:creationId xmlns:p14="http://schemas.microsoft.com/office/powerpoint/2010/main" val="31582874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323439"/>
          </a:xfrm>
          <a:prstGeom prst="rect">
            <a:avLst/>
          </a:prstGeom>
          <a:noFill/>
          <a:ln w="25400">
            <a:noFill/>
          </a:ln>
        </p:spPr>
        <p:txBody>
          <a:bodyPr wrap="square" rtlCol="0">
            <a:spAutoFit/>
          </a:bodyPr>
          <a:lstStyle/>
          <a:p>
            <a:pPr algn="ctr"/>
            <a:r>
              <a:rPr lang="en-US" sz="8000" dirty="0">
                <a:latin typeface="Haettenschweiler" panose="020B0706040902060204" pitchFamily="34" charset="0"/>
              </a:rPr>
              <a:t>NO RESURRECTION</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323439"/>
          </a:xfrm>
          <a:prstGeom prst="rect">
            <a:avLst/>
          </a:prstGeom>
          <a:noFill/>
          <a:ln w="25400">
            <a:noFill/>
          </a:ln>
        </p:spPr>
        <p:txBody>
          <a:bodyPr wrap="square" rtlCol="0">
            <a:spAutoFit/>
          </a:bodyPr>
          <a:lstStyle/>
          <a:p>
            <a:pPr algn="ctr"/>
            <a:r>
              <a:rPr lang="en-US" sz="8000" dirty="0">
                <a:solidFill>
                  <a:srgbClr val="002060"/>
                </a:solidFill>
                <a:latin typeface="Haettenschweiler" panose="020B0706040902060204" pitchFamily="34" charset="0"/>
              </a:rPr>
              <a:t>RESURRECTION</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WORTHLESS</a:t>
            </a:r>
          </a:p>
        </p:txBody>
      </p:sp>
      <p:sp>
        <p:nvSpPr>
          <p:cNvPr id="3" name="TextBox 2">
            <a:extLst>
              <a:ext uri="{FF2B5EF4-FFF2-40B4-BE49-F238E27FC236}">
                <a16:creationId xmlns:a16="http://schemas.microsoft.com/office/drawing/2014/main" id="{202423A8-2426-3AD3-ED62-6EA555095551}"/>
              </a:ext>
            </a:extLst>
          </p:cNvPr>
          <p:cNvSpPr txBox="1"/>
          <p:nvPr/>
        </p:nvSpPr>
        <p:spPr>
          <a:xfrm>
            <a:off x="-1" y="27537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NO FORGIVENESS</a:t>
            </a:r>
          </a:p>
        </p:txBody>
      </p:sp>
      <p:sp>
        <p:nvSpPr>
          <p:cNvPr id="9" name="TextBox 8">
            <a:extLst>
              <a:ext uri="{FF2B5EF4-FFF2-40B4-BE49-F238E27FC236}">
                <a16:creationId xmlns:a16="http://schemas.microsoft.com/office/drawing/2014/main" id="{6BB4F213-098C-6B76-1C8E-B30644C2077A}"/>
              </a:ext>
            </a:extLst>
          </p:cNvPr>
          <p:cNvSpPr txBox="1"/>
          <p:nvPr/>
        </p:nvSpPr>
        <p:spPr>
          <a:xfrm>
            <a:off x="-2" y="4045059"/>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NO AFTERLIFE</a:t>
            </a:r>
            <a:endParaRPr lang="en-US" sz="4500" dirty="0">
              <a:latin typeface="Haettenschweiler" panose="020B0706040902060204" pitchFamily="34" charset="0"/>
            </a:endParaRP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2"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WORTH EVERYTHING</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2783175"/>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ABLE TO BE FORGIVEN</a:t>
            </a: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4045059"/>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ETERNAL LIFE</a:t>
            </a:r>
            <a:endParaRPr lang="en-US" sz="4500" dirty="0">
              <a:solidFill>
                <a:srgbClr val="002060"/>
              </a:solidFill>
              <a:latin typeface="Haettenschweiler" panose="020B0706040902060204" pitchFamily="34" charset="0"/>
            </a:endParaRPr>
          </a:p>
        </p:txBody>
      </p:sp>
      <p:sp>
        <p:nvSpPr>
          <p:cNvPr id="8" name="TextBox 7">
            <a:extLst>
              <a:ext uri="{FF2B5EF4-FFF2-40B4-BE49-F238E27FC236}">
                <a16:creationId xmlns:a16="http://schemas.microsoft.com/office/drawing/2014/main" id="{24B52DE4-C8C0-641C-33A2-3A20E31ECD4B}"/>
              </a:ext>
            </a:extLst>
          </p:cNvPr>
          <p:cNvSpPr txBox="1"/>
          <p:nvPr/>
        </p:nvSpPr>
        <p:spPr>
          <a:xfrm>
            <a:off x="81640" y="5336387"/>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MOST PITIED</a:t>
            </a:r>
            <a:endParaRPr lang="en-US" sz="4500" dirty="0">
              <a:latin typeface="Haettenschweiler" panose="020B0706040902060204" pitchFamily="34" charset="0"/>
            </a:endParaRPr>
          </a:p>
        </p:txBody>
      </p:sp>
      <p:sp>
        <p:nvSpPr>
          <p:cNvPr id="13" name="TextBox 12">
            <a:extLst>
              <a:ext uri="{FF2B5EF4-FFF2-40B4-BE49-F238E27FC236}">
                <a16:creationId xmlns:a16="http://schemas.microsoft.com/office/drawing/2014/main" id="{331DBFB2-DB3B-6D46-58F6-26319735184D}"/>
              </a:ext>
            </a:extLst>
          </p:cNvPr>
          <p:cNvSpPr txBox="1"/>
          <p:nvPr/>
        </p:nvSpPr>
        <p:spPr>
          <a:xfrm>
            <a:off x="6259282" y="5336386"/>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MOST THANKFUL</a:t>
            </a:r>
            <a:endParaRPr lang="en-US" sz="4500" dirty="0">
              <a:solidFill>
                <a:srgbClr val="002060"/>
              </a:solidFill>
              <a:latin typeface="Haettenschweiler" panose="020B0706040902060204" pitchFamily="34" charset="0"/>
            </a:endParaRPr>
          </a:p>
        </p:txBody>
      </p:sp>
    </p:spTree>
    <p:extLst>
      <p:ext uri="{BB962C8B-B14F-4D97-AF65-F5344CB8AC3E}">
        <p14:creationId xmlns:p14="http://schemas.microsoft.com/office/powerpoint/2010/main" val="4053320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3D187D-FE33-53CE-F126-90A9A72CB9B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4DA58344-9E6C-3BBF-0FDB-3A2DC8C3B0B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997E007E-CFF4-48EC-70AD-1AA0D9149E0F}"/>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Jesus came and stood in their midst and said to them, “Peace be with you.” </a:t>
            </a:r>
          </a:p>
          <a:p>
            <a:pPr marL="0" indent="0">
              <a:buNone/>
            </a:pPr>
            <a:r>
              <a:rPr lang="en-US" baseline="30000" dirty="0"/>
              <a:t>20</a:t>
            </a:r>
            <a:r>
              <a:rPr lang="en-US" dirty="0"/>
              <a:t>And when He had said this, He showed them both His hands and His side. The disciples then rejoiced when they saw the Lord.</a:t>
            </a:r>
          </a:p>
        </p:txBody>
      </p:sp>
      <p:sp>
        <p:nvSpPr>
          <p:cNvPr id="2" name="TextBox 1">
            <a:extLst>
              <a:ext uri="{FF2B5EF4-FFF2-40B4-BE49-F238E27FC236}">
                <a16:creationId xmlns:a16="http://schemas.microsoft.com/office/drawing/2014/main" id="{0D9C5E0E-A555-9F2B-FA07-5B9329069DCB}"/>
              </a:ext>
            </a:extLst>
          </p:cNvPr>
          <p:cNvSpPr txBox="1"/>
          <p:nvPr/>
        </p:nvSpPr>
        <p:spPr>
          <a:xfrm>
            <a:off x="9368286" y="6101782"/>
            <a:ext cx="2701065"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REJOICING</a:t>
            </a:r>
          </a:p>
        </p:txBody>
      </p:sp>
      <p:grpSp>
        <p:nvGrpSpPr>
          <p:cNvPr id="3" name="Group 2">
            <a:extLst>
              <a:ext uri="{FF2B5EF4-FFF2-40B4-BE49-F238E27FC236}">
                <a16:creationId xmlns:a16="http://schemas.microsoft.com/office/drawing/2014/main" id="{74A02528-6593-A2B7-40B4-CE8470A1428B}"/>
              </a:ext>
            </a:extLst>
          </p:cNvPr>
          <p:cNvGrpSpPr/>
          <p:nvPr/>
        </p:nvGrpSpPr>
        <p:grpSpPr>
          <a:xfrm>
            <a:off x="8389935" y="5557140"/>
            <a:ext cx="844898" cy="777666"/>
            <a:chOff x="5338274" y="5472138"/>
            <a:chExt cx="844898" cy="777666"/>
          </a:xfrm>
        </p:grpSpPr>
        <p:sp>
          <p:nvSpPr>
            <p:cNvPr id="4" name="TextBox 3">
              <a:extLst>
                <a:ext uri="{FF2B5EF4-FFF2-40B4-BE49-F238E27FC236}">
                  <a16:creationId xmlns:a16="http://schemas.microsoft.com/office/drawing/2014/main" id="{1D0F5B60-A850-E565-62DA-78CF5A1F391E}"/>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5" name="Oval 4">
              <a:extLst>
                <a:ext uri="{FF2B5EF4-FFF2-40B4-BE49-F238E27FC236}">
                  <a16:creationId xmlns:a16="http://schemas.microsoft.com/office/drawing/2014/main" id="{B971CA8A-A2B2-F192-FC09-2091CD4BEAC4}"/>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4C5878E9-DF0D-1138-3EC6-625BFB66BCBB}"/>
              </a:ext>
            </a:extLst>
          </p:cNvPr>
          <p:cNvSpPr txBox="1"/>
          <p:nvPr/>
        </p:nvSpPr>
        <p:spPr>
          <a:xfrm>
            <a:off x="609600" y="4622268"/>
            <a:ext cx="10426767" cy="1261884"/>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Romans 3:23 – </a:t>
            </a:r>
            <a:r>
              <a:rPr lang="en-US" sz="3800" baseline="30000" dirty="0">
                <a:latin typeface="Aptos" panose="020B0004020202020204" pitchFamily="34" charset="0"/>
              </a:rPr>
              <a:t>23</a:t>
            </a:r>
            <a:r>
              <a:rPr lang="en-US" sz="3800" dirty="0">
                <a:latin typeface="Aptos" panose="020B0004020202020204" pitchFamily="34" charset="0"/>
              </a:rPr>
              <a:t>for all have sinned and fall short of the glory of God.</a:t>
            </a:r>
          </a:p>
        </p:txBody>
      </p:sp>
    </p:spTree>
    <p:extLst>
      <p:ext uri="{BB962C8B-B14F-4D97-AF65-F5344CB8AC3E}">
        <p14:creationId xmlns:p14="http://schemas.microsoft.com/office/powerpoint/2010/main" val="222537810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BF6E1A-C298-009A-390E-7D44E3E2B9D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271531E-3852-4AEE-14A4-1E5651F5907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John </a:t>
            </a:r>
            <a:r>
              <a:rPr lang="en-US" altLang="en-US" sz="7500" dirty="0"/>
              <a:t>20</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8A988432-FF5F-6FB6-827C-AE9DAFB41302}"/>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Jesus came and stood in their midst and said to them, “Peace be with you.” </a:t>
            </a:r>
          </a:p>
          <a:p>
            <a:pPr marL="0" indent="0">
              <a:buNone/>
            </a:pPr>
            <a:r>
              <a:rPr lang="en-US" baseline="30000" dirty="0"/>
              <a:t>20</a:t>
            </a:r>
            <a:r>
              <a:rPr lang="en-US" dirty="0"/>
              <a:t>And when He had said this, He showed them both His hands and His side. The disciples then rejoiced when they saw the Lord.</a:t>
            </a:r>
          </a:p>
        </p:txBody>
      </p:sp>
      <p:sp>
        <p:nvSpPr>
          <p:cNvPr id="2" name="TextBox 1">
            <a:extLst>
              <a:ext uri="{FF2B5EF4-FFF2-40B4-BE49-F238E27FC236}">
                <a16:creationId xmlns:a16="http://schemas.microsoft.com/office/drawing/2014/main" id="{96E2F7A8-6D45-3B36-BA9F-F9B7A9EE28F2}"/>
              </a:ext>
            </a:extLst>
          </p:cNvPr>
          <p:cNvSpPr txBox="1"/>
          <p:nvPr/>
        </p:nvSpPr>
        <p:spPr>
          <a:xfrm>
            <a:off x="9368286" y="6101782"/>
            <a:ext cx="2701065"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REJOICING</a:t>
            </a:r>
          </a:p>
        </p:txBody>
      </p:sp>
      <p:grpSp>
        <p:nvGrpSpPr>
          <p:cNvPr id="3" name="Group 2">
            <a:extLst>
              <a:ext uri="{FF2B5EF4-FFF2-40B4-BE49-F238E27FC236}">
                <a16:creationId xmlns:a16="http://schemas.microsoft.com/office/drawing/2014/main" id="{855F0CB9-3017-779F-F4AB-28B221ED0527}"/>
              </a:ext>
            </a:extLst>
          </p:cNvPr>
          <p:cNvGrpSpPr/>
          <p:nvPr/>
        </p:nvGrpSpPr>
        <p:grpSpPr>
          <a:xfrm>
            <a:off x="8389935" y="5557140"/>
            <a:ext cx="844898" cy="777666"/>
            <a:chOff x="5338274" y="5472138"/>
            <a:chExt cx="844898" cy="777666"/>
          </a:xfrm>
        </p:grpSpPr>
        <p:sp>
          <p:nvSpPr>
            <p:cNvPr id="4" name="TextBox 3">
              <a:extLst>
                <a:ext uri="{FF2B5EF4-FFF2-40B4-BE49-F238E27FC236}">
                  <a16:creationId xmlns:a16="http://schemas.microsoft.com/office/drawing/2014/main" id="{2561785E-EBCF-FEA0-C0DF-48FD44BE72CA}"/>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5" name="Oval 4">
              <a:extLst>
                <a:ext uri="{FF2B5EF4-FFF2-40B4-BE49-F238E27FC236}">
                  <a16:creationId xmlns:a16="http://schemas.microsoft.com/office/drawing/2014/main" id="{1DD8DE18-707A-8726-EDF3-C19F2239C3E2}"/>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2BB42965-04C6-0651-912D-D6347A2FBFDE}"/>
              </a:ext>
            </a:extLst>
          </p:cNvPr>
          <p:cNvSpPr txBox="1"/>
          <p:nvPr/>
        </p:nvSpPr>
        <p:spPr>
          <a:xfrm>
            <a:off x="882616" y="3232240"/>
            <a:ext cx="10426767" cy="1846659"/>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Romans 6:23 – </a:t>
            </a:r>
            <a:r>
              <a:rPr lang="en-US" sz="3800" baseline="30000" dirty="0">
                <a:latin typeface="Aptos" panose="020B0004020202020204" pitchFamily="34" charset="0"/>
              </a:rPr>
              <a:t>23</a:t>
            </a:r>
            <a:r>
              <a:rPr lang="en-US" sz="3800" dirty="0">
                <a:latin typeface="Aptos" panose="020B0004020202020204" pitchFamily="34" charset="0"/>
              </a:rPr>
              <a:t>For the wages of sin is death, but the free gift of God is eternal life in Christ Jesus our Lord.</a:t>
            </a:r>
          </a:p>
        </p:txBody>
      </p:sp>
    </p:spTree>
    <p:extLst>
      <p:ext uri="{BB962C8B-B14F-4D97-AF65-F5344CB8AC3E}">
        <p14:creationId xmlns:p14="http://schemas.microsoft.com/office/powerpoint/2010/main" val="2264748867"/>
      </p:ext>
    </p:extLst>
  </p:cSld>
  <p:clrMapOvr>
    <a:masterClrMapping/>
  </p:clrMapOvr>
  <p:transition>
    <p:wipe dir="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1330</Words>
  <Application>Microsoft Office PowerPoint</Application>
  <PresentationFormat>Widescreen</PresentationFormat>
  <Paragraphs>174</Paragraphs>
  <Slides>27</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Aptos</vt:lpstr>
      <vt:lpstr>Arial</vt:lpstr>
      <vt:lpstr>Avenir Next LT Pro</vt:lpstr>
      <vt:lpstr>Calibri</vt:lpstr>
      <vt:lpstr>Haettenschweiler</vt:lpstr>
      <vt:lpstr>Perpetua</vt:lpstr>
      <vt:lpstr>Times New Roman</vt:lpstr>
      <vt:lpstr>1_Office Theme</vt:lpstr>
      <vt:lpstr>EASTER</vt:lpstr>
      <vt:lpstr>Easter</vt:lpstr>
      <vt:lpstr>John 20</vt:lpstr>
      <vt:lpstr>John 20</vt:lpstr>
      <vt:lpstr>John 20</vt:lpstr>
      <vt:lpstr>John 20</vt:lpstr>
      <vt:lpstr>PowerPoint Presentation</vt:lpstr>
      <vt:lpstr>John 20</vt:lpstr>
      <vt:lpstr>John 20</vt:lpstr>
      <vt:lpstr>John 20</vt:lpstr>
      <vt:lpstr>John 20</vt:lpstr>
      <vt:lpstr>John 20</vt:lpstr>
      <vt:lpstr>John 20</vt:lpstr>
      <vt:lpstr>PowerPoint Presentation</vt:lpstr>
      <vt:lpstr>PowerPoint Presentation</vt:lpstr>
      <vt:lpstr>PowerPoint Presentation</vt:lpstr>
      <vt:lpstr>John 20</vt:lpstr>
      <vt:lpstr>Acts 9</vt:lpstr>
      <vt:lpstr>Acts 9</vt:lpstr>
      <vt:lpstr>Acts 9</vt:lpstr>
      <vt:lpstr>Acts 9</vt:lpstr>
      <vt:lpstr>Acts 26</vt:lpstr>
      <vt:lpstr>Acts 26</vt:lpstr>
      <vt:lpstr>Acts 26</vt:lpstr>
      <vt:lpstr>Application</vt:lpstr>
      <vt:lpstr>Application</vt:lpstr>
      <vt:lpstr>EASTER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2025-04-28T20:15:33Z</dcterms:created>
  <dcterms:modified xsi:type="dcterms:W3CDTF">2025-04-28T20:15:40Z</dcterms:modified>
</cp:coreProperties>
</file>