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4"/>
  </p:notesMasterIdLst>
  <p:sldIdLst>
    <p:sldId id="6226" r:id="rId2"/>
    <p:sldId id="6030" r:id="rId3"/>
    <p:sldId id="6362" r:id="rId4"/>
    <p:sldId id="6365" r:id="rId5"/>
    <p:sldId id="6366" r:id="rId6"/>
    <p:sldId id="6363" r:id="rId7"/>
    <p:sldId id="6367" r:id="rId8"/>
    <p:sldId id="6368" r:id="rId9"/>
    <p:sldId id="6364" r:id="rId10"/>
    <p:sldId id="6369" r:id="rId11"/>
    <p:sldId id="6370" r:id="rId12"/>
    <p:sldId id="6371" r:id="rId13"/>
    <p:sldId id="6372" r:id="rId14"/>
    <p:sldId id="6373" r:id="rId15"/>
    <p:sldId id="6388" r:id="rId16"/>
    <p:sldId id="6374" r:id="rId17"/>
    <p:sldId id="6376" r:id="rId18"/>
    <p:sldId id="6377" r:id="rId19"/>
    <p:sldId id="6378" r:id="rId20"/>
    <p:sldId id="6379" r:id="rId21"/>
    <p:sldId id="6380" r:id="rId22"/>
    <p:sldId id="6381" r:id="rId23"/>
    <p:sldId id="6382" r:id="rId24"/>
    <p:sldId id="6360" r:id="rId25"/>
    <p:sldId id="6390" r:id="rId26"/>
    <p:sldId id="6383" r:id="rId27"/>
    <p:sldId id="6384" r:id="rId28"/>
    <p:sldId id="6385" r:id="rId29"/>
    <p:sldId id="6389" r:id="rId30"/>
    <p:sldId id="6386" r:id="rId31"/>
    <p:sldId id="6361" r:id="rId32"/>
    <p:sldId id="63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4C22"/>
    <a:srgbClr val="6C2008"/>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7BBEA8-021F-4D2A-8579-AF71DA7FFF29}" v="3573" dt="2024-04-18T23:38:02.8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215" autoAdjust="0"/>
    <p:restoredTop sz="89165" autoAdjust="0"/>
  </p:normalViewPr>
  <p:slideViewPr>
    <p:cSldViewPr snapToGrid="0">
      <p:cViewPr varScale="1">
        <p:scale>
          <a:sx n="55" d="100"/>
          <a:sy n="55" d="100"/>
        </p:scale>
        <p:origin x="28" y="320"/>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4/26/2024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02693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56517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29122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75367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62716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02223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427233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562092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82755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C80140-4816-450C-AE2B-F5C59B1DC9D0}" type="slidenum">
              <a:rPr lang="en-US" smtClean="0"/>
              <a:t>24</a:t>
            </a:fld>
            <a:endParaRPr lang="en-US"/>
          </a:p>
        </p:txBody>
      </p:sp>
    </p:spTree>
    <p:extLst>
      <p:ext uri="{BB962C8B-B14F-4D97-AF65-F5344CB8AC3E}">
        <p14:creationId xmlns:p14="http://schemas.microsoft.com/office/powerpoint/2010/main" val="290629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1183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C80140-4816-450C-AE2B-F5C59B1DC9D0}" type="slidenum">
              <a:rPr lang="en-US" smtClean="0"/>
              <a:t>25</a:t>
            </a:fld>
            <a:endParaRPr lang="en-US"/>
          </a:p>
        </p:txBody>
      </p:sp>
    </p:spTree>
    <p:extLst>
      <p:ext uri="{BB962C8B-B14F-4D97-AF65-F5344CB8AC3E}">
        <p14:creationId xmlns:p14="http://schemas.microsoft.com/office/powerpoint/2010/main" val="36416649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29151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8210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04014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77428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60215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01775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62489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02879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22899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4/26/2024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4/26/2024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4/26/2024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4/26/2024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4/26/2024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4/26/2024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4/26/2024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4/26/2024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4/26/2024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4/26/2024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4/26/2024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4/26/2024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8:1-11</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The Woman </a:t>
            </a:r>
            <a:br>
              <a:rPr lang="en-US" altLang="en-US" sz="8000" dirty="0">
                <a:solidFill>
                  <a:prstClr val="white"/>
                </a:solidFill>
                <a:latin typeface="Haettenschweiler" panose="020B0706040902060204" pitchFamily="34" charset="0"/>
                <a:cs typeface="AngsanaUPC" panose="020B0502040204020203" pitchFamily="18" charset="-34"/>
              </a:rPr>
            </a:br>
            <a:r>
              <a:rPr lang="en-US" altLang="en-US" sz="8000" dirty="0">
                <a:solidFill>
                  <a:prstClr val="white"/>
                </a:solidFill>
                <a:latin typeface="Haettenschweiler" panose="020B0706040902060204" pitchFamily="34" charset="0"/>
                <a:cs typeface="AngsanaUPC" panose="020B0502040204020203" pitchFamily="18" charset="-34"/>
              </a:rPr>
              <a:t>Caught in Adultery</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69" y="1915886"/>
            <a:ext cx="6688143" cy="3170099"/>
          </a:xfrm>
          <a:prstGeom prst="rect">
            <a:avLst/>
          </a:prstGeom>
          <a:noFill/>
          <a:ln w="25400">
            <a:noFill/>
          </a:ln>
        </p:spPr>
        <p:txBody>
          <a:bodyPr wrap="square" rtlCol="0">
            <a:spAutoFit/>
          </a:bodyPr>
          <a:lstStyle/>
          <a:p>
            <a:r>
              <a:rPr lang="en-US" sz="4000" dirty="0">
                <a:latin typeface="Perpetua" panose="02020502060401020303" pitchFamily="18" charset="0"/>
              </a:rPr>
              <a:t>In the Gospel according to John in many manuscripts, both Greek and Latin, is found the story of the adulterous woman who was accused before the Lord.</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Jerome of </a:t>
            </a:r>
            <a:r>
              <a:rPr lang="en-US" sz="5000" dirty="0" err="1">
                <a:latin typeface="Perpetua" panose="02020502060401020303" pitchFamily="18" charset="0"/>
              </a:rPr>
              <a:t>Stridon</a:t>
            </a:r>
            <a:endParaRPr lang="en-US" sz="5000" dirty="0">
              <a:latin typeface="Perpetua" panose="02020502060401020303" pitchFamily="18" charset="0"/>
            </a:endParaRPr>
          </a:p>
          <a:p>
            <a:r>
              <a:rPr lang="en-US" sz="2000" dirty="0" err="1">
                <a:effectLst/>
                <a:latin typeface="Perpetua" panose="02020502060401020303" pitchFamily="18" charset="0"/>
                <a:ea typeface="Aptos" panose="020B0004020202020204" pitchFamily="34" charset="0"/>
                <a:cs typeface="Times New Roman" panose="02020603050405020304" pitchFamily="18" charset="0"/>
              </a:rPr>
              <a:t>Migne</a:t>
            </a:r>
            <a:r>
              <a:rPr lang="en-US" sz="2000" dirty="0">
                <a:effectLst/>
                <a:latin typeface="Perpetua" panose="02020502060401020303" pitchFamily="18" charset="0"/>
                <a:ea typeface="Aptos" panose="020B0004020202020204" pitchFamily="34" charset="0"/>
                <a:cs typeface="Times New Roman" panose="02020603050405020304" pitchFamily="18" charset="0"/>
              </a:rPr>
              <a:t>.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Patrologiae</a:t>
            </a:r>
            <a:r>
              <a:rPr lang="en-US" sz="2000" i="1" dirty="0">
                <a:effectLst/>
                <a:latin typeface="Perpetua" panose="02020502060401020303" pitchFamily="18" charset="0"/>
                <a:ea typeface="Aptos" panose="020B0004020202020204" pitchFamily="34" charset="0"/>
                <a:cs typeface="Times New Roman" panose="02020603050405020304" pitchFamily="18" charset="0"/>
              </a:rPr>
              <a:t> Cursus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Completus</a:t>
            </a:r>
            <a:r>
              <a:rPr lang="en-US" sz="2000" i="1" dirty="0">
                <a:effectLst/>
                <a:latin typeface="Perpetua" panose="02020502060401020303" pitchFamily="18" charset="0"/>
                <a:ea typeface="Aptos" panose="020B0004020202020204" pitchFamily="34" charset="0"/>
                <a:cs typeface="Times New Roman" panose="02020603050405020304" pitchFamily="18" charset="0"/>
              </a:rPr>
              <a:t>.</a:t>
            </a:r>
            <a:r>
              <a:rPr lang="en-US" sz="2000" dirty="0">
                <a:effectLst/>
                <a:latin typeface="Perpetua" panose="02020502060401020303" pitchFamily="18" charset="0"/>
                <a:ea typeface="Aptos" panose="020B0004020202020204" pitchFamily="34" charset="0"/>
                <a:cs typeface="Times New Roman" panose="02020603050405020304" pitchFamily="18" charset="0"/>
              </a:rPr>
              <a:t> Series Latina, Volume 23, col. 579. </a:t>
            </a:r>
            <a:endParaRPr lang="en-US" sz="2000" dirty="0">
              <a:latin typeface="Perpetua" panose="02020502060401020303" pitchFamily="18" charset="0"/>
            </a:endParaRPr>
          </a:p>
        </p:txBody>
      </p:sp>
    </p:spTree>
    <p:extLst>
      <p:ext uri="{BB962C8B-B14F-4D97-AF65-F5344CB8AC3E}">
        <p14:creationId xmlns:p14="http://schemas.microsoft.com/office/powerpoint/2010/main" val="26778896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1" dirty="0">
                <a:latin typeface="Perpetua" panose="02020502060401020303" pitchFamily="18" charset="0"/>
              </a:rPr>
              <a:t>Is John 7:53-8:11 authentic?</a:t>
            </a:r>
          </a:p>
          <a:p>
            <a:pPr marL="0" indent="0">
              <a:buNone/>
            </a:pPr>
            <a:r>
              <a:rPr lang="en-US" dirty="0"/>
              <a:t>First, early Christian writers mention this story as authentic.</a:t>
            </a:r>
          </a:p>
          <a:p>
            <a:pPr marL="0" indent="0">
              <a:buNone/>
            </a:pPr>
            <a:r>
              <a:rPr lang="en-US" dirty="0"/>
              <a:t>Second, there was a motive for removing the story.</a:t>
            </a:r>
          </a:p>
          <a:p>
            <a:pPr marL="0" indent="0">
              <a:buNone/>
            </a:pPr>
            <a:r>
              <a:rPr lang="en-US" dirty="0"/>
              <a:t>Third, many New Testament scholars believe this was a historical event.</a:t>
            </a:r>
          </a:p>
        </p:txBody>
      </p:sp>
    </p:spTree>
    <p:extLst>
      <p:ext uri="{BB962C8B-B14F-4D97-AF65-F5344CB8AC3E}">
        <p14:creationId xmlns:p14="http://schemas.microsoft.com/office/powerpoint/2010/main" val="23531027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a:t>
            </a:r>
            <a:r>
              <a:rPr lang="en-US" sz="3800" dirty="0">
                <a:latin typeface="Perpetua" panose="02020502060401020303" pitchFamily="18" charset="0"/>
              </a:rPr>
              <a:t>The teachers of the law and the Pharisees brought in a woman caught in adultery. They made her stand before the group </a:t>
            </a:r>
          </a:p>
          <a:p>
            <a:pPr marL="0" indent="0">
              <a:buNone/>
            </a:pPr>
            <a:r>
              <a:rPr lang="en-US" baseline="30000" dirty="0"/>
              <a:t>4</a:t>
            </a:r>
            <a:r>
              <a:rPr lang="en-US" dirty="0"/>
              <a:t>and said to Jesus, “Teacher, this woman was caught in the act of adultery.</a:t>
            </a:r>
          </a:p>
          <a:p>
            <a:pPr marL="0" indent="0">
              <a:buNone/>
            </a:pPr>
            <a:r>
              <a:rPr lang="en-US" sz="3800" baseline="30000" dirty="0">
                <a:latin typeface="Perpetua" panose="02020502060401020303" pitchFamily="18" charset="0"/>
              </a:rPr>
              <a:t>5</a:t>
            </a:r>
            <a:r>
              <a:rPr lang="en-US" dirty="0"/>
              <a:t>In the Law Moses commanded us to stone such women. Now what do you say?</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98BA8E77-3871-E6A2-2C8B-313CCC50F8F3}"/>
              </a:ext>
            </a:extLst>
          </p:cNvPr>
          <p:cNvSpPr txBox="1"/>
          <p:nvPr/>
        </p:nvSpPr>
        <p:spPr>
          <a:xfrm>
            <a:off x="2812742" y="4064927"/>
            <a:ext cx="4398942"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NASB: “in the very act”</a:t>
            </a:r>
          </a:p>
        </p:txBody>
      </p:sp>
      <p:sp>
        <p:nvSpPr>
          <p:cNvPr id="5" name="TextBox 4">
            <a:extLst>
              <a:ext uri="{FF2B5EF4-FFF2-40B4-BE49-F238E27FC236}">
                <a16:creationId xmlns:a16="http://schemas.microsoft.com/office/drawing/2014/main" id="{C59BFB4D-5031-D094-2B0D-2097BEF52220}"/>
              </a:ext>
            </a:extLst>
          </p:cNvPr>
          <p:cNvSpPr txBox="1"/>
          <p:nvPr/>
        </p:nvSpPr>
        <p:spPr>
          <a:xfrm>
            <a:off x="4828448" y="316752"/>
            <a:ext cx="5609514"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Hard to describe how shameful this would have been</a:t>
            </a:r>
          </a:p>
        </p:txBody>
      </p:sp>
    </p:spTree>
    <p:extLst>
      <p:ext uri="{BB962C8B-B14F-4D97-AF65-F5344CB8AC3E}">
        <p14:creationId xmlns:p14="http://schemas.microsoft.com/office/powerpoint/2010/main" val="20344366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par>
                                <p:cTn id="18" presetID="22" presetClass="entr" presetSubtype="8" fill="hold"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wipe(left)">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par>
                                <p:cTn id="26" presetID="22" presetClass="entr" presetSubtype="8" fill="hold" nodeType="with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wipe(left)">
                                      <p:cBhvr>
                                        <p:cTn id="28"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a:t>
            </a:r>
            <a:r>
              <a:rPr lang="en-US" sz="3800" dirty="0">
                <a:latin typeface="Perpetua" panose="02020502060401020303" pitchFamily="18" charset="0"/>
              </a:rPr>
              <a:t>The teachers of the law and the Pharisees brought in a woman caught in adultery. They made her stand before the group </a:t>
            </a:r>
          </a:p>
          <a:p>
            <a:pPr marL="0" indent="0">
              <a:buNone/>
            </a:pPr>
            <a:r>
              <a:rPr lang="en-US" baseline="30000" dirty="0"/>
              <a:t>4</a:t>
            </a:r>
            <a:r>
              <a:rPr lang="en-US" dirty="0"/>
              <a:t>and said to Jesus, “Teacher, this woman was caught in the act of adultery.</a:t>
            </a:r>
          </a:p>
          <a:p>
            <a:pPr marL="0" indent="0">
              <a:buNone/>
            </a:pPr>
            <a:r>
              <a:rPr lang="en-US" sz="3800" baseline="30000" dirty="0">
                <a:latin typeface="Perpetua" panose="02020502060401020303" pitchFamily="18" charset="0"/>
              </a:rPr>
              <a:t>5</a:t>
            </a:r>
            <a:r>
              <a:rPr lang="en-US" dirty="0"/>
              <a:t>In the Law Moses commanded us to stone such women. Now what do you say?</a:t>
            </a:r>
            <a:endParaRPr lang="en-US" sz="3800" baseline="30000" dirty="0">
              <a:latin typeface="Perpetua" panose="02020502060401020303" pitchFamily="18" charset="0"/>
            </a:endParaRPr>
          </a:p>
        </p:txBody>
      </p:sp>
      <p:sp>
        <p:nvSpPr>
          <p:cNvPr id="5" name="TextBox 4">
            <a:extLst>
              <a:ext uri="{FF2B5EF4-FFF2-40B4-BE49-F238E27FC236}">
                <a16:creationId xmlns:a16="http://schemas.microsoft.com/office/drawing/2014/main" id="{C59BFB4D-5031-D094-2B0D-2097BEF52220}"/>
              </a:ext>
            </a:extLst>
          </p:cNvPr>
          <p:cNvSpPr txBox="1"/>
          <p:nvPr/>
        </p:nvSpPr>
        <p:spPr>
          <a:xfrm>
            <a:off x="4828448" y="316752"/>
            <a:ext cx="5609514" cy="92333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5400" dirty="0">
                <a:latin typeface="Perpetua" panose="02020502060401020303" pitchFamily="18" charset="0"/>
              </a:rPr>
              <a:t>Where is the man????</a:t>
            </a:r>
          </a:p>
        </p:txBody>
      </p:sp>
      <p:sp>
        <p:nvSpPr>
          <p:cNvPr id="2" name="TextBox 1">
            <a:extLst>
              <a:ext uri="{FF2B5EF4-FFF2-40B4-BE49-F238E27FC236}">
                <a16:creationId xmlns:a16="http://schemas.microsoft.com/office/drawing/2014/main" id="{041F3F4A-9C32-9DC7-48ED-C4FF936E5808}"/>
              </a:ext>
            </a:extLst>
          </p:cNvPr>
          <p:cNvSpPr txBox="1"/>
          <p:nvPr/>
        </p:nvSpPr>
        <p:spPr>
          <a:xfrm>
            <a:off x="3916880" y="5418278"/>
            <a:ext cx="2570184"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Perpetua" panose="02020502060401020303" pitchFamily="18" charset="0"/>
              </a:rPr>
              <a:t>Deut. 22:23-24</a:t>
            </a:r>
            <a:endParaRPr lang="en-US" sz="3200" baseline="30000" dirty="0">
              <a:latin typeface="Perpetua" panose="02020502060401020303" pitchFamily="18" charset="0"/>
            </a:endParaRPr>
          </a:p>
        </p:txBody>
      </p:sp>
    </p:spTree>
    <p:extLst>
      <p:ext uri="{BB962C8B-B14F-4D97-AF65-F5344CB8AC3E}">
        <p14:creationId xmlns:p14="http://schemas.microsoft.com/office/powerpoint/2010/main" val="31440290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ipe(left)">
                                      <p:cBhvr>
                                        <p:cTn id="1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6</a:t>
            </a:r>
            <a:r>
              <a:rPr lang="en-US" sz="3800" dirty="0">
                <a:latin typeface="Perpetua" panose="02020502060401020303" pitchFamily="18" charset="0"/>
              </a:rPr>
              <a:t>They were using this question as a trap, in order to have a basis for accusing him. </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B999F9E9-2DAF-547B-AA0D-CC110F2CCE02}"/>
              </a:ext>
            </a:extLst>
          </p:cNvPr>
          <p:cNvSpPr txBox="1"/>
          <p:nvPr/>
        </p:nvSpPr>
        <p:spPr>
          <a:xfrm>
            <a:off x="486486" y="3094458"/>
            <a:ext cx="4758374" cy="317009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4000" b="1" dirty="0">
                <a:latin typeface="Perpetua" panose="02020502060401020303" pitchFamily="18" charset="0"/>
              </a:rPr>
              <a:t>Defend the woman?</a:t>
            </a:r>
            <a:endParaRPr lang="en-US" sz="4000" dirty="0">
              <a:latin typeface="Perpetua" panose="02020502060401020303" pitchFamily="18" charset="0"/>
            </a:endParaRPr>
          </a:p>
          <a:p>
            <a:pPr algn="ctr"/>
            <a:r>
              <a:rPr lang="en-US" sz="4000" dirty="0">
                <a:latin typeface="Perpetua" panose="02020502060401020303" pitchFamily="18" charset="0"/>
              </a:rPr>
              <a:t>-Credibility as a rabbi undermined</a:t>
            </a:r>
          </a:p>
          <a:p>
            <a:pPr algn="ctr"/>
            <a:r>
              <a:rPr lang="en-US" sz="4000" dirty="0">
                <a:latin typeface="Perpetua" panose="02020502060401020303" pitchFamily="18" charset="0"/>
              </a:rPr>
              <a:t>-Possible punishment from Jews</a:t>
            </a:r>
          </a:p>
        </p:txBody>
      </p:sp>
      <p:sp>
        <p:nvSpPr>
          <p:cNvPr id="6" name="TextBox 5">
            <a:extLst>
              <a:ext uri="{FF2B5EF4-FFF2-40B4-BE49-F238E27FC236}">
                <a16:creationId xmlns:a16="http://schemas.microsoft.com/office/drawing/2014/main" id="{51B25DA1-2860-3D00-D0CE-C81E5AF47A52}"/>
              </a:ext>
            </a:extLst>
          </p:cNvPr>
          <p:cNvSpPr txBox="1"/>
          <p:nvPr/>
        </p:nvSpPr>
        <p:spPr>
          <a:xfrm>
            <a:off x="6995266" y="2523075"/>
            <a:ext cx="4758374" cy="3785652"/>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4000" b="1" dirty="0">
                <a:latin typeface="Perpetua" panose="02020502060401020303" pitchFamily="18" charset="0"/>
              </a:rPr>
              <a:t>Defend the Law?</a:t>
            </a:r>
            <a:endParaRPr lang="en-US" sz="4000" dirty="0">
              <a:latin typeface="Perpetua" panose="02020502060401020303" pitchFamily="18" charset="0"/>
            </a:endParaRPr>
          </a:p>
          <a:p>
            <a:pPr algn="ctr"/>
            <a:r>
              <a:rPr lang="en-US" sz="4000" dirty="0">
                <a:latin typeface="Perpetua" panose="02020502060401020303" pitchFamily="18" charset="0"/>
              </a:rPr>
              <a:t>-Unpopular punishment</a:t>
            </a:r>
          </a:p>
          <a:p>
            <a:pPr algn="ctr"/>
            <a:r>
              <a:rPr lang="en-US" sz="4000" dirty="0">
                <a:latin typeface="Perpetua" panose="02020502060401020303" pitchFamily="18" charset="0"/>
              </a:rPr>
              <a:t>-Known as a friend to sinners</a:t>
            </a:r>
          </a:p>
          <a:p>
            <a:pPr algn="ctr"/>
            <a:r>
              <a:rPr lang="en-US" sz="4000" dirty="0">
                <a:latin typeface="Perpetua" panose="02020502060401020303" pitchFamily="18" charset="0"/>
              </a:rPr>
              <a:t>-Possible punishment from Rome</a:t>
            </a:r>
          </a:p>
        </p:txBody>
      </p:sp>
    </p:spTree>
    <p:extLst>
      <p:ext uri="{BB962C8B-B14F-4D97-AF65-F5344CB8AC3E}">
        <p14:creationId xmlns:p14="http://schemas.microsoft.com/office/powerpoint/2010/main" val="21492672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22" presetClass="entr" presetSubtype="8"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wipe(left)">
                                      <p:cBhvr>
                                        <p:cTn id="13" dur="500"/>
                                        <p:tgtEl>
                                          <p:spTgt spid="4">
                                            <p:txEl>
                                              <p:pRg st="0" end="0"/>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wipe(left)">
                                      <p:cBhvr>
                                        <p:cTn id="16" dur="500"/>
                                        <p:tgtEl>
                                          <p:spTgt spid="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wipe(left)">
                                      <p:cBhvr>
                                        <p:cTn id="21" dur="500"/>
                                        <p:tgtEl>
                                          <p:spTgt spid="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wipe(left)">
                                      <p:cBhvr>
                                        <p:cTn id="26" dur="5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Effect transition="in" filter="wipe(left)">
                                      <p:cBhvr>
                                        <p:cTn id="31" dur="500"/>
                                        <p:tgtEl>
                                          <p:spTgt spid="6">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Effect transition="in" filter="wipe(left)">
                                      <p:cBhvr>
                                        <p:cTn id="36" dur="500"/>
                                        <p:tgtEl>
                                          <p:spTgt spid="6">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6">
                                            <p:txEl>
                                              <p:pRg st="3" end="3"/>
                                            </p:txEl>
                                          </p:spTgt>
                                        </p:tgtEl>
                                        <p:attrNameLst>
                                          <p:attrName>style.visibility</p:attrName>
                                        </p:attrNameLst>
                                      </p:cBhvr>
                                      <p:to>
                                        <p:strVal val="visible"/>
                                      </p:to>
                                    </p:set>
                                    <p:animEffect transition="in" filter="wipe(left)">
                                      <p:cBhvr>
                                        <p:cTn id="41"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6</a:t>
            </a:r>
            <a:r>
              <a:rPr lang="en-US" sz="3800" dirty="0">
                <a:latin typeface="Perpetua" panose="02020502060401020303" pitchFamily="18" charset="0"/>
              </a:rPr>
              <a:t>They were using this question as a trap, in order to have a basis for accusing him. </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B999F9E9-2DAF-547B-AA0D-CC110F2CCE02}"/>
              </a:ext>
            </a:extLst>
          </p:cNvPr>
          <p:cNvSpPr txBox="1"/>
          <p:nvPr/>
        </p:nvSpPr>
        <p:spPr>
          <a:xfrm>
            <a:off x="739302" y="2956065"/>
            <a:ext cx="4758374" cy="317009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4000" b="1" dirty="0">
                <a:latin typeface="Perpetua" panose="02020502060401020303" pitchFamily="18" charset="0"/>
              </a:rPr>
              <a:t>Defend the woman?</a:t>
            </a:r>
            <a:endParaRPr lang="en-US" sz="4000" dirty="0">
              <a:latin typeface="Perpetua" panose="02020502060401020303" pitchFamily="18" charset="0"/>
            </a:endParaRPr>
          </a:p>
          <a:p>
            <a:pPr algn="ctr"/>
            <a:r>
              <a:rPr lang="en-US" sz="4000" dirty="0">
                <a:latin typeface="Perpetua" panose="02020502060401020303" pitchFamily="18" charset="0"/>
              </a:rPr>
              <a:t>-Credibility as a rabbi undermined</a:t>
            </a:r>
          </a:p>
          <a:p>
            <a:pPr algn="ctr"/>
            <a:r>
              <a:rPr lang="en-US" sz="4000" dirty="0">
                <a:latin typeface="Perpetua" panose="02020502060401020303" pitchFamily="18" charset="0"/>
              </a:rPr>
              <a:t>-Possible punishment from Jews</a:t>
            </a:r>
          </a:p>
        </p:txBody>
      </p:sp>
      <p:sp>
        <p:nvSpPr>
          <p:cNvPr id="6" name="TextBox 5">
            <a:extLst>
              <a:ext uri="{FF2B5EF4-FFF2-40B4-BE49-F238E27FC236}">
                <a16:creationId xmlns:a16="http://schemas.microsoft.com/office/drawing/2014/main" id="{51B25DA1-2860-3D00-D0CE-C81E5AF47A52}"/>
              </a:ext>
            </a:extLst>
          </p:cNvPr>
          <p:cNvSpPr txBox="1"/>
          <p:nvPr/>
        </p:nvSpPr>
        <p:spPr>
          <a:xfrm>
            <a:off x="6381808" y="2850603"/>
            <a:ext cx="4758374" cy="3785652"/>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4000" b="1" dirty="0">
                <a:latin typeface="Perpetua" panose="02020502060401020303" pitchFamily="18" charset="0"/>
              </a:rPr>
              <a:t>Defend the Law?</a:t>
            </a:r>
            <a:endParaRPr lang="en-US" sz="4000" dirty="0">
              <a:latin typeface="Perpetua" panose="02020502060401020303" pitchFamily="18" charset="0"/>
            </a:endParaRPr>
          </a:p>
          <a:p>
            <a:pPr algn="ctr"/>
            <a:r>
              <a:rPr lang="en-US" sz="4000" dirty="0">
                <a:latin typeface="Perpetua" panose="02020502060401020303" pitchFamily="18" charset="0"/>
              </a:rPr>
              <a:t>-Unpopular punishment</a:t>
            </a:r>
          </a:p>
          <a:p>
            <a:pPr algn="ctr"/>
            <a:r>
              <a:rPr lang="en-US" sz="4000" dirty="0">
                <a:latin typeface="Perpetua" panose="02020502060401020303" pitchFamily="18" charset="0"/>
              </a:rPr>
              <a:t>-Known as a friend to sinners</a:t>
            </a:r>
          </a:p>
          <a:p>
            <a:pPr algn="ctr"/>
            <a:r>
              <a:rPr lang="en-US" sz="4000" dirty="0">
                <a:latin typeface="Perpetua" panose="02020502060401020303" pitchFamily="18" charset="0"/>
              </a:rPr>
              <a:t>-Possible punishment from Rome</a:t>
            </a:r>
          </a:p>
        </p:txBody>
      </p:sp>
      <p:sp>
        <p:nvSpPr>
          <p:cNvPr id="2" name="TextBox 1">
            <a:extLst>
              <a:ext uri="{FF2B5EF4-FFF2-40B4-BE49-F238E27FC236}">
                <a16:creationId xmlns:a16="http://schemas.microsoft.com/office/drawing/2014/main" id="{C03735EF-7468-F01B-2F83-B1374FF72328}"/>
              </a:ext>
            </a:extLst>
          </p:cNvPr>
          <p:cNvSpPr txBox="1"/>
          <p:nvPr/>
        </p:nvSpPr>
        <p:spPr>
          <a:xfrm>
            <a:off x="1850668" y="3741180"/>
            <a:ext cx="7919049" cy="132343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8000" dirty="0">
                <a:latin typeface="Perpetua" panose="02020502060401020303" pitchFamily="18" charset="0"/>
              </a:rPr>
              <a:t>What will Jesus do?</a:t>
            </a:r>
            <a:endParaRPr lang="en-US" sz="8000" baseline="30000" dirty="0">
              <a:latin typeface="Perpetua" panose="02020502060401020303" pitchFamily="18" charset="0"/>
            </a:endParaRPr>
          </a:p>
        </p:txBody>
      </p:sp>
    </p:spTree>
    <p:extLst>
      <p:ext uri="{BB962C8B-B14F-4D97-AF65-F5344CB8AC3E}">
        <p14:creationId xmlns:p14="http://schemas.microsoft.com/office/powerpoint/2010/main" val="6581436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6</a:t>
            </a:r>
            <a:r>
              <a:rPr lang="en-US" sz="3800" dirty="0">
                <a:latin typeface="Perpetua" panose="02020502060401020303" pitchFamily="18" charset="0"/>
              </a:rPr>
              <a:t>But Jesus bent down and started to write on the ground with his finger.</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EAB9E7AE-5AAC-65A2-5F69-C6E04CDF4ECF}"/>
              </a:ext>
            </a:extLst>
          </p:cNvPr>
          <p:cNvSpPr txBox="1"/>
          <p:nvPr/>
        </p:nvSpPr>
        <p:spPr>
          <a:xfrm>
            <a:off x="486486" y="3094458"/>
            <a:ext cx="6380140" cy="1292662"/>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4000" b="1" dirty="0">
                <a:latin typeface="Perpetua" panose="02020502060401020303" pitchFamily="18" charset="0"/>
              </a:rPr>
              <a:t>What was Jesus writing?</a:t>
            </a:r>
            <a:endParaRPr lang="en-US" sz="4000" dirty="0">
              <a:latin typeface="Perpetua" panose="02020502060401020303" pitchFamily="18" charset="0"/>
            </a:endParaRPr>
          </a:p>
          <a:p>
            <a:r>
              <a:rPr lang="en-US" sz="3800" dirty="0">
                <a:latin typeface="Perpetua" panose="02020502060401020303" pitchFamily="18" charset="0"/>
              </a:rPr>
              <a:t>-We don’t know</a:t>
            </a:r>
          </a:p>
        </p:txBody>
      </p:sp>
    </p:spTree>
    <p:extLst>
      <p:ext uri="{BB962C8B-B14F-4D97-AF65-F5344CB8AC3E}">
        <p14:creationId xmlns:p14="http://schemas.microsoft.com/office/powerpoint/2010/main" val="13140225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6</a:t>
            </a:r>
            <a:r>
              <a:rPr lang="en-US" sz="3800" dirty="0">
                <a:latin typeface="Perpetua" panose="02020502060401020303" pitchFamily="18" charset="0"/>
              </a:rPr>
              <a:t>But Jesus bent down and started to write on the ground with his finger.</a:t>
            </a:r>
          </a:p>
          <a:p>
            <a:pPr marL="0" indent="0">
              <a:buNone/>
            </a:pPr>
            <a:endParaRPr lang="en-US" sz="3800" dirty="0">
              <a:latin typeface="Perpetua" panose="02020502060401020303" pitchFamily="18" charset="0"/>
            </a:endParaRPr>
          </a:p>
        </p:txBody>
      </p:sp>
      <p:sp>
        <p:nvSpPr>
          <p:cNvPr id="2" name="TextBox 1">
            <a:extLst>
              <a:ext uri="{FF2B5EF4-FFF2-40B4-BE49-F238E27FC236}">
                <a16:creationId xmlns:a16="http://schemas.microsoft.com/office/drawing/2014/main" id="{EAB9E7AE-5AAC-65A2-5F69-C6E04CDF4ECF}"/>
              </a:ext>
            </a:extLst>
          </p:cNvPr>
          <p:cNvSpPr txBox="1"/>
          <p:nvPr/>
        </p:nvSpPr>
        <p:spPr>
          <a:xfrm>
            <a:off x="486486" y="3094458"/>
            <a:ext cx="6380140" cy="1938992"/>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4000" b="1" dirty="0">
                <a:latin typeface="Perpetua" panose="02020502060401020303" pitchFamily="18" charset="0"/>
              </a:rPr>
              <a:t>Why was Jesus writing?</a:t>
            </a:r>
            <a:endParaRPr lang="en-US" sz="4000" dirty="0">
              <a:latin typeface="Perpetua" panose="02020502060401020303" pitchFamily="18" charset="0"/>
            </a:endParaRPr>
          </a:p>
          <a:p>
            <a:r>
              <a:rPr lang="en-US" sz="4000" dirty="0">
                <a:latin typeface="Perpetua" panose="02020502060401020303" pitchFamily="18" charset="0"/>
              </a:rPr>
              <a:t>-Taking back control of the conversation</a:t>
            </a:r>
            <a:endParaRPr lang="en-US" sz="3800" dirty="0">
              <a:latin typeface="Perpetua" panose="02020502060401020303" pitchFamily="18" charset="0"/>
            </a:endParaRPr>
          </a:p>
        </p:txBody>
      </p:sp>
    </p:spTree>
    <p:extLst>
      <p:ext uri="{BB962C8B-B14F-4D97-AF65-F5344CB8AC3E}">
        <p14:creationId xmlns:p14="http://schemas.microsoft.com/office/powerpoint/2010/main" val="3470813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7</a:t>
            </a:r>
            <a:r>
              <a:rPr lang="en-US" sz="3800" dirty="0">
                <a:latin typeface="Perpetua" panose="02020502060401020303" pitchFamily="18" charset="0"/>
              </a:rPr>
              <a:t>They kept on questioning him,</a:t>
            </a:r>
          </a:p>
          <a:p>
            <a:pPr marL="0" indent="0">
              <a:buNone/>
            </a:pPr>
            <a:r>
              <a:rPr lang="en-US" dirty="0"/>
              <a:t>he straightened up and said to them, “Let any one of you who is without sin be the first to throw a stone at her.”</a:t>
            </a:r>
          </a:p>
          <a:p>
            <a:pPr marL="0" indent="0">
              <a:buNone/>
            </a:pPr>
            <a:r>
              <a:rPr lang="en-US" sz="3800" baseline="30000" dirty="0">
                <a:latin typeface="Perpetua" panose="02020502060401020303" pitchFamily="18" charset="0"/>
              </a:rPr>
              <a:t>8</a:t>
            </a:r>
            <a:r>
              <a:rPr lang="en-US" sz="3800" dirty="0">
                <a:latin typeface="Perpetua" panose="02020502060401020303" pitchFamily="18" charset="0"/>
              </a:rPr>
              <a:t>Again, he stooped down and wrote on the ground.</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6088BC52-3F5E-0C94-30B6-9AADAC1C67AD}"/>
              </a:ext>
            </a:extLst>
          </p:cNvPr>
          <p:cNvSpPr txBox="1"/>
          <p:nvPr/>
        </p:nvSpPr>
        <p:spPr>
          <a:xfrm>
            <a:off x="9333781" y="2998567"/>
            <a:ext cx="2725946"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Perpetua" panose="02020502060401020303" pitchFamily="18" charset="0"/>
              </a:rPr>
              <a:t>Deut. 13:9; 17:7</a:t>
            </a:r>
            <a:endParaRPr lang="en-US" sz="3200" baseline="30000" dirty="0">
              <a:latin typeface="Perpetua" panose="02020502060401020303" pitchFamily="18" charset="0"/>
            </a:endParaRPr>
          </a:p>
        </p:txBody>
      </p:sp>
      <p:sp>
        <p:nvSpPr>
          <p:cNvPr id="6" name="TextBox 5">
            <a:extLst>
              <a:ext uri="{FF2B5EF4-FFF2-40B4-BE49-F238E27FC236}">
                <a16:creationId xmlns:a16="http://schemas.microsoft.com/office/drawing/2014/main" id="{032929DE-2246-242B-A092-F0992680EEDE}"/>
              </a:ext>
            </a:extLst>
          </p:cNvPr>
          <p:cNvSpPr txBox="1"/>
          <p:nvPr/>
        </p:nvSpPr>
        <p:spPr>
          <a:xfrm>
            <a:off x="3291243" y="4405673"/>
            <a:ext cx="5609514"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Not “Let he who is morally perfect throw the first stone”</a:t>
            </a:r>
          </a:p>
        </p:txBody>
      </p:sp>
    </p:spTree>
    <p:extLst>
      <p:ext uri="{BB962C8B-B14F-4D97-AF65-F5344CB8AC3E}">
        <p14:creationId xmlns:p14="http://schemas.microsoft.com/office/powerpoint/2010/main" val="7635968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par>
                                <p:cTn id="23" presetID="22" presetClass="entr" presetSubtype="8" fill="hold" nodeType="with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wipe(left)">
                                      <p:cBhvr>
                                        <p:cTn id="25"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7</a:t>
            </a:r>
            <a:r>
              <a:rPr lang="en-US" sz="3800" dirty="0">
                <a:latin typeface="Perpetua" panose="02020502060401020303" pitchFamily="18" charset="0"/>
              </a:rPr>
              <a:t>They kept on questioning him,</a:t>
            </a:r>
          </a:p>
          <a:p>
            <a:pPr marL="0" indent="0">
              <a:buNone/>
            </a:pPr>
            <a:r>
              <a:rPr lang="en-US" dirty="0"/>
              <a:t>he straightened up and said to them, “Let any one of you who is without sin be the first to throw a stone at her.</a:t>
            </a:r>
          </a:p>
          <a:p>
            <a:pPr marL="0" indent="0">
              <a:buNone/>
            </a:pPr>
            <a:r>
              <a:rPr lang="en-US" sz="3800" baseline="30000" dirty="0">
                <a:latin typeface="Perpetua" panose="02020502060401020303" pitchFamily="18" charset="0"/>
              </a:rPr>
              <a:t>8</a:t>
            </a:r>
            <a:r>
              <a:rPr lang="en-US" sz="3800" dirty="0">
                <a:latin typeface="Perpetua" panose="02020502060401020303" pitchFamily="18" charset="0"/>
              </a:rPr>
              <a:t>Again, he stooped down and wrote on the ground.</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6088BC52-3F5E-0C94-30B6-9AADAC1C67AD}"/>
              </a:ext>
            </a:extLst>
          </p:cNvPr>
          <p:cNvSpPr txBox="1"/>
          <p:nvPr/>
        </p:nvSpPr>
        <p:spPr>
          <a:xfrm>
            <a:off x="9333781" y="2998567"/>
            <a:ext cx="2725946"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Perpetua" panose="02020502060401020303" pitchFamily="18" charset="0"/>
              </a:rPr>
              <a:t>Deut. 13:9; 17:7</a:t>
            </a:r>
            <a:endParaRPr lang="en-US" sz="3200" baseline="30000" dirty="0">
              <a:latin typeface="Perpetua" panose="02020502060401020303" pitchFamily="18" charset="0"/>
            </a:endParaRPr>
          </a:p>
        </p:txBody>
      </p:sp>
      <p:sp>
        <p:nvSpPr>
          <p:cNvPr id="6" name="TextBox 5">
            <a:extLst>
              <a:ext uri="{FF2B5EF4-FFF2-40B4-BE49-F238E27FC236}">
                <a16:creationId xmlns:a16="http://schemas.microsoft.com/office/drawing/2014/main" id="{032929DE-2246-242B-A092-F0992680EEDE}"/>
              </a:ext>
            </a:extLst>
          </p:cNvPr>
          <p:cNvSpPr txBox="1"/>
          <p:nvPr/>
        </p:nvSpPr>
        <p:spPr>
          <a:xfrm>
            <a:off x="3291243" y="4405673"/>
            <a:ext cx="5609514"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Rather “Let he who has no guilt in this crime throw the first stone”</a:t>
            </a:r>
          </a:p>
        </p:txBody>
      </p:sp>
    </p:spTree>
    <p:extLst>
      <p:ext uri="{BB962C8B-B14F-4D97-AF65-F5344CB8AC3E}">
        <p14:creationId xmlns:p14="http://schemas.microsoft.com/office/powerpoint/2010/main" val="327387266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a:t>
            </a:r>
            <a:r>
              <a:rPr lang="en-US" sz="3800" dirty="0">
                <a:latin typeface="Perpetua" panose="02020502060401020303" pitchFamily="18" charset="0"/>
              </a:rPr>
              <a:t>but Jesus went again to the Mount of Olives.</a:t>
            </a:r>
          </a:p>
          <a:p>
            <a:pPr marL="0" indent="0">
              <a:buNone/>
            </a:pPr>
            <a:r>
              <a:rPr lang="en-US" baseline="30000" dirty="0"/>
              <a:t>2</a:t>
            </a:r>
            <a:r>
              <a:rPr lang="en-US" dirty="0"/>
              <a:t>At dawn he appeared again in the temple courts, where all the people gathered around him, and he sat down to teach them.</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0530C945-E8DF-1630-2A0D-58247F3981A4}"/>
              </a:ext>
            </a:extLst>
          </p:cNvPr>
          <p:cNvSpPr txBox="1"/>
          <p:nvPr/>
        </p:nvSpPr>
        <p:spPr>
          <a:xfrm>
            <a:off x="333471" y="4028817"/>
            <a:ext cx="11272992" cy="255454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4000" dirty="0">
                <a:latin typeface="Perpetua" panose="02020502060401020303" pitchFamily="18" charset="0"/>
              </a:rPr>
              <a:t>The earliest manuscripts and many other ancient witnesses do not have John 7:53-8:11. A few manuscripts include these verses, wholly or in part, after John 7:36, John 21:25, Luke 21:38 or Luke 24:53.</a:t>
            </a:r>
            <a:endParaRPr lang="en-US" sz="4000" baseline="30000" dirty="0">
              <a:latin typeface="Perpetua" panose="02020502060401020303" pitchFamily="18" charset="0"/>
            </a:endParaRPr>
          </a:p>
        </p:txBody>
      </p:sp>
    </p:spTree>
    <p:extLst>
      <p:ext uri="{BB962C8B-B14F-4D97-AF65-F5344CB8AC3E}">
        <p14:creationId xmlns:p14="http://schemas.microsoft.com/office/powerpoint/2010/main" val="23495489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9</a:t>
            </a:r>
            <a:r>
              <a:rPr lang="en-US" sz="3800" dirty="0">
                <a:latin typeface="Perpetua" panose="02020502060401020303" pitchFamily="18" charset="0"/>
              </a:rPr>
              <a:t>At this, those who heard began to go away one at a time, the older ones first, until only Jesus was left, with the woman still standing there.</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4029835218"/>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10</a:t>
            </a:r>
            <a:r>
              <a:rPr lang="en-US" sz="3800" dirty="0">
                <a:latin typeface="Perpetua" panose="02020502060401020303" pitchFamily="18" charset="0"/>
              </a:rPr>
              <a:t>Jesus straightened up and asked her, “Woman, where ar</a:t>
            </a:r>
            <a:r>
              <a:rPr lang="en-US" dirty="0"/>
              <a:t>e they? Has no one condemned you?” </a:t>
            </a:r>
            <a:r>
              <a:rPr lang="en-US" sz="3800" dirty="0">
                <a:latin typeface="Perpetua" panose="02020502060401020303" pitchFamily="18" charset="0"/>
              </a:rPr>
              <a:t> </a:t>
            </a:r>
          </a:p>
          <a:p>
            <a:pPr marL="0" indent="0">
              <a:buNone/>
            </a:pPr>
            <a:r>
              <a:rPr lang="en-US" baseline="30000" dirty="0"/>
              <a:t>11</a:t>
            </a:r>
            <a:r>
              <a:rPr lang="en-US" dirty="0"/>
              <a:t>“No one, sir” she said.</a:t>
            </a:r>
          </a:p>
          <a:p>
            <a:pPr marL="0" indent="0">
              <a:buNone/>
            </a:pPr>
            <a:r>
              <a:rPr lang="en-US" sz="3800" dirty="0">
                <a:latin typeface="Perpetua" panose="02020502060401020303" pitchFamily="18" charset="0"/>
              </a:rPr>
              <a:t>“Then neither do I condemn you,” Jesus declared. “Go now and leave your life of sin.”</a:t>
            </a:r>
          </a:p>
        </p:txBody>
      </p:sp>
    </p:spTree>
    <p:extLst>
      <p:ext uri="{BB962C8B-B14F-4D97-AF65-F5344CB8AC3E}">
        <p14:creationId xmlns:p14="http://schemas.microsoft.com/office/powerpoint/2010/main" val="40790140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solidFill>
                  <a:schemeClr val="tx1">
                    <a:lumMod val="50000"/>
                  </a:schemeClr>
                </a:solidFill>
              </a:rPr>
              <a:t>10</a:t>
            </a:r>
            <a:r>
              <a:rPr lang="en-US" sz="3800" dirty="0">
                <a:solidFill>
                  <a:schemeClr val="tx1">
                    <a:lumMod val="50000"/>
                  </a:schemeClr>
                </a:solidFill>
                <a:latin typeface="Perpetua" panose="02020502060401020303" pitchFamily="18" charset="0"/>
              </a:rPr>
              <a:t>Jesus straightened up and asked her, “Woman, where ar</a:t>
            </a:r>
            <a:r>
              <a:rPr lang="en-US" dirty="0">
                <a:solidFill>
                  <a:schemeClr val="tx1">
                    <a:lumMod val="50000"/>
                  </a:schemeClr>
                </a:solidFill>
              </a:rPr>
              <a:t>e they? Has no one condemned you?” </a:t>
            </a:r>
            <a:r>
              <a:rPr lang="en-US" sz="3800" dirty="0">
                <a:solidFill>
                  <a:schemeClr val="tx1">
                    <a:lumMod val="50000"/>
                  </a:schemeClr>
                </a:solidFill>
                <a:latin typeface="Perpetua" panose="02020502060401020303" pitchFamily="18" charset="0"/>
              </a:rPr>
              <a:t> </a:t>
            </a:r>
          </a:p>
          <a:p>
            <a:pPr marL="0" indent="0">
              <a:buNone/>
            </a:pPr>
            <a:r>
              <a:rPr lang="en-US" baseline="30000" dirty="0">
                <a:solidFill>
                  <a:schemeClr val="tx1">
                    <a:lumMod val="50000"/>
                  </a:schemeClr>
                </a:solidFill>
              </a:rPr>
              <a:t>11</a:t>
            </a:r>
            <a:r>
              <a:rPr lang="en-US" dirty="0">
                <a:solidFill>
                  <a:schemeClr val="tx1">
                    <a:lumMod val="50000"/>
                  </a:schemeClr>
                </a:solidFill>
              </a:rPr>
              <a:t>“No one, sir” she said.</a:t>
            </a:r>
          </a:p>
          <a:p>
            <a:pPr marL="0" indent="0">
              <a:buNone/>
            </a:pPr>
            <a:r>
              <a:rPr lang="en-US" sz="3800" dirty="0">
                <a:latin typeface="Perpetua" panose="02020502060401020303" pitchFamily="18" charset="0"/>
              </a:rPr>
              <a:t>“Then neither do I condemn you,” Jesus declared.</a:t>
            </a:r>
            <a:r>
              <a:rPr lang="en-US" sz="3800" dirty="0">
                <a:solidFill>
                  <a:schemeClr val="tx1">
                    <a:lumMod val="50000"/>
                  </a:schemeClr>
                </a:solidFill>
                <a:latin typeface="Perpetua" panose="02020502060401020303" pitchFamily="18" charset="0"/>
              </a:rPr>
              <a:t> “Go now and leave your life of sin.”</a:t>
            </a:r>
          </a:p>
        </p:txBody>
      </p:sp>
    </p:spTree>
    <p:extLst>
      <p:ext uri="{BB962C8B-B14F-4D97-AF65-F5344CB8AC3E}">
        <p14:creationId xmlns:p14="http://schemas.microsoft.com/office/powerpoint/2010/main" val="2666320227"/>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solidFill>
                  <a:schemeClr val="tx1">
                    <a:lumMod val="50000"/>
                  </a:schemeClr>
                </a:solidFill>
              </a:rPr>
              <a:t>10</a:t>
            </a:r>
            <a:r>
              <a:rPr lang="en-US" sz="3800" dirty="0">
                <a:solidFill>
                  <a:schemeClr val="tx1">
                    <a:lumMod val="50000"/>
                  </a:schemeClr>
                </a:solidFill>
                <a:latin typeface="Perpetua" panose="02020502060401020303" pitchFamily="18" charset="0"/>
              </a:rPr>
              <a:t>Jesus straightened up and asked her, “Woman, where ar</a:t>
            </a:r>
            <a:r>
              <a:rPr lang="en-US" dirty="0">
                <a:solidFill>
                  <a:schemeClr val="tx1">
                    <a:lumMod val="50000"/>
                  </a:schemeClr>
                </a:solidFill>
              </a:rPr>
              <a:t>e they? Has no one condemned you?” </a:t>
            </a:r>
            <a:r>
              <a:rPr lang="en-US" sz="3800" dirty="0">
                <a:solidFill>
                  <a:schemeClr val="tx1">
                    <a:lumMod val="50000"/>
                  </a:schemeClr>
                </a:solidFill>
                <a:latin typeface="Perpetua" panose="02020502060401020303" pitchFamily="18" charset="0"/>
              </a:rPr>
              <a:t> </a:t>
            </a:r>
          </a:p>
          <a:p>
            <a:pPr marL="0" indent="0">
              <a:buNone/>
            </a:pPr>
            <a:r>
              <a:rPr lang="en-US" baseline="30000" dirty="0">
                <a:solidFill>
                  <a:schemeClr val="tx1">
                    <a:lumMod val="50000"/>
                  </a:schemeClr>
                </a:solidFill>
              </a:rPr>
              <a:t>11</a:t>
            </a:r>
            <a:r>
              <a:rPr lang="en-US" dirty="0">
                <a:solidFill>
                  <a:schemeClr val="tx1">
                    <a:lumMod val="50000"/>
                  </a:schemeClr>
                </a:solidFill>
              </a:rPr>
              <a:t>“No one, sir” she said.</a:t>
            </a:r>
          </a:p>
          <a:p>
            <a:pPr marL="0" indent="0">
              <a:buNone/>
            </a:pPr>
            <a:r>
              <a:rPr lang="en-US" sz="3800" dirty="0">
                <a:solidFill>
                  <a:schemeClr val="tx1">
                    <a:lumMod val="50000"/>
                  </a:schemeClr>
                </a:solidFill>
                <a:latin typeface="Perpetua" panose="02020502060401020303" pitchFamily="18" charset="0"/>
              </a:rPr>
              <a:t>“Then neither do I condemn you,” Jesus declared. </a:t>
            </a:r>
            <a:r>
              <a:rPr lang="en-US" sz="3800" dirty="0">
                <a:latin typeface="Perpetua" panose="02020502060401020303" pitchFamily="18" charset="0"/>
              </a:rPr>
              <a:t>“Go now and leave your life of sin.”</a:t>
            </a:r>
          </a:p>
        </p:txBody>
      </p:sp>
    </p:spTree>
    <p:extLst>
      <p:ext uri="{BB962C8B-B14F-4D97-AF65-F5344CB8AC3E}">
        <p14:creationId xmlns:p14="http://schemas.microsoft.com/office/powerpoint/2010/main" val="2937435210"/>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Theological Questions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marL="0" indent="0">
              <a:buNone/>
            </a:pPr>
            <a:r>
              <a:rPr lang="en-US" b="1" dirty="0"/>
              <a:t>Why would people under grace avoid sin?</a:t>
            </a:r>
            <a:endParaRPr lang="en-US" dirty="0"/>
          </a:p>
          <a:p>
            <a:r>
              <a:rPr lang="en-US" dirty="0"/>
              <a:t>Under grace, can’t we keep sinning without consequences?</a:t>
            </a:r>
          </a:p>
          <a:p>
            <a:pPr lvl="1"/>
            <a:r>
              <a:rPr lang="en-US" dirty="0"/>
              <a:t>Yes, you can live in sin and go to Heaven.</a:t>
            </a:r>
          </a:p>
          <a:p>
            <a:pPr lvl="1"/>
            <a:r>
              <a:rPr lang="en-US" dirty="0"/>
              <a:t>No, it will not be without consequences.</a:t>
            </a:r>
          </a:p>
        </p:txBody>
      </p:sp>
    </p:spTree>
    <p:extLst>
      <p:ext uri="{BB962C8B-B14F-4D97-AF65-F5344CB8AC3E}">
        <p14:creationId xmlns:p14="http://schemas.microsoft.com/office/powerpoint/2010/main" val="23168593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Theological Questions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marL="0" indent="0">
              <a:buNone/>
            </a:pPr>
            <a:r>
              <a:rPr lang="en-US" b="1" dirty="0"/>
              <a:t>Why would people under grace avoid sin?</a:t>
            </a:r>
            <a:endParaRPr lang="en-US" dirty="0"/>
          </a:p>
          <a:p>
            <a:r>
              <a:rPr lang="en-US" dirty="0"/>
              <a:t>Under grace, can’t we keep sinning without consequences?</a:t>
            </a:r>
          </a:p>
          <a:p>
            <a:pPr lvl="1"/>
            <a:r>
              <a:rPr lang="en-US" dirty="0"/>
              <a:t>Yes, you can live in sin and go to Heaven.</a:t>
            </a:r>
          </a:p>
          <a:p>
            <a:pPr lvl="1"/>
            <a:r>
              <a:rPr lang="en-US" dirty="0"/>
              <a:t>No, it will not be without consequences.</a:t>
            </a:r>
          </a:p>
        </p:txBody>
      </p:sp>
      <p:sp>
        <p:nvSpPr>
          <p:cNvPr id="4" name="TextBox 3">
            <a:extLst>
              <a:ext uri="{FF2B5EF4-FFF2-40B4-BE49-F238E27FC236}">
                <a16:creationId xmlns:a16="http://schemas.microsoft.com/office/drawing/2014/main" id="{0A154DF3-D0B0-D2AF-403F-ADE6071477D9}"/>
              </a:ext>
            </a:extLst>
          </p:cNvPr>
          <p:cNvSpPr txBox="1"/>
          <p:nvPr/>
        </p:nvSpPr>
        <p:spPr>
          <a:xfrm>
            <a:off x="1216069" y="3169984"/>
            <a:ext cx="8191688"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742950" indent="-742950">
              <a:buAutoNum type="arabicPeriod"/>
            </a:pPr>
            <a:r>
              <a:rPr lang="en-US" sz="3800" dirty="0">
                <a:latin typeface="Perpetua" panose="02020502060401020303" pitchFamily="18" charset="0"/>
              </a:rPr>
              <a:t>Sin is damaging </a:t>
            </a:r>
            <a:r>
              <a:rPr lang="en-US" sz="2800" dirty="0">
                <a:latin typeface="Perpetua" panose="02020502060401020303" pitchFamily="18" charset="0"/>
              </a:rPr>
              <a:t>(Prov. 14:12)</a:t>
            </a:r>
            <a:r>
              <a:rPr lang="en-US" sz="3800" dirty="0">
                <a:latin typeface="Perpetua" panose="02020502060401020303" pitchFamily="18" charset="0"/>
              </a:rPr>
              <a:t> </a:t>
            </a:r>
          </a:p>
          <a:p>
            <a:pPr marL="742950" indent="-742950">
              <a:buAutoNum type="arabicPeriod"/>
            </a:pPr>
            <a:r>
              <a:rPr lang="en-US" sz="3800" dirty="0">
                <a:latin typeface="Perpetua" panose="02020502060401020303" pitchFamily="18" charset="0"/>
              </a:rPr>
              <a:t>Sin is habit-forming </a:t>
            </a:r>
            <a:r>
              <a:rPr lang="en-US" sz="2800" dirty="0">
                <a:latin typeface="Perpetua" panose="02020502060401020303" pitchFamily="18" charset="0"/>
              </a:rPr>
              <a:t>(e.g., drinking saltwater)</a:t>
            </a:r>
          </a:p>
          <a:p>
            <a:pPr marL="742950" indent="-742950">
              <a:buAutoNum type="arabicPeriod"/>
            </a:pPr>
            <a:r>
              <a:rPr lang="en-US" sz="3800" dirty="0">
                <a:latin typeface="Perpetua" panose="02020502060401020303" pitchFamily="18" charset="0"/>
              </a:rPr>
              <a:t>Sin is alienating </a:t>
            </a:r>
            <a:r>
              <a:rPr lang="en-US" sz="2800" dirty="0">
                <a:latin typeface="Perpetua" panose="02020502060401020303" pitchFamily="18" charset="0"/>
              </a:rPr>
              <a:t>(e.g., pulled pork fiasco)</a:t>
            </a:r>
            <a:endParaRPr lang="en-US" sz="3800" dirty="0">
              <a:latin typeface="Perpetua" panose="02020502060401020303" pitchFamily="18" charset="0"/>
            </a:endParaRPr>
          </a:p>
          <a:p>
            <a:pPr marL="742950" indent="-742950">
              <a:buAutoNum type="arabicPeriod"/>
            </a:pPr>
            <a:r>
              <a:rPr lang="en-US" sz="3800" dirty="0">
                <a:latin typeface="Perpetua" panose="02020502060401020303" pitchFamily="18" charset="0"/>
              </a:rPr>
              <a:t>Sin is discrediting </a:t>
            </a:r>
            <a:r>
              <a:rPr lang="en-US" sz="2800" dirty="0">
                <a:latin typeface="Perpetua" panose="02020502060401020303" pitchFamily="18" charset="0"/>
              </a:rPr>
              <a:t>(e.g., Gandhi quote)</a:t>
            </a:r>
            <a:endParaRPr lang="en-US" sz="3800" dirty="0">
              <a:latin typeface="Perpetua" panose="02020502060401020303" pitchFamily="18" charset="0"/>
            </a:endParaRPr>
          </a:p>
        </p:txBody>
      </p:sp>
    </p:spTree>
    <p:extLst>
      <p:ext uri="{BB962C8B-B14F-4D97-AF65-F5344CB8AC3E}">
        <p14:creationId xmlns:p14="http://schemas.microsoft.com/office/powerpoint/2010/main" val="12876334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par>
                                <p:cTn id="28" presetID="22" presetClass="entr" presetSubtype="8" fill="hold" nodeType="with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wipe(left)">
                                      <p:cBhvr>
                                        <p:cTn id="30" dur="500"/>
                                        <p:tgtEl>
                                          <p:spTgt spid="4">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animEffect transition="in" filter="wipe(left)">
                                      <p:cBhvr>
                                        <p:cTn id="35" dur="500"/>
                                        <p:tgtEl>
                                          <p:spTgt spid="4">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4">
                                            <p:txEl>
                                              <p:pRg st="2" end="2"/>
                                            </p:txEl>
                                          </p:spTgt>
                                        </p:tgtEl>
                                        <p:attrNameLst>
                                          <p:attrName>style.visibility</p:attrName>
                                        </p:attrNameLst>
                                      </p:cBhvr>
                                      <p:to>
                                        <p:strVal val="visible"/>
                                      </p:to>
                                    </p:set>
                                    <p:animEffect transition="in" filter="wipe(left)">
                                      <p:cBhvr>
                                        <p:cTn id="40" dur="500"/>
                                        <p:tgtEl>
                                          <p:spTgt spid="4">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Effect transition="in" filter="wipe(left)">
                                      <p:cBhvr>
                                        <p:cTn id="45"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Theological Questions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marL="0" indent="0">
              <a:buNone/>
            </a:pPr>
            <a:r>
              <a:rPr lang="en-US" b="1" dirty="0"/>
              <a:t>How do we experience transformation from the power of sin?</a:t>
            </a:r>
            <a:endParaRPr lang="en-US" dirty="0"/>
          </a:p>
          <a:p>
            <a:r>
              <a:rPr lang="en-US" dirty="0"/>
              <a:t>We’d be ignorant to say avoiding sin is easy. </a:t>
            </a:r>
          </a:p>
          <a:p>
            <a:r>
              <a:rPr lang="en-US" dirty="0"/>
              <a:t>Most of us try avoiding sin by law. </a:t>
            </a:r>
          </a:p>
          <a:p>
            <a:r>
              <a:rPr lang="en-US" dirty="0"/>
              <a:t>This is not the pattern found in the Bible.</a:t>
            </a:r>
          </a:p>
        </p:txBody>
      </p:sp>
      <p:sp>
        <p:nvSpPr>
          <p:cNvPr id="5" name="TextBox 4">
            <a:extLst>
              <a:ext uri="{FF2B5EF4-FFF2-40B4-BE49-F238E27FC236}">
                <a16:creationId xmlns:a16="http://schemas.microsoft.com/office/drawing/2014/main" id="{6AC5F9BF-35A3-641A-41CE-BC2B9EBE534F}"/>
              </a:ext>
            </a:extLst>
          </p:cNvPr>
          <p:cNvSpPr txBox="1"/>
          <p:nvPr/>
        </p:nvSpPr>
        <p:spPr>
          <a:xfrm>
            <a:off x="3701263" y="274638"/>
            <a:ext cx="8191688"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u="sng" dirty="0">
                <a:latin typeface="Perpetua" panose="02020502060401020303" pitchFamily="18" charset="0"/>
              </a:rPr>
              <a:t>First</a:t>
            </a:r>
            <a:r>
              <a:rPr lang="en-US" sz="3800" dirty="0">
                <a:latin typeface="Perpetua" panose="02020502060401020303" pitchFamily="18" charset="0"/>
              </a:rPr>
              <a:t>, Jesus says “Neither do I condemn you.”</a:t>
            </a:r>
          </a:p>
          <a:p>
            <a:r>
              <a:rPr lang="en-US" sz="3800" u="sng" dirty="0">
                <a:latin typeface="Perpetua" panose="02020502060401020303" pitchFamily="18" charset="0"/>
              </a:rPr>
              <a:t>Then</a:t>
            </a:r>
            <a:r>
              <a:rPr lang="en-US" sz="3800" dirty="0">
                <a:latin typeface="Perpetua" panose="02020502060401020303" pitchFamily="18" charset="0"/>
              </a:rPr>
              <a:t>, He says, “Leave your life of sin.”</a:t>
            </a:r>
            <a:endParaRPr lang="en-US" sz="3800" u="sng" dirty="0">
              <a:latin typeface="Perpetua" panose="02020502060401020303" pitchFamily="18" charset="0"/>
            </a:endParaRPr>
          </a:p>
        </p:txBody>
      </p:sp>
    </p:spTree>
    <p:extLst>
      <p:ext uri="{BB962C8B-B14F-4D97-AF65-F5344CB8AC3E}">
        <p14:creationId xmlns:p14="http://schemas.microsoft.com/office/powerpoint/2010/main" val="33885772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par>
                                <p:cTn id="23" presetID="22" presetClass="entr" presetSubtype="8" fill="hold" nodeType="with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wipe(left)">
                                      <p:cBhvr>
                                        <p:cTn id="25" dur="500"/>
                                        <p:tgtEl>
                                          <p:spTgt spid="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wipe(left)">
                                      <p:cBhvr>
                                        <p:cTn id="30"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Theological Questions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marL="0" indent="0">
              <a:buNone/>
            </a:pPr>
            <a:r>
              <a:rPr lang="en-US" b="1" dirty="0"/>
              <a:t>How do we experience transformation from the power of sin?</a:t>
            </a:r>
            <a:endParaRPr lang="en-US" dirty="0"/>
          </a:p>
          <a:p>
            <a:r>
              <a:rPr lang="en-US" dirty="0"/>
              <a:t>The Law makes us sin more </a:t>
            </a:r>
            <a:r>
              <a:rPr lang="en-US" sz="2800" dirty="0"/>
              <a:t>(Rom. 5:20). </a:t>
            </a:r>
          </a:p>
          <a:p>
            <a:r>
              <a:rPr lang="en-US" dirty="0"/>
              <a:t>Grace fills and frees us to pursue a different path </a:t>
            </a:r>
            <a:r>
              <a:rPr lang="en-US" sz="2400" dirty="0"/>
              <a:t>(Rom. 6:14)</a:t>
            </a:r>
            <a:r>
              <a:rPr lang="en-US" dirty="0"/>
              <a:t>.</a:t>
            </a:r>
          </a:p>
        </p:txBody>
      </p:sp>
      <p:sp>
        <p:nvSpPr>
          <p:cNvPr id="5" name="TextBox 4">
            <a:extLst>
              <a:ext uri="{FF2B5EF4-FFF2-40B4-BE49-F238E27FC236}">
                <a16:creationId xmlns:a16="http://schemas.microsoft.com/office/drawing/2014/main" id="{6AC5F9BF-35A3-641A-41CE-BC2B9EBE534F}"/>
              </a:ext>
            </a:extLst>
          </p:cNvPr>
          <p:cNvSpPr txBox="1"/>
          <p:nvPr/>
        </p:nvSpPr>
        <p:spPr>
          <a:xfrm>
            <a:off x="3701263" y="274638"/>
            <a:ext cx="8191688"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u="sng" dirty="0">
                <a:latin typeface="Perpetua" panose="02020502060401020303" pitchFamily="18" charset="0"/>
              </a:rPr>
              <a:t>First</a:t>
            </a:r>
            <a:r>
              <a:rPr lang="en-US" sz="3800" dirty="0">
                <a:latin typeface="Perpetua" panose="02020502060401020303" pitchFamily="18" charset="0"/>
              </a:rPr>
              <a:t>, Jesus says “Neither do I condemn you.”</a:t>
            </a:r>
          </a:p>
          <a:p>
            <a:r>
              <a:rPr lang="en-US" sz="3800" u="sng" dirty="0">
                <a:latin typeface="Perpetua" panose="02020502060401020303" pitchFamily="18" charset="0"/>
              </a:rPr>
              <a:t>Then</a:t>
            </a:r>
            <a:r>
              <a:rPr lang="en-US" sz="3800" dirty="0">
                <a:latin typeface="Perpetua" panose="02020502060401020303" pitchFamily="18" charset="0"/>
              </a:rPr>
              <a:t>, He says, “Leave your life of sin.”</a:t>
            </a:r>
            <a:endParaRPr lang="en-US" sz="3800" u="sng" dirty="0">
              <a:latin typeface="Perpetua" panose="02020502060401020303" pitchFamily="18" charset="0"/>
            </a:endParaRPr>
          </a:p>
        </p:txBody>
      </p:sp>
    </p:spTree>
    <p:extLst>
      <p:ext uri="{BB962C8B-B14F-4D97-AF65-F5344CB8AC3E}">
        <p14:creationId xmlns:p14="http://schemas.microsoft.com/office/powerpoint/2010/main" val="24279482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marL="0" indent="0">
              <a:buNone/>
            </a:pPr>
            <a:r>
              <a:rPr lang="en-US" b="1" dirty="0"/>
              <a:t>On condemnation and forgiveness – </a:t>
            </a:r>
          </a:p>
          <a:p>
            <a:r>
              <a:rPr lang="en-US" dirty="0"/>
              <a:t>Jesus did not come to condemn you but to save you </a:t>
            </a:r>
            <a:r>
              <a:rPr lang="en-US" sz="2800" dirty="0"/>
              <a:t>(Jn. 3:16-17)</a:t>
            </a:r>
          </a:p>
          <a:p>
            <a:r>
              <a:rPr lang="en-US" dirty="0"/>
              <a:t>We should not be condemning either </a:t>
            </a:r>
            <a:r>
              <a:rPr lang="en-US" sz="2800" dirty="0"/>
              <a:t>(Prov. 18:17)</a:t>
            </a:r>
            <a:endParaRPr lang="en-US" sz="3600" dirty="0"/>
          </a:p>
          <a:p>
            <a:r>
              <a:rPr lang="en-US" dirty="0"/>
              <a:t>Condemning and holding a line on sin are not the same </a:t>
            </a:r>
            <a:r>
              <a:rPr lang="en-US" sz="2800" dirty="0"/>
              <a:t>(Jn. 8:11)</a:t>
            </a:r>
            <a:endParaRPr lang="en-US" dirty="0"/>
          </a:p>
        </p:txBody>
      </p:sp>
    </p:spTree>
    <p:extLst>
      <p:ext uri="{BB962C8B-B14F-4D97-AF65-F5344CB8AC3E}">
        <p14:creationId xmlns:p14="http://schemas.microsoft.com/office/powerpoint/2010/main" val="16650358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marL="0" indent="0">
              <a:buNone/>
            </a:pPr>
            <a:r>
              <a:rPr lang="en-US" b="1" dirty="0"/>
              <a:t>On condemnation and forgiveness – </a:t>
            </a:r>
          </a:p>
          <a:p>
            <a:r>
              <a:rPr lang="en-US" dirty="0"/>
              <a:t>Jesus did not come to condemn you but to save you </a:t>
            </a:r>
            <a:r>
              <a:rPr lang="en-US" sz="2800" dirty="0"/>
              <a:t>(Jn. 3:16-17)</a:t>
            </a:r>
          </a:p>
          <a:p>
            <a:r>
              <a:rPr lang="en-US" dirty="0"/>
              <a:t>We should not be condemning either </a:t>
            </a:r>
            <a:r>
              <a:rPr lang="en-US" sz="2800" dirty="0"/>
              <a:t>(Prov. 18:17)</a:t>
            </a:r>
            <a:endParaRPr lang="en-US" sz="3600" dirty="0"/>
          </a:p>
          <a:p>
            <a:r>
              <a:rPr lang="en-US" dirty="0"/>
              <a:t>Condemning and holding a line on sin are not the same </a:t>
            </a:r>
            <a:r>
              <a:rPr lang="en-US" sz="2800" dirty="0"/>
              <a:t>(Jn. 8:11)</a:t>
            </a:r>
            <a:endParaRPr lang="en-US" dirty="0"/>
          </a:p>
        </p:txBody>
      </p:sp>
      <p:sp>
        <p:nvSpPr>
          <p:cNvPr id="4" name="TextBox 3">
            <a:extLst>
              <a:ext uri="{FF2B5EF4-FFF2-40B4-BE49-F238E27FC236}">
                <a16:creationId xmlns:a16="http://schemas.microsoft.com/office/drawing/2014/main" id="{D54E21C3-FA06-4170-E3A0-8C4030C1700A}"/>
              </a:ext>
            </a:extLst>
          </p:cNvPr>
          <p:cNvSpPr txBox="1"/>
          <p:nvPr/>
        </p:nvSpPr>
        <p:spPr>
          <a:xfrm>
            <a:off x="470366" y="3420319"/>
            <a:ext cx="11551122"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John 3:16-17 – </a:t>
            </a:r>
            <a:r>
              <a:rPr lang="en-US" sz="3800" baseline="30000" dirty="0">
                <a:latin typeface="Perpetua" panose="02020502060401020303" pitchFamily="18" charset="0"/>
              </a:rPr>
              <a:t>16</a:t>
            </a:r>
            <a:r>
              <a:rPr lang="en-US" sz="3800" dirty="0">
                <a:latin typeface="Perpetua" panose="02020502060401020303" pitchFamily="18" charset="0"/>
              </a:rPr>
              <a:t>For God so loved the world that he gave his one and only Son, that whoever believes in him shall not perish but have eternal life. </a:t>
            </a:r>
            <a:r>
              <a:rPr lang="en-US" sz="3800" baseline="30000" dirty="0">
                <a:latin typeface="Perpetua" panose="02020502060401020303" pitchFamily="18" charset="0"/>
              </a:rPr>
              <a:t>17</a:t>
            </a:r>
            <a:r>
              <a:rPr lang="en-US" sz="3800" dirty="0">
                <a:latin typeface="Perpetua" panose="02020502060401020303" pitchFamily="18" charset="0"/>
              </a:rPr>
              <a:t>For God did not send his Son into the world to condemn the world, but to save the world through him.</a:t>
            </a:r>
          </a:p>
        </p:txBody>
      </p:sp>
    </p:spTree>
    <p:extLst>
      <p:ext uri="{BB962C8B-B14F-4D97-AF65-F5344CB8AC3E}">
        <p14:creationId xmlns:p14="http://schemas.microsoft.com/office/powerpoint/2010/main" val="3164862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par>
                                <p:cTn id="23" presetID="10" presetClass="exit" presetSubtype="0" fill="hold" grpId="1" nodeType="withEffect">
                                  <p:stCondLst>
                                    <p:cond delay="0"/>
                                  </p:stCondLst>
                                  <p:childTnLst>
                                    <p:animEffect transition="out" filter="fade">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wipe(left)">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1" dirty="0">
                <a:latin typeface="Perpetua" panose="02020502060401020303" pitchFamily="18" charset="0"/>
              </a:rPr>
              <a:t>Is John 7:53-8:11 authentic?</a:t>
            </a:r>
          </a:p>
          <a:p>
            <a:pPr marL="0" indent="0">
              <a:buNone/>
            </a:pPr>
            <a:r>
              <a:rPr lang="en-US" dirty="0"/>
              <a:t>First, early Christian writers mention this story as authentic.</a:t>
            </a:r>
          </a:p>
          <a:p>
            <a:r>
              <a:rPr lang="en-US" sz="3800" dirty="0">
                <a:latin typeface="Perpetua" panose="02020502060401020303" pitchFamily="18" charset="0"/>
              </a:rPr>
              <a:t>Papias (AD 110) </a:t>
            </a:r>
          </a:p>
          <a:p>
            <a:r>
              <a:rPr lang="en-US" dirty="0"/>
              <a:t>The </a:t>
            </a:r>
            <a:r>
              <a:rPr lang="en-US" dirty="0" err="1"/>
              <a:t>Didascalia</a:t>
            </a:r>
            <a:r>
              <a:rPr lang="en-US" dirty="0"/>
              <a:t> (3</a:t>
            </a:r>
            <a:r>
              <a:rPr lang="en-US" baseline="30000" dirty="0"/>
              <a:t>rd</a:t>
            </a:r>
            <a:r>
              <a:rPr lang="en-US" dirty="0"/>
              <a:t> century) </a:t>
            </a:r>
          </a:p>
          <a:p>
            <a:r>
              <a:rPr lang="en-US" sz="3800" dirty="0">
                <a:latin typeface="Perpetua" panose="02020502060401020303" pitchFamily="18" charset="0"/>
              </a:rPr>
              <a:t>Ambrose (4</a:t>
            </a:r>
            <a:r>
              <a:rPr lang="en-US" sz="3800" baseline="30000" dirty="0">
                <a:latin typeface="Perpetua" panose="02020502060401020303" pitchFamily="18" charset="0"/>
              </a:rPr>
              <a:t>th</a:t>
            </a:r>
            <a:r>
              <a:rPr lang="en-US" sz="3800" dirty="0">
                <a:latin typeface="Perpetua" panose="02020502060401020303" pitchFamily="18" charset="0"/>
              </a:rPr>
              <a:t> century)</a:t>
            </a:r>
          </a:p>
        </p:txBody>
      </p:sp>
    </p:spTree>
    <p:extLst>
      <p:ext uri="{BB962C8B-B14F-4D97-AF65-F5344CB8AC3E}">
        <p14:creationId xmlns:p14="http://schemas.microsoft.com/office/powerpoint/2010/main" val="38496287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marL="0" indent="0">
              <a:buNone/>
            </a:pPr>
            <a:r>
              <a:rPr lang="en-US" b="1" dirty="0"/>
              <a:t>On law and grace – </a:t>
            </a:r>
          </a:p>
          <a:p>
            <a:r>
              <a:rPr lang="en-US" dirty="0"/>
              <a:t>Sin is entirely unsatisfying </a:t>
            </a:r>
            <a:r>
              <a:rPr lang="en-US" sz="2800" dirty="0"/>
              <a:t>(Jn. 8:34)</a:t>
            </a:r>
            <a:r>
              <a:rPr lang="en-US" dirty="0"/>
              <a:t>. </a:t>
            </a:r>
          </a:p>
          <a:p>
            <a:r>
              <a:rPr lang="en-US" dirty="0"/>
              <a:t>Living under law will lead to more sin, not less </a:t>
            </a:r>
            <a:r>
              <a:rPr lang="en-US" sz="2800" dirty="0"/>
              <a:t>(Rom. 5:20)</a:t>
            </a:r>
            <a:r>
              <a:rPr lang="en-US" dirty="0"/>
              <a:t>.</a:t>
            </a:r>
          </a:p>
          <a:p>
            <a:r>
              <a:rPr lang="en-US" dirty="0"/>
              <a:t>Living under grace brings satisfaction and the power to transform </a:t>
            </a:r>
            <a:r>
              <a:rPr lang="en-US" sz="2800" dirty="0"/>
              <a:t>(Gal. 5:22-23)</a:t>
            </a:r>
            <a:r>
              <a:rPr lang="en-US" dirty="0"/>
              <a:t>.</a:t>
            </a:r>
          </a:p>
          <a:p>
            <a:pPr lvl="1"/>
            <a:r>
              <a:rPr lang="en-US" dirty="0"/>
              <a:t>We can get under grace by reflecting on God’s promises</a:t>
            </a:r>
          </a:p>
        </p:txBody>
      </p:sp>
    </p:spTree>
    <p:extLst>
      <p:ext uri="{BB962C8B-B14F-4D97-AF65-F5344CB8AC3E}">
        <p14:creationId xmlns:p14="http://schemas.microsoft.com/office/powerpoint/2010/main" val="3501506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8:1-11</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The Woman </a:t>
            </a:r>
            <a:br>
              <a:rPr lang="en-US" altLang="en-US" sz="8000" dirty="0">
                <a:solidFill>
                  <a:prstClr val="white"/>
                </a:solidFill>
                <a:latin typeface="Haettenschweiler" panose="020B0706040902060204" pitchFamily="34" charset="0"/>
                <a:cs typeface="AngsanaUPC" panose="020B0502040204020203" pitchFamily="18" charset="-34"/>
              </a:rPr>
            </a:br>
            <a:r>
              <a:rPr lang="en-US" altLang="en-US" sz="8000" dirty="0">
                <a:solidFill>
                  <a:prstClr val="white"/>
                </a:solidFill>
                <a:latin typeface="Haettenschweiler" panose="020B0706040902060204" pitchFamily="34" charset="0"/>
                <a:cs typeface="AngsanaUPC" panose="020B0502040204020203" pitchFamily="18" charset="-34"/>
              </a:rPr>
              <a:t>Caught in Adultery</a:t>
            </a:r>
          </a:p>
        </p:txBody>
      </p:sp>
    </p:spTree>
    <p:extLst>
      <p:ext uri="{BB962C8B-B14F-4D97-AF65-F5344CB8AC3E}">
        <p14:creationId xmlns:p14="http://schemas.microsoft.com/office/powerpoint/2010/main" val="4244208681"/>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21360" y="1219200"/>
            <a:ext cx="10749280" cy="4419600"/>
          </a:xfrm>
        </p:spPr>
        <p:txBody>
          <a:bodyPr/>
          <a:lstStyle/>
          <a:p>
            <a:pPr algn="ctr" fontAlgn="base">
              <a:spcBef>
                <a:spcPct val="0"/>
              </a:spcBef>
              <a:spcAft>
                <a:spcPct val="0"/>
              </a:spcAft>
              <a:buNone/>
            </a:pPr>
            <a:r>
              <a:rPr lang="en-US" altLang="en-US" sz="8800" dirty="0">
                <a:solidFill>
                  <a:prstClr val="white"/>
                </a:solidFill>
                <a:latin typeface="Haettenschweiler" panose="020B0706040902060204" pitchFamily="34" charset="0"/>
                <a:cs typeface="AngsanaUPC" panose="020B0502040204020203" pitchFamily="18" charset="-34"/>
              </a:rPr>
              <a:t>How can we tell we’re under law?</a:t>
            </a:r>
            <a:br>
              <a:rPr lang="en-US" altLang="en-US" sz="8800" dirty="0">
                <a:solidFill>
                  <a:prstClr val="white"/>
                </a:solidFill>
                <a:latin typeface="Haettenschweiler" panose="020B0706040902060204" pitchFamily="34" charset="0"/>
                <a:cs typeface="AngsanaUPC" panose="020B0502040204020203" pitchFamily="18" charset="-34"/>
              </a:rPr>
            </a:br>
            <a:r>
              <a:rPr lang="en-US" altLang="en-US" sz="8800" dirty="0">
                <a:solidFill>
                  <a:prstClr val="white"/>
                </a:solidFill>
                <a:latin typeface="Haettenschweiler" panose="020B0706040902060204" pitchFamily="34" charset="0"/>
                <a:cs typeface="AngsanaUPC" panose="020B0502040204020203" pitchFamily="18" charset="-34"/>
              </a:rPr>
              <a:t>What are your favorite ways to get back under grace?</a:t>
            </a:r>
          </a:p>
        </p:txBody>
      </p:sp>
    </p:spTree>
    <p:extLst>
      <p:ext uri="{BB962C8B-B14F-4D97-AF65-F5344CB8AC3E}">
        <p14:creationId xmlns:p14="http://schemas.microsoft.com/office/powerpoint/2010/main" val="3467523676"/>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69" y="1915886"/>
            <a:ext cx="6688143" cy="4185761"/>
          </a:xfrm>
          <a:prstGeom prst="rect">
            <a:avLst/>
          </a:prstGeom>
          <a:noFill/>
          <a:ln w="25400">
            <a:noFill/>
          </a:ln>
        </p:spPr>
        <p:txBody>
          <a:bodyPr wrap="square" rtlCol="0">
            <a:spAutoFit/>
          </a:bodyPr>
          <a:lstStyle/>
          <a:p>
            <a:r>
              <a:rPr lang="en-US" sz="3800" dirty="0">
                <a:latin typeface="Perpetua" panose="02020502060401020303" pitchFamily="18" charset="0"/>
              </a:rPr>
              <a:t>In the same way also the Gospel lesson which has been read, may have caused no small offense to the unskilled, in which you have noticed that an adulteress was brought to Christ and dismissed without condemnation…</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477328"/>
          </a:xfrm>
          <a:prstGeom prst="rect">
            <a:avLst/>
          </a:prstGeom>
          <a:noFill/>
          <a:ln w="25400">
            <a:noFill/>
          </a:ln>
        </p:spPr>
        <p:txBody>
          <a:bodyPr wrap="square" rtlCol="0">
            <a:spAutoFit/>
          </a:bodyPr>
          <a:lstStyle/>
          <a:p>
            <a:r>
              <a:rPr lang="en-US" sz="5000" dirty="0">
                <a:latin typeface="Perpetua" panose="02020502060401020303" pitchFamily="18" charset="0"/>
              </a:rPr>
              <a:t>Ambrose of Milan</a:t>
            </a:r>
          </a:p>
          <a:p>
            <a:r>
              <a:rPr lang="en-US" sz="2000" i="1" dirty="0">
                <a:effectLst/>
                <a:latin typeface="Perpetua" panose="02020502060401020303" pitchFamily="18" charset="0"/>
                <a:ea typeface="Aptos" panose="020B0004020202020204" pitchFamily="34" charset="0"/>
                <a:cs typeface="Times New Roman" panose="02020603050405020304" pitchFamily="18" charset="0"/>
              </a:rPr>
              <a:t>Corpus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Scriptorum</a:t>
            </a:r>
            <a:r>
              <a:rPr lang="en-US" sz="2000" i="1" dirty="0">
                <a:effectLst/>
                <a:latin typeface="Perpetua" panose="02020502060401020303" pitchFamily="18" charset="0"/>
                <a:ea typeface="Aptos" panose="020B0004020202020204" pitchFamily="34" charset="0"/>
                <a:cs typeface="Times New Roman" panose="02020603050405020304" pitchFamily="18" charset="0"/>
              </a:rPr>
              <a:t>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Ecclesiasticorum</a:t>
            </a:r>
            <a:r>
              <a:rPr lang="en-US" sz="2000" i="1" dirty="0">
                <a:effectLst/>
                <a:latin typeface="Perpetua" panose="02020502060401020303" pitchFamily="18" charset="0"/>
                <a:ea typeface="Aptos" panose="020B0004020202020204" pitchFamily="34" charset="0"/>
                <a:cs typeface="Times New Roman" panose="02020603050405020304" pitchFamily="18" charset="0"/>
              </a:rPr>
              <a:t>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Latinorum</a:t>
            </a:r>
            <a:r>
              <a:rPr lang="en-US" sz="2000" dirty="0">
                <a:effectLst/>
                <a:latin typeface="Perpetua" panose="02020502060401020303" pitchFamily="18" charset="0"/>
                <a:ea typeface="Aptos" panose="020B0004020202020204" pitchFamily="34" charset="0"/>
                <a:cs typeface="Times New Roman" panose="02020603050405020304" pitchFamily="18" charset="0"/>
              </a:rPr>
              <a:t>, Academia </a:t>
            </a:r>
            <a:r>
              <a:rPr lang="en-US" sz="2000" dirty="0" err="1">
                <a:effectLst/>
                <a:latin typeface="Perpetua" panose="02020502060401020303" pitchFamily="18" charset="0"/>
                <a:ea typeface="Aptos" panose="020B0004020202020204" pitchFamily="34" charset="0"/>
                <a:cs typeface="Times New Roman" panose="02020603050405020304" pitchFamily="18" charset="0"/>
              </a:rPr>
              <a:t>Litterarum</a:t>
            </a:r>
            <a:r>
              <a:rPr lang="en-US" sz="2000" dirty="0">
                <a:effectLst/>
                <a:latin typeface="Perpetua" panose="02020502060401020303" pitchFamily="18" charset="0"/>
                <a:ea typeface="Aptos" panose="020B0004020202020204" pitchFamily="34" charset="0"/>
                <a:cs typeface="Times New Roman" panose="02020603050405020304" pitchFamily="18" charset="0"/>
              </a:rPr>
              <a:t> </a:t>
            </a:r>
            <a:r>
              <a:rPr lang="en-US" sz="2000" dirty="0" err="1">
                <a:effectLst/>
                <a:latin typeface="Perpetua" panose="02020502060401020303" pitchFamily="18" charset="0"/>
                <a:ea typeface="Aptos" panose="020B0004020202020204" pitchFamily="34" charset="0"/>
                <a:cs typeface="Times New Roman" panose="02020603050405020304" pitchFamily="18" charset="0"/>
              </a:rPr>
              <a:t>Vindobonensis</a:t>
            </a:r>
            <a:r>
              <a:rPr lang="en-US" sz="2000" dirty="0">
                <a:effectLst/>
                <a:latin typeface="Perpetua" panose="02020502060401020303" pitchFamily="18" charset="0"/>
                <a:ea typeface="Aptos" panose="020B0004020202020204" pitchFamily="34" charset="0"/>
                <a:cs typeface="Times New Roman" panose="02020603050405020304" pitchFamily="18" charset="0"/>
              </a:rPr>
              <a:t>, Volume xxxii. 359-360.</a:t>
            </a:r>
            <a:endParaRPr lang="en-US" sz="2000" dirty="0">
              <a:latin typeface="Perpetua" panose="02020502060401020303" pitchFamily="18" charset="0"/>
            </a:endParaRPr>
          </a:p>
        </p:txBody>
      </p:sp>
    </p:spTree>
    <p:extLst>
      <p:ext uri="{BB962C8B-B14F-4D97-AF65-F5344CB8AC3E}">
        <p14:creationId xmlns:p14="http://schemas.microsoft.com/office/powerpoint/2010/main" val="32952176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69" y="1915886"/>
            <a:ext cx="6688143" cy="1846659"/>
          </a:xfrm>
          <a:prstGeom prst="rect">
            <a:avLst/>
          </a:prstGeom>
          <a:noFill/>
          <a:ln w="25400">
            <a:noFill/>
          </a:ln>
        </p:spPr>
        <p:txBody>
          <a:bodyPr wrap="square" rtlCol="0">
            <a:spAutoFit/>
          </a:bodyPr>
          <a:lstStyle/>
          <a:p>
            <a:r>
              <a:rPr lang="en-US" sz="3800" dirty="0">
                <a:latin typeface="Perpetua" panose="02020502060401020303" pitchFamily="18" charset="0"/>
              </a:rPr>
              <a:t>Did Christ err that He did not judge righteously? It is not right that such a thought should come to our minds.</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477328"/>
          </a:xfrm>
          <a:prstGeom prst="rect">
            <a:avLst/>
          </a:prstGeom>
          <a:noFill/>
          <a:ln w="25400">
            <a:noFill/>
          </a:ln>
        </p:spPr>
        <p:txBody>
          <a:bodyPr wrap="square" rtlCol="0">
            <a:spAutoFit/>
          </a:bodyPr>
          <a:lstStyle/>
          <a:p>
            <a:r>
              <a:rPr lang="en-US" sz="5000" dirty="0">
                <a:latin typeface="Perpetua" panose="02020502060401020303" pitchFamily="18" charset="0"/>
              </a:rPr>
              <a:t>Ambrose of Milan</a:t>
            </a:r>
          </a:p>
          <a:p>
            <a:r>
              <a:rPr lang="en-US" sz="2000" i="1" dirty="0">
                <a:effectLst/>
                <a:latin typeface="Perpetua" panose="02020502060401020303" pitchFamily="18" charset="0"/>
                <a:ea typeface="Aptos" panose="020B0004020202020204" pitchFamily="34" charset="0"/>
                <a:cs typeface="Times New Roman" panose="02020603050405020304" pitchFamily="18" charset="0"/>
              </a:rPr>
              <a:t>Corpus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Scriptorum</a:t>
            </a:r>
            <a:r>
              <a:rPr lang="en-US" sz="2000" i="1" dirty="0">
                <a:effectLst/>
                <a:latin typeface="Perpetua" panose="02020502060401020303" pitchFamily="18" charset="0"/>
                <a:ea typeface="Aptos" panose="020B0004020202020204" pitchFamily="34" charset="0"/>
                <a:cs typeface="Times New Roman" panose="02020603050405020304" pitchFamily="18" charset="0"/>
              </a:rPr>
              <a:t>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Ecclesiasticorum</a:t>
            </a:r>
            <a:r>
              <a:rPr lang="en-US" sz="2000" i="1" dirty="0">
                <a:effectLst/>
                <a:latin typeface="Perpetua" panose="02020502060401020303" pitchFamily="18" charset="0"/>
                <a:ea typeface="Aptos" panose="020B0004020202020204" pitchFamily="34" charset="0"/>
                <a:cs typeface="Times New Roman" panose="02020603050405020304" pitchFamily="18" charset="0"/>
              </a:rPr>
              <a:t>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Latinorum</a:t>
            </a:r>
            <a:r>
              <a:rPr lang="en-US" sz="2000" dirty="0">
                <a:effectLst/>
                <a:latin typeface="Perpetua" panose="02020502060401020303" pitchFamily="18" charset="0"/>
                <a:ea typeface="Aptos" panose="020B0004020202020204" pitchFamily="34" charset="0"/>
                <a:cs typeface="Times New Roman" panose="02020603050405020304" pitchFamily="18" charset="0"/>
              </a:rPr>
              <a:t>, Academia </a:t>
            </a:r>
            <a:r>
              <a:rPr lang="en-US" sz="2000" dirty="0" err="1">
                <a:effectLst/>
                <a:latin typeface="Perpetua" panose="02020502060401020303" pitchFamily="18" charset="0"/>
                <a:ea typeface="Aptos" panose="020B0004020202020204" pitchFamily="34" charset="0"/>
                <a:cs typeface="Times New Roman" panose="02020603050405020304" pitchFamily="18" charset="0"/>
              </a:rPr>
              <a:t>Litterarum</a:t>
            </a:r>
            <a:r>
              <a:rPr lang="en-US" sz="2000" dirty="0">
                <a:effectLst/>
                <a:latin typeface="Perpetua" panose="02020502060401020303" pitchFamily="18" charset="0"/>
                <a:ea typeface="Aptos" panose="020B0004020202020204" pitchFamily="34" charset="0"/>
                <a:cs typeface="Times New Roman" panose="02020603050405020304" pitchFamily="18" charset="0"/>
              </a:rPr>
              <a:t> </a:t>
            </a:r>
            <a:r>
              <a:rPr lang="en-US" sz="2000" dirty="0" err="1">
                <a:effectLst/>
                <a:latin typeface="Perpetua" panose="02020502060401020303" pitchFamily="18" charset="0"/>
                <a:ea typeface="Aptos" panose="020B0004020202020204" pitchFamily="34" charset="0"/>
                <a:cs typeface="Times New Roman" panose="02020603050405020304" pitchFamily="18" charset="0"/>
              </a:rPr>
              <a:t>Vindobonensis</a:t>
            </a:r>
            <a:r>
              <a:rPr lang="en-US" sz="2000" dirty="0">
                <a:effectLst/>
                <a:latin typeface="Perpetua" panose="02020502060401020303" pitchFamily="18" charset="0"/>
                <a:ea typeface="Aptos" panose="020B0004020202020204" pitchFamily="34" charset="0"/>
                <a:cs typeface="Times New Roman" panose="02020603050405020304" pitchFamily="18" charset="0"/>
              </a:rPr>
              <a:t>, Volume xxxii. 359-360.</a:t>
            </a:r>
            <a:endParaRPr lang="en-US" sz="2000" dirty="0">
              <a:latin typeface="Perpetua" panose="02020502060401020303" pitchFamily="18" charset="0"/>
            </a:endParaRPr>
          </a:p>
        </p:txBody>
      </p:sp>
    </p:spTree>
    <p:extLst>
      <p:ext uri="{BB962C8B-B14F-4D97-AF65-F5344CB8AC3E}">
        <p14:creationId xmlns:p14="http://schemas.microsoft.com/office/powerpoint/2010/main" val="272396599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1" dirty="0">
                <a:latin typeface="Perpetua" panose="02020502060401020303" pitchFamily="18" charset="0"/>
              </a:rPr>
              <a:t>Is John 7:53-8:11 authentic?</a:t>
            </a:r>
          </a:p>
          <a:p>
            <a:pPr marL="0" indent="0">
              <a:buNone/>
            </a:pPr>
            <a:r>
              <a:rPr lang="en-US" dirty="0"/>
              <a:t>First, early Christian writers mention this story as authentic.</a:t>
            </a:r>
          </a:p>
          <a:p>
            <a:r>
              <a:rPr lang="en-US" sz="3800" dirty="0">
                <a:latin typeface="Perpetua" panose="02020502060401020303" pitchFamily="18" charset="0"/>
              </a:rPr>
              <a:t>Papias (AD 110) </a:t>
            </a:r>
          </a:p>
          <a:p>
            <a:r>
              <a:rPr lang="en-US" dirty="0"/>
              <a:t>The </a:t>
            </a:r>
            <a:r>
              <a:rPr lang="en-US" dirty="0" err="1"/>
              <a:t>Didascalia</a:t>
            </a:r>
            <a:r>
              <a:rPr lang="en-US" dirty="0"/>
              <a:t> (3</a:t>
            </a:r>
            <a:r>
              <a:rPr lang="en-US" baseline="30000" dirty="0"/>
              <a:t>rd</a:t>
            </a:r>
            <a:r>
              <a:rPr lang="en-US" dirty="0"/>
              <a:t> century) </a:t>
            </a:r>
          </a:p>
          <a:p>
            <a:r>
              <a:rPr lang="en-US" sz="3800" dirty="0">
                <a:latin typeface="Perpetua" panose="02020502060401020303" pitchFamily="18" charset="0"/>
              </a:rPr>
              <a:t>Ambrose (4</a:t>
            </a:r>
            <a:r>
              <a:rPr lang="en-US" sz="3800" baseline="30000" dirty="0">
                <a:latin typeface="Perpetua" panose="02020502060401020303" pitchFamily="18" charset="0"/>
              </a:rPr>
              <a:t>th</a:t>
            </a:r>
            <a:r>
              <a:rPr lang="en-US" sz="3800" dirty="0">
                <a:latin typeface="Perpetua" panose="02020502060401020303" pitchFamily="18" charset="0"/>
              </a:rPr>
              <a:t> century)</a:t>
            </a:r>
          </a:p>
          <a:p>
            <a:r>
              <a:rPr lang="en-US" dirty="0"/>
              <a:t>Augustine (4</a:t>
            </a:r>
            <a:r>
              <a:rPr lang="en-US" baseline="30000" dirty="0"/>
              <a:t>th</a:t>
            </a:r>
            <a:r>
              <a:rPr lang="en-US" dirty="0"/>
              <a:t> century)</a:t>
            </a:r>
          </a:p>
        </p:txBody>
      </p:sp>
    </p:spTree>
    <p:extLst>
      <p:ext uri="{BB962C8B-B14F-4D97-AF65-F5344CB8AC3E}">
        <p14:creationId xmlns:p14="http://schemas.microsoft.com/office/powerpoint/2010/main" val="3413653109"/>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69" y="1915886"/>
            <a:ext cx="6688143" cy="4401205"/>
          </a:xfrm>
          <a:prstGeom prst="rect">
            <a:avLst/>
          </a:prstGeom>
          <a:noFill/>
          <a:ln w="25400">
            <a:noFill/>
          </a:ln>
        </p:spPr>
        <p:txBody>
          <a:bodyPr wrap="square" rtlCol="0">
            <a:spAutoFit/>
          </a:bodyPr>
          <a:lstStyle/>
          <a:p>
            <a:r>
              <a:rPr lang="en-US" sz="4000" dirty="0">
                <a:latin typeface="Perpetua" panose="02020502060401020303" pitchFamily="18" charset="0"/>
              </a:rPr>
              <a:t>Certain persons of little faith, or rather enemies of the true faith, fearing, I suppose, lest their wives should be given impunity in sinning, removed from their manuscripts the Lord’s act of forgiveness toward the adulteress, </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477328"/>
          </a:xfrm>
          <a:prstGeom prst="rect">
            <a:avLst/>
          </a:prstGeom>
          <a:noFill/>
          <a:ln w="25400">
            <a:noFill/>
          </a:ln>
        </p:spPr>
        <p:txBody>
          <a:bodyPr wrap="square" rtlCol="0">
            <a:spAutoFit/>
          </a:bodyPr>
          <a:lstStyle/>
          <a:p>
            <a:r>
              <a:rPr lang="en-US" sz="5000" dirty="0">
                <a:latin typeface="Perpetua" panose="02020502060401020303" pitchFamily="18" charset="0"/>
              </a:rPr>
              <a:t>Augustine of Hippo</a:t>
            </a:r>
          </a:p>
          <a:p>
            <a:r>
              <a:rPr lang="en-US" sz="2000" i="1" dirty="0">
                <a:effectLst/>
                <a:latin typeface="Perpetua" panose="02020502060401020303" pitchFamily="18" charset="0"/>
                <a:ea typeface="Aptos" panose="020B0004020202020204" pitchFamily="34" charset="0"/>
                <a:cs typeface="Times New Roman" panose="02020603050405020304" pitchFamily="18" charset="0"/>
              </a:rPr>
              <a:t>Corpus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Scriptorum</a:t>
            </a:r>
            <a:r>
              <a:rPr lang="en-US" sz="2000" i="1" dirty="0">
                <a:effectLst/>
                <a:latin typeface="Perpetua" panose="02020502060401020303" pitchFamily="18" charset="0"/>
                <a:ea typeface="Aptos" panose="020B0004020202020204" pitchFamily="34" charset="0"/>
                <a:cs typeface="Times New Roman" panose="02020603050405020304" pitchFamily="18" charset="0"/>
              </a:rPr>
              <a:t>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Ecclesiasticorum</a:t>
            </a:r>
            <a:r>
              <a:rPr lang="en-US" sz="2000" i="1" dirty="0">
                <a:effectLst/>
                <a:latin typeface="Perpetua" panose="02020502060401020303" pitchFamily="18" charset="0"/>
                <a:ea typeface="Aptos" panose="020B0004020202020204" pitchFamily="34" charset="0"/>
                <a:cs typeface="Times New Roman" panose="02020603050405020304" pitchFamily="18" charset="0"/>
              </a:rPr>
              <a:t>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Latinorum</a:t>
            </a:r>
            <a:r>
              <a:rPr lang="en-US" sz="2000" dirty="0">
                <a:effectLst/>
                <a:latin typeface="Perpetua" panose="02020502060401020303" pitchFamily="18" charset="0"/>
                <a:ea typeface="Aptos" panose="020B0004020202020204" pitchFamily="34" charset="0"/>
                <a:cs typeface="Times New Roman" panose="02020603050405020304" pitchFamily="18" charset="0"/>
              </a:rPr>
              <a:t>, Academia </a:t>
            </a:r>
            <a:r>
              <a:rPr lang="en-US" sz="2000" dirty="0" err="1">
                <a:effectLst/>
                <a:latin typeface="Perpetua" panose="02020502060401020303" pitchFamily="18" charset="0"/>
                <a:ea typeface="Aptos" panose="020B0004020202020204" pitchFamily="34" charset="0"/>
                <a:cs typeface="Times New Roman" panose="02020603050405020304" pitchFamily="18" charset="0"/>
              </a:rPr>
              <a:t>Litterarum</a:t>
            </a:r>
            <a:r>
              <a:rPr lang="en-US" sz="2000" dirty="0">
                <a:effectLst/>
                <a:latin typeface="Perpetua" panose="02020502060401020303" pitchFamily="18" charset="0"/>
                <a:ea typeface="Aptos" panose="020B0004020202020204" pitchFamily="34" charset="0"/>
                <a:cs typeface="Times New Roman" panose="02020603050405020304" pitchFamily="18" charset="0"/>
              </a:rPr>
              <a:t> </a:t>
            </a:r>
            <a:r>
              <a:rPr lang="en-US" sz="2000" dirty="0" err="1">
                <a:effectLst/>
                <a:latin typeface="Perpetua" panose="02020502060401020303" pitchFamily="18" charset="0"/>
                <a:ea typeface="Aptos" panose="020B0004020202020204" pitchFamily="34" charset="0"/>
                <a:cs typeface="Times New Roman" panose="02020603050405020304" pitchFamily="18" charset="0"/>
              </a:rPr>
              <a:t>Vindobonensis</a:t>
            </a:r>
            <a:r>
              <a:rPr lang="en-US" sz="2000" dirty="0">
                <a:effectLst/>
                <a:latin typeface="Perpetua" panose="02020502060401020303" pitchFamily="18" charset="0"/>
                <a:ea typeface="Aptos" panose="020B0004020202020204" pitchFamily="34" charset="0"/>
                <a:cs typeface="Times New Roman" panose="02020603050405020304" pitchFamily="18" charset="0"/>
              </a:rPr>
              <a:t>, Volume </a:t>
            </a:r>
            <a:r>
              <a:rPr lang="en-US" sz="2000" dirty="0" err="1">
                <a:effectLst/>
                <a:latin typeface="Perpetua" panose="02020502060401020303" pitchFamily="18" charset="0"/>
                <a:ea typeface="Aptos" panose="020B0004020202020204" pitchFamily="34" charset="0"/>
                <a:cs typeface="Times New Roman" panose="02020603050405020304" pitchFamily="18" charset="0"/>
              </a:rPr>
              <a:t>xxxxi</a:t>
            </a:r>
            <a:r>
              <a:rPr lang="en-US" sz="2000" dirty="0">
                <a:effectLst/>
                <a:latin typeface="Perpetua" panose="02020502060401020303" pitchFamily="18" charset="0"/>
                <a:ea typeface="Aptos" panose="020B0004020202020204" pitchFamily="34" charset="0"/>
                <a:cs typeface="Times New Roman" panose="02020603050405020304" pitchFamily="18" charset="0"/>
              </a:rPr>
              <a:t>. 387.</a:t>
            </a:r>
            <a:endParaRPr lang="en-US" sz="2000" dirty="0">
              <a:latin typeface="Perpetua" panose="02020502060401020303" pitchFamily="18" charset="0"/>
            </a:endParaRPr>
          </a:p>
        </p:txBody>
      </p:sp>
    </p:spTree>
    <p:extLst>
      <p:ext uri="{BB962C8B-B14F-4D97-AF65-F5344CB8AC3E}">
        <p14:creationId xmlns:p14="http://schemas.microsoft.com/office/powerpoint/2010/main" val="24283310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69" y="1915886"/>
            <a:ext cx="6688143" cy="1323439"/>
          </a:xfrm>
          <a:prstGeom prst="rect">
            <a:avLst/>
          </a:prstGeom>
          <a:noFill/>
          <a:ln w="25400">
            <a:noFill/>
          </a:ln>
        </p:spPr>
        <p:txBody>
          <a:bodyPr wrap="square" rtlCol="0">
            <a:spAutoFit/>
          </a:bodyPr>
          <a:lstStyle/>
          <a:p>
            <a:r>
              <a:rPr lang="en-US" sz="4000" dirty="0">
                <a:latin typeface="Perpetua" panose="02020502060401020303" pitchFamily="18" charset="0"/>
              </a:rPr>
              <a:t>as if He who had said ‘sin no more’ had granted permission to sin.</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477328"/>
          </a:xfrm>
          <a:prstGeom prst="rect">
            <a:avLst/>
          </a:prstGeom>
          <a:noFill/>
          <a:ln w="25400">
            <a:noFill/>
          </a:ln>
        </p:spPr>
        <p:txBody>
          <a:bodyPr wrap="square" rtlCol="0">
            <a:spAutoFit/>
          </a:bodyPr>
          <a:lstStyle/>
          <a:p>
            <a:r>
              <a:rPr lang="en-US" sz="5000" dirty="0">
                <a:latin typeface="Perpetua" panose="02020502060401020303" pitchFamily="18" charset="0"/>
              </a:rPr>
              <a:t>Augustine of Hippo</a:t>
            </a:r>
          </a:p>
          <a:p>
            <a:r>
              <a:rPr lang="en-US" sz="2000" i="1" dirty="0">
                <a:effectLst/>
                <a:latin typeface="Perpetua" panose="02020502060401020303" pitchFamily="18" charset="0"/>
                <a:ea typeface="Aptos" panose="020B0004020202020204" pitchFamily="34" charset="0"/>
                <a:cs typeface="Times New Roman" panose="02020603050405020304" pitchFamily="18" charset="0"/>
              </a:rPr>
              <a:t>Corpus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Scriptorum</a:t>
            </a:r>
            <a:r>
              <a:rPr lang="en-US" sz="2000" i="1" dirty="0">
                <a:effectLst/>
                <a:latin typeface="Perpetua" panose="02020502060401020303" pitchFamily="18" charset="0"/>
                <a:ea typeface="Aptos" panose="020B0004020202020204" pitchFamily="34" charset="0"/>
                <a:cs typeface="Times New Roman" panose="02020603050405020304" pitchFamily="18" charset="0"/>
              </a:rPr>
              <a:t>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Ecclesiasticorum</a:t>
            </a:r>
            <a:r>
              <a:rPr lang="en-US" sz="2000" i="1" dirty="0">
                <a:effectLst/>
                <a:latin typeface="Perpetua" panose="02020502060401020303" pitchFamily="18" charset="0"/>
                <a:ea typeface="Aptos" panose="020B0004020202020204" pitchFamily="34" charset="0"/>
                <a:cs typeface="Times New Roman" panose="02020603050405020304" pitchFamily="18" charset="0"/>
              </a:rPr>
              <a:t> </a:t>
            </a:r>
            <a:r>
              <a:rPr lang="en-US" sz="2000" i="1" dirty="0" err="1">
                <a:effectLst/>
                <a:latin typeface="Perpetua" panose="02020502060401020303" pitchFamily="18" charset="0"/>
                <a:ea typeface="Aptos" panose="020B0004020202020204" pitchFamily="34" charset="0"/>
                <a:cs typeface="Times New Roman" panose="02020603050405020304" pitchFamily="18" charset="0"/>
              </a:rPr>
              <a:t>Latinorum</a:t>
            </a:r>
            <a:r>
              <a:rPr lang="en-US" sz="2000" dirty="0">
                <a:effectLst/>
                <a:latin typeface="Perpetua" panose="02020502060401020303" pitchFamily="18" charset="0"/>
                <a:ea typeface="Aptos" panose="020B0004020202020204" pitchFamily="34" charset="0"/>
                <a:cs typeface="Times New Roman" panose="02020603050405020304" pitchFamily="18" charset="0"/>
              </a:rPr>
              <a:t>, Academia </a:t>
            </a:r>
            <a:r>
              <a:rPr lang="en-US" sz="2000" dirty="0" err="1">
                <a:effectLst/>
                <a:latin typeface="Perpetua" panose="02020502060401020303" pitchFamily="18" charset="0"/>
                <a:ea typeface="Aptos" panose="020B0004020202020204" pitchFamily="34" charset="0"/>
                <a:cs typeface="Times New Roman" panose="02020603050405020304" pitchFamily="18" charset="0"/>
              </a:rPr>
              <a:t>Litterarum</a:t>
            </a:r>
            <a:r>
              <a:rPr lang="en-US" sz="2000" dirty="0">
                <a:effectLst/>
                <a:latin typeface="Perpetua" panose="02020502060401020303" pitchFamily="18" charset="0"/>
                <a:ea typeface="Aptos" panose="020B0004020202020204" pitchFamily="34" charset="0"/>
                <a:cs typeface="Times New Roman" panose="02020603050405020304" pitchFamily="18" charset="0"/>
              </a:rPr>
              <a:t> </a:t>
            </a:r>
            <a:r>
              <a:rPr lang="en-US" sz="2000" dirty="0" err="1">
                <a:effectLst/>
                <a:latin typeface="Perpetua" panose="02020502060401020303" pitchFamily="18" charset="0"/>
                <a:ea typeface="Aptos" panose="020B0004020202020204" pitchFamily="34" charset="0"/>
                <a:cs typeface="Times New Roman" panose="02020603050405020304" pitchFamily="18" charset="0"/>
              </a:rPr>
              <a:t>Vindobonensis</a:t>
            </a:r>
            <a:r>
              <a:rPr lang="en-US" sz="2000" dirty="0">
                <a:effectLst/>
                <a:latin typeface="Perpetua" panose="02020502060401020303" pitchFamily="18" charset="0"/>
                <a:ea typeface="Aptos" panose="020B0004020202020204" pitchFamily="34" charset="0"/>
                <a:cs typeface="Times New Roman" panose="02020603050405020304" pitchFamily="18" charset="0"/>
              </a:rPr>
              <a:t>, Volume </a:t>
            </a:r>
            <a:r>
              <a:rPr lang="en-US" sz="2000" dirty="0" err="1">
                <a:effectLst/>
                <a:latin typeface="Perpetua" panose="02020502060401020303" pitchFamily="18" charset="0"/>
                <a:ea typeface="Aptos" panose="020B0004020202020204" pitchFamily="34" charset="0"/>
                <a:cs typeface="Times New Roman" panose="02020603050405020304" pitchFamily="18" charset="0"/>
              </a:rPr>
              <a:t>xxxxi</a:t>
            </a:r>
            <a:r>
              <a:rPr lang="en-US" sz="2000" dirty="0">
                <a:effectLst/>
                <a:latin typeface="Perpetua" panose="02020502060401020303" pitchFamily="18" charset="0"/>
                <a:ea typeface="Aptos" panose="020B0004020202020204" pitchFamily="34" charset="0"/>
                <a:cs typeface="Times New Roman" panose="02020603050405020304" pitchFamily="18" charset="0"/>
              </a:rPr>
              <a:t>. 387.</a:t>
            </a:r>
            <a:endParaRPr lang="en-US" sz="2000" dirty="0">
              <a:latin typeface="Perpetua" panose="02020502060401020303" pitchFamily="18" charset="0"/>
            </a:endParaRPr>
          </a:p>
        </p:txBody>
      </p:sp>
    </p:spTree>
    <p:extLst>
      <p:ext uri="{BB962C8B-B14F-4D97-AF65-F5344CB8AC3E}">
        <p14:creationId xmlns:p14="http://schemas.microsoft.com/office/powerpoint/2010/main" val="3884093884"/>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1" dirty="0">
                <a:latin typeface="Perpetua" panose="02020502060401020303" pitchFamily="18" charset="0"/>
              </a:rPr>
              <a:t>Is John 7:53-8:11 authentic?</a:t>
            </a:r>
          </a:p>
          <a:p>
            <a:pPr marL="0" indent="0">
              <a:buNone/>
            </a:pPr>
            <a:r>
              <a:rPr lang="en-US" dirty="0"/>
              <a:t>First, early Christian writers mention this story as authentic.</a:t>
            </a:r>
          </a:p>
          <a:p>
            <a:r>
              <a:rPr lang="en-US" sz="3800" dirty="0">
                <a:latin typeface="Perpetua" panose="02020502060401020303" pitchFamily="18" charset="0"/>
              </a:rPr>
              <a:t>Papias (AD 110) </a:t>
            </a:r>
          </a:p>
          <a:p>
            <a:r>
              <a:rPr lang="en-US" dirty="0"/>
              <a:t>The </a:t>
            </a:r>
            <a:r>
              <a:rPr lang="en-US" dirty="0" err="1"/>
              <a:t>Didascalia</a:t>
            </a:r>
            <a:r>
              <a:rPr lang="en-US" dirty="0"/>
              <a:t> (3</a:t>
            </a:r>
            <a:r>
              <a:rPr lang="en-US" baseline="30000" dirty="0"/>
              <a:t>rd</a:t>
            </a:r>
            <a:r>
              <a:rPr lang="en-US" dirty="0"/>
              <a:t> century) </a:t>
            </a:r>
          </a:p>
          <a:p>
            <a:r>
              <a:rPr lang="en-US" sz="3800" dirty="0">
                <a:latin typeface="Perpetua" panose="02020502060401020303" pitchFamily="18" charset="0"/>
              </a:rPr>
              <a:t>Ambrose (4</a:t>
            </a:r>
            <a:r>
              <a:rPr lang="en-US" sz="3800" baseline="30000" dirty="0">
                <a:latin typeface="Perpetua" panose="02020502060401020303" pitchFamily="18" charset="0"/>
              </a:rPr>
              <a:t>th</a:t>
            </a:r>
            <a:r>
              <a:rPr lang="en-US" sz="3800" dirty="0">
                <a:latin typeface="Perpetua" panose="02020502060401020303" pitchFamily="18" charset="0"/>
              </a:rPr>
              <a:t> century)</a:t>
            </a:r>
          </a:p>
          <a:p>
            <a:r>
              <a:rPr lang="en-US" dirty="0"/>
              <a:t>Augustine (4</a:t>
            </a:r>
            <a:r>
              <a:rPr lang="en-US" baseline="30000" dirty="0"/>
              <a:t>th</a:t>
            </a:r>
            <a:r>
              <a:rPr lang="en-US" dirty="0"/>
              <a:t> century)</a:t>
            </a:r>
          </a:p>
          <a:p>
            <a:r>
              <a:rPr lang="en-US" sz="3800" dirty="0">
                <a:latin typeface="Perpetua" panose="02020502060401020303" pitchFamily="18" charset="0"/>
              </a:rPr>
              <a:t>Jerome (AD 400)</a:t>
            </a:r>
          </a:p>
        </p:txBody>
      </p:sp>
    </p:spTree>
    <p:extLst>
      <p:ext uri="{BB962C8B-B14F-4D97-AF65-F5344CB8AC3E}">
        <p14:creationId xmlns:p14="http://schemas.microsoft.com/office/powerpoint/2010/main" val="4045095868"/>
      </p:ext>
    </p:extLst>
  </p:cSld>
  <p:clrMapOvr>
    <a:masterClrMapping/>
  </p:clrMapOvr>
  <p:transition>
    <p:wipe dir="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1635</Words>
  <Application>Microsoft Office PowerPoint</Application>
  <PresentationFormat>Widescreen</PresentationFormat>
  <Paragraphs>181</Paragraphs>
  <Slides>32</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AngsanaUPC</vt:lpstr>
      <vt:lpstr>Aptos</vt:lpstr>
      <vt:lpstr>Arial</vt:lpstr>
      <vt:lpstr>Calibri</vt:lpstr>
      <vt:lpstr>Haettenschweiler</vt:lpstr>
      <vt:lpstr>Perpetua</vt:lpstr>
      <vt:lpstr>Times New Roman</vt:lpstr>
      <vt:lpstr>1_Office Theme</vt:lpstr>
      <vt:lpstr>JOHN 8:1-11</vt:lpstr>
      <vt:lpstr>John 8</vt:lpstr>
      <vt:lpstr>John 8</vt:lpstr>
      <vt:lpstr>PowerPoint Presentation</vt:lpstr>
      <vt:lpstr>PowerPoint Presentation</vt:lpstr>
      <vt:lpstr>John 8</vt:lpstr>
      <vt:lpstr>PowerPoint Presentation</vt:lpstr>
      <vt:lpstr>PowerPoint Presentation</vt:lpstr>
      <vt:lpstr>John 8</vt:lpstr>
      <vt:lpstr>PowerPoint Presentation</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Theological Questions</vt:lpstr>
      <vt:lpstr>Theological Questions</vt:lpstr>
      <vt:lpstr>Theological Questions</vt:lpstr>
      <vt:lpstr>Theological Questions</vt:lpstr>
      <vt:lpstr>Application</vt:lpstr>
      <vt:lpstr>Application</vt:lpstr>
      <vt:lpstr>Application</vt:lpstr>
      <vt:lpstr>JOHN 8:1-11</vt:lpstr>
      <vt:lpstr>How can we tell we’re under law? What are your favorite ways to get back under grace?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2024-04-26T13:45:21Z</dcterms:created>
  <dcterms:modified xsi:type="dcterms:W3CDTF">2024-04-26T13:46:23Z</dcterms:modified>
</cp:coreProperties>
</file>