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0" r:id="rId2"/>
  </p:sldMasterIdLst>
  <p:notesMasterIdLst>
    <p:notesMasterId r:id="rId70"/>
  </p:notesMasterIdLst>
  <p:sldIdLst>
    <p:sldId id="1561" r:id="rId3"/>
    <p:sldId id="1982" r:id="rId4"/>
    <p:sldId id="2027" r:id="rId5"/>
    <p:sldId id="2028" r:id="rId6"/>
    <p:sldId id="2029" r:id="rId7"/>
    <p:sldId id="2030" r:id="rId8"/>
    <p:sldId id="2034" r:id="rId9"/>
    <p:sldId id="2165" r:id="rId10"/>
    <p:sldId id="2166" r:id="rId11"/>
    <p:sldId id="2179" r:id="rId12"/>
    <p:sldId id="2167" r:id="rId13"/>
    <p:sldId id="2168" r:id="rId14"/>
    <p:sldId id="1992" r:id="rId15"/>
    <p:sldId id="1993" r:id="rId16"/>
    <p:sldId id="1994" r:id="rId17"/>
    <p:sldId id="1995" r:id="rId18"/>
    <p:sldId id="1996" r:id="rId19"/>
    <p:sldId id="1998" r:id="rId20"/>
    <p:sldId id="1999" r:id="rId21"/>
    <p:sldId id="2000" r:id="rId22"/>
    <p:sldId id="2182" r:id="rId23"/>
    <p:sldId id="2172" r:id="rId24"/>
    <p:sldId id="2158" r:id="rId25"/>
    <p:sldId id="2183" r:id="rId26"/>
    <p:sldId id="2159" r:id="rId27"/>
    <p:sldId id="2173" r:id="rId28"/>
    <p:sldId id="2184" r:id="rId29"/>
    <p:sldId id="2175" r:id="rId30"/>
    <p:sldId id="2174" r:id="rId31"/>
    <p:sldId id="2176" r:id="rId32"/>
    <p:sldId id="2180" r:id="rId33"/>
    <p:sldId id="2178" r:id="rId34"/>
    <p:sldId id="2001" r:id="rId35"/>
    <p:sldId id="2002" r:id="rId36"/>
    <p:sldId id="2003" r:id="rId37"/>
    <p:sldId id="2181" r:id="rId38"/>
    <p:sldId id="2169" r:id="rId39"/>
    <p:sldId id="2185" r:id="rId40"/>
    <p:sldId id="2108" r:id="rId41"/>
    <p:sldId id="1558" r:id="rId42"/>
    <p:sldId id="1559" r:id="rId43"/>
    <p:sldId id="1560" r:id="rId44"/>
    <p:sldId id="2163" r:id="rId45"/>
    <p:sldId id="1562" r:id="rId46"/>
    <p:sldId id="2164" r:id="rId47"/>
    <p:sldId id="2111" r:id="rId48"/>
    <p:sldId id="2133" r:id="rId49"/>
    <p:sldId id="2077" r:id="rId50"/>
    <p:sldId id="2079" r:id="rId51"/>
    <p:sldId id="2080" r:id="rId52"/>
    <p:sldId id="2154" r:id="rId53"/>
    <p:sldId id="2109" r:id="rId54"/>
    <p:sldId id="2134" r:id="rId55"/>
    <p:sldId id="2136" r:id="rId56"/>
    <p:sldId id="2137" r:id="rId57"/>
    <p:sldId id="2138" r:id="rId58"/>
    <p:sldId id="2153" r:id="rId59"/>
    <p:sldId id="2170" r:id="rId60"/>
    <p:sldId id="2156" r:id="rId61"/>
    <p:sldId id="2018" r:id="rId62"/>
    <p:sldId id="2161" r:id="rId63"/>
    <p:sldId id="2009" r:id="rId64"/>
    <p:sldId id="2186" r:id="rId65"/>
    <p:sldId id="2187" r:id="rId66"/>
    <p:sldId id="1523" r:id="rId67"/>
    <p:sldId id="1897" r:id="rId68"/>
    <p:sldId id="189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7F2F2D"/>
    <a:srgbClr val="531E1D"/>
    <a:srgbClr val="DEEDF2"/>
    <a:srgbClr val="B38137"/>
    <a:srgbClr val="995C37"/>
    <a:srgbClr val="AB7E43"/>
    <a:srgbClr val="BC8132"/>
    <a:srgbClr val="D29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73" autoAdjust="0"/>
    <p:restoredTop sz="81892" autoAdjust="0"/>
  </p:normalViewPr>
  <p:slideViewPr>
    <p:cSldViewPr>
      <p:cViewPr varScale="1">
        <p:scale>
          <a:sx n="57" d="100"/>
          <a:sy n="57" d="100"/>
        </p:scale>
        <p:origin x="84" y="1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12/11/2024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1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90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91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95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13</a:t>
            </a:fld>
            <a:endParaRPr lang="en-US"/>
          </a:p>
        </p:txBody>
      </p:sp>
    </p:spTree>
    <p:extLst>
      <p:ext uri="{BB962C8B-B14F-4D97-AF65-F5344CB8AC3E}">
        <p14:creationId xmlns:p14="http://schemas.microsoft.com/office/powerpoint/2010/main" val="188435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lgn="l">
              <a:defRPr/>
            </a:pPr>
            <a:endParaRPr lang="en-GB"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14</a:t>
            </a:fld>
            <a:endParaRPr lang="en-US"/>
          </a:p>
        </p:txBody>
      </p:sp>
    </p:spTree>
    <p:extLst>
      <p:ext uri="{BB962C8B-B14F-4D97-AF65-F5344CB8AC3E}">
        <p14:creationId xmlns:p14="http://schemas.microsoft.com/office/powerpoint/2010/main" val="110609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15</a:t>
            </a:fld>
            <a:endParaRPr lang="en-US"/>
          </a:p>
        </p:txBody>
      </p:sp>
    </p:spTree>
    <p:extLst>
      <p:ext uri="{BB962C8B-B14F-4D97-AF65-F5344CB8AC3E}">
        <p14:creationId xmlns:p14="http://schemas.microsoft.com/office/powerpoint/2010/main" val="21954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16</a:t>
            </a:fld>
            <a:endParaRPr lang="en-US"/>
          </a:p>
        </p:txBody>
      </p:sp>
    </p:spTree>
    <p:extLst>
      <p:ext uri="{BB962C8B-B14F-4D97-AF65-F5344CB8AC3E}">
        <p14:creationId xmlns:p14="http://schemas.microsoft.com/office/powerpoint/2010/main" val="2233038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17</a:t>
            </a:fld>
            <a:endParaRPr lang="en-US"/>
          </a:p>
        </p:txBody>
      </p:sp>
    </p:spTree>
    <p:extLst>
      <p:ext uri="{BB962C8B-B14F-4D97-AF65-F5344CB8AC3E}">
        <p14:creationId xmlns:p14="http://schemas.microsoft.com/office/powerpoint/2010/main" val="161388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18</a:t>
            </a:fld>
            <a:endParaRPr lang="en-US"/>
          </a:p>
        </p:txBody>
      </p:sp>
    </p:spTree>
    <p:extLst>
      <p:ext uri="{BB962C8B-B14F-4D97-AF65-F5344CB8AC3E}">
        <p14:creationId xmlns:p14="http://schemas.microsoft.com/office/powerpoint/2010/main" val="2098793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19</a:t>
            </a:fld>
            <a:endParaRPr lang="en-US"/>
          </a:p>
        </p:txBody>
      </p:sp>
    </p:spTree>
    <p:extLst>
      <p:ext uri="{BB962C8B-B14F-4D97-AF65-F5344CB8AC3E}">
        <p14:creationId xmlns:p14="http://schemas.microsoft.com/office/powerpoint/2010/main" val="418613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8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20</a:t>
            </a:fld>
            <a:endParaRPr lang="en-US"/>
          </a:p>
        </p:txBody>
      </p:sp>
    </p:spTree>
    <p:extLst>
      <p:ext uri="{BB962C8B-B14F-4D97-AF65-F5344CB8AC3E}">
        <p14:creationId xmlns:p14="http://schemas.microsoft.com/office/powerpoint/2010/main" val="371104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21</a:t>
            </a:fld>
            <a:endParaRPr lang="en-US"/>
          </a:p>
        </p:txBody>
      </p:sp>
    </p:spTree>
    <p:extLst>
      <p:ext uri="{BB962C8B-B14F-4D97-AF65-F5344CB8AC3E}">
        <p14:creationId xmlns:p14="http://schemas.microsoft.com/office/powerpoint/2010/main" val="3397886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22</a:t>
            </a:fld>
            <a:endParaRPr lang="en-US"/>
          </a:p>
        </p:txBody>
      </p:sp>
    </p:spTree>
    <p:extLst>
      <p:ext uri="{BB962C8B-B14F-4D97-AF65-F5344CB8AC3E}">
        <p14:creationId xmlns:p14="http://schemas.microsoft.com/office/powerpoint/2010/main" val="2990702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86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270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242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502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96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42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76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5076-D256-472B-09E4-239E6991D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7FBB8-7D26-E93A-59AA-9C175B403C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2F4205-4E2F-04B6-8F1E-A1333EFB504E}"/>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0644656A-C442-699A-4E21-C5E379309F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089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95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419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p14="http://schemas.microsoft.com/office/powerpoint/2010/main" val="3818536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p14="http://schemas.microsoft.com/office/powerpoint/2010/main" val="2465883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p14="http://schemas.microsoft.com/office/powerpoint/2010/main" val="2653987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35</a:t>
            </a:fld>
            <a:endParaRPr lang="en-US"/>
          </a:p>
        </p:txBody>
      </p:sp>
    </p:spTree>
    <p:extLst>
      <p:ext uri="{BB962C8B-B14F-4D97-AF65-F5344CB8AC3E}">
        <p14:creationId xmlns:p14="http://schemas.microsoft.com/office/powerpoint/2010/main" val="2376805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36</a:t>
            </a:fld>
            <a:endParaRPr lang="en-US"/>
          </a:p>
        </p:txBody>
      </p:sp>
    </p:spTree>
    <p:extLst>
      <p:ext uri="{BB962C8B-B14F-4D97-AF65-F5344CB8AC3E}">
        <p14:creationId xmlns:p14="http://schemas.microsoft.com/office/powerpoint/2010/main" val="973405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p14="http://schemas.microsoft.com/office/powerpoint/2010/main" val="3204046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38</a:t>
            </a:fld>
            <a:endParaRPr lang="en-US"/>
          </a:p>
        </p:txBody>
      </p:sp>
    </p:spTree>
    <p:extLst>
      <p:ext uri="{BB962C8B-B14F-4D97-AF65-F5344CB8AC3E}">
        <p14:creationId xmlns:p14="http://schemas.microsoft.com/office/powerpoint/2010/main" val="1310412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18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37427-C995-E57C-9A16-C1D0214F9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9DB00-9C38-D852-4355-9D387AFCFE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38A481-A2BA-549E-923C-26DD35F7D2C7}"/>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6C684C1C-663E-92E1-B9FD-C5775F4B390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294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081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869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112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891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289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45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103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9119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928C-DB84-E455-D321-59C9F8BF2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B412C-C56E-FB66-918A-2F98D8A244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25190C-CA3B-9BEC-026A-3DE93CEC24A0}"/>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19823553-D2F6-3E74-4CA0-B57D921481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933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0F756-B3D0-5BDA-CA42-DED009BD2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52B3E-5B89-E04F-FE28-1D6534444F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0144F19-4CB0-3ACD-1A7B-664F544D48A3}"/>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0CEE50E9-A8D3-D7DC-0729-631735406E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17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D0FC7-792D-3CB0-6B07-11A81C711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3767B-0F3A-D54E-749D-AFBD1196CE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320D8F-0896-AAF6-EF52-2295F54D1BA3}"/>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DB74D8A6-3080-462E-7B6E-832096290C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79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180DD-5B72-49E5-931B-AC9C338FE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27671-8FF0-E733-8FF0-FBC28B9EB6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A359C76-666E-7FC6-D9D9-56E1C8936CAA}"/>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0701FD68-48D2-FFEE-8EF4-2402465349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57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18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47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042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925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750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8509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716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360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2DA7-0AD2-608C-6769-D2070299F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79C95-E19A-0CCD-682D-C53B664BE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834887-D47A-DAA0-3978-1EE6B8F4D04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igh Tower Text" panose="02040502050506030303"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8CEB6D-91F9-3A51-7975-DEEF07741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06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7AEFC-A355-880A-5380-AE5FCC1F4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E7808-59BE-C09F-6B4B-6F0715709E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8F7EB37-A6F0-2EE7-8FE5-AFF3E10DE5A4}"/>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91ABAA86-495D-8823-C6A3-E291B8061C0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193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60</a:t>
            </a:fld>
            <a:endParaRPr lang="en-US"/>
          </a:p>
        </p:txBody>
      </p:sp>
    </p:spTree>
    <p:extLst>
      <p:ext uri="{BB962C8B-B14F-4D97-AF65-F5344CB8AC3E}">
        <p14:creationId xmlns:p14="http://schemas.microsoft.com/office/powerpoint/2010/main" val="231257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61</a:t>
            </a:fld>
            <a:endParaRPr lang="en-US"/>
          </a:p>
        </p:txBody>
      </p:sp>
    </p:spTree>
    <p:extLst>
      <p:ext uri="{BB962C8B-B14F-4D97-AF65-F5344CB8AC3E}">
        <p14:creationId xmlns:p14="http://schemas.microsoft.com/office/powerpoint/2010/main" val="3572783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028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297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0361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76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D022-A9F0-D6C8-546F-10B35C10B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EDE85-FFA6-67A3-1F30-BAFFF758B8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2263DC-EFB1-D036-4E75-54BF677754BD}"/>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5BB21801-F54B-A43C-AE1B-A30F4966ADD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74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277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C552-1F44-9393-E8FC-EC4F149DB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FD7AF-0DDB-5438-E5B3-8EA4009EEE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B389E5-D8AB-7D93-F621-10A233C445A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80673851-CDF9-1C07-A1D3-4DC5E56D6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87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0089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EF0AC-57F3-46C3-A067-AF9767D0141E}"/>
              </a:ext>
            </a:extLst>
          </p:cNvPr>
          <p:cNvSpPr/>
          <p:nvPr userDrawn="1"/>
        </p:nvSpPr>
        <p:spPr>
          <a:xfrm>
            <a:off x="982436" y="2008415"/>
            <a:ext cx="7581900" cy="2906486"/>
          </a:xfrm>
          <a:prstGeom prst="rect">
            <a:avLst/>
          </a:prstGeom>
          <a:solidFill>
            <a:srgbClr val="000000">
              <a:alpha val="21176"/>
            </a:srgbClr>
          </a:solidFill>
          <a:ln>
            <a:solidFill>
              <a:srgbClr val="034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8EC4E82F-64D4-4769-BE3C-6E5329F7A79A}"/>
              </a:ext>
            </a:extLst>
          </p:cNvPr>
          <p:cNvSpPr>
            <a:spLocks noGrp="1"/>
          </p:cNvSpPr>
          <p:nvPr>
            <p:ph type="ctrTitle" hasCustomPrompt="1"/>
          </p:nvPr>
        </p:nvSpPr>
        <p:spPr>
          <a:xfrm>
            <a:off x="566057" y="1231220"/>
            <a:ext cx="8599714" cy="2387600"/>
          </a:xfrm>
        </p:spPr>
        <p:txBody>
          <a:bodyPr anchor="b">
            <a:normAutofit/>
          </a:bodyPr>
          <a:lstStyle>
            <a:lvl1pPr algn="ctr">
              <a:defRPr sz="7200" b="1">
                <a:solidFill>
                  <a:srgbClr val="72DB2B"/>
                </a:solidFill>
                <a:latin typeface="Lao UI" panose="020B0502040204020203" pitchFamily="34" charset="0"/>
                <a:cs typeface="Lao UI" panose="020B0502040204020203" pitchFamily="34" charset="0"/>
              </a:defRPr>
            </a:lvl1pPr>
          </a:lstStyle>
          <a:p>
            <a:r>
              <a:rPr lang="en-US" dirty="0"/>
              <a:t>Title</a:t>
            </a:r>
          </a:p>
        </p:txBody>
      </p:sp>
      <p:sp>
        <p:nvSpPr>
          <p:cNvPr id="3" name="Subtitle 2">
            <a:extLst>
              <a:ext uri="{FF2B5EF4-FFF2-40B4-BE49-F238E27FC236}">
                <a16:creationId xmlns:a16="http://schemas.microsoft.com/office/drawing/2014/main" id="{613C1D05-4FCF-4AE8-B4DD-1BA6EC2A1967}"/>
              </a:ext>
            </a:extLst>
          </p:cNvPr>
          <p:cNvSpPr>
            <a:spLocks noGrp="1"/>
          </p:cNvSpPr>
          <p:nvPr>
            <p:ph type="subTitle" idx="1" hasCustomPrompt="1"/>
          </p:nvPr>
        </p:nvSpPr>
        <p:spPr>
          <a:xfrm>
            <a:off x="566057" y="3710895"/>
            <a:ext cx="8599714" cy="1655762"/>
          </a:xfrm>
        </p:spPr>
        <p:txBody>
          <a:bodyPr>
            <a:normAutofit/>
          </a:bodyPr>
          <a:lstStyle>
            <a:lvl1pPr marL="0" indent="0" algn="ctr">
              <a:buNone/>
              <a:defRPr sz="4800" b="1">
                <a:solidFill>
                  <a:schemeClr val="bg1"/>
                </a:solidFill>
                <a:latin typeface="Lao UI" panose="020B0502040204020203" pitchFamily="34" charset="0"/>
                <a:cs typeface="Lao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41878238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136525"/>
            <a:ext cx="11506200" cy="1325563"/>
          </a:xfrm>
        </p:spPr>
        <p:txBody>
          <a:bodyPr>
            <a:normAutofit/>
          </a:bodyPr>
          <a:lstStyle>
            <a:lvl1pPr>
              <a:lnSpc>
                <a:spcPct val="100000"/>
              </a:lnSpc>
              <a:defRPr sz="5000" b="1">
                <a:solidFill>
                  <a:schemeClr val="bg1"/>
                </a:solidFill>
                <a:latin typeface="Lao UI" panose="020B0502040204020203" pitchFamily="34" charset="0"/>
                <a:cs typeface="Lao UI" panose="020B0502040204020203" pitchFamily="34" charset="0"/>
              </a:defRPr>
            </a:lvl1pPr>
          </a:lstStyle>
          <a:p>
            <a:r>
              <a:rPr lang="en-US"/>
              <a:t>Click to edit Master title style</a:t>
            </a:r>
            <a:endParaRPr lang="en-US" dirty="0"/>
          </a:p>
        </p:txBody>
      </p:sp>
      <p:sp useBgFill="1">
        <p:nvSpPr>
          <p:cNvPr id="3" name="Content Placeholder 2"/>
          <p:cNvSpPr>
            <a:spLocks noGrp="1"/>
          </p:cNvSpPr>
          <p:nvPr>
            <p:ph idx="1"/>
          </p:nvPr>
        </p:nvSpPr>
        <p:spPr>
          <a:xfrm>
            <a:off x="272143" y="1597024"/>
            <a:ext cx="11506200" cy="4945289"/>
          </a:xfrm>
        </p:spPr>
        <p:txBody>
          <a:bodyPr/>
          <a:lstStyle>
            <a:lvl1pPr>
              <a:lnSpc>
                <a:spcPct val="100000"/>
              </a:lnSpc>
              <a:defRPr sz="4600" b="1">
                <a:solidFill>
                  <a:srgbClr val="72DB2B"/>
                </a:solidFill>
                <a:latin typeface="Lao UI" panose="020B0502040204020203" pitchFamily="34" charset="0"/>
                <a:cs typeface="Lao UI" panose="020B0502040204020203" pitchFamily="34" charset="0"/>
              </a:defRPr>
            </a:lvl1pPr>
            <a:lvl2pPr>
              <a:lnSpc>
                <a:spcPct val="100000"/>
              </a:lnSpc>
              <a:defRPr sz="4400">
                <a:solidFill>
                  <a:schemeClr val="bg1"/>
                </a:solidFill>
                <a:latin typeface="Lao UI" panose="020B0502040204020203" pitchFamily="34" charset="0"/>
                <a:cs typeface="Lao UI" panose="020B0502040204020203" pitchFamily="34" charset="0"/>
              </a:defRPr>
            </a:lvl2pPr>
            <a:lvl3pPr>
              <a:lnSpc>
                <a:spcPct val="100000"/>
              </a:lnSpc>
              <a:defRPr sz="4200">
                <a:solidFill>
                  <a:schemeClr val="bg1"/>
                </a:solidFill>
                <a:latin typeface="Lao UI" panose="020B0502040204020203" pitchFamily="34" charset="0"/>
                <a:cs typeface="Lao UI" panose="020B0502040204020203" pitchFamily="34" charset="0"/>
              </a:defRPr>
            </a:lvl3pPr>
            <a:lvl4pPr>
              <a:lnSpc>
                <a:spcPct val="100000"/>
              </a:lnSpc>
              <a:defRPr sz="4000">
                <a:solidFill>
                  <a:schemeClr val="bg1"/>
                </a:solidFill>
                <a:latin typeface="Lao UI" panose="020B0502040204020203" pitchFamily="34" charset="0"/>
                <a:cs typeface="Lao UI" panose="020B0502040204020203" pitchFamily="34" charset="0"/>
              </a:defRPr>
            </a:lvl4pPr>
            <a:lvl5pPr>
              <a:lnSpc>
                <a:spcPct val="100000"/>
              </a:lnSpc>
              <a:defRPr sz="3800">
                <a:solidFill>
                  <a:schemeClr val="bg1"/>
                </a:solidFill>
                <a:latin typeface="Lao UI" panose="020B0502040204020203" pitchFamily="34" charset="0"/>
                <a:cs typeface="Lao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312145"/>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a:solidFill>
                  <a:schemeClr val="bg1"/>
                </a:solidFill>
                <a:latin typeface="Lao UI" panose="020B0502040204020203" pitchFamily="34" charset="0"/>
                <a:cs typeface="Lao UI" panose="020B0502040204020203" pitchFamily="34" charset="0"/>
              </a:defRPr>
            </a:lvl1pPr>
          </a:lstStyle>
          <a:p>
            <a:r>
              <a:rPr lang="en-US" dirty="0"/>
              <a:t>Title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33A01C-E34D-4C3C-8E2D-FB95F254D7DE}"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34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12/11/2024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3A01C-E34D-4C3C-8E2D-FB95F254D7DE}"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424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4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769989"/>
          </a:xfrm>
          <a:prstGeom prst="rect">
            <a:avLst/>
          </a:prstGeom>
          <a:noFill/>
        </p:spPr>
        <p:txBody>
          <a:bodyPr wrap="square" rtlCol="0">
            <a:spAutoFit/>
          </a:bodyPr>
          <a:lstStyle/>
          <a:p>
            <a:pPr lvl="0" algn="ctr">
              <a:defRPr/>
            </a:pPr>
            <a:r>
              <a:rPr lang="en-US" sz="6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a:t>
            </a:r>
            <a:endParaRPr kumimoji="0" lang="en-US" sz="6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(Journalist)</a:t>
            </a:r>
            <a:endParaRPr kumimoji="0" lang="en-US" sz="32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 “Sales of Bibles Are Booming, </a:t>
            </a:r>
            <a:r>
              <a:rPr lang="en-GB" sz="24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Fueled</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by First-Time Buyers and New Versions.” </a:t>
            </a:r>
            <a:r>
              <a:rPr lang="en-GB" sz="24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Wall Street Journal</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(December 1</a:t>
            </a:r>
            <a:r>
              <a:rPr lang="en-GB" sz="2400" baseline="30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st</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2024).</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844452"/>
            <a:ext cx="7772398" cy="3785652"/>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“People are experiencing anxiety…” [said one publisher.]</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“It’s related to artificial intelligence, election cycles… and all of that feeds a desire </a:t>
            </a:r>
            <a:r>
              <a:rPr lang="en-GB" sz="4000"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for assurance that we’re going to be OK.”</a:t>
            </a:r>
          </a:p>
        </p:txBody>
      </p:sp>
    </p:spTree>
    <p:extLst>
      <p:ext uri="{BB962C8B-B14F-4D97-AF65-F5344CB8AC3E}">
        <p14:creationId xmlns:p14="http://schemas.microsoft.com/office/powerpoint/2010/main" val="357344976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769989"/>
          </a:xfrm>
          <a:prstGeom prst="rect">
            <a:avLst/>
          </a:prstGeom>
          <a:noFill/>
        </p:spPr>
        <p:txBody>
          <a:bodyPr wrap="square" rtlCol="0">
            <a:spAutoFit/>
          </a:bodyPr>
          <a:lstStyle/>
          <a:p>
            <a:pPr lvl="0" algn="ctr">
              <a:defRPr/>
            </a:pPr>
            <a:r>
              <a:rPr lang="en-US" sz="6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a:t>
            </a:r>
            <a:endParaRPr kumimoji="0" lang="en-US" sz="6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(Journalist)</a:t>
            </a:r>
            <a:endParaRPr kumimoji="0" lang="en-US" sz="32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 “Sales of Bibles Are Booming, </a:t>
            </a:r>
            <a:r>
              <a:rPr lang="en-GB" sz="24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Fueled</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by First-Time Buyers and New Versions.” </a:t>
            </a:r>
            <a:r>
              <a:rPr lang="en-GB" sz="24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Wall Street Journal</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(December 1</a:t>
            </a:r>
            <a:r>
              <a:rPr lang="en-GB" sz="2400" baseline="30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st</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2024).</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844452"/>
            <a:ext cx="7772398" cy="3785652"/>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[One 28-year-old artist said,]</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“I’ve had Bibles that my mom gave me, but I felt I needed my own to start my own journey, that it symbolized I was starting a walk with God. I felt something was missing.”</a:t>
            </a:r>
          </a:p>
        </p:txBody>
      </p:sp>
    </p:spTree>
    <p:extLst>
      <p:ext uri="{BB962C8B-B14F-4D97-AF65-F5344CB8AC3E}">
        <p14:creationId xmlns:p14="http://schemas.microsoft.com/office/powerpoint/2010/main" val="6257284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769989"/>
          </a:xfrm>
          <a:prstGeom prst="rect">
            <a:avLst/>
          </a:prstGeom>
          <a:noFill/>
        </p:spPr>
        <p:txBody>
          <a:bodyPr wrap="square" rtlCol="0">
            <a:spAutoFit/>
          </a:bodyPr>
          <a:lstStyle/>
          <a:p>
            <a:pPr lvl="0" algn="ctr">
              <a:defRPr/>
            </a:pPr>
            <a:r>
              <a:rPr lang="en-US" sz="6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a:t>
            </a:r>
            <a:endParaRPr kumimoji="0" lang="en-US" sz="6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(Journalist)</a:t>
            </a:r>
            <a:endParaRPr kumimoji="0" lang="en-US" sz="32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 “Sales of Bibles Are Booming, </a:t>
            </a:r>
            <a:r>
              <a:rPr lang="en-GB" sz="24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Fueled</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by First-Time Buyers and New Versions.” </a:t>
            </a:r>
            <a:r>
              <a:rPr lang="en-GB" sz="24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Wall Street Journal</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(December 1</a:t>
            </a:r>
            <a:r>
              <a:rPr lang="en-GB" sz="2400" baseline="30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st</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2024).</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844452"/>
            <a:ext cx="7772398" cy="3939540"/>
          </a:xfrm>
          <a:prstGeom prst="rect">
            <a:avLst/>
          </a:prstGeom>
          <a:noFill/>
        </p:spPr>
        <p:txBody>
          <a:bodyPr wrap="square" rtlCol="0">
            <a:spAutoFit/>
          </a:bodyPr>
          <a:lstStyle/>
          <a:p>
            <a:pPr lvl="0" algn="ctr">
              <a:defRPr/>
            </a:pPr>
            <a:r>
              <a:rPr lang="en-GB"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“It’s a combination of where we are in the world, general anxiety</a:t>
            </a:r>
          </a:p>
          <a:p>
            <a:pPr lvl="0" algn="ctr">
              <a:defRPr/>
            </a:pPr>
            <a:r>
              <a:rPr lang="en-GB" sz="5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and the sense that meaning and comfort can be found in the Bible.”</a:t>
            </a:r>
          </a:p>
        </p:txBody>
      </p:sp>
    </p:spTree>
    <p:extLst>
      <p:ext uri="{BB962C8B-B14F-4D97-AF65-F5344CB8AC3E}">
        <p14:creationId xmlns:p14="http://schemas.microsoft.com/office/powerpoint/2010/main" val="41428903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Then the fifth angel sounded,</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I saw a star from heaven which had fallen to the earth.</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key of the bottomless pit was given to him.</a:t>
            </a:r>
          </a:p>
        </p:txBody>
      </p:sp>
      <p:sp>
        <p:nvSpPr>
          <p:cNvPr id="7" name="Rectangle: Rounded Corners 6">
            <a:extLst>
              <a:ext uri="{FF2B5EF4-FFF2-40B4-BE49-F238E27FC236}">
                <a16:creationId xmlns:a16="http://schemas.microsoft.com/office/drawing/2014/main" id="{FDE5ABDD-D137-47CD-BDB1-6F6B4FEC8613}"/>
              </a:ext>
            </a:extLst>
          </p:cNvPr>
          <p:cNvSpPr/>
          <p:nvPr/>
        </p:nvSpPr>
        <p:spPr>
          <a:xfrm>
            <a:off x="2426525" y="765772"/>
            <a:ext cx="978724" cy="582078"/>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E8E818E2-56E8-4E05-98B8-52E909C60A3A}"/>
              </a:ext>
            </a:extLst>
          </p:cNvPr>
          <p:cNvSpPr/>
          <p:nvPr/>
        </p:nvSpPr>
        <p:spPr>
          <a:xfrm>
            <a:off x="8417132" y="1365875"/>
            <a:ext cx="1026225" cy="582078"/>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a:extLst>
              <a:ext uri="{FF2B5EF4-FFF2-40B4-BE49-F238E27FC236}">
                <a16:creationId xmlns:a16="http://schemas.microsoft.com/office/drawing/2014/main" id="{A10E8833-E762-496C-8313-41711A73DA93}"/>
              </a:ext>
            </a:extLst>
          </p:cNvPr>
          <p:cNvCxnSpPr>
            <a:cxnSpLocks/>
            <a:stCxn id="7" idx="3"/>
            <a:endCxn id="9" idx="1"/>
          </p:cNvCxnSpPr>
          <p:nvPr/>
        </p:nvCxnSpPr>
        <p:spPr>
          <a:xfrm>
            <a:off x="3405249" y="1056811"/>
            <a:ext cx="5011883" cy="600103"/>
          </a:xfrm>
          <a:prstGeom prst="line">
            <a:avLst/>
          </a:prstGeom>
          <a:ln w="76200">
            <a:solidFill>
              <a:srgbClr val="FFF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1568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9:2)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When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he opened the Abyss</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smoke rose from it like the smoke from a gigantic furnace. The sun and sky were darkened by the smoke from the Abyss.</a:t>
            </a:r>
          </a:p>
        </p:txBody>
      </p:sp>
    </p:spTree>
    <p:extLst>
      <p:ext uri="{BB962C8B-B14F-4D97-AF65-F5344CB8AC3E}">
        <p14:creationId xmlns:p14="http://schemas.microsoft.com/office/powerpoint/2010/main" val="414505983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9:3)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out of the smoke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locusts came down on the earth</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were given power like that of scorpions of the earth.</a:t>
            </a:r>
          </a:p>
        </p:txBody>
      </p:sp>
    </p:spTree>
    <p:extLst>
      <p:ext uri="{BB962C8B-B14F-4D97-AF65-F5344CB8AC3E}">
        <p14:creationId xmlns:p14="http://schemas.microsoft.com/office/powerpoint/2010/main" val="150500936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9:4)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were told not to harm the grass of the earth or any plant or tree, but only those people who did not have the seal of God on their foreheads.</a:t>
            </a:r>
          </a:p>
        </p:txBody>
      </p:sp>
    </p:spTree>
    <p:extLst>
      <p:ext uri="{BB962C8B-B14F-4D97-AF65-F5344CB8AC3E}">
        <p14:creationId xmlns:p14="http://schemas.microsoft.com/office/powerpoint/2010/main" val="7734604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2554545"/>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9:5)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were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not allowed to kill them</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but only to torture them for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five months</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 agony they suffered was like that of the sting of a scorpion when it strikes.</a:t>
            </a:r>
          </a:p>
        </p:txBody>
      </p:sp>
    </p:spTree>
    <p:extLst>
      <p:ext uri="{BB962C8B-B14F-4D97-AF65-F5344CB8AC3E}">
        <p14:creationId xmlns:p14="http://schemas.microsoft.com/office/powerpoint/2010/main" val="27419183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17009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9:7)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locusts looked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horses prepared for battle.</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On their heads they wore something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crowns of gold,</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their faces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resembled</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human faces.</a:t>
            </a:r>
          </a:p>
          <a:p>
            <a:r>
              <a:rPr lang="en-GB" sz="4000" b="1" spc="-150" baseline="3000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8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Their hair was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women’s hair,</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their teeth were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lions’ teeth.</a:t>
            </a:r>
          </a:p>
        </p:txBody>
      </p:sp>
    </p:spTree>
    <p:extLst>
      <p:ext uri="{BB962C8B-B14F-4D97-AF65-F5344CB8AC3E}">
        <p14:creationId xmlns:p14="http://schemas.microsoft.com/office/powerpoint/2010/main" val="2771363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17009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9:9)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breastplates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breastplates of iron,</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 sound of their wings was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the thundering of many horses and chariots rushing into battle.</a:t>
            </a:r>
          </a:p>
          <a:p>
            <a:r>
              <a:rPr lang="en-GB" sz="4000" b="1" spc="-150" baseline="3000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10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tails with stingers,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like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scorpions, and in their tails they had power to torment people for five months.</a:t>
            </a:r>
          </a:p>
        </p:txBody>
      </p:sp>
    </p:spTree>
    <p:extLst>
      <p:ext uri="{BB962C8B-B14F-4D97-AF65-F5344CB8AC3E}">
        <p14:creationId xmlns:p14="http://schemas.microsoft.com/office/powerpoint/2010/main" val="11426287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1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9:11)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as king over them the angel of the Abyss, whose name in Hebrew is Abaddon and in Greek is Apollyon (that is, Destroyer).</a:t>
            </a:r>
          </a:p>
        </p:txBody>
      </p:sp>
    </p:spTree>
    <p:extLst>
      <p:ext uri="{BB962C8B-B14F-4D97-AF65-F5344CB8AC3E}">
        <p14:creationId xmlns:p14="http://schemas.microsoft.com/office/powerpoint/2010/main" val="3656983805"/>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9:11)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as king over them the angel of the Abyss, whose name in Hebrew is Abaddon and in Greek is Apollyon (that is, Destroyer).</a:t>
            </a:r>
          </a:p>
        </p:txBody>
      </p:sp>
      <p:sp>
        <p:nvSpPr>
          <p:cNvPr id="6" name="Rounded Rectangle 5">
            <a:extLst>
              <a:ext uri="{FF2B5EF4-FFF2-40B4-BE49-F238E27FC236}">
                <a16:creationId xmlns:a16="http://schemas.microsoft.com/office/drawing/2014/main" id="{61150891-E8E1-4FD4-BE3F-C21A7AF51A96}"/>
              </a:ext>
            </a:extLst>
          </p:cNvPr>
          <p:cNvSpPr/>
          <p:nvPr/>
        </p:nvSpPr>
        <p:spPr>
          <a:xfrm>
            <a:off x="3657600" y="974015"/>
            <a:ext cx="8458200" cy="5807785"/>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rgbClr val="EEECE1">
                    <a:lumMod val="90000"/>
                  </a:srgbClr>
                </a:solidFill>
                <a:effectLst>
                  <a:outerShdw blurRad="38100" dist="38100" dir="2700000" algn="tl">
                    <a:srgbClr val="000000">
                      <a:alpha val="43137"/>
                    </a:srgbClr>
                  </a:outerShdw>
                </a:effectLst>
                <a:latin typeface="Times New Roman" pitchFamily="18" charset="0"/>
                <a:cs typeface="Times New Roman" pitchFamily="18" charset="0"/>
              </a:rPr>
              <a:t>Are these literal locusts?</a:t>
            </a:r>
            <a:endParaRPr lang="en-GB" sz="4800" b="1" spc="-150" dirty="0">
              <a:solidFill>
                <a:srgbClr val="EEECE1">
                  <a:lumMod val="9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target humans, not crops.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a:t>
            </a:r>
            <a:r>
              <a:rPr lang="en-GB" sz="2400" b="1" dirty="0" err="1">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erse</a:t>
            </a:r>
            <a:r>
              <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 4</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are violent.</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Verses 5-6</a:t>
            </a:r>
            <a:endPar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look nothing like</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regular insects.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Verses 7-9</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have a “king.”</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Verse 11</a:t>
            </a: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“Locusts have no king” (Proverbs 30:27).</a:t>
            </a:r>
          </a:p>
        </p:txBody>
      </p:sp>
    </p:spTree>
    <p:extLst>
      <p:ext uri="{BB962C8B-B14F-4D97-AF65-F5344CB8AC3E}">
        <p14:creationId xmlns:p14="http://schemas.microsoft.com/office/powerpoint/2010/main" val="28960498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left)">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left)">
                                      <p:cBhvr>
                                        <p:cTn id="24" dur="500"/>
                                        <p:tgtEl>
                                          <p:spTgt spid="6">
                                            <p:txEl>
                                              <p:pRg st="3" end="3"/>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left)">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wipe(left)">
                                      <p:cBhvr>
                                        <p:cTn id="33" dur="500"/>
                                        <p:tgtEl>
                                          <p:spTgt spid="6">
                                            <p:txEl>
                                              <p:pRg st="5" end="5"/>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wipe(left)">
                                      <p:cBhvr>
                                        <p:cTn id="41" dur="500"/>
                                        <p:tgtEl>
                                          <p:spTgt spid="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wipe(left)">
                                      <p:cBhvr>
                                        <p:cTn id="46" dur="500"/>
                                        <p:tgtEl>
                                          <p:spTgt spid="6">
                                            <p:txEl>
                                              <p:pRg st="8" end="8"/>
                                            </p:txEl>
                                          </p:spTgt>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6">
                                            <p:txEl>
                                              <p:pRg st="9" end="9"/>
                                            </p:txEl>
                                          </p:spTgt>
                                        </p:tgtEl>
                                        <p:attrNameLst>
                                          <p:attrName>style.visibility</p:attrName>
                                        </p:attrNameLst>
                                      </p:cBhvr>
                                      <p:to>
                                        <p:strVal val="visible"/>
                                      </p:to>
                                    </p:set>
                                    <p:animEffect transition="in" filter="wipe(left)">
                                      <p:cBhvr>
                                        <p:cTn id="50" dur="500"/>
                                        <p:tgtEl>
                                          <p:spTgt spid="6">
                                            <p:txEl>
                                              <p:pRg st="9" end="9"/>
                                            </p:txEl>
                                          </p:spTgt>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6">
                                            <p:txEl>
                                              <p:pRg st="10" end="10"/>
                                            </p:txEl>
                                          </p:spTgt>
                                        </p:tgtEl>
                                        <p:attrNameLst>
                                          <p:attrName>style.visibility</p:attrName>
                                        </p:attrNameLst>
                                      </p:cBhvr>
                                      <p:to>
                                        <p:strVal val="visible"/>
                                      </p:to>
                                    </p:set>
                                    <p:animEffect transition="in" filter="wipe(left)">
                                      <p:cBhvr>
                                        <p:cTn id="54"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9:11)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as king over them the angel of the Abyss, whose name in Hebrew is Abaddon and in Greek is Apollyon (that is, Destroyer).</a:t>
            </a:r>
          </a:p>
        </p:txBody>
      </p:sp>
      <p:sp>
        <p:nvSpPr>
          <p:cNvPr id="6" name="Rounded Rectangle 5">
            <a:extLst>
              <a:ext uri="{FF2B5EF4-FFF2-40B4-BE49-F238E27FC236}">
                <a16:creationId xmlns:a16="http://schemas.microsoft.com/office/drawing/2014/main" id="{61150891-E8E1-4FD4-BE3F-C21A7AF51A96}"/>
              </a:ext>
            </a:extLst>
          </p:cNvPr>
          <p:cNvSpPr/>
          <p:nvPr/>
        </p:nvSpPr>
        <p:spPr>
          <a:xfrm>
            <a:off x="3657600" y="974015"/>
            <a:ext cx="8458200" cy="5807785"/>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96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Then what was John seeing?</a:t>
            </a:r>
            <a:endParaRPr lang="en-US" sz="5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50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10" name="TextBox 9">
            <a:extLst>
              <a:ext uri="{FF2B5EF4-FFF2-40B4-BE49-F238E27FC236}">
                <a16:creationId xmlns:a16="http://schemas.microsoft.com/office/drawing/2014/main" id="{83223D52-0A4C-4E13-9DFE-BF22345FFA8C}"/>
              </a:ext>
            </a:extLst>
          </p:cNvPr>
          <p:cNvSpPr txBox="1"/>
          <p:nvPr/>
        </p:nvSpPr>
        <p:spPr>
          <a:xfrm>
            <a:off x="76200" y="2407766"/>
            <a:ext cx="7772398" cy="3293209"/>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 have a Christian friend who was a Green Beret in Viet Nam. When he first read this chapter he said,</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 know what those are…</a:t>
            </a:r>
          </a:p>
          <a:p>
            <a:pPr lvl="0" algn="ctr">
              <a:defRPr/>
            </a:pPr>
            <a:r>
              <a:rPr lang="en-GB"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They’re Cobra helicopters!”</a:t>
            </a:r>
          </a:p>
        </p:txBody>
      </p:sp>
    </p:spTree>
    <p:extLst>
      <p:ext uri="{BB962C8B-B14F-4D97-AF65-F5344CB8AC3E}">
        <p14:creationId xmlns:p14="http://schemas.microsoft.com/office/powerpoint/2010/main" val="5300851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10" name="TextBox 9">
            <a:extLst>
              <a:ext uri="{FF2B5EF4-FFF2-40B4-BE49-F238E27FC236}">
                <a16:creationId xmlns:a16="http://schemas.microsoft.com/office/drawing/2014/main" id="{83223D52-0A4C-4E13-9DFE-BF22345FFA8C}"/>
              </a:ext>
            </a:extLst>
          </p:cNvPr>
          <p:cNvSpPr txBox="1"/>
          <p:nvPr/>
        </p:nvSpPr>
        <p:spPr>
          <a:xfrm>
            <a:off x="76200" y="2407766"/>
            <a:ext cx="7772398" cy="3293209"/>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 have a Christian friend who was a Green Beret in Viet Nam. When he first read this chapter he said,</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 know what those are…</a:t>
            </a:r>
          </a:p>
          <a:p>
            <a:pPr lvl="0" algn="ctr">
              <a:defRPr/>
            </a:pPr>
            <a:r>
              <a:rPr lang="en-GB"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They’re Cobra helicopters!”</a:t>
            </a:r>
          </a:p>
        </p:txBody>
      </p:sp>
      <p:pic>
        <p:nvPicPr>
          <p:cNvPr id="1026" name="Picture 2" descr="Free Close-up image of a brown longhorn beetle (Rhagium mordax) in-flight, showing intricate wing details. Stock Photo">
            <a:extLst>
              <a:ext uri="{FF2B5EF4-FFF2-40B4-BE49-F238E27FC236}">
                <a16:creationId xmlns:a16="http://schemas.microsoft.com/office/drawing/2014/main" id="{E30D6CA1-5184-4CF3-9B59-2046A5B0A81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85225" y="616912"/>
            <a:ext cx="4426650" cy="3720270"/>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Free Military helicopter parked outdoors on a sunny day at a Brazilian airfield. Stock Photo">
            <a:extLst>
              <a:ext uri="{FF2B5EF4-FFF2-40B4-BE49-F238E27FC236}">
                <a16:creationId xmlns:a16="http://schemas.microsoft.com/office/drawing/2014/main" id="{2A43C494-6B5B-4DE4-944F-4ACE8567E40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83570" y="605066"/>
            <a:ext cx="5051230" cy="3731200"/>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764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2" descr="There's a New World Coming: An In-Depth Analysis of the Book of Revelation">
            <a:extLst>
              <a:ext uri="{FF2B5EF4-FFF2-40B4-BE49-F238E27FC236}">
                <a16:creationId xmlns:a16="http://schemas.microsoft.com/office/drawing/2014/main" id="{F62CF2B4-4887-468C-896F-EA167EB48A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3830" y="0"/>
            <a:ext cx="426816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Are these helicopters?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“Sound of their wings… thundering.”</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7</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“Human faces.”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7</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“Lion’s teeth.”</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8</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“Breastplates of iron.”</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9</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“Tails with stingers.”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10</a:t>
            </a:r>
          </a:p>
        </p:txBody>
      </p:sp>
      <p:pic>
        <p:nvPicPr>
          <p:cNvPr id="10" name="Picture 9">
            <a:extLst>
              <a:ext uri="{FF2B5EF4-FFF2-40B4-BE49-F238E27FC236}">
                <a16:creationId xmlns:a16="http://schemas.microsoft.com/office/drawing/2014/main" id="{92681381-99CB-473B-AF42-F864A36041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288" y="76200"/>
            <a:ext cx="3940312" cy="26268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722FB77-694C-4931-8813-B720E1F675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400" y="1295400"/>
            <a:ext cx="5977092" cy="3177729"/>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F34AB94E-F784-42D0-8D94-E9B057B0F34C}"/>
              </a:ext>
            </a:extLst>
          </p:cNvPr>
          <p:cNvSpPr/>
          <p:nvPr/>
        </p:nvSpPr>
        <p:spPr>
          <a:xfrm>
            <a:off x="3733800" y="2470666"/>
            <a:ext cx="685800" cy="897815"/>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9126B7-771A-4169-A678-D86626DB1AA5}"/>
              </a:ext>
            </a:extLst>
          </p:cNvPr>
          <p:cNvSpPr/>
          <p:nvPr/>
        </p:nvSpPr>
        <p:spPr>
          <a:xfrm>
            <a:off x="2719108" y="2678023"/>
            <a:ext cx="685800" cy="897815"/>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411808-D4A5-4EDE-9CB0-8019FB964DB3}"/>
              </a:ext>
            </a:extLst>
          </p:cNvPr>
          <p:cNvSpPr/>
          <p:nvPr/>
        </p:nvSpPr>
        <p:spPr>
          <a:xfrm>
            <a:off x="1955104" y="2667585"/>
            <a:ext cx="685800" cy="897815"/>
          </a:xfrm>
          <a:prstGeom prst="ellipse">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9B99970-370C-4618-BF46-5D553324F3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800" y="2573021"/>
            <a:ext cx="4826562" cy="3447544"/>
          </a:xfrm>
          <a:prstGeom prst="rect">
            <a:avLst/>
          </a:prstGeom>
          <a:ln w="38100">
            <a:solidFill>
              <a:schemeClr val="tx1"/>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145765-0DCF-436A-947D-E3D65CD9BE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8745" y="3158172"/>
            <a:ext cx="4985309" cy="3324554"/>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37ACE8D3-91AF-4520-9C2D-9FC3BFCD44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4906" y="167457"/>
            <a:ext cx="11698494" cy="3032943"/>
          </a:xfrm>
          <a:prstGeom prst="rect">
            <a:avLst/>
          </a:prstGeom>
          <a:ln w="38100">
            <a:solidFill>
              <a:schemeClr val="tx1"/>
            </a:solid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E5CE7B69-204C-4BB5-B385-6FDEB2DC0E3F}"/>
              </a:ext>
            </a:extLst>
          </p:cNvPr>
          <p:cNvCxnSpPr>
            <a:cxnSpLocks/>
          </p:cNvCxnSpPr>
          <p:nvPr/>
        </p:nvCxnSpPr>
        <p:spPr>
          <a:xfrm>
            <a:off x="242170" y="286510"/>
            <a:ext cx="11734800" cy="6266690"/>
          </a:xfrm>
          <a:prstGeom prst="line">
            <a:avLst/>
          </a:prstGeom>
          <a:ln w="508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DA47AF-655C-4434-90F4-2AF24095C66D}"/>
              </a:ext>
            </a:extLst>
          </p:cNvPr>
          <p:cNvCxnSpPr>
            <a:cxnSpLocks/>
          </p:cNvCxnSpPr>
          <p:nvPr/>
        </p:nvCxnSpPr>
        <p:spPr>
          <a:xfrm flipV="1">
            <a:off x="152400" y="210310"/>
            <a:ext cx="11887200" cy="6266690"/>
          </a:xfrm>
          <a:prstGeom prst="line">
            <a:avLst/>
          </a:prstGeom>
          <a:ln w="5080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0387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left)">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wipe(left)">
                                      <p:cBhvr>
                                        <p:cTn id="34" dur="500"/>
                                        <p:tgtEl>
                                          <p:spTgt spid="8">
                                            <p:txEl>
                                              <p:pRg st="3" end="3"/>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ipe(left)">
                                      <p:cBhvr>
                                        <p:cTn id="38" dur="500"/>
                                        <p:tgtEl>
                                          <p:spTgt spid="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
                                            <p:txEl>
                                              <p:pRg st="5" end="5"/>
                                            </p:txEl>
                                          </p:spTgt>
                                        </p:tgtEl>
                                        <p:attrNameLst>
                                          <p:attrName>style.visibility</p:attrName>
                                        </p:attrNameLst>
                                      </p:cBhvr>
                                      <p:to>
                                        <p:strVal val="visible"/>
                                      </p:to>
                                    </p:set>
                                    <p:animEffect transition="in" filter="wipe(left)">
                                      <p:cBhvr>
                                        <p:cTn id="60" dur="500"/>
                                        <p:tgtEl>
                                          <p:spTgt spid="8">
                                            <p:txEl>
                                              <p:pRg st="5" end="5"/>
                                            </p:tx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8">
                                            <p:txEl>
                                              <p:pRg st="6" end="6"/>
                                            </p:txEl>
                                          </p:spTgt>
                                        </p:tgtEl>
                                        <p:attrNameLst>
                                          <p:attrName>style.visibility</p:attrName>
                                        </p:attrNameLst>
                                      </p:cBhvr>
                                      <p:to>
                                        <p:strVal val="visible"/>
                                      </p:to>
                                    </p:set>
                                    <p:animEffect transition="in" filter="wipe(left)">
                                      <p:cBhvr>
                                        <p:cTn id="64" dur="500"/>
                                        <p:tgtEl>
                                          <p:spTgt spid="8">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8">
                                            <p:txEl>
                                              <p:pRg st="7" end="7"/>
                                            </p:txEl>
                                          </p:spTgt>
                                        </p:tgtEl>
                                        <p:attrNameLst>
                                          <p:attrName>style.visibility</p:attrName>
                                        </p:attrNameLst>
                                      </p:cBhvr>
                                      <p:to>
                                        <p:strVal val="visible"/>
                                      </p:to>
                                    </p:set>
                                    <p:animEffect transition="in" filter="wipe(left)">
                                      <p:cBhvr>
                                        <p:cTn id="79" dur="500"/>
                                        <p:tgtEl>
                                          <p:spTgt spid="8">
                                            <p:txEl>
                                              <p:pRg st="7" end="7"/>
                                            </p:txEl>
                                          </p:spTgt>
                                        </p:tgtEl>
                                      </p:cBhvr>
                                    </p:animEffect>
                                  </p:childTnLst>
                                </p:cTn>
                              </p:par>
                            </p:childTnLst>
                          </p:cTn>
                        </p:par>
                        <p:par>
                          <p:cTn id="80" fill="hold">
                            <p:stCondLst>
                              <p:cond delay="500"/>
                            </p:stCondLst>
                            <p:childTnLst>
                              <p:par>
                                <p:cTn id="81" presetID="22" presetClass="entr" presetSubtype="8" fill="hold" nodeType="afterEffect">
                                  <p:stCondLst>
                                    <p:cond delay="0"/>
                                  </p:stCondLst>
                                  <p:childTnLst>
                                    <p:set>
                                      <p:cBhvr>
                                        <p:cTn id="82" dur="1" fill="hold">
                                          <p:stCondLst>
                                            <p:cond delay="0"/>
                                          </p:stCondLst>
                                        </p:cTn>
                                        <p:tgtEl>
                                          <p:spTgt spid="8">
                                            <p:txEl>
                                              <p:pRg st="8" end="8"/>
                                            </p:txEl>
                                          </p:spTgt>
                                        </p:tgtEl>
                                        <p:attrNameLst>
                                          <p:attrName>style.visibility</p:attrName>
                                        </p:attrNameLst>
                                      </p:cBhvr>
                                      <p:to>
                                        <p:strVal val="visible"/>
                                      </p:to>
                                    </p:set>
                                    <p:animEffect transition="in" filter="wipe(left)">
                                      <p:cBhvr>
                                        <p:cTn id="83" dur="500"/>
                                        <p:tgtEl>
                                          <p:spTgt spid="8">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8">
                                            <p:txEl>
                                              <p:pRg st="9" end="9"/>
                                            </p:txEl>
                                          </p:spTgt>
                                        </p:tgtEl>
                                        <p:attrNameLst>
                                          <p:attrName>style.visibility</p:attrName>
                                        </p:attrNameLst>
                                      </p:cBhvr>
                                      <p:to>
                                        <p:strVal val="visible"/>
                                      </p:to>
                                    </p:set>
                                    <p:animEffect transition="in" filter="wipe(left)">
                                      <p:cBhvr>
                                        <p:cTn id="88" dur="500"/>
                                        <p:tgtEl>
                                          <p:spTgt spid="8">
                                            <p:txEl>
                                              <p:pRg st="9" end="9"/>
                                            </p:txEl>
                                          </p:spTgt>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8">
                                            <p:txEl>
                                              <p:pRg st="10" end="10"/>
                                            </p:txEl>
                                          </p:spTgt>
                                        </p:tgtEl>
                                        <p:attrNameLst>
                                          <p:attrName>style.visibility</p:attrName>
                                        </p:attrNameLst>
                                      </p:cBhvr>
                                      <p:to>
                                        <p:strVal val="visible"/>
                                      </p:to>
                                    </p:set>
                                    <p:animEffect transition="in" filter="wipe(left)">
                                      <p:cBhvr>
                                        <p:cTn id="92" dur="500"/>
                                        <p:tgtEl>
                                          <p:spTgt spid="8">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animEffect transition="in" filter="fade">
                                      <p:cBhvr>
                                        <p:cTn id="104" dur="500"/>
                                        <p:tgtEl>
                                          <p:spTgt spid="23"/>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It’s a unique species of demons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come from the Abyss.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nl-NL"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 cf. Luke 8:31; Jude 6; 2 Peter 2:4-5</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rgbClr val="C0504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Rounded Rectangle 5">
            <a:extLst>
              <a:ext uri="{FF2B5EF4-FFF2-40B4-BE49-F238E27FC236}">
                <a16:creationId xmlns:a16="http://schemas.microsoft.com/office/drawing/2014/main" id="{C0DE2C07-A615-4110-BC5C-103856DB1F24}"/>
              </a:ext>
            </a:extLst>
          </p:cNvPr>
          <p:cNvSpPr/>
          <p:nvPr/>
        </p:nvSpPr>
        <p:spPr>
          <a:xfrm>
            <a:off x="457200" y="3513839"/>
            <a:ext cx="11557348" cy="2589168"/>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GB"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 angels who abandoned their own place of residence, he has kept in eternal chains in utter darkness, locked up for the judgment of the great Day.”</a:t>
            </a:r>
          </a:p>
          <a:p>
            <a:pPr lvl="0" algn="ctr">
              <a:defRPr/>
            </a:pPr>
            <a:r>
              <a:rPr lang="en-US" sz="28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Jude 6; cf. 2 Peter 2:4-5</a:t>
            </a:r>
          </a:p>
        </p:txBody>
      </p:sp>
    </p:spTree>
    <p:extLst>
      <p:ext uri="{BB962C8B-B14F-4D97-AF65-F5344CB8AC3E}">
        <p14:creationId xmlns:p14="http://schemas.microsoft.com/office/powerpoint/2010/main" val="124835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6065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It’s a unique species of demons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come from the Abyss.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a:t>
            </a:r>
            <a:r>
              <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cf. Luke 8:31; Jude 6; 2 Peter 2:4-5</a:t>
            </a: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rgbClr val="C0504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Rounded Rectangle 5">
            <a:extLst>
              <a:ext uri="{FF2B5EF4-FFF2-40B4-BE49-F238E27FC236}">
                <a16:creationId xmlns:a16="http://schemas.microsoft.com/office/drawing/2014/main" id="{C0DE2C07-A615-4110-BC5C-103856DB1F24}"/>
              </a:ext>
            </a:extLst>
          </p:cNvPr>
          <p:cNvSpPr/>
          <p:nvPr/>
        </p:nvSpPr>
        <p:spPr>
          <a:xfrm>
            <a:off x="304800" y="2971800"/>
            <a:ext cx="11557348" cy="2589168"/>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GB"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“[Many demons] begged Jesus repeatedly not to order them to go into the Abyss.”</a:t>
            </a:r>
          </a:p>
          <a:p>
            <a:pPr lvl="0" algn="ctr">
              <a:defRPr/>
            </a:pPr>
            <a:r>
              <a:rPr lang="en-US" sz="28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Luke 8:31</a:t>
            </a:r>
          </a:p>
          <a:p>
            <a:pPr lvl="0" algn="ctr">
              <a:defRPr/>
            </a:pPr>
            <a:endParaRPr lang="en-US"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id="{E9674240-19B7-463C-B439-FD275342488D}"/>
              </a:ext>
            </a:extLst>
          </p:cNvPr>
          <p:cNvSpPr/>
          <p:nvPr/>
        </p:nvSpPr>
        <p:spPr>
          <a:xfrm>
            <a:off x="9174271" y="1846834"/>
            <a:ext cx="1493729" cy="658278"/>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4A965219-43DE-4FA7-A9D0-A1EA055D4326}"/>
              </a:ext>
            </a:extLst>
          </p:cNvPr>
          <p:cNvSpPr/>
          <p:nvPr/>
        </p:nvSpPr>
        <p:spPr>
          <a:xfrm>
            <a:off x="7049022" y="3756369"/>
            <a:ext cx="1828800" cy="674504"/>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Connector 11">
            <a:extLst>
              <a:ext uri="{FF2B5EF4-FFF2-40B4-BE49-F238E27FC236}">
                <a16:creationId xmlns:a16="http://schemas.microsoft.com/office/drawing/2014/main" id="{40DABD34-7101-4C54-A778-B62BE7C4BD30}"/>
              </a:ext>
            </a:extLst>
          </p:cNvPr>
          <p:cNvCxnSpPr>
            <a:cxnSpLocks/>
            <a:stCxn id="10" idx="2"/>
            <a:endCxn id="11" idx="0"/>
          </p:cNvCxnSpPr>
          <p:nvPr/>
        </p:nvCxnSpPr>
        <p:spPr>
          <a:xfrm flipH="1">
            <a:off x="7963422" y="2505112"/>
            <a:ext cx="1957714" cy="1251257"/>
          </a:xfrm>
          <a:prstGeom prst="line">
            <a:avLst/>
          </a:prstGeom>
          <a:ln w="76200">
            <a:solidFill>
              <a:srgbClr val="FFF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3157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It’s a unique species of demons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come from the Abyss.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nl-NL"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 cf. Luke 8:31; Jude 6; 2 Peter 2:4-5</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have a king who is an “angel.”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C0504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Verse 11</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kill anyone.</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Verses 5-6</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harm those with the seal.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4</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“Their hair was like women’s hair.”</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9</a:t>
            </a:r>
          </a:p>
        </p:txBody>
      </p:sp>
    </p:spTree>
    <p:extLst>
      <p:ext uri="{BB962C8B-B14F-4D97-AF65-F5344CB8AC3E}">
        <p14:creationId xmlns:p14="http://schemas.microsoft.com/office/powerpoint/2010/main" val="5583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500"/>
                                        <p:tgtEl>
                                          <p:spTgt spid="8">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wipe(left)">
                                      <p:cBhvr>
                                        <p:cTn id="11" dur="500"/>
                                        <p:tgtEl>
                                          <p:spTgt spid="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wipe(left)">
                                      <p:cBhvr>
                                        <p:cTn id="16" dur="500"/>
                                        <p:tgtEl>
                                          <p:spTgt spid="8">
                                            <p:txEl>
                                              <p:pRg st="5" end="5"/>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wipe(left)">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wipe(left)">
                                      <p:cBhvr>
                                        <p:cTn id="25" dur="500"/>
                                        <p:tgtEl>
                                          <p:spTgt spid="8">
                                            <p:txEl>
                                              <p:pRg st="7" end="7"/>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wipe(left)">
                                      <p:cBhvr>
                                        <p:cTn id="29" dur="500"/>
                                        <p:tgtEl>
                                          <p:spTgt spid="8">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wipe(left)">
                                      <p:cBhvr>
                                        <p:cTn id="34" dur="500"/>
                                        <p:tgtEl>
                                          <p:spTgt spid="8">
                                            <p:txEl>
                                              <p:pRg st="9" end="9"/>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8">
                                            <p:txEl>
                                              <p:pRg st="10" end="10"/>
                                            </p:txEl>
                                          </p:spTgt>
                                        </p:tgtEl>
                                        <p:attrNameLst>
                                          <p:attrName>style.visibility</p:attrName>
                                        </p:attrNameLst>
                                      </p:cBhvr>
                                      <p:to>
                                        <p:strVal val="visible"/>
                                      </p:to>
                                    </p:set>
                                    <p:animEffect transition="in" filter="wipe(left)">
                                      <p:cBhvr>
                                        <p:cTn id="38"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59B389-471F-0746-56E7-FC99BD243E4F}"/>
            </a:ext>
          </a:extLst>
        </p:cNvPr>
        <p:cNvGrpSpPr/>
        <p:nvPr/>
      </p:nvGrpSpPr>
      <p:grpSpPr>
        <a:xfrm>
          <a:off x="0" y="0"/>
          <a:ext cx="0" cy="0"/>
          <a:chOff x="0" y="0"/>
          <a:chExt cx="0" cy="0"/>
        </a:xfrm>
      </p:grpSpPr>
    </p:spTree>
    <p:extLst>
      <p:ext uri="{BB962C8B-B14F-4D97-AF65-F5344CB8AC3E}">
        <p14:creationId xmlns:p14="http://schemas.microsoft.com/office/powerpoint/2010/main" val="1451061299"/>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It’s a unique species of demons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come from the Abyss.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nl-NL"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 cf. Luke 8:31; Jude 6; 2 Peter 2:4-5</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have a king who is an “angel.”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C0504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Verse 11</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kill anyone.</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Verses 5-6</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harm those with the seal.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4</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“Their hair was like women’s hair.”</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9</a:t>
            </a:r>
          </a:p>
        </p:txBody>
      </p:sp>
    </p:spTree>
    <p:extLst>
      <p:ext uri="{BB962C8B-B14F-4D97-AF65-F5344CB8AC3E}">
        <p14:creationId xmlns:p14="http://schemas.microsoft.com/office/powerpoint/2010/main" val="226120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400657"/>
          </a:xfrm>
          <a:prstGeom prst="rect">
            <a:avLst/>
          </a:prstGeom>
          <a:noFill/>
        </p:spPr>
        <p:txBody>
          <a:bodyPr wrap="square" rtlCol="0">
            <a:spAutoFit/>
          </a:bodyPr>
          <a:lstStyle/>
          <a:p>
            <a:pPr lvl="0" algn="ctr">
              <a:defRPr/>
            </a:pPr>
            <a:r>
              <a:rPr lang="en-US" sz="60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a:t>
            </a:r>
            <a:endParaRPr kumimoji="0" lang="en-US" sz="6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(Author and Bible Prophecy Teacher)</a:t>
            </a:r>
            <a:endParaRPr kumimoji="0" lang="en-US" sz="32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50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Hal Lindsey, </a:t>
            </a:r>
            <a:r>
              <a:rPr lang="en-GB" sz="2400" i="1"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There’s a New World Coming</a:t>
            </a:r>
            <a:r>
              <a:rPr lang="en-GB" sz="240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(Santa Ana, CA: Vision House Publishers, 1973), 138-139.</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407766"/>
            <a:ext cx="7772398" cy="4401205"/>
          </a:xfrm>
          <a:prstGeom prst="rect">
            <a:avLst/>
          </a:prstGeom>
          <a:noFill/>
        </p:spPr>
        <p:txBody>
          <a:bodyPr wrap="square" rtlCol="0">
            <a:spAutoFit/>
          </a:bodyPr>
          <a:lstStyle/>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That may be conjecture, but it does give you something to think about! A Cobra helicopter does fit the sound of “many chariots.”</a:t>
            </a:r>
          </a:p>
          <a:p>
            <a:pPr lvl="0" algn="ctr">
              <a:defRPr/>
            </a:pPr>
            <a:r>
              <a:rPr lang="en-GB" sz="40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My friend believes that the means of torment will be a kind of nerve gas sprayed from its tail.</a:t>
            </a:r>
            <a:endParaRPr lang="en-GB" sz="4800" spc="-150" dirty="0">
              <a:solidFill>
                <a:schemeClr val="tx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ounded Rectangle 5">
            <a:extLst>
              <a:ext uri="{FF2B5EF4-FFF2-40B4-BE49-F238E27FC236}">
                <a16:creationId xmlns:a16="http://schemas.microsoft.com/office/drawing/2014/main" id="{3DE8E118-3A9A-40C4-AFF1-62C33F657E06}"/>
              </a:ext>
            </a:extLst>
          </p:cNvPr>
          <p:cNvSpPr/>
          <p:nvPr/>
        </p:nvSpPr>
        <p:spPr>
          <a:xfrm>
            <a:off x="3657600" y="974015"/>
            <a:ext cx="8458200" cy="580778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It’s a unique species of demons</a:t>
            </a:r>
            <a:endParaRPr lang="en-GB" sz="4800" b="1" spc="-150" dirty="0">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come from the Abyss.</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nl-NL"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1; cf. Luke 8:31; Jude 6; 2 Peter 2:4-5</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have a king who is an “angel.”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C0504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Verse 11</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kill anyone.</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Verses 5-6</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They don’t harm those with the seal.</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4</a:t>
            </a:r>
          </a:p>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“Their hair was like women’s hair.”</a:t>
            </a:r>
            <a:endPar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Verse 9</a:t>
            </a:r>
          </a:p>
        </p:txBody>
      </p:sp>
    </p:spTree>
    <p:extLst>
      <p:ext uri="{BB962C8B-B14F-4D97-AF65-F5344CB8AC3E}">
        <p14:creationId xmlns:p14="http://schemas.microsoft.com/office/powerpoint/2010/main" val="325410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9:11)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They had as king over them the angel of the Abyss, whose name in Hebrew is Abaddon and in Greek is Apollyon (that is, Destroyer).</a:t>
            </a:r>
          </a:p>
        </p:txBody>
      </p:sp>
    </p:spTree>
    <p:extLst>
      <p:ext uri="{BB962C8B-B14F-4D97-AF65-F5344CB8AC3E}">
        <p14:creationId xmlns:p14="http://schemas.microsoft.com/office/powerpoint/2010/main" val="1388209865"/>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32343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9:12)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first woe is past; two other woes are yet to come.</a:t>
            </a:r>
          </a:p>
        </p:txBody>
      </p:sp>
    </p:spTree>
    <p:extLst>
      <p:ext uri="{BB962C8B-B14F-4D97-AF65-F5344CB8AC3E}">
        <p14:creationId xmlns:p14="http://schemas.microsoft.com/office/powerpoint/2010/main" val="4008584813"/>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9:13)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sixth angel sounded his trumpet, and I heard a voice coming from the four horns of the golden altar that is before God.</a:t>
            </a:r>
          </a:p>
        </p:txBody>
      </p:sp>
    </p:spTree>
    <p:extLst>
      <p:ext uri="{BB962C8B-B14F-4D97-AF65-F5344CB8AC3E}">
        <p14:creationId xmlns:p14="http://schemas.microsoft.com/office/powerpoint/2010/main" val="118823763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78565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9:14)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It said to the sixth angel who had the trumpet,</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“Release the four angels who are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bound</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the great river Euphrates.”</a:t>
            </a:r>
          </a:p>
          <a:p>
            <a:r>
              <a:rPr lang="en-US" sz="4000" b="1" spc="-150" baseline="3000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15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 four angels who had been kept ready for this very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hour</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day</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month</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year</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were released to kill a third of mankind.</a:t>
            </a:r>
          </a:p>
        </p:txBody>
      </p:sp>
      <p:sp>
        <p:nvSpPr>
          <p:cNvPr id="4" name="Rounded Rectangle 5">
            <a:extLst>
              <a:ext uri="{FF2B5EF4-FFF2-40B4-BE49-F238E27FC236}">
                <a16:creationId xmlns:a16="http://schemas.microsoft.com/office/drawing/2014/main" id="{E28CFFCA-213C-49F5-9949-2875B91BFEA3}"/>
              </a:ext>
            </a:extLst>
          </p:cNvPr>
          <p:cNvSpPr/>
          <p:nvPr/>
        </p:nvSpPr>
        <p:spPr>
          <a:xfrm>
            <a:off x="2947733" y="3614809"/>
            <a:ext cx="9155875" cy="314795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sixth angel poured out his bowl on the great river, the Euphrates. Its water was dried up, so that the way would be prepared for the kings from the east.”</a:t>
            </a:r>
          </a:p>
          <a:p>
            <a:pPr lvl="0" algn="ctr">
              <a:defRPr/>
            </a:pPr>
            <a:r>
              <a:rPr lang="en-GB" sz="28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Revelation 16:12</a:t>
            </a:r>
          </a:p>
        </p:txBody>
      </p:sp>
      <p:sp>
        <p:nvSpPr>
          <p:cNvPr id="5" name="Rectangle: Rounded Corners 4">
            <a:extLst>
              <a:ext uri="{FF2B5EF4-FFF2-40B4-BE49-F238E27FC236}">
                <a16:creationId xmlns:a16="http://schemas.microsoft.com/office/drawing/2014/main" id="{62F4EFDE-9167-4B36-AC15-71EB6ADA8436}"/>
              </a:ext>
            </a:extLst>
          </p:cNvPr>
          <p:cNvSpPr/>
          <p:nvPr/>
        </p:nvSpPr>
        <p:spPr>
          <a:xfrm>
            <a:off x="55322" y="1295400"/>
            <a:ext cx="2687877" cy="658278"/>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21373806-28B7-4605-8753-9DAFDD473BAE}"/>
              </a:ext>
            </a:extLst>
          </p:cNvPr>
          <p:cNvSpPr/>
          <p:nvPr/>
        </p:nvSpPr>
        <p:spPr>
          <a:xfrm>
            <a:off x="3416474" y="4380792"/>
            <a:ext cx="5410200" cy="674504"/>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79B11556-70F7-4C13-8510-5BD0F6D1F082}"/>
              </a:ext>
            </a:extLst>
          </p:cNvPr>
          <p:cNvCxnSpPr>
            <a:cxnSpLocks/>
            <a:stCxn id="5" idx="2"/>
            <a:endCxn id="6" idx="1"/>
          </p:cNvCxnSpPr>
          <p:nvPr/>
        </p:nvCxnSpPr>
        <p:spPr>
          <a:xfrm>
            <a:off x="1399261" y="1953678"/>
            <a:ext cx="2017213" cy="2764366"/>
          </a:xfrm>
          <a:prstGeom prst="line">
            <a:avLst/>
          </a:prstGeom>
          <a:ln w="76200">
            <a:solidFill>
              <a:srgbClr val="FFF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6743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78565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9:14)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It said to the sixth angel who had the trumpet,</a:t>
            </a:r>
          </a:p>
          <a:p>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“Release the four angels who are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bound</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the great river Euphrates.”</a:t>
            </a:r>
          </a:p>
          <a:p>
            <a:r>
              <a:rPr lang="en-US" sz="4000" b="1" spc="-150" baseline="3000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15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the four angels who had been kept ready for this very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hour</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day</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month</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year</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were released to kill a third of mankind.</a:t>
            </a:r>
          </a:p>
        </p:txBody>
      </p:sp>
      <p:sp>
        <p:nvSpPr>
          <p:cNvPr id="4" name="Rounded Rectangle 5">
            <a:extLst>
              <a:ext uri="{FF2B5EF4-FFF2-40B4-BE49-F238E27FC236}">
                <a16:creationId xmlns:a16="http://schemas.microsoft.com/office/drawing/2014/main" id="{E28CFFCA-213C-49F5-9949-2875B91BFEA3}"/>
              </a:ext>
            </a:extLst>
          </p:cNvPr>
          <p:cNvSpPr/>
          <p:nvPr/>
        </p:nvSpPr>
        <p:spPr>
          <a:xfrm>
            <a:off x="2947733" y="3614809"/>
            <a:ext cx="9155875" cy="314795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sixth angel poured out his bowl on the great river, the Euphrates. </a:t>
            </a:r>
            <a:r>
              <a:rPr lang="en-GB" sz="4000" b="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Its water was dried up, so that the way would be prepared for the kings from the east.</a:t>
            </a: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t>
            </a:r>
          </a:p>
          <a:p>
            <a:pPr lvl="0" algn="ctr">
              <a:defRPr/>
            </a:pPr>
            <a:r>
              <a:rPr lang="en-GB" sz="28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Revelation 16:12</a:t>
            </a:r>
          </a:p>
        </p:txBody>
      </p:sp>
    </p:spTree>
    <p:extLst>
      <p:ext uri="{BB962C8B-B14F-4D97-AF65-F5344CB8AC3E}">
        <p14:creationId xmlns:p14="http://schemas.microsoft.com/office/powerpoint/2010/main" val="2813453607"/>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32343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9:16)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number of the armies of the horsemen was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two hundred million</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I heard the number of them.</a:t>
            </a:r>
          </a:p>
        </p:txBody>
      </p:sp>
      <p:sp>
        <p:nvSpPr>
          <p:cNvPr id="3" name="Rounded Rectangle 5">
            <a:extLst>
              <a:ext uri="{FF2B5EF4-FFF2-40B4-BE49-F238E27FC236}">
                <a16:creationId xmlns:a16="http://schemas.microsoft.com/office/drawing/2014/main" id="{86FC406A-3FA5-43A4-9338-49EB1768D2E9}"/>
              </a:ext>
            </a:extLst>
          </p:cNvPr>
          <p:cNvSpPr/>
          <p:nvPr/>
        </p:nvSpPr>
        <p:spPr>
          <a:xfrm>
            <a:off x="2286000" y="1447800"/>
            <a:ext cx="9753600" cy="454802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Is this a literal army?</a:t>
            </a:r>
            <a:endParaRPr lang="en-GB"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horsemen are clearly demonic.</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But these are “the armies </a:t>
            </a:r>
            <a:r>
              <a:rPr lang="en-US" sz="4000" b="1" i="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of</a:t>
            </a: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the horsemen.”</a:t>
            </a:r>
          </a:p>
          <a:p>
            <a:pPr lvl="0" algn="ctr">
              <a:defRPr/>
            </a:pPr>
            <a:r>
              <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Verse 16</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Context is human warfare.</a:t>
            </a:r>
          </a:p>
          <a:p>
            <a:pPr lvl="0" algn="ctr">
              <a:defRPr/>
            </a:pPr>
            <a:r>
              <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Revelation 6:4; 9:7, 9, 17; 16:14; 19:18-19</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sixth trumpet aligns with the sixth bowl.</a:t>
            </a:r>
            <a:endPar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Revelation 16:12, 14</a:t>
            </a:r>
            <a:endPar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1A0E6F11-4E01-4A96-9FB9-352B3ED98A44}"/>
              </a:ext>
            </a:extLst>
          </p:cNvPr>
          <p:cNvSpPr/>
          <p:nvPr/>
        </p:nvSpPr>
        <p:spPr>
          <a:xfrm>
            <a:off x="6108526" y="114204"/>
            <a:ext cx="4889326" cy="622744"/>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83189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32343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9:16)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number of the armies of the horsemen was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two hundred million</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I heard the number of them.</a:t>
            </a:r>
          </a:p>
        </p:txBody>
      </p:sp>
      <p:sp>
        <p:nvSpPr>
          <p:cNvPr id="3" name="Rounded Rectangle 5">
            <a:extLst>
              <a:ext uri="{FF2B5EF4-FFF2-40B4-BE49-F238E27FC236}">
                <a16:creationId xmlns:a16="http://schemas.microsoft.com/office/drawing/2014/main" id="{86FC406A-3FA5-43A4-9338-49EB1768D2E9}"/>
              </a:ext>
            </a:extLst>
          </p:cNvPr>
          <p:cNvSpPr/>
          <p:nvPr/>
        </p:nvSpPr>
        <p:spPr>
          <a:xfrm>
            <a:off x="2286000" y="1447800"/>
            <a:ext cx="9753600" cy="454802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Is this a literal army?</a:t>
            </a:r>
            <a:endParaRPr lang="en-GB"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horsemen are clearly demonic.</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But these are “the armies </a:t>
            </a:r>
            <a:r>
              <a:rPr lang="en-US" sz="4000" b="1" i="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of</a:t>
            </a: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the horsemen.”</a:t>
            </a:r>
          </a:p>
          <a:p>
            <a:pPr lvl="0" algn="ctr">
              <a:defRPr/>
            </a:pPr>
            <a:r>
              <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Verse 16</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Context is human warfare.</a:t>
            </a:r>
          </a:p>
          <a:p>
            <a:pPr lvl="0" algn="ctr">
              <a:defRPr/>
            </a:pPr>
            <a:r>
              <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Revelation 6:4; 9:7, 9, 17; 16:14; 19:18-19</a:t>
            </a:r>
          </a:p>
          <a:p>
            <a:pPr lvl="0" algn="ctr">
              <a:defRPr/>
            </a:pPr>
            <a:r>
              <a:rPr lang="en-US"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sixth trumpet aligns with the sixth bowl.</a:t>
            </a:r>
            <a:endPar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rPr>
              <a:t>Revelation 16:12, 14</a:t>
            </a:r>
            <a:endParaRPr lang="en-GB" sz="2400" b="1" dirty="0">
              <a:solidFill>
                <a:srgbClr val="EEECE1">
                  <a:lumMod val="75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1A0E6F11-4E01-4A96-9FB9-352B3ED98A44}"/>
              </a:ext>
            </a:extLst>
          </p:cNvPr>
          <p:cNvSpPr/>
          <p:nvPr/>
        </p:nvSpPr>
        <p:spPr>
          <a:xfrm>
            <a:off x="6108526" y="114204"/>
            <a:ext cx="4889326" cy="622744"/>
          </a:xfrm>
          <a:prstGeom prst="roundRect">
            <a:avLst/>
          </a:prstGeom>
          <a:noFill/>
          <a:ln w="76200">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5">
            <a:extLst>
              <a:ext uri="{FF2B5EF4-FFF2-40B4-BE49-F238E27FC236}">
                <a16:creationId xmlns:a16="http://schemas.microsoft.com/office/drawing/2014/main" id="{47A93314-A5E6-48CB-B187-4C421ED7ED83}"/>
              </a:ext>
            </a:extLst>
          </p:cNvPr>
          <p:cNvSpPr/>
          <p:nvPr/>
        </p:nvSpPr>
        <p:spPr>
          <a:xfrm>
            <a:off x="176408" y="1921447"/>
            <a:ext cx="8915400" cy="3015105"/>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GB"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They are </a:t>
            </a:r>
            <a:r>
              <a:rPr lang="en-GB" sz="4000" b="1" u="sng"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demonic spirits</a:t>
            </a:r>
            <a:r>
              <a:rPr lang="en-GB"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that perform signs, and they go out to </a:t>
            </a:r>
            <a:r>
              <a:rPr lang="en-GB" sz="4000" b="1" u="sng"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 kings of the whole world</a:t>
            </a:r>
            <a:r>
              <a:rPr lang="en-GB"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to gather them for the battle on the great day of God Almighty.</a:t>
            </a:r>
            <a:r>
              <a:rPr lang="en-US" sz="40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GB" sz="3200" b="1" spc="-15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Revelation 16:14 (both mention the Euphrates River)</a:t>
            </a:r>
            <a:endParaRPr lang="en-GB"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820106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1969770"/>
          </a:xfrm>
          <a:prstGeom prst="rect">
            <a:avLst/>
          </a:prstGeom>
          <a:noFill/>
        </p:spPr>
        <p:txBody>
          <a:bodyPr wrap="square" rtlCol="0">
            <a:spAutoFit/>
          </a:bodyPr>
          <a:lstStyle/>
          <a:p>
            <a:pPr lvl="0"/>
            <a:r>
              <a:rPr lang="en-GB" sz="5400" b="1" spc="-150" dirty="0">
                <a:solidFill>
                  <a:srgbClr val="311211"/>
                </a:solidFill>
                <a:effectLst>
                  <a:outerShdw blurRad="38100" dist="38100" dir="2700000" algn="tl">
                    <a:srgbClr val="000000">
                      <a:alpha val="43137"/>
                    </a:srgbClr>
                  </a:outerShdw>
                </a:effectLst>
                <a:latin typeface="Times New Roman" pitchFamily="18" charset="0"/>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228600" lvl="0">
              <a:defRPr/>
            </a:pPr>
            <a:r>
              <a:rPr lang="en-GB" sz="4400" b="1" spc="-150" dirty="0">
                <a:solidFill>
                  <a:srgbClr val="531E1D"/>
                </a:solidFill>
                <a:effectLst>
                  <a:outerShdw blurRad="38100" dist="38100" dir="2700000" algn="tl">
                    <a:srgbClr val="000000">
                      <a:alpha val="43137"/>
                    </a:srgbClr>
                  </a:outerShdw>
                </a:effectLst>
                <a:latin typeface="Times New Roman" pitchFamily="18" charset="0"/>
                <a:cs typeface="Times New Roman" pitchFamily="18" charset="0"/>
              </a:rPr>
              <a:t>Demons are permitted to harm humanity.</a:t>
            </a:r>
          </a:p>
          <a:p>
            <a:pPr marL="463550" marR="0" lvl="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p:txBody>
      </p:sp>
    </p:spTree>
    <p:extLst>
      <p:ext uri="{BB962C8B-B14F-4D97-AF65-F5344CB8AC3E}">
        <p14:creationId xmlns:p14="http://schemas.microsoft.com/office/powerpoint/2010/main" val="37114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62E4A1-8C07-D043-DF3D-1D85BFFCFDD5}"/>
            </a:ext>
          </a:extLst>
        </p:cNvPr>
        <p:cNvGrpSpPr/>
        <p:nvPr/>
      </p:nvGrpSpPr>
      <p:grpSpPr>
        <a:xfrm>
          <a:off x="0" y="0"/>
          <a:ext cx="0" cy="0"/>
          <a:chOff x="0" y="0"/>
          <a:chExt cx="0" cy="0"/>
        </a:xfrm>
      </p:grpSpPr>
    </p:spTree>
    <p:extLst>
      <p:ext uri="{BB962C8B-B14F-4D97-AF65-F5344CB8AC3E}">
        <p14:creationId xmlns:p14="http://schemas.microsoft.com/office/powerpoint/2010/main" val="1361676547"/>
      </p:ext>
    </p:extLst>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090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1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60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4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07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Demons are permitted to harm humanity.</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p:txBody>
      </p:sp>
    </p:spTree>
    <p:extLst>
      <p:ext uri="{BB962C8B-B14F-4D97-AF65-F5344CB8AC3E}">
        <p14:creationId xmlns:p14="http://schemas.microsoft.com/office/powerpoint/2010/main" val="1683741125"/>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3016210"/>
          </a:xfrm>
          <a:prstGeom prst="rect">
            <a:avLst/>
          </a:prstGeom>
          <a:noFill/>
        </p:spPr>
        <p:txBody>
          <a:bodyPr wrap="square" rtlCol="0">
            <a:spAutoFit/>
          </a:bodyPr>
          <a:lstStyle/>
          <a:p>
            <a:pPr lvl="0"/>
            <a:r>
              <a:rPr lang="en-GB" sz="5400" b="1" spc="-150" dirty="0">
                <a:solidFill>
                  <a:srgbClr val="311211"/>
                </a:solidFill>
                <a:effectLst>
                  <a:outerShdw blurRad="38100" dist="38100" dir="2700000" algn="tl">
                    <a:srgbClr val="000000">
                      <a:alpha val="43137"/>
                    </a:srgbClr>
                  </a:outerShdw>
                </a:effectLst>
                <a:latin typeface="Times New Roman" pitchFamily="18" charset="0"/>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228600" lvl="0">
              <a:defRPr/>
            </a:pPr>
            <a:r>
              <a:rPr lang="en-GB" sz="4400" b="1" spc="-150" dirty="0">
                <a:solidFill>
                  <a:srgbClr val="966636"/>
                </a:solidFill>
                <a:effectLst>
                  <a:outerShdw blurRad="38100" dist="38100" dir="2700000" algn="tl">
                    <a:srgbClr val="000000">
                      <a:alpha val="43137"/>
                    </a:srgbClr>
                  </a:outerShdw>
                </a:effectLst>
                <a:latin typeface="Times New Roman" pitchFamily="18" charset="0"/>
                <a:cs typeface="Times New Roman" pitchFamily="18" charset="0"/>
              </a:rPr>
              <a:t>Demons are permitted to harm humanity.</a:t>
            </a:r>
          </a:p>
          <a:p>
            <a:pPr marL="463550" marR="0" lvl="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6663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lvl="0">
              <a:defRPr/>
            </a:pPr>
            <a:r>
              <a:rPr lang="en-GB" sz="4400" b="1" spc="-150" dirty="0">
                <a:solidFill>
                  <a:srgbClr val="531E1D"/>
                </a:solidFill>
                <a:effectLst>
                  <a:outerShdw blurRad="38100" dist="38100" dir="2700000" algn="tl">
                    <a:srgbClr val="000000">
                      <a:alpha val="43137"/>
                    </a:srgbClr>
                  </a:outerShdw>
                </a:effectLst>
                <a:latin typeface="Times New Roman" pitchFamily="18" charset="0"/>
                <a:cs typeface="Times New Roman" pitchFamily="18" charset="0"/>
              </a:rPr>
              <a:t>An army of 200 million people goes to war.</a:t>
            </a:r>
          </a:p>
          <a:p>
            <a:pPr marL="463550" lvl="0">
              <a:defRPr/>
            </a:pPr>
            <a:r>
              <a:rPr lang="en-US" sz="2400" b="1" dirty="0">
                <a:solidFill>
                  <a:srgbClr val="7F2F2D"/>
                </a:solidFill>
                <a:effectLst>
                  <a:outerShdw blurRad="38100" dist="38100" dir="2700000" algn="tl">
                    <a:srgbClr val="000000">
                      <a:alpha val="43137"/>
                    </a:srgbClr>
                  </a:outerShdw>
                </a:effectLst>
                <a:latin typeface="Times New Roman" pitchFamily="18" charset="0"/>
                <a:cs typeface="Times New Roman" pitchFamily="18" charset="0"/>
              </a:rPr>
              <a:t>Revelation 9:16</a:t>
            </a:r>
          </a:p>
        </p:txBody>
      </p:sp>
    </p:spTree>
    <p:extLst>
      <p:ext uri="{BB962C8B-B14F-4D97-AF65-F5344CB8AC3E}">
        <p14:creationId xmlns:p14="http://schemas.microsoft.com/office/powerpoint/2010/main" val="215601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wipe(left)">
                                      <p:cBhvr>
                                        <p:cTn id="1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680B-A417-43FD-A940-D8C9A1431ED6}"/>
              </a:ext>
            </a:extLst>
          </p:cNvPr>
          <p:cNvSpPr txBox="1"/>
          <p:nvPr/>
        </p:nvSpPr>
        <p:spPr>
          <a:xfrm>
            <a:off x="99950" y="102972"/>
            <a:ext cx="7786816" cy="67095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DEEDF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 million soldiers?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AD 95: 300,000,000 world</a:t>
            </a:r>
            <a:r>
              <a:rPr kumimoji="0" lang="en-GB"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population.</a:t>
            </a:r>
            <a:endPar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http://www.britannica.com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Roman army had only 125,000 soldiers.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World War II: 70-85 million soldiers.</a:t>
            </a:r>
            <a:endPar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World Almanac</a:t>
            </a: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1971, ed. L. H. Long (New York: Newspaper Enterprise Association, 1970). p.355.</a:t>
            </a:r>
            <a:endParaRPr kumimoji="0" lang="en-US"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China: 139,160,000 men between the age of 15-29.</a:t>
            </a:r>
            <a:endPar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https://www.population-trends-asiapacific.org/data/CHN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World Data Atlas</a:t>
            </a: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(2020) https://knoema.com/atlas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118 male births per 100 female births.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“Key facts about China’s declining population.” </a:t>
            </a:r>
            <a:r>
              <a:rPr kumimoji="0" lang="en-GB" sz="2400" b="1" i="1"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Pew Research</a:t>
            </a:r>
            <a:r>
              <a:rPr kumimoji="0" lang="en-GB"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(December 5, 2022).</a:t>
            </a:r>
            <a:endParaRPr kumimoji="0" lang="en-US" sz="2400" b="1" i="0"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349745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left)">
                                      <p:cBhvr>
                                        <p:cTn id="25" dur="500"/>
                                        <p:tgtEl>
                                          <p:spTgt spid="5">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wipe(left)">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ipe(left)">
                                      <p:cBhvr>
                                        <p:cTn id="34" dur="500"/>
                                        <p:tgtEl>
                                          <p:spTgt spid="5">
                                            <p:txEl>
                                              <p:pRg st="6" end="6"/>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wipe(left)">
                                      <p:cBhvr>
                                        <p:cTn id="38" dur="500"/>
                                        <p:tgtEl>
                                          <p:spTgt spid="5">
                                            <p:txEl>
                                              <p:pRg st="7" end="7"/>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left)">
                                      <p:cBhvr>
                                        <p:cTn id="42" dur="500"/>
                                        <p:tgtEl>
                                          <p:spTgt spid="5">
                                            <p:txEl>
                                              <p:pRg st="8" end="8"/>
                                            </p:txEl>
                                          </p:spTgt>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wipe(left)">
                                      <p:cBhvr>
                                        <p:cTn id="46" dur="500"/>
                                        <p:tgtEl>
                                          <p:spTgt spid="5">
                                            <p:txEl>
                                              <p:pRg st="9" end="9"/>
                                            </p:txEl>
                                          </p:spTgt>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5">
                                            <p:txEl>
                                              <p:pRg st="10" end="10"/>
                                            </p:txEl>
                                          </p:spTgt>
                                        </p:tgtEl>
                                        <p:attrNameLst>
                                          <p:attrName>style.visibility</p:attrName>
                                        </p:attrNameLst>
                                      </p:cBhvr>
                                      <p:to>
                                        <p:strVal val="visible"/>
                                      </p:to>
                                    </p:set>
                                    <p:animEffect transition="in" filter="wipe(left)">
                                      <p:cBhvr>
                                        <p:cTn id="5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8D405-04E0-EAD3-AC91-741F37102C84}"/>
            </a:ext>
          </a:extLst>
        </p:cNvPr>
        <p:cNvGrpSpPr/>
        <p:nvPr/>
      </p:nvGrpSpPr>
      <p:grpSpPr>
        <a:xfrm>
          <a:off x="0" y="0"/>
          <a:ext cx="0" cy="0"/>
          <a:chOff x="0" y="0"/>
          <a:chExt cx="0" cy="0"/>
        </a:xfrm>
      </p:grpSpPr>
    </p:spTree>
    <p:extLst>
      <p:ext uri="{BB962C8B-B14F-4D97-AF65-F5344CB8AC3E}">
        <p14:creationId xmlns:p14="http://schemas.microsoft.com/office/powerpoint/2010/main" val="2835172010"/>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CD5B2A-A482-5391-95C0-58D6719D492D}"/>
            </a:ext>
          </a:extLst>
        </p:cNvPr>
        <p:cNvGrpSpPr/>
        <p:nvPr/>
      </p:nvGrpSpPr>
      <p:grpSpPr>
        <a:xfrm>
          <a:off x="0" y="0"/>
          <a:ext cx="0" cy="0"/>
          <a:chOff x="0" y="0"/>
          <a:chExt cx="0" cy="0"/>
        </a:xfrm>
      </p:grpSpPr>
    </p:spTree>
    <p:extLst>
      <p:ext uri="{BB962C8B-B14F-4D97-AF65-F5344CB8AC3E}">
        <p14:creationId xmlns:p14="http://schemas.microsoft.com/office/powerpoint/2010/main" val="3644537084"/>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5AE5A16-01BB-E30F-04E4-1AF463E6B741}"/>
            </a:ext>
          </a:extLst>
        </p:cNvPr>
        <p:cNvGrpSpPr/>
        <p:nvPr/>
      </p:nvGrpSpPr>
      <p:grpSpPr>
        <a:xfrm>
          <a:off x="0" y="0"/>
          <a:ext cx="0" cy="0"/>
          <a:chOff x="0" y="0"/>
          <a:chExt cx="0" cy="0"/>
        </a:xfrm>
      </p:grpSpPr>
    </p:spTree>
    <p:extLst>
      <p:ext uri="{BB962C8B-B14F-4D97-AF65-F5344CB8AC3E}">
        <p14:creationId xmlns:p14="http://schemas.microsoft.com/office/powerpoint/2010/main" val="3118043725"/>
      </p:ext>
    </p:extLst>
  </p:cSld>
  <p:clrMapOvr>
    <a:masterClrMapping/>
  </p:clrMapOvr>
  <p:transition spd="slow">
    <p:wipe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0B3DC79-BE2E-DF59-0784-58198882EF28}"/>
            </a:ext>
          </a:extLst>
        </p:cNvPr>
        <p:cNvGrpSpPr/>
        <p:nvPr/>
      </p:nvGrpSpPr>
      <p:grpSpPr>
        <a:xfrm>
          <a:off x="0" y="0"/>
          <a:ext cx="0" cy="0"/>
          <a:chOff x="0" y="0"/>
          <a:chExt cx="0" cy="0"/>
        </a:xfrm>
      </p:grpSpPr>
    </p:spTree>
    <p:extLst>
      <p:ext uri="{BB962C8B-B14F-4D97-AF65-F5344CB8AC3E}">
        <p14:creationId xmlns:p14="http://schemas.microsoft.com/office/powerpoint/2010/main" val="433751228"/>
      </p:ext>
    </p:extLst>
  </p:cSld>
  <p:clrMapOvr>
    <a:masterClrMapping/>
  </p:clrMapOvr>
  <mc:AlternateContent xmlns:mc="http://schemas.openxmlformats.org/markup-compatibility/2006" xmlns:p14="http://schemas.microsoft.com/office/powerpoint/2010/main">
    <mc:Choice Requires="p14">
      <p:transition spd="slow" p14:dur="4000">
        <p:wipe dir="u"/>
      </p:transition>
    </mc:Choice>
    <mc:Fallback xmlns="">
      <p:transition spd="slow">
        <p:wipe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96663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Demons are permitted to harm humanity.</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6663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 army of 200 million people goes to war.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9:16</a:t>
            </a:r>
          </a:p>
        </p:txBody>
      </p:sp>
    </p:spTree>
    <p:extLst>
      <p:ext uri="{BB962C8B-B14F-4D97-AF65-F5344CB8AC3E}">
        <p14:creationId xmlns:p14="http://schemas.microsoft.com/office/powerpoint/2010/main" val="3026394203"/>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4062651"/>
          </a:xfrm>
          <a:prstGeom prst="rect">
            <a:avLst/>
          </a:prstGeom>
          <a:noFill/>
        </p:spPr>
        <p:txBody>
          <a:bodyPr wrap="square" rtlCol="0">
            <a:spAutoFit/>
          </a:bodyPr>
          <a:lstStyle/>
          <a:p>
            <a:pPr lvl="0"/>
            <a:r>
              <a:rPr lang="en-GB" sz="5400" b="1" spc="-150" dirty="0">
                <a:solidFill>
                  <a:srgbClr val="311211"/>
                </a:solidFill>
                <a:effectLst>
                  <a:outerShdw blurRad="38100" dist="38100" dir="2700000" algn="tl">
                    <a:srgbClr val="000000">
                      <a:alpha val="43137"/>
                    </a:srgbClr>
                  </a:outerShdw>
                </a:effectLst>
                <a:latin typeface="Times New Roman" pitchFamily="18" charset="0"/>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228600" lvl="0">
              <a:defRPr/>
            </a:pPr>
            <a:r>
              <a:rPr lang="en-GB" sz="4400" b="1" spc="-150" dirty="0">
                <a:solidFill>
                  <a:srgbClr val="966636"/>
                </a:solidFill>
                <a:effectLst>
                  <a:outerShdw blurRad="38100" dist="38100" dir="2700000" algn="tl">
                    <a:srgbClr val="000000">
                      <a:alpha val="43137"/>
                    </a:srgbClr>
                  </a:outerShdw>
                </a:effectLst>
                <a:latin typeface="Times New Roman" pitchFamily="18" charset="0"/>
                <a:cs typeface="Times New Roman" pitchFamily="18" charset="0"/>
              </a:rPr>
              <a:t>Demons are permitted to harm humanity.</a:t>
            </a:r>
          </a:p>
          <a:p>
            <a:pPr marL="463550" marR="0" lvl="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6663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lvl="0">
              <a:defRPr/>
            </a:pPr>
            <a:r>
              <a:rPr lang="en-GB" sz="4400" b="1" spc="-150" dirty="0">
                <a:solidFill>
                  <a:srgbClr val="966636"/>
                </a:solidFill>
                <a:effectLst>
                  <a:outerShdw blurRad="38100" dist="38100" dir="2700000" algn="tl">
                    <a:srgbClr val="000000">
                      <a:alpha val="43137"/>
                    </a:srgbClr>
                  </a:outerShdw>
                </a:effectLst>
                <a:latin typeface="Times New Roman" pitchFamily="18" charset="0"/>
                <a:cs typeface="Times New Roman" pitchFamily="18" charset="0"/>
              </a:rPr>
              <a:t>An army of 200 million people goes to war.</a:t>
            </a:r>
          </a:p>
          <a:p>
            <a:pPr marL="463550" lvl="0">
              <a:defRPr/>
            </a:pPr>
            <a:r>
              <a:rPr lang="en-US" sz="2400" b="1" dirty="0">
                <a:solidFill>
                  <a:srgbClr val="966636"/>
                </a:solidFill>
                <a:effectLst>
                  <a:outerShdw blurRad="38100" dist="38100" dir="2700000" algn="tl">
                    <a:srgbClr val="000000">
                      <a:alpha val="43137"/>
                    </a:srgbClr>
                  </a:outerShdw>
                </a:effectLst>
                <a:latin typeface="Times New Roman" pitchFamily="18" charset="0"/>
                <a:cs typeface="Times New Roman" pitchFamily="18" charset="0"/>
              </a:rPr>
              <a:t>Revelation 9:16</a:t>
            </a:r>
          </a:p>
          <a:p>
            <a:pPr marL="228600" lvl="0">
              <a:defRPr/>
            </a:pPr>
            <a:r>
              <a:rPr lang="en-GB" sz="4400" b="1" spc="-150" dirty="0">
                <a:solidFill>
                  <a:srgbClr val="531E1D"/>
                </a:solidFill>
                <a:effectLst>
                  <a:outerShdw blurRad="38100" dist="38100" dir="2700000" algn="tl">
                    <a:srgbClr val="000000">
                      <a:alpha val="43137"/>
                    </a:srgbClr>
                  </a:outerShdw>
                </a:effectLst>
                <a:latin typeface="Times New Roman" pitchFamily="18" charset="0"/>
                <a:cs typeface="Times New Roman" pitchFamily="18" charset="0"/>
              </a:rPr>
              <a:t>They march across the dried up Euphrates River.</a:t>
            </a:r>
          </a:p>
          <a:p>
            <a:pPr marL="463550">
              <a:defRPr/>
            </a:pPr>
            <a:r>
              <a:rPr lang="en-US" sz="2400" b="1" dirty="0">
                <a:solidFill>
                  <a:srgbClr val="7F2F2D"/>
                </a:solidFill>
                <a:effectLst>
                  <a:outerShdw blurRad="38100" dist="38100" dir="2700000" algn="tl">
                    <a:srgbClr val="000000">
                      <a:alpha val="43137"/>
                    </a:srgbClr>
                  </a:outerShdw>
                </a:effectLst>
                <a:latin typeface="Times New Roman" pitchFamily="18" charset="0"/>
                <a:cs typeface="Times New Roman" pitchFamily="18" charset="0"/>
              </a:rPr>
              <a:t>Revelation 9:14; 16:12</a:t>
            </a:r>
          </a:p>
        </p:txBody>
      </p:sp>
    </p:spTree>
    <p:extLst>
      <p:ext uri="{BB962C8B-B14F-4D97-AF65-F5344CB8AC3E}">
        <p14:creationId xmlns:p14="http://schemas.microsoft.com/office/powerpoint/2010/main" val="29477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left)">
                                      <p:cBhvr>
                                        <p:cTn id="7" dur="500"/>
                                        <p:tgtEl>
                                          <p:spTgt spid="4">
                                            <p:txEl>
                                              <p:pRg st="5" end="5"/>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Effect transition="in" filter="wipe(left)">
                                      <p:cBhvr>
                                        <p:cTn id="1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680B-A417-43FD-A940-D8C9A1431ED6}"/>
              </a:ext>
            </a:extLst>
          </p:cNvPr>
          <p:cNvSpPr txBox="1"/>
          <p:nvPr/>
        </p:nvSpPr>
        <p:spPr>
          <a:xfrm>
            <a:off x="137984" y="102972"/>
            <a:ext cx="7671487"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79646">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Tom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Senior Journalist</a:t>
            </a: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In the Bible, it’s said when the Euphrates river runs dry then immense things are on the horizon, perhaps even the foretelling of the Second Coming of Jesus Christ and the rapture [Rev. 16:12].”</a:t>
            </a:r>
          </a:p>
        </p:txBody>
      </p:sp>
      <p:sp>
        <p:nvSpPr>
          <p:cNvPr id="6" name="TextBox 5">
            <a:extLst>
              <a:ext uri="{FF2B5EF4-FFF2-40B4-BE49-F238E27FC236}">
                <a16:creationId xmlns:a16="http://schemas.microsoft.com/office/drawing/2014/main" id="{A99A32B0-9241-4226-8331-1783B8F0E086}"/>
              </a:ext>
            </a:extLst>
          </p:cNvPr>
          <p:cNvSpPr txBox="1"/>
          <p:nvPr/>
        </p:nvSpPr>
        <p:spPr>
          <a:xfrm>
            <a:off x="123700" y="5891150"/>
            <a:ext cx="776547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Tom Hale, “Euphrates River Is Drying Up And Crisis Looms, Just As The Bible Warned.” </a:t>
            </a:r>
            <a:r>
              <a:rPr kumimoji="0" lang="en-GB" sz="2400" b="0" i="1"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IFL Science</a:t>
            </a: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(March 2023).</a:t>
            </a:r>
            <a:endParaRPr kumimoji="0" lang="en-US"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506403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680B-A417-43FD-A940-D8C9A1431ED6}"/>
              </a:ext>
            </a:extLst>
          </p:cNvPr>
          <p:cNvSpPr txBox="1"/>
          <p:nvPr/>
        </p:nvSpPr>
        <p:spPr>
          <a:xfrm>
            <a:off x="137984" y="102972"/>
            <a:ext cx="7671487" cy="45858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79646">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Tom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Senior Journalist</a:t>
            </a: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Well, not to sound dramatic or anything, but it looks like that time is nigh…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 government report in 2021 warned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that the rivers could run dry </a:t>
            </a:r>
            <a:r>
              <a:rPr kumimoji="0" lang="en-GB" sz="3600" b="1" i="0" u="sng"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by 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due to declining water levels and droughts driven by climate change…”</a:t>
            </a:r>
          </a:p>
        </p:txBody>
      </p:sp>
      <p:sp>
        <p:nvSpPr>
          <p:cNvPr id="6" name="TextBox 5">
            <a:extLst>
              <a:ext uri="{FF2B5EF4-FFF2-40B4-BE49-F238E27FC236}">
                <a16:creationId xmlns:a16="http://schemas.microsoft.com/office/drawing/2014/main" id="{A99A32B0-9241-4226-8331-1783B8F0E086}"/>
              </a:ext>
            </a:extLst>
          </p:cNvPr>
          <p:cNvSpPr txBox="1"/>
          <p:nvPr/>
        </p:nvSpPr>
        <p:spPr>
          <a:xfrm>
            <a:off x="123700" y="5891150"/>
            <a:ext cx="776547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Tom Hale, “Euphrates River Is Drying Up And Crisis Looms, Just As The Bible Warned.” </a:t>
            </a:r>
            <a:r>
              <a:rPr kumimoji="0" lang="en-GB" sz="2400" b="0" i="1"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IFL Science</a:t>
            </a: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(March 2023).</a:t>
            </a:r>
            <a:endParaRPr kumimoji="0" lang="en-US"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495998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left)">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680B-A417-43FD-A940-D8C9A1431ED6}"/>
              </a:ext>
            </a:extLst>
          </p:cNvPr>
          <p:cNvSpPr txBox="1"/>
          <p:nvPr/>
        </p:nvSpPr>
        <p:spPr>
          <a:xfrm>
            <a:off x="137984" y="102972"/>
            <a:ext cx="7671487" cy="45858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79646">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Tom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Senior Journalist</a:t>
            </a: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NASA’s twin Gravity Recovery and Climate Experiment (GRACE) satellites collected images of this area in 2013 and found that the Tigris and Euphrates river basins had lost 144 cubic </a:t>
            </a:r>
            <a:r>
              <a:rPr kumimoji="0" lang="en-GB" sz="3600" b="1" i="0" u="none" strike="noStrike" kern="1200" cap="none" spc="-15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kilometers</a:t>
            </a: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(34 cubic miles) of freshwater since 2003…”</a:t>
            </a:r>
          </a:p>
        </p:txBody>
      </p:sp>
      <p:sp>
        <p:nvSpPr>
          <p:cNvPr id="6" name="TextBox 5">
            <a:extLst>
              <a:ext uri="{FF2B5EF4-FFF2-40B4-BE49-F238E27FC236}">
                <a16:creationId xmlns:a16="http://schemas.microsoft.com/office/drawing/2014/main" id="{A99A32B0-9241-4226-8331-1783B8F0E086}"/>
              </a:ext>
            </a:extLst>
          </p:cNvPr>
          <p:cNvSpPr txBox="1"/>
          <p:nvPr/>
        </p:nvSpPr>
        <p:spPr>
          <a:xfrm>
            <a:off x="123700" y="5891150"/>
            <a:ext cx="776547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Tom Hale, “Euphrates River Is Drying Up And Crisis Looms, Just As The Bible Warned.” </a:t>
            </a:r>
            <a:r>
              <a:rPr kumimoji="0" lang="en-GB" sz="2400" b="0" i="1"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IFL Science</a:t>
            </a: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(March 2023).</a:t>
            </a:r>
            <a:endParaRPr kumimoji="0" lang="en-US"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5340603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680B-A417-43FD-A940-D8C9A1431ED6}"/>
              </a:ext>
            </a:extLst>
          </p:cNvPr>
          <p:cNvSpPr txBox="1"/>
          <p:nvPr/>
        </p:nvSpPr>
        <p:spPr>
          <a:xfrm>
            <a:off x="137984" y="102972"/>
            <a:ext cx="7671487" cy="51398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79646">
                    <a:lumMod val="20000"/>
                    <a:lumOff val="8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Tom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Senior Journalist</a:t>
            </a:r>
            <a:r>
              <a:rPr kumimoji="0" lang="en-US" sz="28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GB"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Although the Bible’s predictions of the Euphrates’ fate should be taken with a bucket of salt,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perhaps it’s forecasting of monumental change wasn’t far wrong.”</a:t>
            </a:r>
          </a:p>
        </p:txBody>
      </p:sp>
      <p:sp>
        <p:nvSpPr>
          <p:cNvPr id="6" name="TextBox 5">
            <a:extLst>
              <a:ext uri="{FF2B5EF4-FFF2-40B4-BE49-F238E27FC236}">
                <a16:creationId xmlns:a16="http://schemas.microsoft.com/office/drawing/2014/main" id="{A99A32B0-9241-4226-8331-1783B8F0E086}"/>
              </a:ext>
            </a:extLst>
          </p:cNvPr>
          <p:cNvSpPr txBox="1"/>
          <p:nvPr/>
        </p:nvSpPr>
        <p:spPr>
          <a:xfrm>
            <a:off x="123700" y="5891150"/>
            <a:ext cx="776547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Tom Hale, “Euphrates River Is Drying Up And Crisis Looms, Just As The Bible Warned.” </a:t>
            </a:r>
            <a:r>
              <a:rPr kumimoji="0" lang="en-GB" sz="2400" b="0" i="1"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IFL Science</a:t>
            </a:r>
            <a:r>
              <a:rPr kumimoji="0" lang="en-GB"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(March 2023).</a:t>
            </a:r>
            <a:endParaRPr kumimoji="0" lang="en-US" sz="2400" b="0"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2901965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Demons are permitted to harm humanity.</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 army of 200 million people goes to war.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9:16</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march across the dried up Euphrates River.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9:14; 16:12</a:t>
            </a:r>
          </a:p>
        </p:txBody>
      </p:sp>
      <p:sp>
        <p:nvSpPr>
          <p:cNvPr id="6" name="Rounded Rectangle 5">
            <a:extLst>
              <a:ext uri="{FF2B5EF4-FFF2-40B4-BE49-F238E27FC236}">
                <a16:creationId xmlns:a16="http://schemas.microsoft.com/office/drawing/2014/main" id="{97CDA073-ED55-4CE4-A349-DDD1FD68CFFE}"/>
              </a:ext>
            </a:extLst>
          </p:cNvPr>
          <p:cNvSpPr/>
          <p:nvPr/>
        </p:nvSpPr>
        <p:spPr>
          <a:xfrm>
            <a:off x="3581400" y="4114800"/>
            <a:ext cx="8305800" cy="167640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Is this plausible?</a:t>
            </a:r>
          </a:p>
        </p:txBody>
      </p:sp>
    </p:spTree>
    <p:extLst>
      <p:ext uri="{BB962C8B-B14F-4D97-AF65-F5344CB8AC3E}">
        <p14:creationId xmlns:p14="http://schemas.microsoft.com/office/powerpoint/2010/main" val="388338426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Demons are permitted to harm humanity.</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 army of 200 million people goes to war.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9:16</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march across the dried up Euphrates River.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9:14; 16:12</a:t>
            </a:r>
          </a:p>
        </p:txBody>
      </p:sp>
      <p:sp>
        <p:nvSpPr>
          <p:cNvPr id="5" name="Rounded Rectangle 5">
            <a:extLst>
              <a:ext uri="{FF2B5EF4-FFF2-40B4-BE49-F238E27FC236}">
                <a16:creationId xmlns:a16="http://schemas.microsoft.com/office/drawing/2014/main" id="{A919FD6B-9FEA-4256-8A31-8B7810258D5D}"/>
              </a:ext>
            </a:extLst>
          </p:cNvPr>
          <p:cNvSpPr/>
          <p:nvPr/>
        </p:nvSpPr>
        <p:spPr>
          <a:xfrm>
            <a:off x="3581400" y="4114800"/>
            <a:ext cx="8305800" cy="167640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Very plausible!</a:t>
            </a:r>
          </a:p>
        </p:txBody>
      </p:sp>
    </p:spTree>
    <p:extLst>
      <p:ext uri="{BB962C8B-B14F-4D97-AF65-F5344CB8AC3E}">
        <p14:creationId xmlns:p14="http://schemas.microsoft.com/office/powerpoint/2010/main" val="299680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FF99-3963-74BA-10F3-416152E58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32AEF2-D57D-498D-AA35-02E107C2F3C9}"/>
              </a:ext>
            </a:extLst>
          </p:cNvPr>
          <p:cNvSpPr txBox="1"/>
          <p:nvPr/>
        </p:nvSpPr>
        <p:spPr>
          <a:xfrm>
            <a:off x="73083" y="35551"/>
            <a:ext cx="12066781"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Summary and Plausibility of the Data</a:t>
            </a:r>
            <a:endParaRPr kumimoji="0" lang="en-US" sz="5400" b="1" i="0" u="none" strike="noStrike" kern="1200" cap="none" spc="-150" normalizeH="0" baseline="0" noProof="0" dirty="0">
              <a:ln>
                <a:noFill/>
              </a:ln>
              <a:solidFill>
                <a:srgbClr val="31121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Demons are permitted to harm humanity.</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9:1-11</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 army of 200 million people goes to war.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9:16</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531E1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march across the dried up Euphrates River.</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2F2D"/>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Revelation 9:14; 16:12</a:t>
            </a:r>
          </a:p>
        </p:txBody>
      </p:sp>
      <p:sp>
        <p:nvSpPr>
          <p:cNvPr id="5" name="Rounded Rectangle 5">
            <a:extLst>
              <a:ext uri="{FF2B5EF4-FFF2-40B4-BE49-F238E27FC236}">
                <a16:creationId xmlns:a16="http://schemas.microsoft.com/office/drawing/2014/main" id="{A919FD6B-9FEA-4256-8A31-8B7810258D5D}"/>
              </a:ext>
            </a:extLst>
          </p:cNvPr>
          <p:cNvSpPr/>
          <p:nvPr/>
        </p:nvSpPr>
        <p:spPr>
          <a:xfrm>
            <a:off x="3581400" y="4114800"/>
            <a:ext cx="8305800" cy="1676400"/>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Scariest part…?</a:t>
            </a:r>
          </a:p>
        </p:txBody>
      </p:sp>
    </p:spTree>
    <p:extLst>
      <p:ext uri="{BB962C8B-B14F-4D97-AF65-F5344CB8AC3E}">
        <p14:creationId xmlns:p14="http://schemas.microsoft.com/office/powerpoint/2010/main" val="28799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E557DCF-2B09-A876-83CA-727C0DBE7364}"/>
            </a:ext>
          </a:extLst>
        </p:cNvPr>
        <p:cNvGrpSpPr/>
        <p:nvPr/>
      </p:nvGrpSpPr>
      <p:grpSpPr>
        <a:xfrm>
          <a:off x="0" y="0"/>
          <a:ext cx="0" cy="0"/>
          <a:chOff x="0" y="0"/>
          <a:chExt cx="0" cy="0"/>
        </a:xfrm>
      </p:grpSpPr>
    </p:spTree>
    <p:extLst>
      <p:ext uri="{BB962C8B-B14F-4D97-AF65-F5344CB8AC3E}">
        <p14:creationId xmlns:p14="http://schemas.microsoft.com/office/powerpoint/2010/main" val="4091224891"/>
      </p:ext>
    </p:extLst>
  </p:cSld>
  <p:clrMapOvr>
    <a:masterClrMapping/>
  </p:clrMapOvr>
  <p:transition spd="slow">
    <p:wipe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323439"/>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9:6)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During those days people will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seek death</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but will not find it. They will </a:t>
            </a:r>
            <a:r>
              <a:rPr lang="en-GB" sz="4000" b="1" u="sng"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long to die</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but death will elude them.</a:t>
            </a:r>
          </a:p>
        </p:txBody>
      </p:sp>
    </p:spTree>
    <p:extLst>
      <p:ext uri="{BB962C8B-B14F-4D97-AF65-F5344CB8AC3E}">
        <p14:creationId xmlns:p14="http://schemas.microsoft.com/office/powerpoint/2010/main" val="161020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1938992"/>
          </a:xfrm>
          <a:prstGeom prst="rect">
            <a:avLst/>
          </a:prstGeom>
          <a:noFill/>
        </p:spPr>
        <p:txBody>
          <a:bodyPr wrap="square" rtlCol="0">
            <a:spAutoFit/>
          </a:bodyPr>
          <a:lstStyle/>
          <a:p>
            <a:r>
              <a:rPr lang="en-US"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(Rev. 9:18) </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 third of mankind was killed by the three plagues of fire, smoke and </a:t>
            </a:r>
            <a:r>
              <a:rPr lang="en-GB" sz="4000" b="1" spc="-150" dirty="0" err="1">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sulfur</a:t>
            </a:r>
            <a:r>
              <a:rPr lang="en-GB" sz="4000" b="1" spc="-150" dirty="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that came out of their mouths.</a:t>
            </a:r>
          </a:p>
        </p:txBody>
      </p:sp>
    </p:spTree>
    <p:extLst>
      <p:ext uri="{BB962C8B-B14F-4D97-AF65-F5344CB8AC3E}">
        <p14:creationId xmlns:p14="http://schemas.microsoft.com/office/powerpoint/2010/main" val="4103464436"/>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 9:20) </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rest of mankind who were not killed by these plagues still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did not repent</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of the work of their hands.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did not stop</a:t>
            </a:r>
            <a:r>
              <a:rPr kumimoji="0" lang="en-GB" sz="4000" b="1" i="0"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worshiping demons, and idols that cannot see or hear or walk.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21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Nor did they repent of their murders</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their magic arts, their sexual immorality or their thefts.</a:t>
            </a:r>
          </a:p>
        </p:txBody>
      </p:sp>
    </p:spTree>
    <p:extLst>
      <p:ext uri="{BB962C8B-B14F-4D97-AF65-F5344CB8AC3E}">
        <p14:creationId xmlns:p14="http://schemas.microsoft.com/office/powerpoint/2010/main" val="8850411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 9:20) </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rest of mankind who were not killed by these plagues still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did not repent</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of the work of their hands.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did not stop</a:t>
            </a:r>
            <a:r>
              <a:rPr kumimoji="0" lang="en-GB" sz="4000" b="1" i="0"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worshiping demons, and idols that cannot see or hear or walk.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21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Nor did they repent of their murders</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their magic arts, their sexual immorality or their thefts.</a:t>
            </a:r>
          </a:p>
        </p:txBody>
      </p:sp>
      <p:sp>
        <p:nvSpPr>
          <p:cNvPr id="3" name="Rounded Rectangle 5">
            <a:extLst>
              <a:ext uri="{FF2B5EF4-FFF2-40B4-BE49-F238E27FC236}">
                <a16:creationId xmlns:a16="http://schemas.microsoft.com/office/drawing/2014/main" id="{05A67B57-7849-4A8C-BCA2-6BB655D32E9C}"/>
              </a:ext>
            </a:extLst>
          </p:cNvPr>
          <p:cNvSpPr/>
          <p:nvPr/>
        </p:nvSpPr>
        <p:spPr>
          <a:xfrm>
            <a:off x="4798152" y="59615"/>
            <a:ext cx="7406858" cy="5127437"/>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Why won’t people turn to God during this time?</a:t>
            </a:r>
            <a:endParaRPr lang="en-GB"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Lack of evidence?</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Satisfied with the status quo?</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Fear of being different?</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Angry with God?</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Lack of humility?</a:t>
            </a:r>
          </a:p>
        </p:txBody>
      </p:sp>
    </p:spTree>
    <p:extLst>
      <p:ext uri="{BB962C8B-B14F-4D97-AF65-F5344CB8AC3E}">
        <p14:creationId xmlns:p14="http://schemas.microsoft.com/office/powerpoint/2010/main" val="24186572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left)">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904BC8-B3B8-4DDA-AC34-A7847443B253}"/>
              </a:ext>
            </a:extLst>
          </p:cNvPr>
          <p:cNvSpPr txBox="1"/>
          <p:nvPr/>
        </p:nvSpPr>
        <p:spPr>
          <a:xfrm>
            <a:off x="60742" y="59615"/>
            <a:ext cx="1204286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(Rev. 9:20) </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rest of mankind who were not killed by these plagues still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did not repent</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of the work of their hands.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did not stop</a:t>
            </a:r>
            <a:r>
              <a:rPr kumimoji="0" lang="en-GB" sz="4000" b="1" i="0"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worshiping demons, and idols that cannot see or hear or walk.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21 </a:t>
            </a:r>
            <a:r>
              <a:rPr kumimoji="0" lang="en-GB" sz="4000" b="1" i="0" u="sng"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Nor did they repent of their murders</a:t>
            </a:r>
            <a:r>
              <a:rPr kumimoji="0" lang="en-GB" sz="4000" b="1" i="0" u="none" strike="noStrike" kern="1200" cap="none" spc="-15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their magic arts, their sexual immorality or their thefts.</a:t>
            </a:r>
          </a:p>
        </p:txBody>
      </p:sp>
      <p:sp>
        <p:nvSpPr>
          <p:cNvPr id="3" name="Rounded Rectangle 5">
            <a:extLst>
              <a:ext uri="{FF2B5EF4-FFF2-40B4-BE49-F238E27FC236}">
                <a16:creationId xmlns:a16="http://schemas.microsoft.com/office/drawing/2014/main" id="{05A67B57-7849-4A8C-BCA2-6BB655D32E9C}"/>
              </a:ext>
            </a:extLst>
          </p:cNvPr>
          <p:cNvSpPr/>
          <p:nvPr/>
        </p:nvSpPr>
        <p:spPr>
          <a:xfrm>
            <a:off x="4798152" y="59615"/>
            <a:ext cx="7406858" cy="5127437"/>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Why won’t people turn to God during this time?</a:t>
            </a:r>
            <a:endParaRPr lang="en-GB" sz="48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Lack of evidence?</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Satisfied with the status quo?</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Fear of being different?</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Angry with God?</a:t>
            </a:r>
          </a:p>
          <a:p>
            <a:pPr lvl="0" algn="ctr">
              <a:defRPr/>
            </a:pPr>
            <a:r>
              <a:rPr lang="en-US" sz="4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Lack of humility?</a:t>
            </a:r>
          </a:p>
        </p:txBody>
      </p:sp>
      <p:sp>
        <p:nvSpPr>
          <p:cNvPr id="7" name="Rounded Rectangle 5">
            <a:extLst>
              <a:ext uri="{FF2B5EF4-FFF2-40B4-BE49-F238E27FC236}">
                <a16:creationId xmlns:a16="http://schemas.microsoft.com/office/drawing/2014/main" id="{DA007306-AB04-4144-94F5-FD973A8FBE8B}"/>
              </a:ext>
            </a:extLst>
          </p:cNvPr>
          <p:cNvSpPr/>
          <p:nvPr/>
        </p:nvSpPr>
        <p:spPr>
          <a:xfrm>
            <a:off x="533400" y="3505200"/>
            <a:ext cx="10134600" cy="33528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GB" sz="5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Let </a:t>
            </a:r>
            <a:r>
              <a:rPr lang="en-GB" sz="5400" b="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anyone</a:t>
            </a:r>
            <a:r>
              <a:rPr lang="en-GB" sz="5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who is thirsty come.</a:t>
            </a:r>
          </a:p>
          <a:p>
            <a:pPr lvl="0" algn="ctr">
              <a:defRPr/>
            </a:pPr>
            <a:r>
              <a:rPr lang="en-GB" sz="5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Let anyone who </a:t>
            </a:r>
            <a:r>
              <a:rPr lang="en-GB" sz="5400" b="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desires</a:t>
            </a:r>
          </a:p>
          <a:p>
            <a:pPr lvl="0" algn="ctr">
              <a:defRPr/>
            </a:pPr>
            <a:r>
              <a:rPr lang="en-GB" sz="5400" b="1"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drink freely</a:t>
            </a:r>
            <a:r>
              <a:rPr lang="en-GB" sz="5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from the water of life.</a:t>
            </a:r>
            <a:endParaRPr lang="en-US" sz="54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defRPr/>
            </a:pPr>
            <a:r>
              <a:rPr lang="en-GB" sz="40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Revelation 22:17</a:t>
            </a:r>
          </a:p>
        </p:txBody>
      </p:sp>
    </p:spTree>
    <p:extLst>
      <p:ext uri="{BB962C8B-B14F-4D97-AF65-F5344CB8AC3E}">
        <p14:creationId xmlns:p14="http://schemas.microsoft.com/office/powerpoint/2010/main" val="15710166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left)">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147768"/>
      </p:ext>
    </p:extLst>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760594"/>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EAE7F-0DD7-4D6E-9C8A-09E9146BAA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228600"/>
            <a:ext cx="6110101" cy="6307378"/>
          </a:xfrm>
          <a:prstGeom prst="rect">
            <a:avLst/>
          </a:prstGeom>
        </p:spPr>
      </p:pic>
    </p:spTree>
    <p:extLst>
      <p:ext uri="{BB962C8B-B14F-4D97-AF65-F5344CB8AC3E}">
        <p14:creationId xmlns:p14="http://schemas.microsoft.com/office/powerpoint/2010/main" val="40099704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5E4FF35-3D44-E948-66E0-5FE625AB10D8}"/>
            </a:ext>
          </a:extLst>
        </p:cNvPr>
        <p:cNvGrpSpPr/>
        <p:nvPr/>
      </p:nvGrpSpPr>
      <p:grpSpPr>
        <a:xfrm>
          <a:off x="0" y="0"/>
          <a:ext cx="0" cy="0"/>
          <a:chOff x="0" y="0"/>
          <a:chExt cx="0" cy="0"/>
        </a:xfrm>
      </p:grpSpPr>
      <p:sp>
        <p:nvSpPr>
          <p:cNvPr id="2" name="Rounded Rectangle 5">
            <a:extLst>
              <a:ext uri="{FF2B5EF4-FFF2-40B4-BE49-F238E27FC236}">
                <a16:creationId xmlns:a16="http://schemas.microsoft.com/office/drawing/2014/main" id="{355795C3-35FD-1C06-4B5E-41160BFF42AA}"/>
              </a:ext>
            </a:extLst>
          </p:cNvPr>
          <p:cNvSpPr/>
          <p:nvPr/>
        </p:nvSpPr>
        <p:spPr>
          <a:xfrm>
            <a:off x="4624039" y="3291015"/>
            <a:ext cx="7543800" cy="3566985"/>
          </a:xfrm>
          <a:prstGeom prst="roundRect">
            <a:avLst/>
          </a:prstGeom>
          <a:solidFill>
            <a:srgbClr val="312B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(Mt. 24:21) Jesus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“There will be a </a:t>
            </a:r>
            <a:r>
              <a:rPr kumimoji="0" lang="en-US" sz="3600" b="1" i="0" u="sng"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great tribulation</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such as has not occurred since the beginning of the world until now, nor ever will.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3000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22 </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Unless those days had been cut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 life would have been saved.”</a:t>
            </a:r>
          </a:p>
        </p:txBody>
      </p:sp>
    </p:spTree>
    <p:extLst>
      <p:ext uri="{BB962C8B-B14F-4D97-AF65-F5344CB8AC3E}">
        <p14:creationId xmlns:p14="http://schemas.microsoft.com/office/powerpoint/2010/main" val="9994852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769989"/>
          </a:xfrm>
          <a:prstGeom prst="rect">
            <a:avLst/>
          </a:prstGeom>
          <a:noFill/>
        </p:spPr>
        <p:txBody>
          <a:bodyPr wrap="square" rtlCol="0">
            <a:spAutoFit/>
          </a:bodyPr>
          <a:lstStyle/>
          <a:p>
            <a:pPr lvl="0" algn="ctr">
              <a:defRPr/>
            </a:pPr>
            <a:r>
              <a:rPr lang="en-US" sz="6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a:t>
            </a:r>
            <a:endParaRPr kumimoji="0" lang="en-US" sz="6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(Journalist)</a:t>
            </a:r>
            <a:endParaRPr kumimoji="0" lang="en-US" sz="32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 “Sales of Bibles Are Booming, </a:t>
            </a:r>
            <a:r>
              <a:rPr lang="en-GB" sz="24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Fueled</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by First-Time Buyers and New Versions.” </a:t>
            </a:r>
            <a:r>
              <a:rPr lang="en-GB" sz="24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Wall Street Journal</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(December 1</a:t>
            </a:r>
            <a:r>
              <a:rPr lang="en-GB" sz="2400" baseline="30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st</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2024).</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844452"/>
            <a:ext cx="7772398" cy="3170099"/>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“Bible sales are up </a:t>
            </a: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22%</a:t>
            </a: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in the U.S. through the end of October, compared with the same period last year…</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By contrast, total U.S. print book sales were up less than </a:t>
            </a:r>
            <a:r>
              <a:rPr lang="en-GB" sz="40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1%</a:t>
            </a: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in that period.”</a:t>
            </a:r>
            <a:endParaRPr lang="en-GB" sz="5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927535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D8F0-B8A9-E018-2DA6-38D93C5E6C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DD7508-AAC3-550E-0364-D6CD99BBF46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83ECAC-0730-3BEE-DE8A-4CD2A3C7A776}"/>
              </a:ext>
            </a:extLst>
          </p:cNvPr>
          <p:cNvSpPr txBox="1"/>
          <p:nvPr/>
        </p:nvSpPr>
        <p:spPr>
          <a:xfrm>
            <a:off x="76200" y="70009"/>
            <a:ext cx="7772398" cy="2769989"/>
          </a:xfrm>
          <a:prstGeom prst="rect">
            <a:avLst/>
          </a:prstGeom>
          <a:noFill/>
        </p:spPr>
        <p:txBody>
          <a:bodyPr wrap="square" rtlCol="0">
            <a:spAutoFit/>
          </a:bodyPr>
          <a:lstStyle/>
          <a:p>
            <a:pPr lvl="0" algn="ctr">
              <a:defRPr/>
            </a:pPr>
            <a:r>
              <a:rPr lang="en-US" sz="6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a:t>
            </a:r>
            <a:endParaRPr kumimoji="0" lang="en-US" sz="6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lvl="0" algn="ctr">
              <a:defRPr/>
            </a:pPr>
            <a:r>
              <a:rPr lang="en-US" sz="32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(Journalist)</a:t>
            </a:r>
            <a:endParaRPr kumimoji="0" lang="en-US" sz="32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8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defRPr/>
            </a:pP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Jeffrey A. Trachtenberg, “Sales of Bibles Are Booming, </a:t>
            </a:r>
            <a:r>
              <a:rPr lang="en-GB" sz="24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Fueled</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by First-Time Buyers and New Versions.” </a:t>
            </a:r>
            <a:r>
              <a:rPr lang="en-GB" sz="24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Wall Street Journal</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(December 1</a:t>
            </a:r>
            <a:r>
              <a:rPr lang="en-GB" sz="2400" baseline="30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st</a:t>
            </a:r>
            <a:r>
              <a:rPr lang="en-GB"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2024).</a:t>
            </a:r>
          </a:p>
        </p:txBody>
      </p:sp>
      <p:sp>
        <p:nvSpPr>
          <p:cNvPr id="7" name="TextBox 6">
            <a:extLst>
              <a:ext uri="{FF2B5EF4-FFF2-40B4-BE49-F238E27FC236}">
                <a16:creationId xmlns:a16="http://schemas.microsoft.com/office/drawing/2014/main" id="{3C97FD36-0995-B103-7312-2877B9BEC0C0}"/>
              </a:ext>
            </a:extLst>
          </p:cNvPr>
          <p:cNvSpPr txBox="1"/>
          <p:nvPr/>
        </p:nvSpPr>
        <p:spPr>
          <a:xfrm>
            <a:off x="76200" y="2844452"/>
            <a:ext cx="7772398" cy="3785652"/>
          </a:xfrm>
          <a:prstGeom prst="rect">
            <a:avLst/>
          </a:prstGeom>
          <a:noFill/>
        </p:spPr>
        <p:txBody>
          <a:bodyPr wrap="square" rtlCol="0">
            <a:spAutoFit/>
          </a:bodyPr>
          <a:lstStyle/>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“People are experiencing anxiety…” [said one publisher.]</a:t>
            </a:r>
          </a:p>
          <a:p>
            <a:pPr lvl="0" algn="ctr">
              <a:defRPr/>
            </a:pPr>
            <a:r>
              <a:rPr lang="en-GB"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“It’s related to artificial intelligence, election cycles… and all of that feeds a desire for assurance that we’re going to be OK.”</a:t>
            </a:r>
          </a:p>
        </p:txBody>
      </p:sp>
    </p:spTree>
    <p:extLst>
      <p:ext uri="{BB962C8B-B14F-4D97-AF65-F5344CB8AC3E}">
        <p14:creationId xmlns:p14="http://schemas.microsoft.com/office/powerpoint/2010/main" val="37013560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Dwell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elldark16x9.potx" id="{77470787-3BA3-4BA9-93AB-3419747B99F4}" vid="{A57E8D5C-484E-4496-B0FE-81ED5C5444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3427</Words>
  <Application>Microsoft Office PowerPoint</Application>
  <PresentationFormat>Widescreen</PresentationFormat>
  <Paragraphs>391</Paragraphs>
  <Slides>67</Slides>
  <Notes>65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Calibri</vt:lpstr>
      <vt:lpstr>Calibri Light</vt:lpstr>
      <vt:lpstr>High Tower Text</vt:lpstr>
      <vt:lpstr>Lao UI</vt:lpstr>
      <vt:lpstr>Times New Roman</vt:lpstr>
      <vt:lpstr>Office Theme</vt:lpstr>
      <vt:lpstr>DwellDark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2024-12-11T21:05:36Z</dcterms:created>
  <dcterms:modified xsi:type="dcterms:W3CDTF">2024-12-11T21:05:44Z</dcterms:modified>
</cp:coreProperties>
</file>