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5"/>
  </p:notesMasterIdLst>
  <p:sldIdLst>
    <p:sldId id="6226" r:id="rId2"/>
    <p:sldId id="6371" r:id="rId3"/>
    <p:sldId id="6548" r:id="rId4"/>
    <p:sldId id="6549" r:id="rId5"/>
    <p:sldId id="6550" r:id="rId6"/>
    <p:sldId id="6551" r:id="rId7"/>
    <p:sldId id="6552" r:id="rId8"/>
    <p:sldId id="6553" r:id="rId9"/>
    <p:sldId id="6554" r:id="rId10"/>
    <p:sldId id="6555" r:id="rId11"/>
    <p:sldId id="6556" r:id="rId12"/>
    <p:sldId id="6557" r:id="rId13"/>
    <p:sldId id="6558" r:id="rId14"/>
    <p:sldId id="6559" r:id="rId15"/>
    <p:sldId id="6560" r:id="rId16"/>
    <p:sldId id="6561" r:id="rId17"/>
    <p:sldId id="6562" r:id="rId18"/>
    <p:sldId id="6563" r:id="rId19"/>
    <p:sldId id="6564" r:id="rId20"/>
    <p:sldId id="6565" r:id="rId21"/>
    <p:sldId id="6566" r:id="rId22"/>
    <p:sldId id="6567" r:id="rId23"/>
    <p:sldId id="6568" r:id="rId24"/>
    <p:sldId id="6569" r:id="rId25"/>
    <p:sldId id="6570" r:id="rId26"/>
    <p:sldId id="6571" r:id="rId27"/>
    <p:sldId id="6572" r:id="rId28"/>
    <p:sldId id="6573" r:id="rId29"/>
    <p:sldId id="6574" r:id="rId30"/>
    <p:sldId id="6575" r:id="rId31"/>
    <p:sldId id="6581" r:id="rId32"/>
    <p:sldId id="6209" r:id="rId33"/>
    <p:sldId id="6582" r:id="rId34"/>
    <p:sldId id="6576" r:id="rId35"/>
    <p:sldId id="6577" r:id="rId36"/>
    <p:sldId id="6578" r:id="rId37"/>
    <p:sldId id="6583" r:id="rId38"/>
    <p:sldId id="6546" r:id="rId39"/>
    <p:sldId id="6579" r:id="rId40"/>
    <p:sldId id="6584" r:id="rId41"/>
    <p:sldId id="6580" r:id="rId42"/>
    <p:sldId id="6585" r:id="rId43"/>
    <p:sldId id="654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6C2008"/>
    <a:srgbClr val="004C22"/>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EDFF38-C459-479D-BEB6-51C69237A2A5}" v="1950" dt="2024-08-22T15:27:04.1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909" autoAdjust="0"/>
    <p:restoredTop sz="89165" autoAdjust="0"/>
  </p:normalViewPr>
  <p:slideViewPr>
    <p:cSldViewPr snapToGrid="0">
      <p:cViewPr varScale="1">
        <p:scale>
          <a:sx n="56" d="100"/>
          <a:sy n="56" d="100"/>
        </p:scale>
        <p:origin x="96" y="292"/>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8/26/2024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62939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23889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38143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37647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73717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00659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82208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53840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17985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49051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1592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221290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91925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822526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65177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70227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34416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27679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87296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28244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802161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301456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394095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7821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30116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44500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55232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55289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71537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5677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8/26/2024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8/26/2024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8/26/2024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8/26/2024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8/26/2024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8/26/2024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8/26/2024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8/26/2024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8/26/2024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8/26/2024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8/26/2024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8/26/2024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9900" dirty="0">
                <a:latin typeface="Haettenschweiler" panose="020B0706040902060204" pitchFamily="34" charset="0"/>
              </a:rPr>
              <a:t>JOHN 18</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Two Failures, Two Paths</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a:t>
            </a:r>
            <a:r>
              <a:rPr lang="en-US" kern="100" dirty="0">
                <a:effectLst/>
                <a:ea typeface="Aptos" panose="020B0004020202020204" pitchFamily="34" charset="0"/>
                <a:cs typeface="Times New Roman" panose="02020603050405020304" pitchFamily="18" charset="0"/>
              </a:rPr>
              <a:t>Now Judas, who betrayed him, knew the place, because Jesus had often met there with his disciples.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a:t>
            </a:r>
            <a:r>
              <a:rPr lang="en-US" kern="100" dirty="0">
                <a:effectLst/>
                <a:ea typeface="Aptos" panose="020B0004020202020204" pitchFamily="34" charset="0"/>
                <a:cs typeface="Times New Roman" panose="02020603050405020304" pitchFamily="18" charset="0"/>
              </a:rPr>
              <a:t>So Judas came to the garden, guiding a detachment of soldiers and some officials from the chief priests and the Pharisees. They were carrying torches, lanterns and weapons. </a:t>
            </a:r>
          </a:p>
        </p:txBody>
      </p:sp>
    </p:spTree>
    <p:extLst>
      <p:ext uri="{BB962C8B-B14F-4D97-AF65-F5344CB8AC3E}">
        <p14:creationId xmlns:p14="http://schemas.microsoft.com/office/powerpoint/2010/main" val="33534364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a:t>
            </a:r>
            <a:r>
              <a:rPr lang="en-US" kern="100" dirty="0">
                <a:effectLst/>
                <a:ea typeface="Aptos" panose="020B0004020202020204" pitchFamily="34" charset="0"/>
                <a:cs typeface="Times New Roman" panose="02020603050405020304" pitchFamily="18" charset="0"/>
              </a:rPr>
              <a:t>Jesus, knowing all that was going to happen to him, went out and asked them, “Who is it you want?”</a:t>
            </a:r>
          </a:p>
        </p:txBody>
      </p:sp>
      <p:sp>
        <p:nvSpPr>
          <p:cNvPr id="2" name="TextBox 1">
            <a:extLst>
              <a:ext uri="{FF2B5EF4-FFF2-40B4-BE49-F238E27FC236}">
                <a16:creationId xmlns:a16="http://schemas.microsoft.com/office/drawing/2014/main" id="{0120C1CE-F05D-B6C3-8983-9EF9A5105143}"/>
              </a:ext>
            </a:extLst>
          </p:cNvPr>
          <p:cNvSpPr txBox="1"/>
          <p:nvPr/>
        </p:nvSpPr>
        <p:spPr>
          <a:xfrm>
            <a:off x="882616" y="3050640"/>
            <a:ext cx="10426767"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Luke 22:47-48 –</a:t>
            </a:r>
            <a:r>
              <a:rPr lang="en-US" sz="3800" dirty="0">
                <a:latin typeface="Aptos Light" panose="020F0502020204030204" pitchFamily="34" charset="0"/>
              </a:rPr>
              <a:t> </a:t>
            </a:r>
            <a:r>
              <a:rPr lang="en-US" sz="3800" baseline="30000" dirty="0"/>
              <a:t>47</a:t>
            </a:r>
            <a:r>
              <a:rPr lang="en-US" sz="3800" dirty="0"/>
              <a:t>While Jesus was still speaking a crowd came up, and the man who was called Judas, one of the Twelve, was leading them. He approached Jesus to kiss him, </a:t>
            </a:r>
          </a:p>
          <a:p>
            <a:pPr algn="ctr"/>
            <a:r>
              <a:rPr lang="en-US" sz="3800" baseline="30000" dirty="0"/>
              <a:t>48</a:t>
            </a:r>
            <a:r>
              <a:rPr lang="en-US" sz="3800" dirty="0"/>
              <a:t>but Jesus asked him, “Judas, are you betraying the Son of Man with a kiss?” </a:t>
            </a:r>
            <a:endParaRPr lang="en-US" sz="3800" b="1" u="sng" baseline="30000" dirty="0">
              <a:latin typeface="Aptos Light" panose="020F0502020204030204" pitchFamily="34" charset="0"/>
            </a:endParaRPr>
          </a:p>
        </p:txBody>
      </p:sp>
    </p:spTree>
    <p:extLst>
      <p:ext uri="{BB962C8B-B14F-4D97-AF65-F5344CB8AC3E}">
        <p14:creationId xmlns:p14="http://schemas.microsoft.com/office/powerpoint/2010/main" val="4065224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a:t>
            </a:r>
            <a:r>
              <a:rPr lang="en-US" kern="100" dirty="0">
                <a:effectLst/>
                <a:ea typeface="Aptos" panose="020B0004020202020204" pitchFamily="34" charset="0"/>
                <a:cs typeface="Times New Roman" panose="02020603050405020304" pitchFamily="18" charset="0"/>
              </a:rPr>
              <a:t> “Who is it you want?”</a:t>
            </a:r>
          </a:p>
          <a:p>
            <a:pPr marL="0" marR="0" indent="0">
              <a:lnSpc>
                <a:spcPct val="107000"/>
              </a:lnSpc>
              <a:spcBef>
                <a:spcPts val="0"/>
              </a:spcBef>
              <a:spcAft>
                <a:spcPts val="800"/>
              </a:spcAft>
              <a:buNone/>
            </a:pPr>
            <a:r>
              <a:rPr lang="en-US" baseline="30000" dirty="0"/>
              <a:t>5</a:t>
            </a:r>
            <a:r>
              <a:rPr lang="en-US" dirty="0"/>
              <a:t>“Jesus of Nazareth,” they replied. </a:t>
            </a:r>
          </a:p>
          <a:p>
            <a:pPr marL="0" marR="0" indent="0">
              <a:lnSpc>
                <a:spcPct val="107000"/>
              </a:lnSpc>
              <a:spcBef>
                <a:spcPts val="0"/>
              </a:spcBef>
              <a:spcAft>
                <a:spcPts val="800"/>
              </a:spcAft>
              <a:buNone/>
            </a:pPr>
            <a:r>
              <a:rPr lang="en-US" dirty="0"/>
              <a:t>“I am he,” Jesus said. </a:t>
            </a:r>
          </a:p>
          <a:p>
            <a:pPr marL="0" marR="0" indent="0">
              <a:lnSpc>
                <a:spcPct val="107000"/>
              </a:lnSpc>
              <a:spcBef>
                <a:spcPts val="0"/>
              </a:spcBef>
              <a:spcAft>
                <a:spcPts val="800"/>
              </a:spcAft>
              <a:buNone/>
            </a:pPr>
            <a:r>
              <a:rPr lang="en-US" dirty="0"/>
              <a:t>(And Judas the traitor was standing there with them.) </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274279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When Jesus said, “I am he,” they drew back and fell to the ground.</a:t>
            </a:r>
          </a:p>
        </p:txBody>
      </p:sp>
    </p:spTree>
    <p:extLst>
      <p:ext uri="{BB962C8B-B14F-4D97-AF65-F5344CB8AC3E}">
        <p14:creationId xmlns:p14="http://schemas.microsoft.com/office/powerpoint/2010/main" val="3445643711"/>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7</a:t>
            </a:r>
            <a:r>
              <a:rPr lang="en-US" kern="100" dirty="0">
                <a:effectLst/>
                <a:ea typeface="Aptos" panose="020B0004020202020204" pitchFamily="34" charset="0"/>
                <a:cs typeface="Times New Roman" panose="02020603050405020304" pitchFamily="18" charset="0"/>
              </a:rPr>
              <a:t>Again he asked them, “Who is it you want?” “Jesus of Nazareth,” they said.</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8</a:t>
            </a:r>
            <a:r>
              <a:rPr lang="en-US" kern="100" dirty="0">
                <a:effectLst/>
                <a:ea typeface="Aptos" panose="020B0004020202020204" pitchFamily="34" charset="0"/>
                <a:cs typeface="Times New Roman" panose="02020603050405020304" pitchFamily="18" charset="0"/>
              </a:rPr>
              <a:t>Jesus answered, “I told you that I am he. If you are looking for me, then let these men go.” </a:t>
            </a:r>
          </a:p>
        </p:txBody>
      </p:sp>
    </p:spTree>
    <p:extLst>
      <p:ext uri="{BB962C8B-B14F-4D97-AF65-F5344CB8AC3E}">
        <p14:creationId xmlns:p14="http://schemas.microsoft.com/office/powerpoint/2010/main" val="2604060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9</a:t>
            </a:r>
            <a:r>
              <a:rPr lang="en-US" kern="100" dirty="0">
                <a:effectLst/>
                <a:ea typeface="Aptos" panose="020B0004020202020204" pitchFamily="34" charset="0"/>
                <a:cs typeface="Times New Roman" panose="02020603050405020304" pitchFamily="18" charset="0"/>
              </a:rPr>
              <a:t>This happened so that the words he had spoken would be fulfilled, “I have not lost one of those you gave me.” </a:t>
            </a:r>
          </a:p>
        </p:txBody>
      </p:sp>
      <p:sp>
        <p:nvSpPr>
          <p:cNvPr id="2" name="TextBox 1">
            <a:extLst>
              <a:ext uri="{FF2B5EF4-FFF2-40B4-BE49-F238E27FC236}">
                <a16:creationId xmlns:a16="http://schemas.microsoft.com/office/drawing/2014/main" id="{4F8A6510-D0A9-C30B-B249-E5B77293DB7F}"/>
              </a:ext>
            </a:extLst>
          </p:cNvPr>
          <p:cNvSpPr txBox="1"/>
          <p:nvPr/>
        </p:nvSpPr>
        <p:spPr>
          <a:xfrm>
            <a:off x="882616" y="3050640"/>
            <a:ext cx="10426767"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John 17:12 – </a:t>
            </a:r>
            <a:r>
              <a:rPr lang="en-US" sz="3800" baseline="30000" dirty="0">
                <a:latin typeface="Aptos" panose="020B0004020202020204" pitchFamily="34" charset="0"/>
              </a:rPr>
              <a:t>12</a:t>
            </a:r>
            <a:r>
              <a:rPr lang="en-US" sz="3800" dirty="0">
                <a:latin typeface="Aptos" panose="020B0004020202020204" pitchFamily="34" charset="0"/>
              </a:rPr>
              <a:t>While I was with them, I protected them and kept them safe by the name you gave me. None has been lost except the one doomed to destruction so that Scripture would be fulfilled.</a:t>
            </a:r>
          </a:p>
        </p:txBody>
      </p:sp>
    </p:spTree>
    <p:extLst>
      <p:ext uri="{BB962C8B-B14F-4D97-AF65-F5344CB8AC3E}">
        <p14:creationId xmlns:p14="http://schemas.microsoft.com/office/powerpoint/2010/main" val="2803135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10</a:t>
            </a:r>
            <a:r>
              <a:rPr lang="en-US" kern="100" dirty="0">
                <a:effectLst/>
                <a:ea typeface="Aptos" panose="020B0004020202020204" pitchFamily="34" charset="0"/>
                <a:cs typeface="Times New Roman" panose="02020603050405020304" pitchFamily="18" charset="0"/>
              </a:rPr>
              <a:t>Then Simon Peter, who had a sword, drew it and struck the high priest’s servant, cutting off his right ear. (The servant’s name was Malchus.) </a:t>
            </a:r>
          </a:p>
        </p:txBody>
      </p:sp>
    </p:spTree>
    <p:extLst>
      <p:ext uri="{BB962C8B-B14F-4D97-AF65-F5344CB8AC3E}">
        <p14:creationId xmlns:p14="http://schemas.microsoft.com/office/powerpoint/2010/main" val="1757528440"/>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11</a:t>
            </a:r>
            <a:r>
              <a:rPr lang="en-US" kern="100" dirty="0">
                <a:effectLst/>
                <a:ea typeface="Aptos" panose="020B0004020202020204" pitchFamily="34" charset="0"/>
                <a:cs typeface="Times New Roman" panose="02020603050405020304" pitchFamily="18" charset="0"/>
              </a:rPr>
              <a:t>Jesus commanded Peter, “Put your sword away! Shall I not drink the cup the Father has given me?” </a:t>
            </a:r>
          </a:p>
        </p:txBody>
      </p:sp>
    </p:spTree>
    <p:extLst>
      <p:ext uri="{BB962C8B-B14F-4D97-AF65-F5344CB8AC3E}">
        <p14:creationId xmlns:p14="http://schemas.microsoft.com/office/powerpoint/2010/main" val="1588196516"/>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12</a:t>
            </a:r>
            <a:r>
              <a:rPr lang="en-US" dirty="0">
                <a:effectLst/>
                <a:ea typeface="Aptos" panose="020B0004020202020204" pitchFamily="34" charset="0"/>
                <a:cs typeface="Times New Roman" panose="02020603050405020304" pitchFamily="18" charset="0"/>
              </a:rPr>
              <a:t>Then the detachment of soldiers with its commander and the Jewish officials arrested Jesus. They bound him</a:t>
            </a:r>
          </a:p>
        </p:txBody>
      </p:sp>
    </p:spTree>
    <p:extLst>
      <p:ext uri="{BB962C8B-B14F-4D97-AF65-F5344CB8AC3E}">
        <p14:creationId xmlns:p14="http://schemas.microsoft.com/office/powerpoint/2010/main" val="3797099291"/>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13</a:t>
            </a:r>
            <a:r>
              <a:rPr lang="en-US" dirty="0">
                <a:effectLst/>
                <a:ea typeface="Aptos" panose="020B0004020202020204" pitchFamily="34" charset="0"/>
                <a:cs typeface="Times New Roman" panose="02020603050405020304" pitchFamily="18" charset="0"/>
              </a:rPr>
              <a:t>and brought him first to Annas, who was the father-in-law of Caiaphas, the high priest that year.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14</a:t>
            </a:r>
            <a:r>
              <a:rPr lang="en-US" dirty="0">
                <a:effectLst/>
                <a:ea typeface="Aptos" panose="020B0004020202020204" pitchFamily="34" charset="0"/>
                <a:cs typeface="Times New Roman" panose="02020603050405020304" pitchFamily="18" charset="0"/>
              </a:rPr>
              <a:t>Caiaphas was the one who had advised the Jewish leaders that it would be good if one man died for the people.  </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582638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21</a:t>
            </a:r>
            <a:r>
              <a:rPr lang="en-US" dirty="0"/>
              <a:t>After he had said this, Jesus was troubled in spirit and testified, “Very truly I tell you, one of you is going to betray me.”</a:t>
            </a:r>
          </a:p>
          <a:p>
            <a:pPr marL="0" indent="0">
              <a:buNone/>
            </a:pPr>
            <a:r>
              <a:rPr lang="en-US" baseline="30000" dirty="0"/>
              <a:t>22</a:t>
            </a:r>
            <a:r>
              <a:rPr lang="en-US" dirty="0"/>
              <a:t>His disciples stared at one another, at a loss to know which of them he meant.</a:t>
            </a: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Simon Peter and another disciple were following Jesus. Because the disciple was known to the high priest, he went with Jesus into the high priest’s courtyard, </a:t>
            </a:r>
          </a:p>
        </p:txBody>
      </p:sp>
    </p:spTree>
    <p:extLst>
      <p:ext uri="{BB962C8B-B14F-4D97-AF65-F5344CB8AC3E}">
        <p14:creationId xmlns:p14="http://schemas.microsoft.com/office/powerpoint/2010/main" val="1078730225"/>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16</a:t>
            </a:r>
            <a:r>
              <a:rPr lang="en-US" kern="100" dirty="0">
                <a:effectLst/>
                <a:ea typeface="Aptos" panose="020B0004020202020204" pitchFamily="34" charset="0"/>
                <a:cs typeface="Times New Roman" panose="02020603050405020304" pitchFamily="18" charset="0"/>
              </a:rPr>
              <a:t>but Peter had to wait outside at the door. The other disciple, who was known to the high priest, came back, spoke to the servant girl on duty there and brought Peter in.</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31894772"/>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17</a:t>
            </a:r>
            <a:r>
              <a:rPr lang="en-US" kern="100" dirty="0">
                <a:effectLst/>
                <a:ea typeface="Aptos" panose="020B0004020202020204" pitchFamily="34" charset="0"/>
                <a:cs typeface="Times New Roman" panose="02020603050405020304" pitchFamily="18" charset="0"/>
              </a:rPr>
              <a:t>“You aren’t one of this man’s disciples too, are you?” she asked Peter.</a:t>
            </a:r>
          </a:p>
          <a:p>
            <a:pPr marL="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He replied, “I am not.”</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148569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It was cold, and the servants and officials stood around a fire they had made to keep warm. Peter also was standing with them, warming himself. </a:t>
            </a:r>
          </a:p>
        </p:txBody>
      </p:sp>
    </p:spTree>
    <p:extLst>
      <p:ext uri="{BB962C8B-B14F-4D97-AF65-F5344CB8AC3E}">
        <p14:creationId xmlns:p14="http://schemas.microsoft.com/office/powerpoint/2010/main" val="2241848509"/>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19</a:t>
            </a:r>
            <a:r>
              <a:rPr lang="en-US" dirty="0">
                <a:effectLst/>
                <a:ea typeface="Aptos" panose="020B0004020202020204" pitchFamily="34" charset="0"/>
                <a:cs typeface="Times New Roman" panose="02020603050405020304" pitchFamily="18" charset="0"/>
              </a:rPr>
              <a:t>Meanwhile, the high priest questioned Jesus about his disciples and his teaching.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20</a:t>
            </a:r>
            <a:r>
              <a:rPr lang="en-US" dirty="0">
                <a:effectLst/>
                <a:ea typeface="Aptos" panose="020B0004020202020204" pitchFamily="34" charset="0"/>
                <a:cs typeface="Times New Roman" panose="02020603050405020304" pitchFamily="18" charset="0"/>
              </a:rPr>
              <a:t>“I have spoken openly to the world,” Jesus replied. “I always taught in synagogues or at the temple, where all the Jews come together. I said nothing in secret.</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309707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21</a:t>
            </a:r>
            <a:r>
              <a:rPr lang="en-US" dirty="0">
                <a:effectLst/>
                <a:ea typeface="Aptos" panose="020B0004020202020204" pitchFamily="34" charset="0"/>
                <a:cs typeface="Times New Roman" panose="02020603050405020304" pitchFamily="18" charset="0"/>
              </a:rPr>
              <a:t>Why question me? Ask those who heard me. Surely they know what I said.” </a:t>
            </a:r>
          </a:p>
          <a:p>
            <a:pPr marL="0" marR="0" indent="0">
              <a:lnSpc>
                <a:spcPct val="107000"/>
              </a:lnSpc>
              <a:spcBef>
                <a:spcPts val="0"/>
              </a:spcBef>
              <a:spcAft>
                <a:spcPts val="800"/>
              </a:spcAft>
              <a:buNone/>
            </a:pPr>
            <a:r>
              <a:rPr lang="en-US" baseline="30000" dirty="0">
                <a:effectLst/>
                <a:ea typeface="Aptos" panose="020B0004020202020204" pitchFamily="34" charset="0"/>
                <a:cs typeface="Times New Roman" panose="02020603050405020304" pitchFamily="18" charset="0"/>
              </a:rPr>
              <a:t>22</a:t>
            </a:r>
            <a:r>
              <a:rPr lang="en-US" dirty="0">
                <a:effectLst/>
                <a:ea typeface="Aptos" panose="020B0004020202020204" pitchFamily="34" charset="0"/>
                <a:cs typeface="Times New Roman" panose="02020603050405020304" pitchFamily="18" charset="0"/>
              </a:rPr>
              <a:t>When Jesus said this, one of the officials nearby slapped him in the face. “Is this the way you answer the high priest?” he demanded.</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460403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23</a:t>
            </a:r>
            <a:r>
              <a:rPr lang="en-US" kern="100" dirty="0">
                <a:effectLst/>
                <a:ea typeface="Aptos" panose="020B0004020202020204" pitchFamily="34" charset="0"/>
                <a:cs typeface="Times New Roman" panose="02020603050405020304" pitchFamily="18" charset="0"/>
              </a:rPr>
              <a:t>“If I said something wrong,” Jesus replied, “testify as to what is wrong. But if I spoke the truth, why did you strike me?”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24</a:t>
            </a:r>
            <a:r>
              <a:rPr lang="en-US" kern="100" dirty="0">
                <a:effectLst/>
                <a:ea typeface="Aptos" panose="020B0004020202020204" pitchFamily="34" charset="0"/>
                <a:cs typeface="Times New Roman" panose="02020603050405020304" pitchFamily="18" charset="0"/>
              </a:rPr>
              <a:t>Then Annas sent him bound to Caiaphas the high priest. </a:t>
            </a:r>
          </a:p>
        </p:txBody>
      </p:sp>
    </p:spTree>
    <p:extLst>
      <p:ext uri="{BB962C8B-B14F-4D97-AF65-F5344CB8AC3E}">
        <p14:creationId xmlns:p14="http://schemas.microsoft.com/office/powerpoint/2010/main" val="28780429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Meanwhile, Simon Peter was still standing there warming himself.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So they asked him, “You aren’t one of his disciples too, are you?”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He denied it, saying, “I am not.” </a:t>
            </a:r>
          </a:p>
        </p:txBody>
      </p:sp>
    </p:spTree>
    <p:extLst>
      <p:ext uri="{BB962C8B-B14F-4D97-AF65-F5344CB8AC3E}">
        <p14:creationId xmlns:p14="http://schemas.microsoft.com/office/powerpoint/2010/main" val="6962997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One of the high priest’s servants, a relative of the man whose ear Peter had cut off, challenged him,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“Didn’t I see you with him in the garden?”</a:t>
            </a:r>
          </a:p>
        </p:txBody>
      </p:sp>
      <p:sp>
        <p:nvSpPr>
          <p:cNvPr id="2" name="TextBox 1">
            <a:extLst>
              <a:ext uri="{FF2B5EF4-FFF2-40B4-BE49-F238E27FC236}">
                <a16:creationId xmlns:a16="http://schemas.microsoft.com/office/drawing/2014/main" id="{A6D98123-6767-19A6-5BF8-DB603FDB574D}"/>
              </a:ext>
            </a:extLst>
          </p:cNvPr>
          <p:cNvSpPr txBox="1"/>
          <p:nvPr/>
        </p:nvSpPr>
        <p:spPr>
          <a:xfrm>
            <a:off x="882616" y="3863182"/>
            <a:ext cx="1042676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Mark 14:71 – </a:t>
            </a:r>
            <a:r>
              <a:rPr lang="en-US" sz="3800" baseline="30000" dirty="0">
                <a:latin typeface="Aptos" panose="020B0004020202020204" pitchFamily="34" charset="0"/>
              </a:rPr>
              <a:t>71</a:t>
            </a:r>
            <a:r>
              <a:rPr lang="en-US" sz="3800" dirty="0">
                <a:latin typeface="Aptos" panose="020B0004020202020204" pitchFamily="34" charset="0"/>
              </a:rPr>
              <a:t>He began to call down curses, and he swore to them, “I don’t know this man you’re talking about.”</a:t>
            </a:r>
          </a:p>
        </p:txBody>
      </p:sp>
    </p:spTree>
    <p:extLst>
      <p:ext uri="{BB962C8B-B14F-4D97-AF65-F5344CB8AC3E}">
        <p14:creationId xmlns:p14="http://schemas.microsoft.com/office/powerpoint/2010/main" val="27021189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One of the high priest’s servants, a relative of the man whose ear Peter had cut off, challenged him,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“Didn’t I see you with him in the garden?”</a:t>
            </a:r>
          </a:p>
        </p:txBody>
      </p:sp>
      <p:sp>
        <p:nvSpPr>
          <p:cNvPr id="4" name="TextBox 3">
            <a:extLst>
              <a:ext uri="{FF2B5EF4-FFF2-40B4-BE49-F238E27FC236}">
                <a16:creationId xmlns:a16="http://schemas.microsoft.com/office/drawing/2014/main" id="{BCCEF226-2BDD-B586-BA1B-BB7E8A78933A}"/>
              </a:ext>
            </a:extLst>
          </p:cNvPr>
          <p:cNvSpPr txBox="1"/>
          <p:nvPr/>
        </p:nvSpPr>
        <p:spPr>
          <a:xfrm>
            <a:off x="609600" y="1634492"/>
            <a:ext cx="10426767" cy="4185761"/>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Luke 22:60-62 – </a:t>
            </a:r>
            <a:r>
              <a:rPr lang="en-US" sz="3800" baseline="30000" dirty="0">
                <a:latin typeface="Aptos" panose="020B0004020202020204" pitchFamily="34" charset="0"/>
              </a:rPr>
              <a:t>60</a:t>
            </a:r>
            <a:r>
              <a:rPr lang="en-US" sz="3800" dirty="0">
                <a:latin typeface="Aptos" panose="020B0004020202020204" pitchFamily="34" charset="0"/>
              </a:rPr>
              <a:t>Just as he was speaking, the rooster crowed. </a:t>
            </a:r>
          </a:p>
          <a:p>
            <a:pPr algn="ctr"/>
            <a:r>
              <a:rPr lang="en-US" sz="3800" baseline="30000" dirty="0">
                <a:latin typeface="Aptos" panose="020B0004020202020204" pitchFamily="34" charset="0"/>
              </a:rPr>
              <a:t>61</a:t>
            </a:r>
            <a:r>
              <a:rPr lang="en-US" sz="3800" dirty="0">
                <a:latin typeface="Aptos" panose="020B0004020202020204" pitchFamily="34" charset="0"/>
              </a:rPr>
              <a:t>The Lord turned and looked straight at Peter. </a:t>
            </a:r>
          </a:p>
          <a:p>
            <a:pPr algn="ctr"/>
            <a:r>
              <a:rPr lang="en-US" sz="3800" dirty="0">
                <a:latin typeface="Aptos" panose="020B0004020202020204" pitchFamily="34" charset="0"/>
              </a:rPr>
              <a:t>Then Peter remembered the word the Lord had spoken to him: “Before the rooster crows today, you will disown me three times.” </a:t>
            </a:r>
          </a:p>
          <a:p>
            <a:pPr algn="ctr"/>
            <a:r>
              <a:rPr lang="en-US" sz="3800" baseline="30000" dirty="0">
                <a:latin typeface="Aptos" panose="020B0004020202020204" pitchFamily="34" charset="0"/>
              </a:rPr>
              <a:t>62</a:t>
            </a:r>
            <a:r>
              <a:rPr lang="en-US" sz="3800" dirty="0">
                <a:latin typeface="Aptos" panose="020B0004020202020204" pitchFamily="34" charset="0"/>
              </a:rPr>
              <a:t>And he went out and wept bitterly. </a:t>
            </a:r>
          </a:p>
        </p:txBody>
      </p:sp>
    </p:spTree>
    <p:extLst>
      <p:ext uri="{BB962C8B-B14F-4D97-AF65-F5344CB8AC3E}">
        <p14:creationId xmlns:p14="http://schemas.microsoft.com/office/powerpoint/2010/main" val="21829611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23</a:t>
            </a:r>
            <a:r>
              <a:rPr lang="en-US" dirty="0"/>
              <a:t>One of them, the disciple whom Jesus loved, was reclining next to him.</a:t>
            </a:r>
          </a:p>
          <a:p>
            <a:pPr marL="0" indent="0">
              <a:buNone/>
            </a:pPr>
            <a:r>
              <a:rPr lang="en-US" baseline="30000" dirty="0"/>
              <a:t>24</a:t>
            </a:r>
            <a:r>
              <a:rPr lang="en-US" dirty="0"/>
              <a:t>Simon Peter motioned to this disciple and said, “Ask him which one he means.”</a:t>
            </a:r>
          </a:p>
        </p:txBody>
      </p:sp>
    </p:spTree>
    <p:extLst>
      <p:ext uri="{BB962C8B-B14F-4D97-AF65-F5344CB8AC3E}">
        <p14:creationId xmlns:p14="http://schemas.microsoft.com/office/powerpoint/2010/main" val="1390488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2" name="TextBox 1">
            <a:extLst>
              <a:ext uri="{FF2B5EF4-FFF2-40B4-BE49-F238E27FC236}">
                <a16:creationId xmlns:a16="http://schemas.microsoft.com/office/drawing/2014/main" id="{A833A72E-BA07-794E-97DB-F0EE1711C940}"/>
              </a:ext>
            </a:extLst>
          </p:cNvPr>
          <p:cNvSpPr txBox="1"/>
          <p:nvPr/>
        </p:nvSpPr>
        <p:spPr>
          <a:xfrm>
            <a:off x="2024513" y="1582341"/>
            <a:ext cx="8142974"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Aptos" panose="020B0004020202020204" pitchFamily="34" charset="0"/>
                <a:cs typeface="Aharoni" panose="020F0502020204030204" pitchFamily="2" charset="-79"/>
              </a:rPr>
              <a:t>After three more trials, Jesus is condemned to execution</a:t>
            </a:r>
          </a:p>
          <a:p>
            <a:pPr marL="571500" indent="-571500" algn="l">
              <a:buFont typeface="Arial" panose="020B0604020202020204" pitchFamily="34" charset="0"/>
              <a:buChar char="•"/>
            </a:pPr>
            <a:r>
              <a:rPr lang="en-US" sz="3800" dirty="0">
                <a:latin typeface="Aptos" panose="020B0004020202020204" pitchFamily="34" charset="0"/>
                <a:cs typeface="Aharoni" panose="020F0502020204030204" pitchFamily="2" charset="-79"/>
              </a:rPr>
              <a:t>Here, we pick up Judas’ story</a:t>
            </a:r>
          </a:p>
        </p:txBody>
      </p:sp>
    </p:spTree>
    <p:extLst>
      <p:ext uri="{BB962C8B-B14F-4D97-AF65-F5344CB8AC3E}">
        <p14:creationId xmlns:p14="http://schemas.microsoft.com/office/powerpoint/2010/main" val="4736146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2" name="TextBox 1">
            <a:extLst>
              <a:ext uri="{FF2B5EF4-FFF2-40B4-BE49-F238E27FC236}">
                <a16:creationId xmlns:a16="http://schemas.microsoft.com/office/drawing/2014/main" id="{A833A72E-BA07-794E-97DB-F0EE1711C940}"/>
              </a:ext>
            </a:extLst>
          </p:cNvPr>
          <p:cNvSpPr txBox="1"/>
          <p:nvPr/>
        </p:nvSpPr>
        <p:spPr>
          <a:xfrm>
            <a:off x="2024513" y="1582341"/>
            <a:ext cx="8142974"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571500" indent="-571500" algn="l">
              <a:buFont typeface="Arial" panose="020B0604020202020204" pitchFamily="34" charset="0"/>
              <a:buChar char="•"/>
            </a:pPr>
            <a:r>
              <a:rPr lang="en-US" sz="3800" dirty="0">
                <a:latin typeface="Aptos" panose="020B0004020202020204" pitchFamily="34" charset="0"/>
                <a:cs typeface="Aharoni" panose="020F0502020204030204" pitchFamily="2" charset="-79"/>
              </a:rPr>
              <a:t>After three more trials, Jesus is condemned to execution</a:t>
            </a:r>
          </a:p>
          <a:p>
            <a:pPr marL="571500" indent="-571500" algn="l">
              <a:buFont typeface="Arial" panose="020B0604020202020204" pitchFamily="34" charset="0"/>
              <a:buChar char="•"/>
            </a:pPr>
            <a:r>
              <a:rPr lang="en-US" sz="3800" dirty="0">
                <a:latin typeface="Aptos" panose="020B0004020202020204" pitchFamily="34" charset="0"/>
                <a:cs typeface="Aharoni" panose="020F0502020204030204" pitchFamily="2" charset="-79"/>
              </a:rPr>
              <a:t>Here, we pick up Judas’ story</a:t>
            </a:r>
          </a:p>
        </p:txBody>
      </p:sp>
      <p:sp>
        <p:nvSpPr>
          <p:cNvPr id="5" name="TextBox 4">
            <a:extLst>
              <a:ext uri="{FF2B5EF4-FFF2-40B4-BE49-F238E27FC236}">
                <a16:creationId xmlns:a16="http://schemas.microsoft.com/office/drawing/2014/main" id="{6CD9F0E1-645D-123A-02B7-02A19061852C}"/>
              </a:ext>
            </a:extLst>
          </p:cNvPr>
          <p:cNvSpPr txBox="1"/>
          <p:nvPr/>
        </p:nvSpPr>
        <p:spPr>
          <a:xfrm>
            <a:off x="363824" y="1383666"/>
            <a:ext cx="11464352" cy="5355312"/>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800" dirty="0">
                <a:latin typeface="Aptos" panose="020B0004020202020204" pitchFamily="34" charset="0"/>
              </a:rPr>
              <a:t>Matthew 27:3-5 – </a:t>
            </a:r>
            <a:r>
              <a:rPr lang="en-US" sz="3800" baseline="30000" dirty="0">
                <a:latin typeface="Aptos" panose="020B0004020202020204" pitchFamily="34" charset="0"/>
              </a:rPr>
              <a:t>3</a:t>
            </a:r>
            <a:r>
              <a:rPr lang="en-US" sz="3800" dirty="0">
                <a:latin typeface="Aptos" panose="020B0004020202020204" pitchFamily="34" charset="0"/>
              </a:rPr>
              <a:t>When Judas, who had betrayed Jesus, saw that Jesus was condemned, he was seized with remorse and returned the thirty pieces of silver to the chief priests and the elders. </a:t>
            </a:r>
          </a:p>
          <a:p>
            <a:r>
              <a:rPr lang="en-US" sz="3800" baseline="30000" dirty="0">
                <a:latin typeface="Aptos" panose="020B0004020202020204" pitchFamily="34" charset="0"/>
              </a:rPr>
              <a:t>4</a:t>
            </a:r>
            <a:r>
              <a:rPr lang="en-US" sz="3800" dirty="0">
                <a:latin typeface="Aptos" panose="020B0004020202020204" pitchFamily="34" charset="0"/>
              </a:rPr>
              <a:t>“I have sinned,” he said, “for I have betrayed innocent blood.” “What is that to us?” they replied. “That’s your responsibility. </a:t>
            </a:r>
          </a:p>
          <a:p>
            <a:r>
              <a:rPr lang="en-US" sz="3800" baseline="30000" dirty="0">
                <a:latin typeface="Aptos" panose="020B0004020202020204" pitchFamily="34" charset="0"/>
              </a:rPr>
              <a:t>5</a:t>
            </a:r>
            <a:r>
              <a:rPr lang="en-US" sz="3800" dirty="0">
                <a:latin typeface="Aptos" panose="020B0004020202020204" pitchFamily="34" charset="0"/>
              </a:rPr>
              <a:t>So Judas threw the money into the temple and left. Then he went away and hanged himself. </a:t>
            </a:r>
          </a:p>
        </p:txBody>
      </p:sp>
    </p:spTree>
    <p:extLst>
      <p:ext uri="{BB962C8B-B14F-4D97-AF65-F5344CB8AC3E}">
        <p14:creationId xmlns:p14="http://schemas.microsoft.com/office/powerpoint/2010/main" val="21849238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22" presetClass="entr" presetSubtype="8"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left)">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left)">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left)">
                                      <p:cBhvr>
                                        <p:cTn id="2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JUDAS</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PETER</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FAILED IN A BIG WAY</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309879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PREMEDITATED</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55289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VERY SORRY </a:t>
            </a:r>
            <a:r>
              <a:rPr lang="en-US" sz="4500" dirty="0">
                <a:latin typeface="Haettenschweiler" panose="020B0706040902060204" pitchFamily="34" charset="0"/>
              </a:rPr>
              <a:t>(Mt. 27:3)</a:t>
            </a: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FAILED IN A BIG WAY</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09844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REPEATED 3 TIMES</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55289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VERY SORRY </a:t>
            </a:r>
            <a:r>
              <a:rPr lang="en-US" sz="4500" dirty="0">
                <a:solidFill>
                  <a:srgbClr val="002060"/>
                </a:solidFill>
                <a:latin typeface="Haettenschweiler" panose="020B0706040902060204" pitchFamily="34" charset="0"/>
              </a:rPr>
              <a:t>(Lk. 22:62)</a:t>
            </a: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JUDAS</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PETER</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FAILED IN A BIG WAY</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309879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PREMEDITATED</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55289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VERY SORRY </a:t>
            </a:r>
            <a:r>
              <a:rPr lang="en-US" sz="4500" dirty="0">
                <a:latin typeface="Haettenschweiler" panose="020B0706040902060204" pitchFamily="34" charset="0"/>
              </a:rPr>
              <a:t>(Mt. 27:3)</a:t>
            </a: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FAILED IN A BIG WAY</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09844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REPEATED 3 TIMES</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55289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VERY SORRY </a:t>
            </a:r>
            <a:r>
              <a:rPr lang="en-US" sz="4500" dirty="0">
                <a:solidFill>
                  <a:srgbClr val="002060"/>
                </a:solidFill>
                <a:latin typeface="Haettenschweiler" panose="020B0706040902060204" pitchFamily="34" charset="0"/>
              </a:rPr>
              <a:t>(Lk. 22:62)</a:t>
            </a:r>
          </a:p>
        </p:txBody>
      </p:sp>
      <p:sp>
        <p:nvSpPr>
          <p:cNvPr id="17" name="TextBox 16">
            <a:extLst>
              <a:ext uri="{FF2B5EF4-FFF2-40B4-BE49-F238E27FC236}">
                <a16:creationId xmlns:a16="http://schemas.microsoft.com/office/drawing/2014/main" id="{BE304ABC-A5C1-EE8D-55AA-C21527FFCCAF}"/>
              </a:ext>
            </a:extLst>
          </p:cNvPr>
          <p:cNvSpPr txBox="1"/>
          <p:nvPr/>
        </p:nvSpPr>
        <p:spPr>
          <a:xfrm>
            <a:off x="2477407" y="1859339"/>
            <a:ext cx="7073900" cy="2123658"/>
          </a:xfrm>
          <a:prstGeom prst="rect">
            <a:avLst/>
          </a:prstGeom>
          <a:solidFill>
            <a:srgbClr val="6C2008"/>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6600" dirty="0">
                <a:latin typeface="Aptos" panose="020B0004020202020204" pitchFamily="34" charset="0"/>
              </a:rPr>
              <a:t>Why did their lives end so differently?</a:t>
            </a:r>
          </a:p>
        </p:txBody>
      </p:sp>
    </p:spTree>
    <p:extLst>
      <p:ext uri="{BB962C8B-B14F-4D97-AF65-F5344CB8AC3E}">
        <p14:creationId xmlns:p14="http://schemas.microsoft.com/office/powerpoint/2010/main" val="9142962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P spid="1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JUDAS</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PETER</a:t>
            </a:r>
          </a:p>
        </p:txBody>
      </p:sp>
      <p:sp>
        <p:nvSpPr>
          <p:cNvPr id="2" name="TextBox 1">
            <a:extLst>
              <a:ext uri="{FF2B5EF4-FFF2-40B4-BE49-F238E27FC236}">
                <a16:creationId xmlns:a16="http://schemas.microsoft.com/office/drawing/2014/main" id="{7BA77BDF-9887-6A0F-9CA6-099760F436AA}"/>
              </a:ext>
            </a:extLst>
          </p:cNvPr>
          <p:cNvSpPr txBox="1"/>
          <p:nvPr/>
        </p:nvSpPr>
        <p:spPr>
          <a:xfrm>
            <a:off x="-5555407"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FAILED IN A BIG WAY</a:t>
            </a:r>
          </a:p>
        </p:txBody>
      </p:sp>
      <p:sp>
        <p:nvSpPr>
          <p:cNvPr id="3" name="TextBox 2">
            <a:extLst>
              <a:ext uri="{FF2B5EF4-FFF2-40B4-BE49-F238E27FC236}">
                <a16:creationId xmlns:a16="http://schemas.microsoft.com/office/drawing/2014/main" id="{202423A8-2426-3AD3-ED62-6EA555095551}"/>
              </a:ext>
            </a:extLst>
          </p:cNvPr>
          <p:cNvSpPr txBox="1"/>
          <p:nvPr/>
        </p:nvSpPr>
        <p:spPr>
          <a:xfrm>
            <a:off x="-5796945" y="309879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PREMEDITATED</a:t>
            </a:r>
          </a:p>
        </p:txBody>
      </p:sp>
      <p:sp>
        <p:nvSpPr>
          <p:cNvPr id="9" name="TextBox 8">
            <a:extLst>
              <a:ext uri="{FF2B5EF4-FFF2-40B4-BE49-F238E27FC236}">
                <a16:creationId xmlns:a16="http://schemas.microsoft.com/office/drawing/2014/main" id="{6BB4F213-098C-6B76-1C8E-B30644C2077A}"/>
              </a:ext>
            </a:extLst>
          </p:cNvPr>
          <p:cNvSpPr txBox="1"/>
          <p:nvPr/>
        </p:nvSpPr>
        <p:spPr>
          <a:xfrm>
            <a:off x="0" y="1856514"/>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VERY SORRY </a:t>
            </a:r>
            <a:r>
              <a:rPr lang="en-US" sz="5400" dirty="0">
                <a:latin typeface="Haettenschweiler" panose="020B0706040902060204" pitchFamily="34" charset="0"/>
              </a:rPr>
              <a:t>(Mt. 27:3)</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1861451"/>
            <a:ext cx="6095999" cy="1200329"/>
          </a:xfrm>
          <a:prstGeom prst="rect">
            <a:avLst/>
          </a:prstGeom>
          <a:noFill/>
          <a:ln w="25400">
            <a:noFill/>
          </a:ln>
        </p:spPr>
        <p:txBody>
          <a:bodyPr wrap="square" rtlCol="0">
            <a:spAutoFit/>
          </a:bodyPr>
          <a:lstStyle/>
          <a:p>
            <a:r>
              <a:rPr lang="en-US" sz="7200" dirty="0">
                <a:solidFill>
                  <a:srgbClr val="002060"/>
                </a:solidFill>
                <a:latin typeface="Haettenschweiler" panose="020B0706040902060204" pitchFamily="34" charset="0"/>
              </a:rPr>
              <a:t>VERY SORRY </a:t>
            </a:r>
            <a:r>
              <a:rPr lang="en-US" sz="5400" dirty="0">
                <a:solidFill>
                  <a:srgbClr val="002060"/>
                </a:solidFill>
                <a:latin typeface="Haettenschweiler" panose="020B0706040902060204" pitchFamily="34" charset="0"/>
              </a:rPr>
              <a:t>(Lk. 22:62)</a:t>
            </a:r>
          </a:p>
        </p:txBody>
      </p:sp>
      <p:sp>
        <p:nvSpPr>
          <p:cNvPr id="8" name="TextBox 7">
            <a:extLst>
              <a:ext uri="{FF2B5EF4-FFF2-40B4-BE49-F238E27FC236}">
                <a16:creationId xmlns:a16="http://schemas.microsoft.com/office/drawing/2014/main" id="{1DCA4914-E284-FC3B-AACD-3A51A3F079A2}"/>
              </a:ext>
            </a:extLst>
          </p:cNvPr>
          <p:cNvSpPr txBox="1"/>
          <p:nvPr/>
        </p:nvSpPr>
        <p:spPr>
          <a:xfrm>
            <a:off x="81640" y="3052625"/>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METAMELOMAI</a:t>
            </a:r>
            <a:endParaRPr lang="en-US" sz="5400" dirty="0">
              <a:latin typeface="Haettenschweiler" panose="020B0706040902060204" pitchFamily="34" charset="0"/>
            </a:endParaRPr>
          </a:p>
        </p:txBody>
      </p:sp>
      <p:sp>
        <p:nvSpPr>
          <p:cNvPr id="14" name="TextBox 13">
            <a:extLst>
              <a:ext uri="{FF2B5EF4-FFF2-40B4-BE49-F238E27FC236}">
                <a16:creationId xmlns:a16="http://schemas.microsoft.com/office/drawing/2014/main" id="{05441DD6-0920-89BD-5D9A-5C793C7E87BE}"/>
              </a:ext>
            </a:extLst>
          </p:cNvPr>
          <p:cNvSpPr txBox="1"/>
          <p:nvPr/>
        </p:nvSpPr>
        <p:spPr>
          <a:xfrm>
            <a:off x="6259282" y="3052624"/>
            <a:ext cx="6095999" cy="1200329"/>
          </a:xfrm>
          <a:prstGeom prst="rect">
            <a:avLst/>
          </a:prstGeom>
          <a:noFill/>
          <a:ln w="25400">
            <a:noFill/>
          </a:ln>
        </p:spPr>
        <p:txBody>
          <a:bodyPr wrap="square" rtlCol="0">
            <a:spAutoFit/>
          </a:bodyPr>
          <a:lstStyle/>
          <a:p>
            <a:r>
              <a:rPr lang="en-US" sz="7200" dirty="0">
                <a:solidFill>
                  <a:srgbClr val="002060"/>
                </a:solidFill>
                <a:latin typeface="Haettenschweiler" panose="020B0706040902060204" pitchFamily="34" charset="0"/>
              </a:rPr>
              <a:t>METANOIA</a:t>
            </a:r>
            <a:endParaRPr lang="en-US" sz="5400" dirty="0">
              <a:solidFill>
                <a:srgbClr val="002060"/>
              </a:solidFill>
              <a:latin typeface="Haettenschweiler" panose="020B0706040902060204" pitchFamily="34" charset="0"/>
            </a:endParaRPr>
          </a:p>
        </p:txBody>
      </p:sp>
      <p:sp>
        <p:nvSpPr>
          <p:cNvPr id="15" name="TextBox 14">
            <a:extLst>
              <a:ext uri="{FF2B5EF4-FFF2-40B4-BE49-F238E27FC236}">
                <a16:creationId xmlns:a16="http://schemas.microsoft.com/office/drawing/2014/main" id="{DD2AC07E-C071-B66A-4E41-42C527C5AB3A}"/>
              </a:ext>
            </a:extLst>
          </p:cNvPr>
          <p:cNvSpPr txBox="1"/>
          <p:nvPr/>
        </p:nvSpPr>
        <p:spPr>
          <a:xfrm>
            <a:off x="81639" y="4152185"/>
            <a:ext cx="6095999" cy="1200329"/>
          </a:xfrm>
          <a:prstGeom prst="rect">
            <a:avLst/>
          </a:prstGeom>
          <a:noFill/>
          <a:ln w="25400">
            <a:noFill/>
          </a:ln>
        </p:spPr>
        <p:txBody>
          <a:bodyPr wrap="square" rtlCol="0">
            <a:spAutoFit/>
          </a:bodyPr>
          <a:lstStyle/>
          <a:p>
            <a:r>
              <a:rPr lang="en-US" sz="7200" dirty="0">
                <a:latin typeface="Haettenschweiler" panose="020B0706040902060204" pitchFamily="34" charset="0"/>
              </a:rPr>
              <a:t>FELT REMORSE</a:t>
            </a:r>
            <a:endParaRPr lang="en-US" sz="5400" dirty="0">
              <a:latin typeface="Haettenschweiler" panose="020B0706040902060204" pitchFamily="34" charset="0"/>
            </a:endParaRPr>
          </a:p>
        </p:txBody>
      </p:sp>
      <p:sp>
        <p:nvSpPr>
          <p:cNvPr id="16" name="TextBox 15">
            <a:extLst>
              <a:ext uri="{FF2B5EF4-FFF2-40B4-BE49-F238E27FC236}">
                <a16:creationId xmlns:a16="http://schemas.microsoft.com/office/drawing/2014/main" id="{71C17EB7-3A22-992D-8628-76CE76EB7D2B}"/>
              </a:ext>
            </a:extLst>
          </p:cNvPr>
          <p:cNvSpPr txBox="1"/>
          <p:nvPr/>
        </p:nvSpPr>
        <p:spPr>
          <a:xfrm>
            <a:off x="6259282" y="4152185"/>
            <a:ext cx="6095999" cy="1200329"/>
          </a:xfrm>
          <a:prstGeom prst="rect">
            <a:avLst/>
          </a:prstGeom>
          <a:noFill/>
          <a:ln w="25400">
            <a:noFill/>
          </a:ln>
        </p:spPr>
        <p:txBody>
          <a:bodyPr wrap="square" rtlCol="0">
            <a:spAutoFit/>
          </a:bodyPr>
          <a:lstStyle/>
          <a:p>
            <a:r>
              <a:rPr lang="en-US" sz="7200" dirty="0">
                <a:solidFill>
                  <a:srgbClr val="002060"/>
                </a:solidFill>
                <a:latin typeface="Haettenschweiler" panose="020B0706040902060204" pitchFamily="34" charset="0"/>
              </a:rPr>
              <a:t>REPENTED</a:t>
            </a:r>
            <a:endParaRPr lang="en-US" sz="5400" dirty="0">
              <a:solidFill>
                <a:srgbClr val="002060"/>
              </a:solidFill>
              <a:latin typeface="Haettenschweiler" panose="020B0706040902060204" pitchFamily="34" charset="0"/>
            </a:endParaRPr>
          </a:p>
        </p:txBody>
      </p:sp>
      <p:sp>
        <p:nvSpPr>
          <p:cNvPr id="18" name="TextBox 17">
            <a:extLst>
              <a:ext uri="{FF2B5EF4-FFF2-40B4-BE49-F238E27FC236}">
                <a16:creationId xmlns:a16="http://schemas.microsoft.com/office/drawing/2014/main" id="{AB1E9803-05E1-5826-7511-117867AA431C}"/>
              </a:ext>
            </a:extLst>
          </p:cNvPr>
          <p:cNvSpPr txBox="1"/>
          <p:nvPr/>
        </p:nvSpPr>
        <p:spPr>
          <a:xfrm>
            <a:off x="268694" y="3255600"/>
            <a:ext cx="11464352"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2 Corinthians 7:10 – </a:t>
            </a:r>
            <a:r>
              <a:rPr lang="en-US" sz="3800" baseline="30000" dirty="0">
                <a:latin typeface="Aptos" panose="020B0004020202020204" pitchFamily="34" charset="0"/>
              </a:rPr>
              <a:t>10</a:t>
            </a:r>
            <a:r>
              <a:rPr lang="en-US" sz="3800" dirty="0">
                <a:latin typeface="Aptos" panose="020B0004020202020204" pitchFamily="34" charset="0"/>
              </a:rPr>
              <a:t>Godly sorrow brings repentance that leads to salvation and leaves no regret, but worldly sorrow brings death. </a:t>
            </a:r>
          </a:p>
        </p:txBody>
      </p:sp>
    </p:spTree>
    <p:extLst>
      <p:ext uri="{BB962C8B-B14F-4D97-AF65-F5344CB8AC3E}">
        <p14:creationId xmlns:p14="http://schemas.microsoft.com/office/powerpoint/2010/main" val="39495890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xit" presetSubtype="0" fill="hold" grpId="1" nodeType="withEffect">
                                  <p:stCondLst>
                                    <p:cond delay="0"/>
                                  </p:stCondLst>
                                  <p:childTnLst>
                                    <p:animEffect transition="out" filter="fade">
                                      <p:cBhvr>
                                        <p:cTn id="14" dur="500"/>
                                        <p:tgtEl>
                                          <p:spTgt spid="18"/>
                                        </p:tgtEl>
                                      </p:cBhvr>
                                    </p:animEffect>
                                    <p:set>
                                      <p:cBhvr>
                                        <p:cTn id="15" dur="1" fill="hold">
                                          <p:stCondLst>
                                            <p:cond delay="499"/>
                                          </p:stCondLst>
                                        </p:cTn>
                                        <p:tgtEl>
                                          <p:spTgt spid="18"/>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16" grpId="0"/>
      <p:bldP spid="18" grpId="0" animBg="1"/>
      <p:bldP spid="18"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REMORSE</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REPENTANCE</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FOCUSED ON PAST</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309879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SELF-PITY &amp; EXCUSES</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55289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DESPAIRING</a:t>
            </a:r>
            <a:endParaRPr lang="en-US" sz="45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FOCUSED ON GRACE</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09844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ADMISSION OF WRONG</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55289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HOPEFUL</a:t>
            </a:r>
            <a:endParaRPr lang="en-US" sz="45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32300277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REMORSE</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REPENTANCE</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CHANGED FEELINGS</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309879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DRIVES AWAY FROM GOD</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55289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LEADS TO DEATH</a:t>
            </a:r>
            <a:endParaRPr lang="en-US" sz="45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CHANGED OUTLOOK</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09844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MOVES TOWARD GOD</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55289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LEADS TO SALVATION</a:t>
            </a:r>
            <a:endParaRPr lang="en-US" sz="45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11659422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REMORSE</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solidFill>
                  <a:srgbClr val="002060"/>
                </a:solidFill>
                <a:latin typeface="Haettenschweiler" panose="020B0706040902060204" pitchFamily="34" charset="0"/>
              </a:rPr>
              <a:t>REPENTANCE</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CHANGED FEELINGS</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309879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DRIVES AWAY FROM GOD</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552892"/>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LEADS TO DEATH</a:t>
            </a:r>
            <a:endParaRPr lang="en-US" sz="45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CHANGED OUTLOOK</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309844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MOVES TOWARD GOD</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55289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LEADS TO SALVATION</a:t>
            </a:r>
            <a:endParaRPr lang="en-US" sz="45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2812982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Everyone fails</a:t>
            </a:r>
          </a:p>
          <a:p>
            <a:pPr lvl="1"/>
            <a:r>
              <a:rPr lang="en-US" dirty="0"/>
              <a:t>Jesus died to forgive your failures</a:t>
            </a:r>
          </a:p>
          <a:p>
            <a:pPr lvl="1"/>
            <a:r>
              <a:rPr lang="en-US" dirty="0"/>
              <a:t>Will you accept His forgiveness?</a:t>
            </a:r>
          </a:p>
        </p:txBody>
      </p:sp>
      <p:sp>
        <p:nvSpPr>
          <p:cNvPr id="5" name="TextBox 4">
            <a:extLst>
              <a:ext uri="{FF2B5EF4-FFF2-40B4-BE49-F238E27FC236}">
                <a16:creationId xmlns:a16="http://schemas.microsoft.com/office/drawing/2014/main" id="{C23906F2-8C71-ABC2-55F6-BCCFA41DC306}"/>
              </a:ext>
            </a:extLst>
          </p:cNvPr>
          <p:cNvSpPr txBox="1"/>
          <p:nvPr/>
        </p:nvSpPr>
        <p:spPr>
          <a:xfrm>
            <a:off x="363824" y="3975905"/>
            <a:ext cx="11464352"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Romans 6:23 – </a:t>
            </a:r>
            <a:r>
              <a:rPr lang="en-US" sz="3800" baseline="30000" dirty="0">
                <a:latin typeface="Aptos" panose="020B0004020202020204" pitchFamily="34" charset="0"/>
              </a:rPr>
              <a:t>23</a:t>
            </a:r>
            <a:r>
              <a:rPr lang="en-US" sz="3800" dirty="0">
                <a:latin typeface="Aptos" panose="020B0004020202020204" pitchFamily="34" charset="0"/>
              </a:rPr>
              <a:t>For the wages of sin is death, but the gift of God is eternal life in Christ Jesus our Lord.</a:t>
            </a:r>
          </a:p>
        </p:txBody>
      </p:sp>
    </p:spTree>
    <p:extLst>
      <p:ext uri="{BB962C8B-B14F-4D97-AF65-F5344CB8AC3E}">
        <p14:creationId xmlns:p14="http://schemas.microsoft.com/office/powerpoint/2010/main" val="34490072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Everyone fails</a:t>
            </a:r>
          </a:p>
          <a:p>
            <a:r>
              <a:rPr lang="en-US" dirty="0"/>
              <a:t>Not everyone grows from their failures</a:t>
            </a:r>
          </a:p>
          <a:p>
            <a:pPr lvl="1"/>
            <a:r>
              <a:rPr lang="en-US" dirty="0"/>
              <a:t>Worldly sorrow doesn’t lead to change</a:t>
            </a:r>
          </a:p>
          <a:p>
            <a:pPr lvl="1"/>
            <a:r>
              <a:rPr lang="en-US" dirty="0"/>
              <a:t>Godly sorrow can change you for the better</a:t>
            </a:r>
          </a:p>
          <a:p>
            <a:pPr lvl="1"/>
            <a:r>
              <a:rPr lang="en-US" dirty="0"/>
              <a:t>Which path will you take? </a:t>
            </a:r>
          </a:p>
        </p:txBody>
      </p:sp>
    </p:spTree>
    <p:extLst>
      <p:ext uri="{BB962C8B-B14F-4D97-AF65-F5344CB8AC3E}">
        <p14:creationId xmlns:p14="http://schemas.microsoft.com/office/powerpoint/2010/main" val="21836756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25</a:t>
            </a:r>
            <a:r>
              <a:rPr lang="en-US" dirty="0"/>
              <a:t>Leaning back against Jesus, he asked him, “Lord, who is it?” </a:t>
            </a:r>
          </a:p>
          <a:p>
            <a:pPr marL="0" indent="0">
              <a:buNone/>
            </a:pPr>
            <a:r>
              <a:rPr lang="en-US" baseline="30000" dirty="0"/>
              <a:t>26</a:t>
            </a:r>
            <a:r>
              <a:rPr lang="en-US" dirty="0"/>
              <a:t>Jesus answered, “It is the one to whom I will give this piece of bread when I have dipped it in the dish.” Then, dipping the piece of bread, he gave it to Judas, the son of Simon Iscariot.</a:t>
            </a:r>
          </a:p>
        </p:txBody>
      </p:sp>
    </p:spTree>
    <p:extLst>
      <p:ext uri="{BB962C8B-B14F-4D97-AF65-F5344CB8AC3E}">
        <p14:creationId xmlns:p14="http://schemas.microsoft.com/office/powerpoint/2010/main" val="37949861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Everyone fails</a:t>
            </a:r>
          </a:p>
          <a:p>
            <a:r>
              <a:rPr lang="en-US" dirty="0"/>
              <a:t>Not everyone grows from their failures</a:t>
            </a:r>
          </a:p>
          <a:p>
            <a:pPr lvl="1"/>
            <a:r>
              <a:rPr lang="en-US" dirty="0"/>
              <a:t>Worldly sorrow doesn’t lead to change</a:t>
            </a:r>
          </a:p>
          <a:p>
            <a:pPr lvl="1"/>
            <a:r>
              <a:rPr lang="en-US" dirty="0"/>
              <a:t>Godly sorrow can change you for the better</a:t>
            </a:r>
          </a:p>
          <a:p>
            <a:pPr lvl="1"/>
            <a:r>
              <a:rPr lang="en-US" dirty="0"/>
              <a:t>Which path will you take? </a:t>
            </a:r>
          </a:p>
        </p:txBody>
      </p:sp>
      <p:sp>
        <p:nvSpPr>
          <p:cNvPr id="4" name="TextBox 3">
            <a:extLst>
              <a:ext uri="{FF2B5EF4-FFF2-40B4-BE49-F238E27FC236}">
                <a16:creationId xmlns:a16="http://schemas.microsoft.com/office/drawing/2014/main" id="{A59F07D3-89F4-151F-7773-536CFC963AE4}"/>
              </a:ext>
            </a:extLst>
          </p:cNvPr>
          <p:cNvSpPr txBox="1"/>
          <p:nvPr/>
        </p:nvSpPr>
        <p:spPr>
          <a:xfrm>
            <a:off x="415290" y="2982058"/>
            <a:ext cx="10426767" cy="3600986"/>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You can move towards godly sorrow by:</a:t>
            </a:r>
          </a:p>
          <a:p>
            <a:pPr marL="742950" indent="-742950" algn="ctr">
              <a:buAutoNum type="arabicParenBoth"/>
            </a:pPr>
            <a:r>
              <a:rPr lang="en-US" sz="3800" dirty="0">
                <a:latin typeface="Aptos" panose="020B0004020202020204" pitchFamily="34" charset="0"/>
              </a:rPr>
              <a:t>Being open about your failures</a:t>
            </a:r>
          </a:p>
          <a:p>
            <a:pPr marL="742950" indent="-742950" algn="ctr">
              <a:buAutoNum type="arabicParenBoth"/>
            </a:pPr>
            <a:r>
              <a:rPr lang="en-US" sz="3800" dirty="0">
                <a:latin typeface="Aptos" panose="020B0004020202020204" pitchFamily="34" charset="0"/>
              </a:rPr>
              <a:t>Telling God you agree with Him and making attempts to change</a:t>
            </a:r>
          </a:p>
          <a:p>
            <a:pPr marL="742950" indent="-742950" algn="ctr">
              <a:buAutoNum type="arabicParenBoth"/>
            </a:pPr>
            <a:r>
              <a:rPr lang="en-US" sz="3800" dirty="0">
                <a:latin typeface="Aptos" panose="020B0004020202020204" pitchFamily="34" charset="0"/>
              </a:rPr>
              <a:t>Regularly thanking God for forgiving you through Jesus</a:t>
            </a:r>
          </a:p>
        </p:txBody>
      </p:sp>
    </p:spTree>
    <p:extLst>
      <p:ext uri="{BB962C8B-B14F-4D97-AF65-F5344CB8AC3E}">
        <p14:creationId xmlns:p14="http://schemas.microsoft.com/office/powerpoint/2010/main" val="27015598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22" presetClass="entr" presetSubtype="8" fill="hold" nodeType="with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left)">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wipe(left)">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wipe(left)">
                                      <p:cBhvr>
                                        <p:cTn id="35" dur="500"/>
                                        <p:tgtEl>
                                          <p:spTgt spid="4">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wipe(left)">
                                      <p:cBhvr>
                                        <p:cTn id="4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Everyone fails</a:t>
            </a:r>
          </a:p>
          <a:p>
            <a:r>
              <a:rPr lang="en-US" dirty="0"/>
              <a:t>Not everyone grows from their failures</a:t>
            </a:r>
          </a:p>
          <a:p>
            <a:r>
              <a:rPr lang="en-US" dirty="0"/>
              <a:t>Note one major difference between Judas &amp; Peter </a:t>
            </a:r>
          </a:p>
          <a:p>
            <a:pPr lvl="1"/>
            <a:r>
              <a:rPr lang="en-US" dirty="0"/>
              <a:t>Their perspective on God’s word</a:t>
            </a:r>
          </a:p>
        </p:txBody>
      </p:sp>
    </p:spTree>
    <p:extLst>
      <p:ext uri="{BB962C8B-B14F-4D97-AF65-F5344CB8AC3E}">
        <p14:creationId xmlns:p14="http://schemas.microsoft.com/office/powerpoint/2010/main" val="13130438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Everyone fails</a:t>
            </a:r>
          </a:p>
          <a:p>
            <a:r>
              <a:rPr lang="en-US" dirty="0"/>
              <a:t>Not everyone grows from their failures</a:t>
            </a:r>
          </a:p>
          <a:p>
            <a:r>
              <a:rPr lang="en-US" dirty="0"/>
              <a:t>Note one major difference between Judas &amp; Peter </a:t>
            </a:r>
          </a:p>
          <a:p>
            <a:pPr lvl="1"/>
            <a:r>
              <a:rPr lang="en-US" dirty="0"/>
              <a:t>Their perspective on God’s word</a:t>
            </a:r>
          </a:p>
        </p:txBody>
      </p:sp>
      <p:sp>
        <p:nvSpPr>
          <p:cNvPr id="5" name="TextBox 4">
            <a:extLst>
              <a:ext uri="{FF2B5EF4-FFF2-40B4-BE49-F238E27FC236}">
                <a16:creationId xmlns:a16="http://schemas.microsoft.com/office/drawing/2014/main" id="{9904B686-79F8-1A51-8A20-B956C41AC8C0}"/>
              </a:ext>
            </a:extLst>
          </p:cNvPr>
          <p:cNvSpPr txBox="1"/>
          <p:nvPr/>
        </p:nvSpPr>
        <p:spPr>
          <a:xfrm>
            <a:off x="118048" y="4233338"/>
            <a:ext cx="11464352"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John 6:68 – </a:t>
            </a:r>
            <a:r>
              <a:rPr lang="en-US" sz="3800" baseline="30000" dirty="0">
                <a:latin typeface="Aptos" panose="020B0004020202020204" pitchFamily="34" charset="0"/>
              </a:rPr>
              <a:t>68</a:t>
            </a:r>
            <a:r>
              <a:rPr lang="en-US" sz="3800" dirty="0">
                <a:latin typeface="Aptos" panose="020B0004020202020204" pitchFamily="34" charset="0"/>
              </a:rPr>
              <a:t>Simon Peter answered him, “Lord, to whom shall we go? You have the words of eternal life.”</a:t>
            </a:r>
          </a:p>
        </p:txBody>
      </p:sp>
      <p:sp>
        <p:nvSpPr>
          <p:cNvPr id="6" name="TextBox 5">
            <a:extLst>
              <a:ext uri="{FF2B5EF4-FFF2-40B4-BE49-F238E27FC236}">
                <a16:creationId xmlns:a16="http://schemas.microsoft.com/office/drawing/2014/main" id="{F1CDEA4C-44DB-2730-6F48-DE3AD0A74550}"/>
              </a:ext>
            </a:extLst>
          </p:cNvPr>
          <p:cNvSpPr txBox="1"/>
          <p:nvPr/>
        </p:nvSpPr>
        <p:spPr>
          <a:xfrm>
            <a:off x="1342323" y="5596116"/>
            <a:ext cx="10426767"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If you want to be like Peter, pray for his perspective on God’s word</a:t>
            </a:r>
          </a:p>
        </p:txBody>
      </p:sp>
    </p:spTree>
    <p:extLst>
      <p:ext uri="{BB962C8B-B14F-4D97-AF65-F5344CB8AC3E}">
        <p14:creationId xmlns:p14="http://schemas.microsoft.com/office/powerpoint/2010/main" val="10383178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xit" presetSubtype="0" fill="hold" grpId="1" nodeType="with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9900" dirty="0">
                <a:latin typeface="Haettenschweiler" panose="020B0706040902060204" pitchFamily="34" charset="0"/>
              </a:rPr>
              <a:t>JOHN 18</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Two Failures, Two Paths</a:t>
            </a:r>
          </a:p>
        </p:txBody>
      </p:sp>
    </p:spTree>
    <p:extLst>
      <p:ext uri="{BB962C8B-B14F-4D97-AF65-F5344CB8AC3E}">
        <p14:creationId xmlns:p14="http://schemas.microsoft.com/office/powerpoint/2010/main" val="129499436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27</a:t>
            </a:r>
            <a:r>
              <a:rPr lang="en-US" dirty="0"/>
              <a:t>As soon as Judas took the bread, Satan entered into him. So Jesus told him, “What you are about to do, do quickly.” </a:t>
            </a:r>
          </a:p>
          <a:p>
            <a:pPr marL="0" indent="0">
              <a:buNone/>
            </a:pPr>
            <a:r>
              <a:rPr lang="en-US" baseline="30000" dirty="0"/>
              <a:t>28</a:t>
            </a:r>
            <a:r>
              <a:rPr lang="en-US" dirty="0"/>
              <a:t>But no one at the meal understood why Jesus said this to him.</a:t>
            </a:r>
          </a:p>
        </p:txBody>
      </p:sp>
    </p:spTree>
    <p:extLst>
      <p:ext uri="{BB962C8B-B14F-4D97-AF65-F5344CB8AC3E}">
        <p14:creationId xmlns:p14="http://schemas.microsoft.com/office/powerpoint/2010/main" val="11841760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29</a:t>
            </a:r>
            <a:r>
              <a:rPr lang="en-US" dirty="0"/>
              <a:t>Since Judas had charge of the money, some thought Jesus was telling him to buy what was needed for the festival, or to give something to the poor. </a:t>
            </a:r>
          </a:p>
          <a:p>
            <a:pPr marL="0" indent="0">
              <a:buNone/>
            </a:pPr>
            <a:r>
              <a:rPr lang="en-US" baseline="30000" dirty="0"/>
              <a:t>30</a:t>
            </a:r>
            <a:r>
              <a:rPr lang="en-US" dirty="0"/>
              <a:t>As soon as Judas had taken the bread, he went out. And it was night. </a:t>
            </a:r>
          </a:p>
        </p:txBody>
      </p:sp>
    </p:spTree>
    <p:extLst>
      <p:ext uri="{BB962C8B-B14F-4D97-AF65-F5344CB8AC3E}">
        <p14:creationId xmlns:p14="http://schemas.microsoft.com/office/powerpoint/2010/main" val="7940311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33</a:t>
            </a:r>
            <a:r>
              <a:rPr lang="en-US" dirty="0"/>
              <a:t>My children, I will be with you only a little longer. You will look for me, and just as I told the Jews, so I tell you now: Where I am going, you cannot come. </a:t>
            </a:r>
          </a:p>
          <a:p>
            <a:pPr marL="0" indent="0">
              <a:buNone/>
            </a:pPr>
            <a:r>
              <a:rPr lang="en-US" baseline="30000" dirty="0"/>
              <a:t>36</a:t>
            </a:r>
            <a:r>
              <a:rPr lang="en-US" dirty="0"/>
              <a:t>Simon Peter asked him, “Lord, where are you going?” Jesus replied, “Where I am going, you cannot follow now, but you will follow later.”</a:t>
            </a:r>
          </a:p>
        </p:txBody>
      </p:sp>
    </p:spTree>
    <p:extLst>
      <p:ext uri="{BB962C8B-B14F-4D97-AF65-F5344CB8AC3E}">
        <p14:creationId xmlns:p14="http://schemas.microsoft.com/office/powerpoint/2010/main" val="6640984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37</a:t>
            </a:r>
            <a:r>
              <a:rPr lang="en-US" dirty="0"/>
              <a:t>Peter asked, “Lord, why can’t I follow you now? I will lay down my life for you.” </a:t>
            </a:r>
          </a:p>
          <a:p>
            <a:pPr marL="0" indent="0">
              <a:buNone/>
            </a:pPr>
            <a:r>
              <a:rPr lang="en-US" baseline="30000" dirty="0"/>
              <a:t>38</a:t>
            </a:r>
            <a:r>
              <a:rPr lang="en-US" dirty="0"/>
              <a:t>Then Jesus answered, “Will you really lay down your life for me? Very truly I tell you, before the rooster crows, you will disown me three times!” </a:t>
            </a:r>
          </a:p>
        </p:txBody>
      </p:sp>
    </p:spTree>
    <p:extLst>
      <p:ext uri="{BB962C8B-B14F-4D97-AF65-F5344CB8AC3E}">
        <p14:creationId xmlns:p14="http://schemas.microsoft.com/office/powerpoint/2010/main" val="2555078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8</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a:t>
            </a:r>
            <a:r>
              <a:rPr lang="en-US" kern="100" dirty="0">
                <a:effectLst/>
                <a:ea typeface="Aptos" panose="020B0004020202020204" pitchFamily="34" charset="0"/>
                <a:cs typeface="Times New Roman" panose="02020603050405020304" pitchFamily="18" charset="0"/>
              </a:rPr>
              <a:t>When he had finished praying, Jesus left with his disciples and crossed the Kidron Valley. On the other side there was a garden and he and his disciples went into it. </a:t>
            </a:r>
          </a:p>
        </p:txBody>
      </p:sp>
    </p:spTree>
    <p:extLst>
      <p:ext uri="{BB962C8B-B14F-4D97-AF65-F5344CB8AC3E}">
        <p14:creationId xmlns:p14="http://schemas.microsoft.com/office/powerpoint/2010/main" val="2617881534"/>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1878</Words>
  <Application>Microsoft Office PowerPoint</Application>
  <PresentationFormat>Widescreen</PresentationFormat>
  <Paragraphs>215</Paragraphs>
  <Slides>43</Slides>
  <Notes>32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Aharoni</vt:lpstr>
      <vt:lpstr>AngsanaUPC</vt:lpstr>
      <vt:lpstr>Aptos</vt:lpstr>
      <vt:lpstr>Aptos Light</vt:lpstr>
      <vt:lpstr>Arial</vt:lpstr>
      <vt:lpstr>Calibri</vt:lpstr>
      <vt:lpstr>Haettenschweiler</vt:lpstr>
      <vt:lpstr>Perpetua</vt:lpstr>
      <vt:lpstr>Times New Roman</vt:lpstr>
      <vt:lpstr>1_Office Theme</vt:lpstr>
      <vt:lpstr>JOHN 18</vt:lpstr>
      <vt:lpstr>John 13</vt:lpstr>
      <vt:lpstr>John 13</vt:lpstr>
      <vt:lpstr>John 13</vt:lpstr>
      <vt:lpstr>John 13</vt:lpstr>
      <vt:lpstr>John 13</vt:lpstr>
      <vt:lpstr>John 13</vt:lpstr>
      <vt:lpstr>John 13</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John 18</vt:lpstr>
      <vt:lpstr>PowerPoint Presentation</vt:lpstr>
      <vt:lpstr>PowerPoint Presentation</vt:lpstr>
      <vt:lpstr>PowerPoint Presentation</vt:lpstr>
      <vt:lpstr>PowerPoint Presentation</vt:lpstr>
      <vt:lpstr>PowerPoint Presentation</vt:lpstr>
      <vt:lpstr>PowerPoint Presentation</vt:lpstr>
      <vt:lpstr>Conclusions</vt:lpstr>
      <vt:lpstr>Conclusions</vt:lpstr>
      <vt:lpstr>Conclusions</vt:lpstr>
      <vt:lpstr>Conclusions</vt:lpstr>
      <vt:lpstr>Conclusions</vt:lpstr>
      <vt:lpstr>JOHN 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2024-08-26T20:16:29Z</dcterms:created>
  <dcterms:modified xsi:type="dcterms:W3CDTF">2024-08-26T20:16:37Z</dcterms:modified>
</cp:coreProperties>
</file>