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33"/>
  </p:notesMasterIdLst>
  <p:sldIdLst>
    <p:sldId id="256" r:id="rId2"/>
    <p:sldId id="257" r:id="rId3"/>
    <p:sldId id="259" r:id="rId4"/>
    <p:sldId id="261" r:id="rId5"/>
    <p:sldId id="264" r:id="rId6"/>
    <p:sldId id="258" r:id="rId7"/>
    <p:sldId id="266" r:id="rId8"/>
    <p:sldId id="279" r:id="rId9"/>
    <p:sldId id="270" r:id="rId10"/>
    <p:sldId id="284" r:id="rId11"/>
    <p:sldId id="285" r:id="rId12"/>
    <p:sldId id="278" r:id="rId13"/>
    <p:sldId id="272" r:id="rId14"/>
    <p:sldId id="286" r:id="rId15"/>
    <p:sldId id="267" r:id="rId16"/>
    <p:sldId id="277" r:id="rId17"/>
    <p:sldId id="290" r:id="rId18"/>
    <p:sldId id="291" r:id="rId19"/>
    <p:sldId id="276" r:id="rId20"/>
    <p:sldId id="283" r:id="rId21"/>
    <p:sldId id="287" r:id="rId22"/>
    <p:sldId id="288" r:id="rId23"/>
    <p:sldId id="289" r:id="rId24"/>
    <p:sldId id="281" r:id="rId25"/>
    <p:sldId id="282" r:id="rId26"/>
    <p:sldId id="265" r:id="rId27"/>
    <p:sldId id="262" r:id="rId28"/>
    <p:sldId id="274" r:id="rId29"/>
    <p:sldId id="263" r:id="rId30"/>
    <p:sldId id="268" r:id="rId31"/>
    <p:sldId id="260"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536" autoAdjust="0"/>
    <p:restoredTop sz="94694"/>
  </p:normalViewPr>
  <p:slideViewPr>
    <p:cSldViewPr snapToGrid="0">
      <p:cViewPr varScale="1">
        <p:scale>
          <a:sx n="56" d="100"/>
          <a:sy n="56" d="100"/>
        </p:scale>
        <p:origin x="5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3B4628-5D3D-8948-83CF-CF253DFF6D1A}" type="datetimeFigureOut">
              <a:rPr lang="en-US" smtClean="0"/>
              <a:t>7/29/2024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CCAE70-82C5-9B4D-B023-91625C8F7F24}" type="slidenum">
              <a:rPr lang="en-US" smtClean="0"/>
              <a:t>‹#›</a:t>
            </a:fld>
            <a:endParaRPr lang="en-US"/>
          </a:p>
        </p:txBody>
      </p:sp>
    </p:spTree>
    <p:extLst>
      <p:ext uri="{BB962C8B-B14F-4D97-AF65-F5344CB8AC3E}">
        <p14:creationId xmlns:p14="http://schemas.microsoft.com/office/powerpoint/2010/main" val="2852594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CCAE70-82C5-9B4D-B023-91625C8F7F24}" type="slidenum">
              <a:rPr lang="en-US" smtClean="0"/>
              <a:t>28</a:t>
            </a:fld>
            <a:endParaRPr lang="en-US"/>
          </a:p>
        </p:txBody>
      </p:sp>
    </p:spTree>
    <p:extLst>
      <p:ext uri="{BB962C8B-B14F-4D97-AF65-F5344CB8AC3E}">
        <p14:creationId xmlns:p14="http://schemas.microsoft.com/office/powerpoint/2010/main" val="141275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6971A-9AEC-58E7-7E3D-45FD96E05D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FE5BB7-179C-4233-5075-44055C9A79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D6CC706-3431-CA6B-2EA1-EE87D80ECC51}"/>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5" name="Footer Placeholder 4">
            <a:extLst>
              <a:ext uri="{FF2B5EF4-FFF2-40B4-BE49-F238E27FC236}">
                <a16:creationId xmlns:a16="http://schemas.microsoft.com/office/drawing/2014/main" id="{E104A8BA-8A01-E756-D161-778E6EB676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726FDF-39C1-C738-192E-BFB8862A8BA0}"/>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111276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4470E-259B-6668-8113-C638826A9D8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DA413B-2318-6AF6-605E-A062AB6153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56FF01-A563-7E86-C431-22F3BB365632}"/>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5" name="Footer Placeholder 4">
            <a:extLst>
              <a:ext uri="{FF2B5EF4-FFF2-40B4-BE49-F238E27FC236}">
                <a16:creationId xmlns:a16="http://schemas.microsoft.com/office/drawing/2014/main" id="{AD8C8ED2-6190-122D-D66A-927C37BDFF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72260A-8A9C-8BB2-C0BA-88ABEEBA0924}"/>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1035899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0B1CB6-09B4-D885-44AD-EBA62A49B9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8B5A6B-B1E3-0ED8-E529-187DE34D16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188F15-B4D4-4011-E743-52F966B5F4B6}"/>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5" name="Footer Placeholder 4">
            <a:extLst>
              <a:ext uri="{FF2B5EF4-FFF2-40B4-BE49-F238E27FC236}">
                <a16:creationId xmlns:a16="http://schemas.microsoft.com/office/drawing/2014/main" id="{54A9E15A-EDB3-433C-BE09-5E5F9F27FF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66EE45-63D4-18BA-E88E-13665A634938}"/>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319035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7B5AE-74F4-B8B7-5106-6EF7346A0E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515E5C-40DE-7708-96EA-B8776B001D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C6E48B-AF28-0A54-54B7-2B2A322FAECC}"/>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5" name="Footer Placeholder 4">
            <a:extLst>
              <a:ext uri="{FF2B5EF4-FFF2-40B4-BE49-F238E27FC236}">
                <a16:creationId xmlns:a16="http://schemas.microsoft.com/office/drawing/2014/main" id="{02BE58D0-814A-2923-7A7C-5793B4A15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2FFD7E-E431-B1AC-98CA-37A1DDDBB27F}"/>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826768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673A4-632E-410C-2E74-C9B75052B4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F241C6-25D5-EFC9-A42C-BCE168E7B55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AD5C7F-FE4C-7D78-4818-038FDD92CA1D}"/>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5" name="Footer Placeholder 4">
            <a:extLst>
              <a:ext uri="{FF2B5EF4-FFF2-40B4-BE49-F238E27FC236}">
                <a16:creationId xmlns:a16="http://schemas.microsoft.com/office/drawing/2014/main" id="{08903C77-41DF-E87B-27B5-5A7EC6451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95FD23-3700-653C-624A-9D1FF591255A}"/>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65902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FF8BE-0257-0F16-5DE1-CF15CB8E7A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AF6A39-875E-2FE0-DE44-546F8D3DE7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D674AA-FBC5-13B7-2164-EACCB96612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BCC7943-8228-C2C8-B20F-29EC19FA7F4D}"/>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6" name="Footer Placeholder 5">
            <a:extLst>
              <a:ext uri="{FF2B5EF4-FFF2-40B4-BE49-F238E27FC236}">
                <a16:creationId xmlns:a16="http://schemas.microsoft.com/office/drawing/2014/main" id="{C40930A6-1BDA-098E-4032-389532039C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593793-5017-2F16-CAA1-6A4C081D9363}"/>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3940233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34CE3-7768-6515-E079-1ECAB5F10B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09B42F-4FD8-C05B-65B3-E35400035C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69A0F27-55CA-D502-D86A-D782DAF8AC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AFF66B-1AF8-46D1-966E-526E22C03C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AFC852-D56B-F649-21D3-7845D8B943B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107ECE6-2F56-C3B0-ED0D-176325AB1DE8}"/>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8" name="Footer Placeholder 7">
            <a:extLst>
              <a:ext uri="{FF2B5EF4-FFF2-40B4-BE49-F238E27FC236}">
                <a16:creationId xmlns:a16="http://schemas.microsoft.com/office/drawing/2014/main" id="{F8DE23C9-0779-177C-18E1-4F6A922DD9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BC28C0-5686-4543-01A1-59D1817F2C30}"/>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795203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E79AB-F868-C490-0B65-CE93AB3479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19CBC5-7CE9-A7FD-078A-A7DB01760D99}"/>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4" name="Footer Placeholder 3">
            <a:extLst>
              <a:ext uri="{FF2B5EF4-FFF2-40B4-BE49-F238E27FC236}">
                <a16:creationId xmlns:a16="http://schemas.microsoft.com/office/drawing/2014/main" id="{DB5EB6A3-C72C-CFA7-24FA-F96C75030EC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7D01B7-578A-BF99-4636-7D6018C083B8}"/>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422075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3CFE3C-DF5E-CD3A-EC03-BD518A8F0C41}"/>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3" name="Footer Placeholder 2">
            <a:extLst>
              <a:ext uri="{FF2B5EF4-FFF2-40B4-BE49-F238E27FC236}">
                <a16:creationId xmlns:a16="http://schemas.microsoft.com/office/drawing/2014/main" id="{2AB23ABB-16E8-7EF3-7B31-5A67948290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7A13818-EA54-90C6-58C8-5708783E9F61}"/>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3452185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1A78C-AF10-AC06-5E30-C0E623DA21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363E6A-305C-07E5-A599-F91B7F2384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AC5DB6-EEC4-6671-51DB-9EF894B2F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AD177F-DACB-41BA-4989-AF69580BDB2B}"/>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6" name="Footer Placeholder 5">
            <a:extLst>
              <a:ext uri="{FF2B5EF4-FFF2-40B4-BE49-F238E27FC236}">
                <a16:creationId xmlns:a16="http://schemas.microsoft.com/office/drawing/2014/main" id="{3FD8E903-5289-ED41-6779-A598D0F818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D5B3DE-43C1-B599-0A05-BCF9DA3E584B}"/>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3527533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FF72-3F1D-D809-F70A-E45F93D79F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8842C53-1E66-169D-5E9A-0B32520F5F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042585-1F33-A6A5-BD67-9D423A5D8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DDD4ED-7A07-86EB-3355-FC60EAD5A54D}"/>
              </a:ext>
            </a:extLst>
          </p:cNvPr>
          <p:cNvSpPr>
            <a:spLocks noGrp="1"/>
          </p:cNvSpPr>
          <p:nvPr>
            <p:ph type="dt" sz="half" idx="10"/>
          </p:nvPr>
        </p:nvSpPr>
        <p:spPr/>
        <p:txBody>
          <a:bodyPr/>
          <a:lstStyle/>
          <a:p>
            <a:fld id="{49592ACD-6F8F-6140-99C9-5EE9924F5E2F}" type="datetimeFigureOut">
              <a:rPr lang="en-US" smtClean="0"/>
              <a:t>7/29/2024</a:t>
            </a:fld>
            <a:endParaRPr lang="en-US"/>
          </a:p>
        </p:txBody>
      </p:sp>
      <p:sp>
        <p:nvSpPr>
          <p:cNvPr id="6" name="Footer Placeholder 5">
            <a:extLst>
              <a:ext uri="{FF2B5EF4-FFF2-40B4-BE49-F238E27FC236}">
                <a16:creationId xmlns:a16="http://schemas.microsoft.com/office/drawing/2014/main" id="{4A74DD83-9358-64A1-3155-2CA33A22FD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1A99C7-A128-898C-17F7-4B1BFCAB8EFF}"/>
              </a:ext>
            </a:extLst>
          </p:cNvPr>
          <p:cNvSpPr>
            <a:spLocks noGrp="1"/>
          </p:cNvSpPr>
          <p:nvPr>
            <p:ph type="sldNum" sz="quarter" idx="12"/>
          </p:nvPr>
        </p:nvSpPr>
        <p:spPr/>
        <p:txBody>
          <a:bodyPr/>
          <a:lstStyle/>
          <a:p>
            <a:fld id="{21956688-215E-F84F-A29F-92BED5AD7571}" type="slidenum">
              <a:rPr lang="en-US" smtClean="0"/>
              <a:t>‹#›</a:t>
            </a:fld>
            <a:endParaRPr lang="en-US"/>
          </a:p>
        </p:txBody>
      </p:sp>
    </p:spTree>
    <p:extLst>
      <p:ext uri="{BB962C8B-B14F-4D97-AF65-F5344CB8AC3E}">
        <p14:creationId xmlns:p14="http://schemas.microsoft.com/office/powerpoint/2010/main" val="26101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25B5D8-AE6A-D899-C962-3D75B0564A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A36EBE9-EC71-E8A8-86D4-1600193220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6AAC25-FB5F-E408-FCCE-2E71DED2C5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9592ACD-6F8F-6140-99C9-5EE9924F5E2F}" type="datetimeFigureOut">
              <a:rPr lang="en-US" smtClean="0"/>
              <a:t>7/29/2024</a:t>
            </a:fld>
            <a:endParaRPr lang="en-US"/>
          </a:p>
        </p:txBody>
      </p:sp>
      <p:sp>
        <p:nvSpPr>
          <p:cNvPr id="5" name="Footer Placeholder 4">
            <a:extLst>
              <a:ext uri="{FF2B5EF4-FFF2-40B4-BE49-F238E27FC236}">
                <a16:creationId xmlns:a16="http://schemas.microsoft.com/office/drawing/2014/main" id="{3E3C831E-5544-5064-413B-DFE14DA9EA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FFB953-60B5-2E34-C03F-F7DF465A01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1956688-215E-F84F-A29F-92BED5AD7571}" type="slidenum">
              <a:rPr lang="en-US" smtClean="0"/>
              <a:t>‹#›</a:t>
            </a:fld>
            <a:endParaRPr lang="en-US"/>
          </a:p>
        </p:txBody>
      </p:sp>
    </p:spTree>
    <p:extLst>
      <p:ext uri="{BB962C8B-B14F-4D97-AF65-F5344CB8AC3E}">
        <p14:creationId xmlns:p14="http://schemas.microsoft.com/office/powerpoint/2010/main" val="1863392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31EA4A4-5D79-4817-B146-24029A2F3C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39D3AE-5D24-1A17-BA61-B71B7B194D4E}"/>
              </a:ext>
            </a:extLst>
          </p:cNvPr>
          <p:cNvSpPr>
            <a:spLocks noGrp="1"/>
          </p:cNvSpPr>
          <p:nvPr>
            <p:ph type="ctrTitle"/>
          </p:nvPr>
        </p:nvSpPr>
        <p:spPr>
          <a:xfrm>
            <a:off x="7848599" y="1122363"/>
            <a:ext cx="4185745" cy="3204134"/>
          </a:xfrm>
        </p:spPr>
        <p:txBody>
          <a:bodyPr anchor="b">
            <a:normAutofit/>
          </a:bodyPr>
          <a:lstStyle/>
          <a:p>
            <a:pPr algn="l"/>
            <a:r>
              <a:rPr lang="en-US" dirty="0">
                <a:latin typeface="Arial" panose="020B0604020202020204" pitchFamily="34" charset="0"/>
                <a:cs typeface="Arial" panose="020B0604020202020204" pitchFamily="34" charset="0"/>
              </a:rPr>
              <a:t>Mission in the Marrow</a:t>
            </a:r>
          </a:p>
        </p:txBody>
      </p:sp>
      <p:sp>
        <p:nvSpPr>
          <p:cNvPr id="3" name="Subtitle 2">
            <a:extLst>
              <a:ext uri="{FF2B5EF4-FFF2-40B4-BE49-F238E27FC236}">
                <a16:creationId xmlns:a16="http://schemas.microsoft.com/office/drawing/2014/main" id="{CC67D16B-A3DF-7363-5874-EB60691CF3C1}"/>
              </a:ext>
            </a:extLst>
          </p:cNvPr>
          <p:cNvSpPr>
            <a:spLocks noGrp="1"/>
          </p:cNvSpPr>
          <p:nvPr>
            <p:ph type="subTitle" idx="1"/>
          </p:nvPr>
        </p:nvSpPr>
        <p:spPr>
          <a:xfrm>
            <a:off x="7848600" y="4872922"/>
            <a:ext cx="3977640" cy="1208141"/>
          </a:xfrm>
        </p:spPr>
        <p:txBody>
          <a:bodyPr>
            <a:normAutofit/>
          </a:bodyPr>
          <a:lstStyle/>
          <a:p>
            <a:pPr algn="l"/>
            <a:r>
              <a:rPr lang="en-US" sz="3200" dirty="0">
                <a:latin typeface="Arial" panose="020B0604020202020204" pitchFamily="34" charset="0"/>
                <a:cs typeface="Arial" panose="020B0604020202020204" pitchFamily="34" charset="0"/>
              </a:rPr>
              <a:t>God’s Enduring Plan for the Nations</a:t>
            </a:r>
          </a:p>
        </p:txBody>
      </p:sp>
      <p:sp>
        <p:nvSpPr>
          <p:cNvPr id="21" name="Rectangle 20">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3" name="Rectangle 2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val="1869669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 The Antiquity of God’s Mission</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What transpires after God’s glorious Images rebel?</a:t>
            </a:r>
          </a:p>
          <a:p>
            <a:r>
              <a:rPr lang="en-US" sz="3200" dirty="0">
                <a:latin typeface="Arial" panose="020B0604020202020204" pitchFamily="34" charset="0"/>
                <a:cs typeface="Arial" panose="020B0604020202020204" pitchFamily="34" charset="0"/>
              </a:rPr>
              <a:t>There’s a murder in the first family (4:8)</a:t>
            </a:r>
          </a:p>
          <a:p>
            <a:r>
              <a:rPr lang="en-US" sz="3200" dirty="0">
                <a:latin typeface="Arial" panose="020B0604020202020204" pitchFamily="34" charset="0"/>
                <a:cs typeface="Arial" panose="020B0604020202020204" pitchFamily="34" charset="0"/>
              </a:rPr>
              <a:t>There’s polygamy and more murder (4:23-24)</a:t>
            </a:r>
          </a:p>
          <a:p>
            <a:r>
              <a:rPr lang="en-US" sz="3200" dirty="0">
                <a:latin typeface="Arial" panose="020B0604020202020204" pitchFamily="34" charset="0"/>
                <a:cs typeface="Arial" panose="020B0604020202020204" pitchFamily="34" charset="0"/>
              </a:rPr>
              <a:t>There’s a breach in the human/angel barrier (6:2-8). Instead of the earth being filled with God’s glory, it’s “filled with violence” (Gen 6:11-13)</a:t>
            </a:r>
          </a:p>
          <a:p>
            <a:pPr marL="0" indent="0">
              <a:buNone/>
            </a:pPr>
            <a:r>
              <a:rPr lang="en-US" sz="3200" dirty="0">
                <a:latin typeface="Arial" panose="020B0604020202020204" pitchFamily="34" charset="0"/>
                <a:cs typeface="Arial" panose="020B0604020202020204" pitchFamily="34" charset="0"/>
              </a:rPr>
              <a:t>This causes God to judge the whole world, sparing only a single family</a:t>
            </a: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683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 The Antiquity of God’s Mission</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Following the flood, God renews his call to his images to fill the earth with his glory. (9:6-7)</a:t>
            </a:r>
          </a:p>
          <a:p>
            <a:pPr marL="0" indent="0">
              <a:buNone/>
            </a:pPr>
            <a:r>
              <a:rPr lang="en-US" sz="3200" dirty="0">
                <a:latin typeface="Arial" panose="020B0604020202020204" pitchFamily="34" charset="0"/>
                <a:cs typeface="Arial" panose="020B0604020202020204" pitchFamily="34" charset="0"/>
              </a:rPr>
              <a:t>It’s not long after the flood where people lose their way. They build a tower in Babel</a:t>
            </a:r>
          </a:p>
          <a:p>
            <a:r>
              <a:rPr lang="en-US" sz="3200" dirty="0">
                <a:latin typeface="Arial" panose="020B0604020202020204" pitchFamily="34" charset="0"/>
                <a:cs typeface="Arial" panose="020B0604020202020204" pitchFamily="34" charset="0"/>
              </a:rPr>
              <a:t>To make name </a:t>
            </a:r>
            <a:r>
              <a:rPr lang="en-US" sz="3200" i="1" dirty="0">
                <a:latin typeface="Arial" panose="020B0604020202020204" pitchFamily="34" charset="0"/>
                <a:cs typeface="Arial" panose="020B0604020202020204" pitchFamily="34" charset="0"/>
              </a:rPr>
              <a:t>for themselves </a:t>
            </a:r>
            <a:r>
              <a:rPr lang="en-US" sz="3200" dirty="0">
                <a:latin typeface="Arial" panose="020B0604020202020204" pitchFamily="34" charset="0"/>
                <a:cs typeface="Arial" panose="020B0604020202020204" pitchFamily="34" charset="0"/>
              </a:rPr>
              <a:t>(11:4), not glorify God</a:t>
            </a:r>
          </a:p>
          <a:p>
            <a:r>
              <a:rPr lang="en-US" sz="3200" dirty="0">
                <a:latin typeface="Arial" panose="020B0604020202020204" pitchFamily="34" charset="0"/>
                <a:cs typeface="Arial" panose="020B0604020202020204" pitchFamily="34" charset="0"/>
              </a:rPr>
              <a:t>To avoid “scattering” (11:4), not fill the earth</a:t>
            </a:r>
          </a:p>
          <a:p>
            <a:pPr marL="0" indent="0">
              <a:buNone/>
            </a:pPr>
            <a:r>
              <a:rPr lang="en-US" sz="3200" dirty="0">
                <a:latin typeface="Arial" panose="020B0604020202020204" pitchFamily="34" charset="0"/>
                <a:cs typeface="Arial" panose="020B0604020202020204" pitchFamily="34" charset="0"/>
              </a:rPr>
              <a:t>Now what?</a:t>
            </a: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7746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 The Antiquity of God’s Mission</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lnSpcReduction="10000"/>
          </a:bodyPr>
          <a:lstStyle/>
          <a:p>
            <a:pPr marL="0" indent="0">
              <a:buNone/>
            </a:pPr>
            <a:r>
              <a:rPr lang="en-US" dirty="0">
                <a:latin typeface="Arial" panose="020B0604020202020204" pitchFamily="34" charset="0"/>
                <a:cs typeface="Arial" panose="020B0604020202020204" pitchFamily="34" charset="0"/>
              </a:rPr>
              <a:t>“Genesis 1-11 poses a cosmic question to which God must provide a cosmic answer. The problems so graphically spread before the reader in Genesis 1-11 will not be solved just by finding a way to get human beings to heaven when they die. Death itself must be destroyed if the curse is to be removed and the way opened to the tree of life…</a:t>
            </a:r>
          </a:p>
          <a:p>
            <a:pPr marL="0" indent="0">
              <a:buNone/>
            </a:pPr>
            <a:r>
              <a:rPr lang="en-US" dirty="0">
                <a:latin typeface="Arial" panose="020B0604020202020204" pitchFamily="34" charset="0"/>
                <a:cs typeface="Arial" panose="020B0604020202020204" pitchFamily="34" charset="0"/>
              </a:rPr>
              <a:t>“What can God do next? Something that only God could have thought of. He sees an elderly, childless couple in the land of Babel and decides to make them the fountainhead, the launch pad of his whole mission of cosmic redemption. We can almost hear the sharp intake of breath among the heavenly hosts when the astonishing plan was revealed.” (Wright, 199)</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3976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 The Antiquity of God’s Mission</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b="1" dirty="0">
                <a:latin typeface="Arial" panose="020B0604020202020204" pitchFamily="34" charset="0"/>
                <a:cs typeface="Arial" panose="020B0604020202020204" pitchFamily="34" charset="0"/>
              </a:rPr>
              <a:t>Genesis 12:1-3 </a:t>
            </a:r>
            <a:r>
              <a:rPr lang="en-US" sz="3200" dirty="0">
                <a:latin typeface="Arial" panose="020B0604020202020204" pitchFamily="34" charset="0"/>
                <a:cs typeface="Arial" panose="020B0604020202020204" pitchFamily="34" charset="0"/>
              </a:rPr>
              <a:t>(</a:t>
            </a:r>
            <a:r>
              <a:rPr lang="en-US" sz="3200" cap="small" dirty="0">
                <a:latin typeface="Arial" panose="020B0604020202020204" pitchFamily="34" charset="0"/>
                <a:cs typeface="Arial" panose="020B0604020202020204" pitchFamily="34" charset="0"/>
              </a:rPr>
              <a:t>niv) </a:t>
            </a:r>
            <a:r>
              <a:rPr lang="en-US" sz="3200" dirty="0">
                <a:latin typeface="Arial" panose="020B0604020202020204" pitchFamily="34" charset="0"/>
                <a:cs typeface="Arial" panose="020B0604020202020204" pitchFamily="34" charset="0"/>
              </a:rPr>
              <a:t>The LORD had said to Abram, “Go from your country, your people and your father’s household to the land I will show you. </a:t>
            </a:r>
            <a:r>
              <a:rPr lang="en-US" sz="3200" baseline="30000" dirty="0">
                <a:latin typeface="Arial" panose="020B0604020202020204" pitchFamily="34" charset="0"/>
                <a:cs typeface="Arial" panose="020B0604020202020204" pitchFamily="34" charset="0"/>
              </a:rPr>
              <a:t>2</a:t>
            </a:r>
            <a:r>
              <a:rPr lang="en-US" sz="3200" dirty="0">
                <a:latin typeface="Arial" panose="020B0604020202020204" pitchFamily="34" charset="0"/>
                <a:cs typeface="Arial" panose="020B0604020202020204" pitchFamily="34" charset="0"/>
              </a:rPr>
              <a:t>I will make you into a great nation, and I will bless you; I will make your name great, and you will be a blessing. </a:t>
            </a:r>
            <a:r>
              <a:rPr lang="en-US" sz="3200" baseline="30000" dirty="0">
                <a:latin typeface="Arial" panose="020B0604020202020204" pitchFamily="34" charset="0"/>
                <a:cs typeface="Arial" panose="020B0604020202020204" pitchFamily="34" charset="0"/>
              </a:rPr>
              <a:t>3</a:t>
            </a:r>
            <a:r>
              <a:rPr lang="en-US" sz="3200" dirty="0">
                <a:latin typeface="Arial" panose="020B0604020202020204" pitchFamily="34" charset="0"/>
                <a:cs typeface="Arial" panose="020B0604020202020204" pitchFamily="34" charset="0"/>
              </a:rPr>
              <a:t>I will bless those who bless you, and whoever curses you I will curse; and all peoples on earth will be blessed through you.”</a:t>
            </a:r>
          </a:p>
        </p:txBody>
      </p:sp>
    </p:spTree>
    <p:extLst>
      <p:ext uri="{BB962C8B-B14F-4D97-AF65-F5344CB8AC3E}">
        <p14:creationId xmlns:p14="http://schemas.microsoft.com/office/powerpoint/2010/main" val="3468566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 The Antiquity of God’s Mission</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b="1" dirty="0">
                <a:latin typeface="Arial" panose="020B0604020202020204" pitchFamily="34" charset="0"/>
                <a:cs typeface="Arial" panose="020B0604020202020204" pitchFamily="34" charset="0"/>
              </a:rPr>
              <a:t>Genesis 12:1-3 </a:t>
            </a:r>
            <a:r>
              <a:rPr lang="en-US" sz="3200" dirty="0">
                <a:latin typeface="Arial" panose="020B0604020202020204" pitchFamily="34" charset="0"/>
                <a:cs typeface="Arial" panose="020B0604020202020204" pitchFamily="34" charset="0"/>
              </a:rPr>
              <a:t>(</a:t>
            </a:r>
            <a:r>
              <a:rPr lang="en-US" sz="3200" cap="small" dirty="0">
                <a:latin typeface="Arial" panose="020B0604020202020204" pitchFamily="34" charset="0"/>
                <a:cs typeface="Arial" panose="020B0604020202020204" pitchFamily="34" charset="0"/>
              </a:rPr>
              <a:t>niv) </a:t>
            </a:r>
            <a:r>
              <a:rPr lang="en-US" sz="3200" dirty="0">
                <a:latin typeface="Arial" panose="020B0604020202020204" pitchFamily="34" charset="0"/>
                <a:cs typeface="Arial" panose="020B0604020202020204" pitchFamily="34" charset="0"/>
              </a:rPr>
              <a:t>The LORD had said to Abram, “Go from your country, your people and your father’s household to the land I will show you. </a:t>
            </a:r>
            <a:r>
              <a:rPr lang="en-US" sz="3200" baseline="30000" dirty="0">
                <a:latin typeface="Arial" panose="020B0604020202020204" pitchFamily="34" charset="0"/>
                <a:cs typeface="Arial" panose="020B0604020202020204" pitchFamily="34" charset="0"/>
              </a:rPr>
              <a:t>2</a:t>
            </a:r>
            <a:r>
              <a:rPr lang="en-US" sz="3200" dirty="0">
                <a:latin typeface="Arial" panose="020B0604020202020204" pitchFamily="34" charset="0"/>
                <a:cs typeface="Arial" panose="020B0604020202020204" pitchFamily="34" charset="0"/>
              </a:rPr>
              <a:t>I will make you into a great nation, and I will bless you; I will make your name great, and you will be a blessing. </a:t>
            </a:r>
            <a:r>
              <a:rPr lang="en-US" sz="3200" baseline="30000" dirty="0">
                <a:latin typeface="Arial" panose="020B0604020202020204" pitchFamily="34" charset="0"/>
                <a:cs typeface="Arial" panose="020B0604020202020204" pitchFamily="34" charset="0"/>
              </a:rPr>
              <a:t>3</a:t>
            </a:r>
            <a:r>
              <a:rPr lang="en-US" sz="3200" dirty="0">
                <a:latin typeface="Arial" panose="020B0604020202020204" pitchFamily="34" charset="0"/>
                <a:cs typeface="Arial" panose="020B0604020202020204" pitchFamily="34" charset="0"/>
              </a:rPr>
              <a:t>I will bless those who bless you, and whoever curses you I will curse; and </a:t>
            </a:r>
            <a:r>
              <a:rPr lang="en-US" sz="3200" u="sng" dirty="0">
                <a:solidFill>
                  <a:schemeClr val="accent1"/>
                </a:solidFill>
                <a:latin typeface="Arial" panose="020B0604020202020204" pitchFamily="34" charset="0"/>
                <a:cs typeface="Arial" panose="020B0604020202020204" pitchFamily="34" charset="0"/>
              </a:rPr>
              <a:t>all peoples on earth will be blessed through you.</a:t>
            </a:r>
            <a:r>
              <a:rPr lang="en-US" sz="3200" dirty="0">
                <a:latin typeface="Arial" panose="020B0604020202020204" pitchFamily="34" charset="0"/>
                <a:cs typeface="Arial" panose="020B0604020202020204" pitchFamily="34" charset="0"/>
              </a:rPr>
              <a:t>”</a:t>
            </a:r>
          </a:p>
          <a:p>
            <a:pPr marL="0" indent="0">
              <a:buNone/>
            </a:pPr>
            <a:r>
              <a:rPr lang="en-US" sz="3200" dirty="0">
                <a:latin typeface="Arial" panose="020B0604020202020204" pitchFamily="34" charset="0"/>
                <a:cs typeface="Arial" panose="020B0604020202020204" pitchFamily="34" charset="0"/>
              </a:rPr>
              <a:t>This promise recurs in similar language for Abraham (Gen 17:5, 22:17-18), Isaac (26:4), and Jacob (28:14).</a:t>
            </a:r>
          </a:p>
        </p:txBody>
      </p:sp>
    </p:spTree>
    <p:extLst>
      <p:ext uri="{BB962C8B-B14F-4D97-AF65-F5344CB8AC3E}">
        <p14:creationId xmlns:p14="http://schemas.microsoft.com/office/powerpoint/2010/main" val="2277588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fontScale="92500" lnSpcReduction="10000"/>
          </a:bodyPr>
          <a:lstStyle/>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The Old Testament </a:t>
            </a:r>
            <a:r>
              <a:rPr lang="en-US" sz="3200" i="1" dirty="0">
                <a:solidFill>
                  <a:srgbClr val="222222"/>
                </a:solidFill>
                <a:highlight>
                  <a:srgbClr val="FFFFFF"/>
                </a:highlight>
                <a:latin typeface="Arial" panose="020B0604020202020204" pitchFamily="34" charset="0"/>
                <a:cs typeface="Arial" panose="020B0604020202020204" pitchFamily="34" charset="0"/>
              </a:rPr>
              <a:t>appears</a:t>
            </a:r>
            <a:r>
              <a:rPr lang="en-US" sz="3200" dirty="0">
                <a:solidFill>
                  <a:srgbClr val="222222"/>
                </a:solidFill>
                <a:highlight>
                  <a:srgbClr val="FFFFFF"/>
                </a:highlight>
                <a:latin typeface="Arial" panose="020B0604020202020204" pitchFamily="34" charset="0"/>
                <a:cs typeface="Arial" panose="020B0604020202020204" pitchFamily="34" charset="0"/>
              </a:rPr>
              <a:t> to forget about the nations.</a:t>
            </a:r>
          </a:p>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The focus is certainly on Israel, God’s chosen people. </a:t>
            </a:r>
          </a:p>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However, outside nations feature prominently in Israel’s national formation and identity:</a:t>
            </a:r>
          </a:p>
          <a:p>
            <a:r>
              <a:rPr lang="en-US" dirty="0">
                <a:solidFill>
                  <a:srgbClr val="222222"/>
                </a:solidFill>
                <a:highlight>
                  <a:srgbClr val="FFFFFF"/>
                </a:highlight>
                <a:latin typeface="Arial" panose="020B0604020202020204" pitchFamily="34" charset="0"/>
                <a:cs typeface="Arial" panose="020B0604020202020204" pitchFamily="34" charset="0"/>
              </a:rPr>
              <a:t>Ex 7:5a</a:t>
            </a:r>
            <a:r>
              <a:rPr lang="en-US" dirty="0">
                <a:highlight>
                  <a:srgbClr val="FFFFFF"/>
                </a:highlight>
                <a:latin typeface="Arial" panose="020B0604020202020204" pitchFamily="34" charset="0"/>
                <a:cs typeface="Arial" panose="020B0604020202020204" pitchFamily="34" charset="0"/>
              </a:rPr>
              <a:t> (</a:t>
            </a:r>
            <a:r>
              <a:rPr lang="en-US" cap="small" dirty="0">
                <a:highlight>
                  <a:srgbClr val="FFFFFF"/>
                </a:highlight>
                <a:latin typeface="Arial" panose="020B0604020202020204" pitchFamily="34" charset="0"/>
                <a:cs typeface="Arial" panose="020B0604020202020204" pitchFamily="34" charset="0"/>
              </a:rPr>
              <a:t>niv)</a:t>
            </a:r>
            <a:r>
              <a:rPr lang="en-US" dirty="0">
                <a:solidFill>
                  <a:srgbClr val="222222"/>
                </a:solidFill>
                <a:highlight>
                  <a:srgbClr val="FFFFFF"/>
                </a:highlight>
                <a:latin typeface="Arial" panose="020B0604020202020204" pitchFamily="34" charset="0"/>
                <a:cs typeface="Arial" panose="020B0604020202020204" pitchFamily="34" charset="0"/>
              </a:rPr>
              <a:t> </a:t>
            </a:r>
            <a:r>
              <a:rPr lang="en-US" dirty="0">
                <a:solidFill>
                  <a:srgbClr val="222222"/>
                </a:solidFill>
                <a:latin typeface="Arial" panose="020B0604020202020204" pitchFamily="34" charset="0"/>
                <a:cs typeface="Arial" panose="020B0604020202020204" pitchFamily="34" charset="0"/>
              </a:rPr>
              <a:t>And the Egyptians will know that I am the Lord…</a:t>
            </a:r>
            <a:endParaRPr lang="en-US" dirty="0">
              <a:solidFill>
                <a:srgbClr val="222222"/>
              </a:solidFill>
              <a:highlight>
                <a:srgbClr val="FFFFFF"/>
              </a:highlight>
              <a:latin typeface="Arial" panose="020B0604020202020204" pitchFamily="34" charset="0"/>
              <a:cs typeface="Arial" panose="020B0604020202020204" pitchFamily="34" charset="0"/>
            </a:endParaRPr>
          </a:p>
          <a:p>
            <a:r>
              <a:rPr lang="en-US" dirty="0">
                <a:solidFill>
                  <a:srgbClr val="222222"/>
                </a:solidFill>
                <a:latin typeface="Arial" panose="020B0604020202020204" pitchFamily="34" charset="0"/>
                <a:cs typeface="Arial" panose="020B0604020202020204" pitchFamily="34" charset="0"/>
              </a:rPr>
              <a:t>Exodus 9:16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latin typeface="Arial" panose="020B0604020202020204" pitchFamily="34" charset="0"/>
                <a:cs typeface="Arial" panose="020B0604020202020204" pitchFamily="34" charset="0"/>
              </a:rPr>
              <a:t>But I have raised you up for this very purpose, </a:t>
            </a:r>
            <a:r>
              <a:rPr lang="en-US" dirty="0">
                <a:solidFill>
                  <a:srgbClr val="222222"/>
                </a:solidFill>
                <a:latin typeface="Arial" panose="020B0604020202020204" pitchFamily="34" charset="0"/>
                <a:cs typeface="Arial" panose="020B0604020202020204" pitchFamily="34" charset="0"/>
              </a:rPr>
              <a:t>that I might show you [Pharoah] my power and that my name might be proclaimed in all the earth.</a:t>
            </a:r>
          </a:p>
          <a:p>
            <a:r>
              <a:rPr lang="en-US" dirty="0">
                <a:solidFill>
                  <a:srgbClr val="222222"/>
                </a:solidFill>
                <a:latin typeface="Arial" panose="020B0604020202020204" pitchFamily="34" charset="0"/>
                <a:cs typeface="Arial" panose="020B0604020202020204" pitchFamily="34" charset="0"/>
              </a:rPr>
              <a:t>Exodus 19:6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solidFill>
                  <a:srgbClr val="222222"/>
                </a:solidFill>
                <a:latin typeface="Arial" panose="020B0604020202020204" pitchFamily="34" charset="0"/>
                <a:cs typeface="Arial" panose="020B0604020202020204" pitchFamily="34" charset="0"/>
              </a:rPr>
              <a:t>you will be for me a kingdom of priests and a holy nation.’ These are the words you are to speak to the Israelites.”</a:t>
            </a:r>
          </a:p>
        </p:txBody>
      </p:sp>
    </p:spTree>
    <p:extLst>
      <p:ext uri="{BB962C8B-B14F-4D97-AF65-F5344CB8AC3E}">
        <p14:creationId xmlns:p14="http://schemas.microsoft.com/office/powerpoint/2010/main" val="167850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fontScale="92500" lnSpcReduction="10000"/>
          </a:bodyPr>
          <a:lstStyle/>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The Old Testament </a:t>
            </a:r>
            <a:r>
              <a:rPr lang="en-US" sz="3200" i="1" dirty="0">
                <a:solidFill>
                  <a:srgbClr val="222222"/>
                </a:solidFill>
                <a:highlight>
                  <a:srgbClr val="FFFFFF"/>
                </a:highlight>
                <a:latin typeface="Arial" panose="020B0604020202020204" pitchFamily="34" charset="0"/>
                <a:cs typeface="Arial" panose="020B0604020202020204" pitchFamily="34" charset="0"/>
              </a:rPr>
              <a:t>appears</a:t>
            </a:r>
            <a:r>
              <a:rPr lang="en-US" sz="3200" dirty="0">
                <a:solidFill>
                  <a:srgbClr val="222222"/>
                </a:solidFill>
                <a:highlight>
                  <a:srgbClr val="FFFFFF"/>
                </a:highlight>
                <a:latin typeface="Arial" panose="020B0604020202020204" pitchFamily="34" charset="0"/>
                <a:cs typeface="Arial" panose="020B0604020202020204" pitchFamily="34" charset="0"/>
              </a:rPr>
              <a:t> to forget about the nations.</a:t>
            </a:r>
          </a:p>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The focus is certainly on Israel, God’s chosen people. </a:t>
            </a:r>
          </a:p>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However, outside nations feature prominently in Israel’s national formation and identity:</a:t>
            </a:r>
          </a:p>
          <a:p>
            <a:r>
              <a:rPr lang="en-US" b="1" dirty="0">
                <a:solidFill>
                  <a:srgbClr val="222222"/>
                </a:solidFill>
                <a:highlight>
                  <a:srgbClr val="FFFFFF"/>
                </a:highlight>
                <a:latin typeface="Arial" panose="020B0604020202020204" pitchFamily="34" charset="0"/>
                <a:cs typeface="Arial" panose="020B0604020202020204" pitchFamily="34" charset="0"/>
              </a:rPr>
              <a:t>Ex 7:5a</a:t>
            </a:r>
            <a:r>
              <a:rPr lang="en-US" b="1" dirty="0">
                <a:highlight>
                  <a:srgbClr val="FFFFFF"/>
                </a:highlight>
                <a:latin typeface="Arial" panose="020B0604020202020204" pitchFamily="34" charset="0"/>
                <a:cs typeface="Arial" panose="020B0604020202020204" pitchFamily="34" charset="0"/>
              </a:rPr>
              <a:t> </a:t>
            </a:r>
            <a:r>
              <a:rPr lang="en-US" dirty="0">
                <a:highlight>
                  <a:srgbClr val="FFFFFF"/>
                </a:highlight>
                <a:latin typeface="Arial" panose="020B0604020202020204" pitchFamily="34" charset="0"/>
                <a:cs typeface="Arial" panose="020B0604020202020204" pitchFamily="34" charset="0"/>
              </a:rPr>
              <a:t>(</a:t>
            </a:r>
            <a:r>
              <a:rPr lang="en-US" cap="small" dirty="0">
                <a:highlight>
                  <a:srgbClr val="FFFFFF"/>
                </a:highlight>
                <a:latin typeface="Arial" panose="020B0604020202020204" pitchFamily="34" charset="0"/>
                <a:cs typeface="Arial" panose="020B0604020202020204" pitchFamily="34" charset="0"/>
              </a:rPr>
              <a:t>niv)</a:t>
            </a:r>
            <a:r>
              <a:rPr lang="en-US" dirty="0">
                <a:solidFill>
                  <a:srgbClr val="222222"/>
                </a:solidFill>
                <a:highlight>
                  <a:srgbClr val="FFFFFF"/>
                </a:highlight>
                <a:latin typeface="Arial" panose="020B0604020202020204" pitchFamily="34" charset="0"/>
                <a:cs typeface="Arial" panose="020B0604020202020204" pitchFamily="34" charset="0"/>
              </a:rPr>
              <a:t> </a:t>
            </a:r>
            <a:r>
              <a:rPr lang="en-US" dirty="0">
                <a:solidFill>
                  <a:srgbClr val="222222"/>
                </a:solidFill>
                <a:latin typeface="Arial" panose="020B0604020202020204" pitchFamily="34" charset="0"/>
                <a:cs typeface="Arial" panose="020B0604020202020204" pitchFamily="34" charset="0"/>
              </a:rPr>
              <a:t>And the Egyptians will know that I am the Lord…</a:t>
            </a:r>
            <a:endParaRPr lang="en-US" dirty="0">
              <a:solidFill>
                <a:srgbClr val="222222"/>
              </a:solidFill>
              <a:highlight>
                <a:srgbClr val="FFFFFF"/>
              </a:highlight>
              <a:latin typeface="Arial" panose="020B0604020202020204" pitchFamily="34" charset="0"/>
              <a:cs typeface="Arial" panose="020B0604020202020204" pitchFamily="34" charset="0"/>
            </a:endParaRPr>
          </a:p>
          <a:p>
            <a:r>
              <a:rPr lang="en-US" b="1" dirty="0">
                <a:solidFill>
                  <a:srgbClr val="222222"/>
                </a:solidFill>
                <a:latin typeface="Arial" panose="020B0604020202020204" pitchFamily="34" charset="0"/>
                <a:cs typeface="Arial" panose="020B0604020202020204" pitchFamily="34" charset="0"/>
              </a:rPr>
              <a:t>Exodus 9:16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latin typeface="Arial" panose="020B0604020202020204" pitchFamily="34" charset="0"/>
                <a:cs typeface="Arial" panose="020B0604020202020204" pitchFamily="34" charset="0"/>
              </a:rPr>
              <a:t>But I have raised you up for this very purpose, </a:t>
            </a:r>
            <a:r>
              <a:rPr lang="en-US" dirty="0">
                <a:solidFill>
                  <a:srgbClr val="222222"/>
                </a:solidFill>
                <a:latin typeface="Arial" panose="020B0604020202020204" pitchFamily="34" charset="0"/>
                <a:cs typeface="Arial" panose="020B0604020202020204" pitchFamily="34" charset="0"/>
              </a:rPr>
              <a:t>that I might show you [Pharoah] my power and that my name might be proclaimed in all the earth.</a:t>
            </a:r>
          </a:p>
          <a:p>
            <a:r>
              <a:rPr lang="en-US" b="1" dirty="0">
                <a:solidFill>
                  <a:srgbClr val="222222"/>
                </a:solidFill>
                <a:latin typeface="Arial" panose="020B0604020202020204" pitchFamily="34" charset="0"/>
                <a:cs typeface="Arial" panose="020B0604020202020204" pitchFamily="34" charset="0"/>
              </a:rPr>
              <a:t>Exodus 19:6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solidFill>
                  <a:srgbClr val="222222"/>
                </a:solidFill>
                <a:latin typeface="Arial" panose="020B0604020202020204" pitchFamily="34" charset="0"/>
                <a:cs typeface="Arial" panose="020B0604020202020204" pitchFamily="34" charset="0"/>
              </a:rPr>
              <a:t>you will be for me a kingdom of priests and a holy nation.’ These are the words you are to speak to the Israelites.”</a:t>
            </a:r>
          </a:p>
        </p:txBody>
      </p:sp>
      <p:sp>
        <p:nvSpPr>
          <p:cNvPr id="6" name="Oval 5">
            <a:extLst>
              <a:ext uri="{FF2B5EF4-FFF2-40B4-BE49-F238E27FC236}">
                <a16:creationId xmlns:a16="http://schemas.microsoft.com/office/drawing/2014/main" id="{FFA8B24C-302B-37AF-54B3-0D38DBEC3A8A}"/>
              </a:ext>
            </a:extLst>
          </p:cNvPr>
          <p:cNvSpPr/>
          <p:nvPr/>
        </p:nvSpPr>
        <p:spPr>
          <a:xfrm>
            <a:off x="8145517" y="101928"/>
            <a:ext cx="4046484" cy="3870982"/>
          </a:xfrm>
          <a:prstGeom prst="ellipse">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Exodus 12:38 </a:t>
            </a:r>
            <a:r>
              <a:rPr lang="en-US" sz="2400" dirty="0">
                <a:latin typeface="Arial" panose="020B0604020202020204" pitchFamily="34" charset="0"/>
                <a:cs typeface="Arial" panose="020B0604020202020204" pitchFamily="34" charset="0"/>
              </a:rPr>
              <a:t>(</a:t>
            </a:r>
            <a:r>
              <a:rPr lang="en-US" sz="2400" cap="small" dirty="0">
                <a:latin typeface="Arial" panose="020B0604020202020204" pitchFamily="34" charset="0"/>
                <a:cs typeface="Arial" panose="020B0604020202020204" pitchFamily="34" charset="0"/>
              </a:rPr>
              <a:t>niv</a:t>
            </a:r>
            <a:r>
              <a:rPr lang="en-US" sz="2400" dirty="0">
                <a:latin typeface="Arial" panose="020B0604020202020204" pitchFamily="34" charset="0"/>
                <a:cs typeface="Arial" panose="020B0604020202020204" pitchFamily="34" charset="0"/>
              </a:rPr>
              <a:t>) </a:t>
            </a:r>
          </a:p>
          <a:p>
            <a:pPr algn="ctr"/>
            <a:r>
              <a:rPr lang="en-US" sz="2400" i="1" dirty="0">
                <a:latin typeface="Arial" panose="020B0604020202020204" pitchFamily="34" charset="0"/>
                <a:cs typeface="Arial" panose="020B0604020202020204" pitchFamily="34" charset="0"/>
              </a:rPr>
              <a:t>Many other people </a:t>
            </a:r>
            <a:r>
              <a:rPr lang="en-US" sz="2400" dirty="0">
                <a:latin typeface="Arial" panose="020B0604020202020204" pitchFamily="34" charset="0"/>
                <a:cs typeface="Arial" panose="020B0604020202020204" pitchFamily="34" charset="0"/>
              </a:rPr>
              <a:t>went up with them [Israel] </a:t>
            </a:r>
          </a:p>
        </p:txBody>
      </p:sp>
      <p:sp>
        <p:nvSpPr>
          <p:cNvPr id="7" name="Oval 6">
            <a:extLst>
              <a:ext uri="{FF2B5EF4-FFF2-40B4-BE49-F238E27FC236}">
                <a16:creationId xmlns:a16="http://schemas.microsoft.com/office/drawing/2014/main" id="{E4D0F542-A9F3-58EB-5573-E57B30987606}"/>
              </a:ext>
            </a:extLst>
          </p:cNvPr>
          <p:cNvSpPr/>
          <p:nvPr/>
        </p:nvSpPr>
        <p:spPr>
          <a:xfrm>
            <a:off x="6619205" y="0"/>
            <a:ext cx="5927125" cy="5670057"/>
          </a:xfrm>
          <a:prstGeom prst="ellips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Josh 2:9-10 </a:t>
            </a:r>
            <a:r>
              <a:rPr lang="en-US" sz="2400" dirty="0">
                <a:latin typeface="Arial" panose="020B0604020202020204" pitchFamily="34" charset="0"/>
                <a:cs typeface="Arial" panose="020B0604020202020204" pitchFamily="34" charset="0"/>
              </a:rPr>
              <a:t>(</a:t>
            </a:r>
            <a:r>
              <a:rPr lang="en-US" sz="2400" cap="small" dirty="0">
                <a:latin typeface="Arial" panose="020B0604020202020204" pitchFamily="34" charset="0"/>
                <a:cs typeface="Arial" panose="020B0604020202020204" pitchFamily="34" charset="0"/>
              </a:rPr>
              <a:t>niv</a:t>
            </a:r>
            <a:r>
              <a:rPr lang="en-US" sz="2400" dirty="0">
                <a:latin typeface="Arial" panose="020B0604020202020204" pitchFamily="34" charset="0"/>
                <a:cs typeface="Arial" panose="020B0604020202020204" pitchFamily="34" charset="0"/>
              </a:rPr>
              <a:t>) </a:t>
            </a:r>
          </a:p>
          <a:p>
            <a:pPr algn="ctr"/>
            <a:r>
              <a:rPr lang="en-US" sz="2400" dirty="0">
                <a:latin typeface="Arial" panose="020B0604020202020204" pitchFamily="34" charset="0"/>
                <a:cs typeface="Arial" panose="020B0604020202020204" pitchFamily="34" charset="0"/>
              </a:rPr>
              <a:t>“I know that the </a:t>
            </a:r>
            <a:r>
              <a:rPr lang="en-US" sz="2400" cap="small" dirty="0">
                <a:latin typeface="Arial" panose="020B0604020202020204" pitchFamily="34" charset="0"/>
                <a:cs typeface="Arial" panose="020B0604020202020204" pitchFamily="34" charset="0"/>
              </a:rPr>
              <a:t>Lord</a:t>
            </a:r>
            <a:r>
              <a:rPr lang="en-US" sz="2400" dirty="0">
                <a:latin typeface="Arial" panose="020B0604020202020204" pitchFamily="34" charset="0"/>
                <a:cs typeface="Arial" panose="020B0604020202020204" pitchFamily="34" charset="0"/>
              </a:rPr>
              <a:t> has given you this land and that a great fear of you has fallen on us, so that all who live in this country are melting in fear because of you. We have heard how the </a:t>
            </a:r>
            <a:r>
              <a:rPr lang="en-US" sz="2400" cap="small" dirty="0">
                <a:latin typeface="Arial" panose="020B0604020202020204" pitchFamily="34" charset="0"/>
                <a:cs typeface="Arial" panose="020B0604020202020204" pitchFamily="34" charset="0"/>
              </a:rPr>
              <a:t>Lord</a:t>
            </a:r>
            <a:r>
              <a:rPr lang="en-US" sz="2400" dirty="0">
                <a:latin typeface="Arial" panose="020B0604020202020204" pitchFamily="34" charset="0"/>
                <a:cs typeface="Arial" panose="020B0604020202020204" pitchFamily="34" charset="0"/>
              </a:rPr>
              <a:t> dried up the water of the Red Sea for you when you came out of Egypt”</a:t>
            </a:r>
          </a:p>
        </p:txBody>
      </p:sp>
    </p:spTree>
    <p:extLst>
      <p:ext uri="{BB962C8B-B14F-4D97-AF65-F5344CB8AC3E}">
        <p14:creationId xmlns:p14="http://schemas.microsoft.com/office/powerpoint/2010/main" val="223484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6" grpId="1" animBg="1"/>
      <p:bldP spid="7" grpId="0" animBg="1"/>
      <p:bldP spid="7"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fontScale="92500" lnSpcReduction="10000"/>
          </a:bodyPr>
          <a:lstStyle/>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The Old Testament </a:t>
            </a:r>
            <a:r>
              <a:rPr lang="en-US" sz="3200" i="1" dirty="0">
                <a:solidFill>
                  <a:srgbClr val="222222"/>
                </a:solidFill>
                <a:highlight>
                  <a:srgbClr val="FFFFFF"/>
                </a:highlight>
                <a:latin typeface="Arial" panose="020B0604020202020204" pitchFamily="34" charset="0"/>
                <a:cs typeface="Arial" panose="020B0604020202020204" pitchFamily="34" charset="0"/>
              </a:rPr>
              <a:t>appears</a:t>
            </a:r>
            <a:r>
              <a:rPr lang="en-US" sz="3200" dirty="0">
                <a:solidFill>
                  <a:srgbClr val="222222"/>
                </a:solidFill>
                <a:highlight>
                  <a:srgbClr val="FFFFFF"/>
                </a:highlight>
                <a:latin typeface="Arial" panose="020B0604020202020204" pitchFamily="34" charset="0"/>
                <a:cs typeface="Arial" panose="020B0604020202020204" pitchFamily="34" charset="0"/>
              </a:rPr>
              <a:t> to forget about the nations.</a:t>
            </a:r>
          </a:p>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The focus is certainly on Israel, God’s chosen people. </a:t>
            </a:r>
          </a:p>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However, outside nations feature prominently in Israel’s national formation and identity:</a:t>
            </a:r>
          </a:p>
          <a:p>
            <a:r>
              <a:rPr lang="en-US" b="1" dirty="0">
                <a:solidFill>
                  <a:srgbClr val="222222"/>
                </a:solidFill>
                <a:highlight>
                  <a:srgbClr val="FFFFFF"/>
                </a:highlight>
                <a:latin typeface="Arial" panose="020B0604020202020204" pitchFamily="34" charset="0"/>
                <a:cs typeface="Arial" panose="020B0604020202020204" pitchFamily="34" charset="0"/>
              </a:rPr>
              <a:t>Ex 7:5a</a:t>
            </a:r>
            <a:r>
              <a:rPr lang="en-US" b="1" dirty="0">
                <a:highlight>
                  <a:srgbClr val="FFFFFF"/>
                </a:highlight>
                <a:latin typeface="Arial" panose="020B0604020202020204" pitchFamily="34" charset="0"/>
                <a:cs typeface="Arial" panose="020B0604020202020204" pitchFamily="34" charset="0"/>
              </a:rPr>
              <a:t> </a:t>
            </a:r>
            <a:r>
              <a:rPr lang="en-US" dirty="0">
                <a:highlight>
                  <a:srgbClr val="FFFFFF"/>
                </a:highlight>
                <a:latin typeface="Arial" panose="020B0604020202020204" pitchFamily="34" charset="0"/>
                <a:cs typeface="Arial" panose="020B0604020202020204" pitchFamily="34" charset="0"/>
              </a:rPr>
              <a:t>(</a:t>
            </a:r>
            <a:r>
              <a:rPr lang="en-US" cap="small" dirty="0">
                <a:highlight>
                  <a:srgbClr val="FFFFFF"/>
                </a:highlight>
                <a:latin typeface="Arial" panose="020B0604020202020204" pitchFamily="34" charset="0"/>
                <a:cs typeface="Arial" panose="020B0604020202020204" pitchFamily="34" charset="0"/>
              </a:rPr>
              <a:t>niv)</a:t>
            </a:r>
            <a:r>
              <a:rPr lang="en-US" dirty="0">
                <a:solidFill>
                  <a:srgbClr val="222222"/>
                </a:solidFill>
                <a:highlight>
                  <a:srgbClr val="FFFFFF"/>
                </a:highlight>
                <a:latin typeface="Arial" panose="020B0604020202020204" pitchFamily="34" charset="0"/>
                <a:cs typeface="Arial" panose="020B0604020202020204" pitchFamily="34" charset="0"/>
              </a:rPr>
              <a:t> </a:t>
            </a:r>
            <a:r>
              <a:rPr lang="en-US" dirty="0">
                <a:solidFill>
                  <a:srgbClr val="222222"/>
                </a:solidFill>
                <a:latin typeface="Arial" panose="020B0604020202020204" pitchFamily="34" charset="0"/>
                <a:cs typeface="Arial" panose="020B0604020202020204" pitchFamily="34" charset="0"/>
              </a:rPr>
              <a:t>And the Egyptians will know that I am the Lord…</a:t>
            </a:r>
            <a:endParaRPr lang="en-US" dirty="0">
              <a:solidFill>
                <a:srgbClr val="222222"/>
              </a:solidFill>
              <a:highlight>
                <a:srgbClr val="FFFFFF"/>
              </a:highlight>
              <a:latin typeface="Arial" panose="020B0604020202020204" pitchFamily="34" charset="0"/>
              <a:cs typeface="Arial" panose="020B0604020202020204" pitchFamily="34" charset="0"/>
            </a:endParaRPr>
          </a:p>
          <a:p>
            <a:r>
              <a:rPr lang="en-US" b="1" dirty="0">
                <a:solidFill>
                  <a:srgbClr val="222222"/>
                </a:solidFill>
                <a:latin typeface="Arial" panose="020B0604020202020204" pitchFamily="34" charset="0"/>
                <a:cs typeface="Arial" panose="020B0604020202020204" pitchFamily="34" charset="0"/>
              </a:rPr>
              <a:t>Exodus 9:16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latin typeface="Arial" panose="020B0604020202020204" pitchFamily="34" charset="0"/>
                <a:cs typeface="Arial" panose="020B0604020202020204" pitchFamily="34" charset="0"/>
              </a:rPr>
              <a:t>But I have raised you up for this very purpose, </a:t>
            </a:r>
            <a:r>
              <a:rPr lang="en-US" dirty="0">
                <a:solidFill>
                  <a:srgbClr val="222222"/>
                </a:solidFill>
                <a:latin typeface="Arial" panose="020B0604020202020204" pitchFamily="34" charset="0"/>
                <a:cs typeface="Arial" panose="020B0604020202020204" pitchFamily="34" charset="0"/>
              </a:rPr>
              <a:t>that I might show you [Pharoah] my power and that my name might be proclaimed in all the earth.</a:t>
            </a:r>
          </a:p>
          <a:p>
            <a:r>
              <a:rPr lang="en-US" b="1" dirty="0">
                <a:solidFill>
                  <a:srgbClr val="222222"/>
                </a:solidFill>
                <a:latin typeface="Arial" panose="020B0604020202020204" pitchFamily="34" charset="0"/>
                <a:cs typeface="Arial" panose="020B0604020202020204" pitchFamily="34" charset="0"/>
              </a:rPr>
              <a:t>Exodus 19:6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solidFill>
                  <a:srgbClr val="222222"/>
                </a:solidFill>
                <a:latin typeface="Arial" panose="020B0604020202020204" pitchFamily="34" charset="0"/>
                <a:cs typeface="Arial" panose="020B0604020202020204" pitchFamily="34" charset="0"/>
              </a:rPr>
              <a:t>you will be for me a kingdom of priests and a holy nation.’ These are the words you are to speak to the Israelites.”</a:t>
            </a:r>
          </a:p>
        </p:txBody>
      </p:sp>
      <p:sp>
        <p:nvSpPr>
          <p:cNvPr id="6" name="Oval 5">
            <a:extLst>
              <a:ext uri="{FF2B5EF4-FFF2-40B4-BE49-F238E27FC236}">
                <a16:creationId xmlns:a16="http://schemas.microsoft.com/office/drawing/2014/main" id="{FFA8B24C-302B-37AF-54B3-0D38DBEC3A8A}"/>
              </a:ext>
            </a:extLst>
          </p:cNvPr>
          <p:cNvSpPr/>
          <p:nvPr/>
        </p:nvSpPr>
        <p:spPr>
          <a:xfrm>
            <a:off x="6785347" y="1027906"/>
            <a:ext cx="4046484" cy="3870982"/>
          </a:xfrm>
          <a:prstGeom prst="ellipse">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Exodus 12:38 </a:t>
            </a:r>
            <a:r>
              <a:rPr lang="en-US" sz="2400" dirty="0">
                <a:latin typeface="Arial" panose="020B0604020202020204" pitchFamily="34" charset="0"/>
                <a:cs typeface="Arial" panose="020B0604020202020204" pitchFamily="34" charset="0"/>
              </a:rPr>
              <a:t>(</a:t>
            </a:r>
            <a:r>
              <a:rPr lang="en-US" sz="2400" cap="small" dirty="0">
                <a:latin typeface="Arial" panose="020B0604020202020204" pitchFamily="34" charset="0"/>
                <a:cs typeface="Arial" panose="020B0604020202020204" pitchFamily="34" charset="0"/>
              </a:rPr>
              <a:t>niv</a:t>
            </a:r>
            <a:r>
              <a:rPr lang="en-US" sz="2400" dirty="0">
                <a:latin typeface="Arial" panose="020B0604020202020204" pitchFamily="34" charset="0"/>
                <a:cs typeface="Arial" panose="020B0604020202020204" pitchFamily="34" charset="0"/>
              </a:rPr>
              <a:t>) </a:t>
            </a:r>
          </a:p>
          <a:p>
            <a:pPr algn="ctr"/>
            <a:r>
              <a:rPr lang="en-US" sz="2400" i="1" dirty="0">
                <a:latin typeface="Arial" panose="020B0604020202020204" pitchFamily="34" charset="0"/>
                <a:cs typeface="Arial" panose="020B0604020202020204" pitchFamily="34" charset="0"/>
              </a:rPr>
              <a:t>Many other people </a:t>
            </a:r>
            <a:r>
              <a:rPr lang="en-US" sz="2400" dirty="0">
                <a:latin typeface="Arial" panose="020B0604020202020204" pitchFamily="34" charset="0"/>
                <a:cs typeface="Arial" panose="020B0604020202020204" pitchFamily="34" charset="0"/>
              </a:rPr>
              <a:t>went up with them [Israel] </a:t>
            </a:r>
          </a:p>
        </p:txBody>
      </p:sp>
    </p:spTree>
    <p:extLst>
      <p:ext uri="{BB962C8B-B14F-4D97-AF65-F5344CB8AC3E}">
        <p14:creationId xmlns:p14="http://schemas.microsoft.com/office/powerpoint/2010/main" val="418967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6"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fontScale="92500" lnSpcReduction="10000"/>
          </a:bodyPr>
          <a:lstStyle/>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The Old Testament </a:t>
            </a:r>
            <a:r>
              <a:rPr lang="en-US" sz="3200" i="1" dirty="0">
                <a:solidFill>
                  <a:srgbClr val="222222"/>
                </a:solidFill>
                <a:highlight>
                  <a:srgbClr val="FFFFFF"/>
                </a:highlight>
                <a:latin typeface="Arial" panose="020B0604020202020204" pitchFamily="34" charset="0"/>
                <a:cs typeface="Arial" panose="020B0604020202020204" pitchFamily="34" charset="0"/>
              </a:rPr>
              <a:t>appears</a:t>
            </a:r>
            <a:r>
              <a:rPr lang="en-US" sz="3200" dirty="0">
                <a:solidFill>
                  <a:srgbClr val="222222"/>
                </a:solidFill>
                <a:highlight>
                  <a:srgbClr val="FFFFFF"/>
                </a:highlight>
                <a:latin typeface="Arial" panose="020B0604020202020204" pitchFamily="34" charset="0"/>
                <a:cs typeface="Arial" panose="020B0604020202020204" pitchFamily="34" charset="0"/>
              </a:rPr>
              <a:t> to forget about the nations.</a:t>
            </a:r>
          </a:p>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The focus is certainly on Israel, God’s chosen people. </a:t>
            </a:r>
          </a:p>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However, outside nations feature prominently in Israel’s national formation and identity:</a:t>
            </a:r>
          </a:p>
          <a:p>
            <a:r>
              <a:rPr lang="en-US" b="1" dirty="0">
                <a:solidFill>
                  <a:srgbClr val="222222"/>
                </a:solidFill>
                <a:highlight>
                  <a:srgbClr val="FFFFFF"/>
                </a:highlight>
                <a:latin typeface="Arial" panose="020B0604020202020204" pitchFamily="34" charset="0"/>
                <a:cs typeface="Arial" panose="020B0604020202020204" pitchFamily="34" charset="0"/>
              </a:rPr>
              <a:t>Ex 7:5a</a:t>
            </a:r>
            <a:r>
              <a:rPr lang="en-US" b="1" dirty="0">
                <a:highlight>
                  <a:srgbClr val="FFFFFF"/>
                </a:highlight>
                <a:latin typeface="Arial" panose="020B0604020202020204" pitchFamily="34" charset="0"/>
                <a:cs typeface="Arial" panose="020B0604020202020204" pitchFamily="34" charset="0"/>
              </a:rPr>
              <a:t> </a:t>
            </a:r>
            <a:r>
              <a:rPr lang="en-US" dirty="0">
                <a:highlight>
                  <a:srgbClr val="FFFFFF"/>
                </a:highlight>
                <a:latin typeface="Arial" panose="020B0604020202020204" pitchFamily="34" charset="0"/>
                <a:cs typeface="Arial" panose="020B0604020202020204" pitchFamily="34" charset="0"/>
              </a:rPr>
              <a:t>(</a:t>
            </a:r>
            <a:r>
              <a:rPr lang="en-US" cap="small" dirty="0">
                <a:highlight>
                  <a:srgbClr val="FFFFFF"/>
                </a:highlight>
                <a:latin typeface="Arial" panose="020B0604020202020204" pitchFamily="34" charset="0"/>
                <a:cs typeface="Arial" panose="020B0604020202020204" pitchFamily="34" charset="0"/>
              </a:rPr>
              <a:t>niv)</a:t>
            </a:r>
            <a:r>
              <a:rPr lang="en-US" dirty="0">
                <a:solidFill>
                  <a:srgbClr val="222222"/>
                </a:solidFill>
                <a:highlight>
                  <a:srgbClr val="FFFFFF"/>
                </a:highlight>
                <a:latin typeface="Arial" panose="020B0604020202020204" pitchFamily="34" charset="0"/>
                <a:cs typeface="Arial" panose="020B0604020202020204" pitchFamily="34" charset="0"/>
              </a:rPr>
              <a:t> </a:t>
            </a:r>
            <a:r>
              <a:rPr lang="en-US" dirty="0">
                <a:solidFill>
                  <a:srgbClr val="222222"/>
                </a:solidFill>
                <a:latin typeface="Arial" panose="020B0604020202020204" pitchFamily="34" charset="0"/>
                <a:cs typeface="Arial" panose="020B0604020202020204" pitchFamily="34" charset="0"/>
              </a:rPr>
              <a:t>And the Egyptians will know that I am the Lord…</a:t>
            </a:r>
            <a:endParaRPr lang="en-US" dirty="0">
              <a:solidFill>
                <a:srgbClr val="222222"/>
              </a:solidFill>
              <a:highlight>
                <a:srgbClr val="FFFFFF"/>
              </a:highlight>
              <a:latin typeface="Arial" panose="020B0604020202020204" pitchFamily="34" charset="0"/>
              <a:cs typeface="Arial" panose="020B0604020202020204" pitchFamily="34" charset="0"/>
            </a:endParaRPr>
          </a:p>
          <a:p>
            <a:r>
              <a:rPr lang="en-US" b="1" dirty="0">
                <a:solidFill>
                  <a:srgbClr val="222222"/>
                </a:solidFill>
                <a:latin typeface="Arial" panose="020B0604020202020204" pitchFamily="34" charset="0"/>
                <a:cs typeface="Arial" panose="020B0604020202020204" pitchFamily="34" charset="0"/>
              </a:rPr>
              <a:t>Exodus 9:16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latin typeface="Arial" panose="020B0604020202020204" pitchFamily="34" charset="0"/>
                <a:cs typeface="Arial" panose="020B0604020202020204" pitchFamily="34" charset="0"/>
              </a:rPr>
              <a:t>But I have raised you up for this very purpose, </a:t>
            </a:r>
            <a:r>
              <a:rPr lang="en-US" dirty="0">
                <a:solidFill>
                  <a:srgbClr val="222222"/>
                </a:solidFill>
                <a:latin typeface="Arial" panose="020B0604020202020204" pitchFamily="34" charset="0"/>
                <a:cs typeface="Arial" panose="020B0604020202020204" pitchFamily="34" charset="0"/>
              </a:rPr>
              <a:t>that I might show you [Pharoah] my power and that my name might be proclaimed in all the earth.</a:t>
            </a:r>
          </a:p>
          <a:p>
            <a:r>
              <a:rPr lang="en-US" b="1" dirty="0">
                <a:solidFill>
                  <a:srgbClr val="222222"/>
                </a:solidFill>
                <a:latin typeface="Arial" panose="020B0604020202020204" pitchFamily="34" charset="0"/>
                <a:cs typeface="Arial" panose="020B0604020202020204" pitchFamily="34" charset="0"/>
              </a:rPr>
              <a:t>Exodus 19:6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solidFill>
                  <a:srgbClr val="222222"/>
                </a:solidFill>
                <a:latin typeface="Arial" panose="020B0604020202020204" pitchFamily="34" charset="0"/>
                <a:cs typeface="Arial" panose="020B0604020202020204" pitchFamily="34" charset="0"/>
              </a:rPr>
              <a:t>you will be for me a kingdom of priests and a holy nation.’ These are the words you are to speak to the Israelites.”</a:t>
            </a:r>
          </a:p>
        </p:txBody>
      </p:sp>
      <p:sp>
        <p:nvSpPr>
          <p:cNvPr id="6" name="Oval 5">
            <a:extLst>
              <a:ext uri="{FF2B5EF4-FFF2-40B4-BE49-F238E27FC236}">
                <a16:creationId xmlns:a16="http://schemas.microsoft.com/office/drawing/2014/main" id="{FFA8B24C-302B-37AF-54B3-0D38DBEC3A8A}"/>
              </a:ext>
            </a:extLst>
          </p:cNvPr>
          <p:cNvSpPr/>
          <p:nvPr/>
        </p:nvSpPr>
        <p:spPr>
          <a:xfrm>
            <a:off x="6751057" y="1393518"/>
            <a:ext cx="4046484" cy="3870982"/>
          </a:xfrm>
          <a:prstGeom prst="ellipse">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Exodus 12:38 </a:t>
            </a:r>
            <a:r>
              <a:rPr lang="en-US" sz="2400" dirty="0">
                <a:latin typeface="Arial" panose="020B0604020202020204" pitchFamily="34" charset="0"/>
                <a:cs typeface="Arial" panose="020B0604020202020204" pitchFamily="34" charset="0"/>
              </a:rPr>
              <a:t>(</a:t>
            </a:r>
            <a:r>
              <a:rPr lang="en-US" sz="2400" cap="small" dirty="0">
                <a:latin typeface="Arial" panose="020B0604020202020204" pitchFamily="34" charset="0"/>
                <a:cs typeface="Arial" panose="020B0604020202020204" pitchFamily="34" charset="0"/>
              </a:rPr>
              <a:t>niv</a:t>
            </a:r>
            <a:r>
              <a:rPr lang="en-US" sz="2400" dirty="0">
                <a:latin typeface="Arial" panose="020B0604020202020204" pitchFamily="34" charset="0"/>
                <a:cs typeface="Arial" panose="020B0604020202020204" pitchFamily="34" charset="0"/>
              </a:rPr>
              <a:t>) </a:t>
            </a:r>
          </a:p>
          <a:p>
            <a:pPr algn="ctr"/>
            <a:r>
              <a:rPr lang="en-US" sz="2400" i="1" dirty="0">
                <a:latin typeface="Arial" panose="020B0604020202020204" pitchFamily="34" charset="0"/>
                <a:cs typeface="Arial" panose="020B0604020202020204" pitchFamily="34" charset="0"/>
              </a:rPr>
              <a:t>Many other people </a:t>
            </a:r>
            <a:r>
              <a:rPr lang="en-US" sz="2400" dirty="0">
                <a:latin typeface="Arial" panose="020B0604020202020204" pitchFamily="34" charset="0"/>
                <a:cs typeface="Arial" panose="020B0604020202020204" pitchFamily="34" charset="0"/>
              </a:rPr>
              <a:t>went up with them [Israel] </a:t>
            </a:r>
          </a:p>
        </p:txBody>
      </p:sp>
      <p:sp>
        <p:nvSpPr>
          <p:cNvPr id="8" name="Oval 7">
            <a:extLst>
              <a:ext uri="{FF2B5EF4-FFF2-40B4-BE49-F238E27FC236}">
                <a16:creationId xmlns:a16="http://schemas.microsoft.com/office/drawing/2014/main" id="{8CC2A42F-01C1-6314-9FE3-FC21CDD21321}"/>
              </a:ext>
            </a:extLst>
          </p:cNvPr>
          <p:cNvSpPr/>
          <p:nvPr/>
        </p:nvSpPr>
        <p:spPr>
          <a:xfrm>
            <a:off x="5247503" y="-57731"/>
            <a:ext cx="6944497" cy="6773479"/>
          </a:xfrm>
          <a:prstGeom prst="ellipse">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latin typeface="Arial" panose="020B0604020202020204" pitchFamily="34" charset="0"/>
                <a:cs typeface="Arial" panose="020B0604020202020204" pitchFamily="34" charset="0"/>
              </a:rPr>
              <a:t>1 Kings 10:1,9a </a:t>
            </a:r>
            <a:r>
              <a:rPr lang="en-US" sz="2400" dirty="0">
                <a:latin typeface="Arial" panose="020B0604020202020204" pitchFamily="34" charset="0"/>
                <a:cs typeface="Arial" panose="020B0604020202020204" pitchFamily="34" charset="0"/>
              </a:rPr>
              <a:t>(</a:t>
            </a:r>
            <a:r>
              <a:rPr lang="en-US" sz="2400" cap="small" dirty="0">
                <a:latin typeface="Arial" panose="020B0604020202020204" pitchFamily="34" charset="0"/>
                <a:cs typeface="Arial" panose="020B0604020202020204" pitchFamily="34" charset="0"/>
              </a:rPr>
              <a:t>niv</a:t>
            </a:r>
            <a:r>
              <a:rPr lang="en-US" sz="2400" dirty="0">
                <a:latin typeface="Arial" panose="020B0604020202020204" pitchFamily="34" charset="0"/>
                <a:cs typeface="Arial" panose="020B0604020202020204" pitchFamily="34" charset="0"/>
              </a:rPr>
              <a:t>)</a:t>
            </a:r>
          </a:p>
          <a:p>
            <a:pPr algn="ctr"/>
            <a:r>
              <a:rPr lang="en-US" sz="2400" dirty="0">
                <a:latin typeface="Arial" panose="020B0604020202020204" pitchFamily="34" charset="0"/>
                <a:cs typeface="Arial" panose="020B0604020202020204" pitchFamily="34" charset="0"/>
              </a:rPr>
              <a:t>When the queen of Sheba heard about the fame of Solomon and his relationship to the </a:t>
            </a:r>
            <a:r>
              <a:rPr lang="en-US" sz="2400" cap="small" dirty="0">
                <a:latin typeface="Arial" panose="020B0604020202020204" pitchFamily="34" charset="0"/>
                <a:cs typeface="Arial" panose="020B0604020202020204" pitchFamily="34" charset="0"/>
              </a:rPr>
              <a:t>Lord</a:t>
            </a:r>
            <a:r>
              <a:rPr lang="en-US" sz="2400" dirty="0">
                <a:latin typeface="Arial" panose="020B0604020202020204" pitchFamily="34" charset="0"/>
                <a:cs typeface="Arial" panose="020B0604020202020204" pitchFamily="34" charset="0"/>
              </a:rPr>
              <a:t>, she came to test Solomon with hard questions… </a:t>
            </a:r>
            <a:r>
              <a:rPr lang="en-US" sz="2400" baseline="30000" dirty="0">
                <a:latin typeface="Arial" panose="020B0604020202020204" pitchFamily="34" charset="0"/>
                <a:cs typeface="Arial" panose="020B0604020202020204" pitchFamily="34" charset="0"/>
              </a:rPr>
              <a:t>9</a:t>
            </a:r>
            <a:r>
              <a:rPr lang="en-US" sz="2400" dirty="0">
                <a:latin typeface="Arial" panose="020B0604020202020204" pitchFamily="34" charset="0"/>
                <a:cs typeface="Arial" panose="020B0604020202020204" pitchFamily="34" charset="0"/>
              </a:rPr>
              <a:t>“Praise be to the </a:t>
            </a:r>
            <a:r>
              <a:rPr lang="en-US" sz="2400" cap="small" dirty="0">
                <a:latin typeface="Arial" panose="020B0604020202020204" pitchFamily="34" charset="0"/>
                <a:cs typeface="Arial" panose="020B0604020202020204" pitchFamily="34" charset="0"/>
              </a:rPr>
              <a:t>Lord</a:t>
            </a:r>
            <a:r>
              <a:rPr lang="en-US" sz="2400" dirty="0">
                <a:latin typeface="Arial" panose="020B0604020202020204" pitchFamily="34" charset="0"/>
                <a:cs typeface="Arial" panose="020B0604020202020204" pitchFamily="34" charset="0"/>
              </a:rPr>
              <a:t> your God, who has delighted in you and placed you on the throne of Israel. Because of the </a:t>
            </a:r>
            <a:r>
              <a:rPr lang="en-US" sz="2400" cap="small" dirty="0">
                <a:latin typeface="Arial" panose="020B0604020202020204" pitchFamily="34" charset="0"/>
                <a:cs typeface="Arial" panose="020B0604020202020204" pitchFamily="34" charset="0"/>
              </a:rPr>
              <a:t>Lord</a:t>
            </a:r>
            <a:r>
              <a:rPr lang="en-US" sz="2400" dirty="0">
                <a:latin typeface="Arial" panose="020B0604020202020204" pitchFamily="34" charset="0"/>
                <a:cs typeface="Arial" panose="020B0604020202020204" pitchFamily="34" charset="0"/>
              </a:rPr>
              <a:t> eternal love for Israel, he has made you king to maintain justice and righteousness.”</a:t>
            </a:r>
          </a:p>
        </p:txBody>
      </p:sp>
    </p:spTree>
    <p:extLst>
      <p:ext uri="{BB962C8B-B14F-4D97-AF65-F5344CB8AC3E}">
        <p14:creationId xmlns:p14="http://schemas.microsoft.com/office/powerpoint/2010/main" val="3945801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6" grpId="1" animBg="1"/>
      <p:bldP spid="8" grpId="0" animBg="1"/>
      <p:bldP spid="8"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lnSpcReduction="10000"/>
          </a:bodyPr>
          <a:lstStyle/>
          <a:p>
            <a:pPr marL="0" indent="0">
              <a:buNone/>
            </a:pPr>
            <a:r>
              <a:rPr lang="en-US" b="1" dirty="0">
                <a:solidFill>
                  <a:srgbClr val="222222"/>
                </a:solidFill>
                <a:latin typeface="Arial" panose="020B0604020202020204" pitchFamily="34" charset="0"/>
                <a:cs typeface="Arial" panose="020B0604020202020204" pitchFamily="34" charset="0"/>
              </a:rPr>
              <a:t>Psalm 22:27-29 </a:t>
            </a:r>
            <a:r>
              <a:rPr lang="en-US" dirty="0">
                <a:solidFill>
                  <a:srgbClr val="222222"/>
                </a:solidFill>
                <a:latin typeface="Arial" panose="020B0604020202020204" pitchFamily="34" charset="0"/>
                <a:cs typeface="Arial" panose="020B0604020202020204" pitchFamily="34" charset="0"/>
              </a:rPr>
              <a:t>(</a:t>
            </a:r>
            <a:r>
              <a:rPr lang="en-US" cap="small" dirty="0">
                <a:solidFill>
                  <a:srgbClr val="222222"/>
                </a:solidFill>
                <a:latin typeface="Arial" panose="020B0604020202020204" pitchFamily="34" charset="0"/>
                <a:cs typeface="Arial" panose="020B0604020202020204" pitchFamily="34" charset="0"/>
              </a:rPr>
              <a:t>niv</a:t>
            </a:r>
            <a:r>
              <a:rPr lang="en-US" dirty="0">
                <a:solidFill>
                  <a:srgbClr val="222222"/>
                </a:solidFill>
                <a:latin typeface="Arial" panose="020B0604020202020204" pitchFamily="34" charset="0"/>
                <a:cs typeface="Arial" panose="020B0604020202020204" pitchFamily="34" charset="0"/>
              </a:rPr>
              <a:t>) All the ends of the earth will remember and turn to the Lord, and all the families of the nations will bow down before him, for dominion belongs to the Lord and he rules over the nations. All the rich of the earth will feast and worship; all who go down to the dust will kneel before him—those who cannot keep themselves alive.</a:t>
            </a:r>
          </a:p>
          <a:p>
            <a:pPr marL="0" indent="0">
              <a:buNone/>
            </a:pPr>
            <a:r>
              <a:rPr lang="en-US" b="1" dirty="0">
                <a:solidFill>
                  <a:srgbClr val="222222"/>
                </a:solidFill>
                <a:latin typeface="Arial" panose="020B0604020202020204" pitchFamily="34" charset="0"/>
                <a:cs typeface="Arial" panose="020B0604020202020204" pitchFamily="34" charset="0"/>
              </a:rPr>
              <a:t>Psalm 47:7-9 </a:t>
            </a:r>
            <a:r>
              <a:rPr lang="en-US" dirty="0">
                <a:solidFill>
                  <a:srgbClr val="222222"/>
                </a:solidFill>
                <a:latin typeface="Arial" panose="020B0604020202020204" pitchFamily="34" charset="0"/>
                <a:cs typeface="Arial" panose="020B0604020202020204" pitchFamily="34" charset="0"/>
              </a:rPr>
              <a:t>(</a:t>
            </a:r>
            <a:r>
              <a:rPr lang="en-US" cap="small" dirty="0">
                <a:solidFill>
                  <a:srgbClr val="222222"/>
                </a:solidFill>
                <a:latin typeface="Arial" panose="020B0604020202020204" pitchFamily="34" charset="0"/>
                <a:cs typeface="Arial" panose="020B0604020202020204" pitchFamily="34" charset="0"/>
              </a:rPr>
              <a:t>niv</a:t>
            </a:r>
            <a:r>
              <a:rPr lang="en-US" dirty="0">
                <a:solidFill>
                  <a:srgbClr val="222222"/>
                </a:solidFill>
                <a:latin typeface="Arial" panose="020B0604020202020204" pitchFamily="34" charset="0"/>
                <a:cs typeface="Arial" panose="020B0604020202020204" pitchFamily="34" charset="0"/>
              </a:rPr>
              <a:t>) For God is the King of all the earth; sing to him a psalm of praise. God reigns over the nations; God is seated on his holy throne. The nobles of the nations assemble as the people of the God of Abraham, for the kings of the earth belong to God; he is greatly exalted.</a:t>
            </a:r>
            <a:endParaRPr lang="en-US" b="1" dirty="0">
              <a:solidFill>
                <a:srgbClr val="22222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777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 Superficial Reading</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It’s well known that Paul and his companions were persecuted, but we’re going to look at a particularly striking example this morning.</a:t>
            </a:r>
            <a:endParaRPr lang="en-US" sz="3200" i="1"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Towards the end of Acts, Paul journeys to Jerusalem. While there a cohort of Jewish men accuse him of bringing non-Jewish people into the temple. </a:t>
            </a:r>
          </a:p>
          <a:p>
            <a:pPr marL="0" indent="0">
              <a:buNone/>
            </a:pPr>
            <a:r>
              <a:rPr lang="en-US" sz="3200" dirty="0">
                <a:latin typeface="Arial" panose="020B0604020202020204" pitchFamily="34" charset="0"/>
                <a:cs typeface="Arial" panose="020B0604020202020204" pitchFamily="34" charset="0"/>
              </a:rPr>
              <a:t>When given the chance to speak, he shares his heritage, his encounter with Jesus on the road to Damascus and Jesus’ instructions to him as follows:</a:t>
            </a:r>
          </a:p>
        </p:txBody>
      </p:sp>
    </p:spTree>
    <p:extLst>
      <p:ext uri="{BB962C8B-B14F-4D97-AF65-F5344CB8AC3E}">
        <p14:creationId xmlns:p14="http://schemas.microsoft.com/office/powerpoint/2010/main" val="995624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b="1" dirty="0">
                <a:solidFill>
                  <a:srgbClr val="222222"/>
                </a:solidFill>
                <a:latin typeface="Arial" panose="020B0604020202020204" pitchFamily="34" charset="0"/>
                <a:cs typeface="Arial" panose="020B0604020202020204" pitchFamily="34" charset="0"/>
              </a:rPr>
              <a:t>Isaiah 25:6-8 </a:t>
            </a:r>
            <a:r>
              <a:rPr lang="en-US" sz="3200" dirty="0">
                <a:solidFill>
                  <a:srgbClr val="222222"/>
                </a:solidFill>
                <a:latin typeface="Arial" panose="020B0604020202020204" pitchFamily="34" charset="0"/>
                <a:cs typeface="Arial" panose="020B0604020202020204" pitchFamily="34" charset="0"/>
              </a:rPr>
              <a:t>(</a:t>
            </a:r>
            <a:r>
              <a:rPr lang="en-US" sz="3200" cap="small" dirty="0">
                <a:solidFill>
                  <a:srgbClr val="222222"/>
                </a:solidFill>
                <a:latin typeface="Arial" panose="020B0604020202020204" pitchFamily="34" charset="0"/>
                <a:cs typeface="Arial" panose="020B0604020202020204" pitchFamily="34" charset="0"/>
              </a:rPr>
              <a:t>niv</a:t>
            </a:r>
            <a:r>
              <a:rPr lang="en-US" sz="3200" dirty="0">
                <a:solidFill>
                  <a:srgbClr val="222222"/>
                </a:solidFill>
                <a:latin typeface="Arial" panose="020B0604020202020204" pitchFamily="34" charset="0"/>
                <a:cs typeface="Arial" panose="020B0604020202020204" pitchFamily="34" charset="0"/>
              </a:rPr>
              <a:t>) On this mountain the Lord Almighty will prepare a feast of rich food for all peoples, a banquet of aged wine—the best of meats and the finest of wines. On this mountain he will destroy the shroud that enfolds all peoples, the sheet that covers all nations; he will swallow up death forever. The Sovereign </a:t>
            </a:r>
            <a:r>
              <a:rPr lang="en-US" sz="3200" cap="small" dirty="0">
                <a:solidFill>
                  <a:srgbClr val="222222"/>
                </a:solidFill>
                <a:latin typeface="Arial" panose="020B0604020202020204" pitchFamily="34" charset="0"/>
                <a:cs typeface="Arial" panose="020B0604020202020204" pitchFamily="34" charset="0"/>
              </a:rPr>
              <a:t>Lord</a:t>
            </a:r>
            <a:r>
              <a:rPr lang="en-US" sz="3200" dirty="0">
                <a:solidFill>
                  <a:srgbClr val="222222"/>
                </a:solidFill>
                <a:latin typeface="Arial" panose="020B0604020202020204" pitchFamily="34" charset="0"/>
                <a:cs typeface="Arial" panose="020B0604020202020204" pitchFamily="34" charset="0"/>
              </a:rPr>
              <a:t> will wipe away the tears from all faces; he will remove his people’s disgrace from all the earth. The Lord has spoken.</a:t>
            </a:r>
          </a:p>
        </p:txBody>
      </p:sp>
    </p:spTree>
    <p:extLst>
      <p:ext uri="{BB962C8B-B14F-4D97-AF65-F5344CB8AC3E}">
        <p14:creationId xmlns:p14="http://schemas.microsoft.com/office/powerpoint/2010/main" val="147178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b="1" dirty="0">
                <a:solidFill>
                  <a:srgbClr val="222222"/>
                </a:solidFill>
                <a:latin typeface="Arial" panose="020B0604020202020204" pitchFamily="34" charset="0"/>
                <a:cs typeface="Arial" panose="020B0604020202020204" pitchFamily="34" charset="0"/>
              </a:rPr>
              <a:t>Isaiah 25:6-8 </a:t>
            </a:r>
            <a:r>
              <a:rPr lang="en-US" sz="3200" dirty="0">
                <a:solidFill>
                  <a:srgbClr val="222222"/>
                </a:solidFill>
                <a:latin typeface="Arial" panose="020B0604020202020204" pitchFamily="34" charset="0"/>
                <a:cs typeface="Arial" panose="020B0604020202020204" pitchFamily="34" charset="0"/>
              </a:rPr>
              <a:t>(</a:t>
            </a:r>
            <a:r>
              <a:rPr lang="en-US" sz="3200" cap="small" dirty="0">
                <a:solidFill>
                  <a:srgbClr val="222222"/>
                </a:solidFill>
                <a:latin typeface="Arial" panose="020B0604020202020204" pitchFamily="34" charset="0"/>
                <a:cs typeface="Arial" panose="020B0604020202020204" pitchFamily="34" charset="0"/>
              </a:rPr>
              <a:t>niv</a:t>
            </a:r>
            <a:r>
              <a:rPr lang="en-US" sz="3200" dirty="0">
                <a:solidFill>
                  <a:srgbClr val="222222"/>
                </a:solidFill>
                <a:latin typeface="Arial" panose="020B0604020202020204" pitchFamily="34" charset="0"/>
                <a:cs typeface="Arial" panose="020B0604020202020204" pitchFamily="34" charset="0"/>
              </a:rPr>
              <a:t>) On this mountain the Lord Almighty will prepare a feast of rich food </a:t>
            </a:r>
            <a:r>
              <a:rPr lang="en-US" sz="3200" u="sng" dirty="0">
                <a:solidFill>
                  <a:schemeClr val="accent1"/>
                </a:solidFill>
                <a:latin typeface="Arial" panose="020B0604020202020204" pitchFamily="34" charset="0"/>
                <a:cs typeface="Arial" panose="020B0604020202020204" pitchFamily="34" charset="0"/>
              </a:rPr>
              <a:t>for all peoples</a:t>
            </a:r>
            <a:r>
              <a:rPr lang="en-US" sz="3200" dirty="0">
                <a:solidFill>
                  <a:srgbClr val="222222"/>
                </a:solidFill>
                <a:latin typeface="Arial" panose="020B0604020202020204" pitchFamily="34" charset="0"/>
                <a:cs typeface="Arial" panose="020B0604020202020204" pitchFamily="34" charset="0"/>
              </a:rPr>
              <a:t>, a banquet of aged wine—the best of meats and the finest of wines. On this mountain he will destroy the shroud that enfolds all peoples, the sheet that covers </a:t>
            </a:r>
            <a:r>
              <a:rPr lang="en-US" sz="3200" u="sng" dirty="0">
                <a:solidFill>
                  <a:schemeClr val="accent1"/>
                </a:solidFill>
                <a:latin typeface="Arial" panose="020B0604020202020204" pitchFamily="34" charset="0"/>
                <a:cs typeface="Arial" panose="020B0604020202020204" pitchFamily="34" charset="0"/>
              </a:rPr>
              <a:t>all nations</a:t>
            </a:r>
            <a:r>
              <a:rPr lang="en-US" sz="3200" dirty="0">
                <a:solidFill>
                  <a:srgbClr val="222222"/>
                </a:solidFill>
                <a:latin typeface="Arial" panose="020B0604020202020204" pitchFamily="34" charset="0"/>
                <a:cs typeface="Arial" panose="020B0604020202020204" pitchFamily="34" charset="0"/>
              </a:rPr>
              <a:t>; he will swallow up death forever. The Sovereign </a:t>
            </a:r>
            <a:r>
              <a:rPr lang="en-US" sz="3200" cap="small" dirty="0">
                <a:solidFill>
                  <a:srgbClr val="222222"/>
                </a:solidFill>
                <a:latin typeface="Arial" panose="020B0604020202020204" pitchFamily="34" charset="0"/>
                <a:cs typeface="Arial" panose="020B0604020202020204" pitchFamily="34" charset="0"/>
              </a:rPr>
              <a:t>Lord</a:t>
            </a:r>
            <a:r>
              <a:rPr lang="en-US" sz="3200" dirty="0">
                <a:solidFill>
                  <a:srgbClr val="222222"/>
                </a:solidFill>
                <a:latin typeface="Arial" panose="020B0604020202020204" pitchFamily="34" charset="0"/>
                <a:cs typeface="Arial" panose="020B0604020202020204" pitchFamily="34" charset="0"/>
              </a:rPr>
              <a:t> will wipe away the tears from all faces; he will remove his people’s disgrace from all the earth. The Lord has spoken.</a:t>
            </a:r>
          </a:p>
        </p:txBody>
      </p:sp>
    </p:spTree>
    <p:extLst>
      <p:ext uri="{BB962C8B-B14F-4D97-AF65-F5344CB8AC3E}">
        <p14:creationId xmlns:p14="http://schemas.microsoft.com/office/powerpoint/2010/main" val="4212356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Autofit/>
          </a:bodyPr>
          <a:lstStyle/>
          <a:p>
            <a:pPr marL="0" indent="0">
              <a:buNone/>
            </a:pPr>
            <a:r>
              <a:rPr lang="en-US" sz="3200" b="1" dirty="0">
                <a:solidFill>
                  <a:srgbClr val="222222"/>
                </a:solidFill>
                <a:latin typeface="Arial" panose="020B0604020202020204" pitchFamily="34" charset="0"/>
                <a:cs typeface="Arial" panose="020B0604020202020204" pitchFamily="34" charset="0"/>
              </a:rPr>
              <a:t>Isaiah 49:1-2,6 </a:t>
            </a:r>
            <a:r>
              <a:rPr lang="en-US" sz="3200" dirty="0">
                <a:solidFill>
                  <a:srgbClr val="222222"/>
                </a:solidFill>
                <a:latin typeface="Arial" panose="020B0604020202020204" pitchFamily="34" charset="0"/>
                <a:cs typeface="Arial" panose="020B0604020202020204" pitchFamily="34" charset="0"/>
              </a:rPr>
              <a:t>(</a:t>
            </a:r>
            <a:r>
              <a:rPr lang="en-US" sz="3200" cap="small" dirty="0">
                <a:solidFill>
                  <a:srgbClr val="222222"/>
                </a:solidFill>
                <a:latin typeface="Arial" panose="020B0604020202020204" pitchFamily="34" charset="0"/>
                <a:cs typeface="Arial" panose="020B0604020202020204" pitchFamily="34" charset="0"/>
              </a:rPr>
              <a:t>niv</a:t>
            </a:r>
            <a:r>
              <a:rPr lang="en-US" sz="3200" dirty="0">
                <a:solidFill>
                  <a:srgbClr val="222222"/>
                </a:solidFill>
                <a:latin typeface="Arial" panose="020B0604020202020204" pitchFamily="34" charset="0"/>
                <a:cs typeface="Arial" panose="020B0604020202020204" pitchFamily="34" charset="0"/>
              </a:rPr>
              <a:t>) Listen to me, you islands; hear this, you distant nations: Before I was born the LORD called me; from my mother's womb he has spoken my name. </a:t>
            </a:r>
            <a:r>
              <a:rPr lang="en-US" sz="3200" baseline="30000" dirty="0">
                <a:solidFill>
                  <a:srgbClr val="222222"/>
                </a:solidFill>
                <a:latin typeface="Arial" panose="020B0604020202020204" pitchFamily="34" charset="0"/>
                <a:cs typeface="Arial" panose="020B0604020202020204" pitchFamily="34" charset="0"/>
              </a:rPr>
              <a:t>2</a:t>
            </a:r>
            <a:r>
              <a:rPr lang="en-US" sz="3200" dirty="0">
                <a:solidFill>
                  <a:srgbClr val="222222"/>
                </a:solidFill>
                <a:latin typeface="Arial" panose="020B0604020202020204" pitchFamily="34" charset="0"/>
                <a:cs typeface="Arial" panose="020B0604020202020204" pitchFamily="34" charset="0"/>
              </a:rPr>
              <a:t>He made my mouth like a sharpened sword, in the shadow of his hand he hid me; he made me into a polished arrow and concealed me in his quiver… </a:t>
            </a:r>
            <a:r>
              <a:rPr lang="en-US" sz="3200" baseline="30000" dirty="0">
                <a:solidFill>
                  <a:srgbClr val="222222"/>
                </a:solidFill>
                <a:latin typeface="Arial" panose="020B0604020202020204" pitchFamily="34" charset="0"/>
                <a:cs typeface="Arial" panose="020B0604020202020204" pitchFamily="34" charset="0"/>
              </a:rPr>
              <a:t>6</a:t>
            </a:r>
            <a:r>
              <a:rPr lang="en-US" sz="3200" dirty="0">
                <a:solidFill>
                  <a:srgbClr val="222222"/>
                </a:solidFill>
                <a:latin typeface="Arial" panose="020B0604020202020204" pitchFamily="34" charset="0"/>
                <a:cs typeface="Arial" panose="020B0604020202020204" pitchFamily="34" charset="0"/>
              </a:rPr>
              <a:t>he says: “It is too small a thing for you to be my servant to restore the tribes of Jacob and bring back those of Israel I have kept. I will also make you a light for the Gentiles, that my salvation may reach to the ends of the earth.”</a:t>
            </a:r>
          </a:p>
        </p:txBody>
      </p:sp>
    </p:spTree>
    <p:extLst>
      <p:ext uri="{BB962C8B-B14F-4D97-AF65-F5344CB8AC3E}">
        <p14:creationId xmlns:p14="http://schemas.microsoft.com/office/powerpoint/2010/main" val="3775862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Autofit/>
          </a:bodyPr>
          <a:lstStyle/>
          <a:p>
            <a:pPr marL="0" indent="0">
              <a:buNone/>
            </a:pPr>
            <a:r>
              <a:rPr lang="en-US" sz="3200" b="1" dirty="0">
                <a:solidFill>
                  <a:srgbClr val="222222"/>
                </a:solidFill>
                <a:latin typeface="Arial" panose="020B0604020202020204" pitchFamily="34" charset="0"/>
                <a:cs typeface="Arial" panose="020B0604020202020204" pitchFamily="34" charset="0"/>
              </a:rPr>
              <a:t>Isaiah 49:1-2,6 </a:t>
            </a:r>
            <a:r>
              <a:rPr lang="en-US" sz="3200" dirty="0">
                <a:solidFill>
                  <a:srgbClr val="222222"/>
                </a:solidFill>
                <a:latin typeface="Arial" panose="020B0604020202020204" pitchFamily="34" charset="0"/>
                <a:cs typeface="Arial" panose="020B0604020202020204" pitchFamily="34" charset="0"/>
              </a:rPr>
              <a:t>(</a:t>
            </a:r>
            <a:r>
              <a:rPr lang="en-US" sz="3200" cap="small" dirty="0">
                <a:solidFill>
                  <a:srgbClr val="222222"/>
                </a:solidFill>
                <a:latin typeface="Arial" panose="020B0604020202020204" pitchFamily="34" charset="0"/>
                <a:cs typeface="Arial" panose="020B0604020202020204" pitchFamily="34" charset="0"/>
              </a:rPr>
              <a:t>niv</a:t>
            </a:r>
            <a:r>
              <a:rPr lang="en-US" sz="3200" dirty="0">
                <a:solidFill>
                  <a:srgbClr val="222222"/>
                </a:solidFill>
                <a:latin typeface="Arial" panose="020B0604020202020204" pitchFamily="34" charset="0"/>
                <a:cs typeface="Arial" panose="020B0604020202020204" pitchFamily="34" charset="0"/>
              </a:rPr>
              <a:t>) Listen to me, you islands; hear this, you distant nations: Before I was born the LORD called me; from my mother's womb he has spoken my name. </a:t>
            </a:r>
            <a:r>
              <a:rPr lang="en-US" sz="3200" baseline="30000" dirty="0">
                <a:solidFill>
                  <a:srgbClr val="222222"/>
                </a:solidFill>
                <a:latin typeface="Arial" panose="020B0604020202020204" pitchFamily="34" charset="0"/>
                <a:cs typeface="Arial" panose="020B0604020202020204" pitchFamily="34" charset="0"/>
              </a:rPr>
              <a:t>2</a:t>
            </a:r>
            <a:r>
              <a:rPr lang="en-US" sz="3200" dirty="0">
                <a:solidFill>
                  <a:srgbClr val="222222"/>
                </a:solidFill>
                <a:latin typeface="Arial" panose="020B0604020202020204" pitchFamily="34" charset="0"/>
                <a:cs typeface="Arial" panose="020B0604020202020204" pitchFamily="34" charset="0"/>
              </a:rPr>
              <a:t>He made my mouth like a sharpened sword, in the shadow of his hand he hid me; he made me into a polished arrow and concealed me in his quiver… </a:t>
            </a:r>
            <a:r>
              <a:rPr lang="en-US" sz="3200" baseline="30000" dirty="0">
                <a:solidFill>
                  <a:srgbClr val="222222"/>
                </a:solidFill>
                <a:latin typeface="Arial" panose="020B0604020202020204" pitchFamily="34" charset="0"/>
                <a:cs typeface="Arial" panose="020B0604020202020204" pitchFamily="34" charset="0"/>
              </a:rPr>
              <a:t>6</a:t>
            </a:r>
            <a:r>
              <a:rPr lang="en-US" sz="3200" dirty="0">
                <a:solidFill>
                  <a:srgbClr val="222222"/>
                </a:solidFill>
                <a:latin typeface="Arial" panose="020B0604020202020204" pitchFamily="34" charset="0"/>
                <a:cs typeface="Arial" panose="020B0604020202020204" pitchFamily="34" charset="0"/>
              </a:rPr>
              <a:t>he says: “It is too small a thing for you to be my servant to restore the tribes of Jacob and bring back those of Israel I have kept. I will also make you </a:t>
            </a:r>
            <a:r>
              <a:rPr lang="en-US" sz="3200" u="sng" dirty="0">
                <a:solidFill>
                  <a:schemeClr val="accent1"/>
                </a:solidFill>
                <a:latin typeface="Arial" panose="020B0604020202020204" pitchFamily="34" charset="0"/>
                <a:cs typeface="Arial" panose="020B0604020202020204" pitchFamily="34" charset="0"/>
              </a:rPr>
              <a:t>a light for the Gentiles</a:t>
            </a:r>
            <a:r>
              <a:rPr lang="en-US" sz="3200" dirty="0">
                <a:solidFill>
                  <a:srgbClr val="222222"/>
                </a:solidFill>
                <a:latin typeface="Arial" panose="020B0604020202020204" pitchFamily="34" charset="0"/>
                <a:cs typeface="Arial" panose="020B0604020202020204" pitchFamily="34" charset="0"/>
              </a:rPr>
              <a:t>, that my salvation may reach </a:t>
            </a:r>
            <a:r>
              <a:rPr lang="en-US" sz="3200" u="sng" dirty="0">
                <a:solidFill>
                  <a:schemeClr val="accent1"/>
                </a:solidFill>
                <a:latin typeface="Arial" panose="020B0604020202020204" pitchFamily="34" charset="0"/>
                <a:cs typeface="Arial" panose="020B0604020202020204" pitchFamily="34" charset="0"/>
              </a:rPr>
              <a:t>to the ends of the earth</a:t>
            </a:r>
            <a:r>
              <a:rPr lang="en-US" sz="3200" dirty="0">
                <a:solidFill>
                  <a:srgbClr val="222222"/>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7162181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b="1" dirty="0">
                <a:solidFill>
                  <a:srgbClr val="222222"/>
                </a:solidFill>
                <a:latin typeface="Arial" panose="020B0604020202020204" pitchFamily="34" charset="0"/>
                <a:cs typeface="Arial" panose="020B0604020202020204" pitchFamily="34" charset="0"/>
              </a:rPr>
              <a:t>Daniel 7:13-14 </a:t>
            </a:r>
            <a:r>
              <a:rPr lang="en-US" sz="3200" dirty="0">
                <a:solidFill>
                  <a:srgbClr val="222222"/>
                </a:solidFill>
                <a:latin typeface="Arial" panose="020B0604020202020204" pitchFamily="34" charset="0"/>
                <a:cs typeface="Arial" panose="020B0604020202020204" pitchFamily="34" charset="0"/>
              </a:rPr>
              <a:t>(</a:t>
            </a:r>
            <a:r>
              <a:rPr lang="en-US" sz="3200" cap="small" dirty="0">
                <a:solidFill>
                  <a:srgbClr val="222222"/>
                </a:solidFill>
                <a:latin typeface="Arial" panose="020B0604020202020204" pitchFamily="34" charset="0"/>
                <a:cs typeface="Arial" panose="020B0604020202020204" pitchFamily="34" charset="0"/>
              </a:rPr>
              <a:t>niv</a:t>
            </a:r>
            <a:r>
              <a:rPr lang="en-US" sz="3200" dirty="0">
                <a:solidFill>
                  <a:srgbClr val="222222"/>
                </a:solidFill>
                <a:latin typeface="Arial" panose="020B0604020202020204" pitchFamily="34" charset="0"/>
                <a:cs typeface="Arial" panose="020B0604020202020204" pitchFamily="34" charset="0"/>
              </a:rPr>
              <a:t>) “In my vision at night I looked, and there before me was one like a son of man, coming with the clouds of heaven. He approached the Ancient of Days and was led into his presence. He was given authority, glory and sovereign power; all nations and peoples of every language worshiped him. His dominion is an everlasting dominion that will not pass away, and his kingdom is one that will never be destroyed.</a:t>
            </a:r>
          </a:p>
        </p:txBody>
      </p:sp>
    </p:spTree>
    <p:extLst>
      <p:ext uri="{BB962C8B-B14F-4D97-AF65-F5344CB8AC3E}">
        <p14:creationId xmlns:p14="http://schemas.microsoft.com/office/powerpoint/2010/main" val="271963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 God’s Pervasive Devotion to Nations</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Autofit/>
          </a:bodyPr>
          <a:lstStyle/>
          <a:p>
            <a:pPr marL="0" indent="0">
              <a:buNone/>
            </a:pPr>
            <a:r>
              <a:rPr lang="en-US" sz="3200" b="1" dirty="0">
                <a:solidFill>
                  <a:srgbClr val="222222"/>
                </a:solidFill>
                <a:latin typeface="Arial" panose="020B0604020202020204" pitchFamily="34" charset="0"/>
                <a:cs typeface="Arial" panose="020B0604020202020204" pitchFamily="34" charset="0"/>
              </a:rPr>
              <a:t>Daniel 7:13-14 </a:t>
            </a:r>
            <a:r>
              <a:rPr lang="en-US" sz="3200" dirty="0">
                <a:solidFill>
                  <a:srgbClr val="222222"/>
                </a:solidFill>
                <a:latin typeface="Arial" panose="020B0604020202020204" pitchFamily="34" charset="0"/>
                <a:cs typeface="Arial" panose="020B0604020202020204" pitchFamily="34" charset="0"/>
              </a:rPr>
              <a:t>(</a:t>
            </a:r>
            <a:r>
              <a:rPr lang="en-US" sz="3200" cap="small" dirty="0">
                <a:solidFill>
                  <a:srgbClr val="222222"/>
                </a:solidFill>
                <a:latin typeface="Arial" panose="020B0604020202020204" pitchFamily="34" charset="0"/>
                <a:cs typeface="Arial" panose="020B0604020202020204" pitchFamily="34" charset="0"/>
              </a:rPr>
              <a:t>niv</a:t>
            </a:r>
            <a:r>
              <a:rPr lang="en-US" sz="3200" dirty="0">
                <a:solidFill>
                  <a:srgbClr val="222222"/>
                </a:solidFill>
                <a:latin typeface="Arial" panose="020B0604020202020204" pitchFamily="34" charset="0"/>
                <a:cs typeface="Arial" panose="020B0604020202020204" pitchFamily="34" charset="0"/>
              </a:rPr>
              <a:t>) “In my vision at night I looked, and there before me was one like a son of man, coming with the clouds of heaven. He approached the Ancient of Days and was led into his presence. He was given authority, glory and sovereign power; </a:t>
            </a:r>
            <a:r>
              <a:rPr lang="en-US" sz="3200" u="sng" dirty="0">
                <a:solidFill>
                  <a:schemeClr val="accent1"/>
                </a:solidFill>
                <a:latin typeface="Arial" panose="020B0604020202020204" pitchFamily="34" charset="0"/>
                <a:cs typeface="Arial" panose="020B0604020202020204" pitchFamily="34" charset="0"/>
              </a:rPr>
              <a:t>all nations and peoples of every language worshiped him.</a:t>
            </a:r>
            <a:r>
              <a:rPr lang="en-US" sz="3200" dirty="0">
                <a:solidFill>
                  <a:srgbClr val="222222"/>
                </a:solidFill>
                <a:latin typeface="Arial" panose="020B0604020202020204" pitchFamily="34" charset="0"/>
                <a:cs typeface="Arial" panose="020B0604020202020204" pitchFamily="34" charset="0"/>
              </a:rPr>
              <a:t> His dominion is an everlasting dominion that will not pass away, and his kingdom is one that will never be destroyed.</a:t>
            </a:r>
          </a:p>
          <a:p>
            <a:pPr marL="0" indent="0">
              <a:buNone/>
            </a:pPr>
            <a:r>
              <a:rPr lang="en-US" dirty="0">
                <a:solidFill>
                  <a:srgbClr val="222222"/>
                </a:solidFill>
                <a:latin typeface="Arial" panose="020B0604020202020204" pitchFamily="34" charset="0"/>
                <a:cs typeface="Arial" panose="020B0604020202020204" pitchFamily="34" charset="0"/>
              </a:rPr>
              <a:t>Psalm 67, 72:8-11, 96:7-10; </a:t>
            </a:r>
            <a:r>
              <a:rPr lang="en-US" dirty="0" err="1">
                <a:solidFill>
                  <a:srgbClr val="222222"/>
                </a:solidFill>
                <a:latin typeface="Arial" panose="020B0604020202020204" pitchFamily="34" charset="0"/>
                <a:cs typeface="Arial" panose="020B0604020202020204" pitchFamily="34" charset="0"/>
              </a:rPr>
              <a:t>Jer</a:t>
            </a:r>
            <a:r>
              <a:rPr lang="en-US" dirty="0">
                <a:solidFill>
                  <a:srgbClr val="222222"/>
                </a:solidFill>
                <a:latin typeface="Arial" panose="020B0604020202020204" pitchFamily="34" charset="0"/>
                <a:cs typeface="Arial" panose="020B0604020202020204" pitchFamily="34" charset="0"/>
              </a:rPr>
              <a:t> 3:14-18,16:19-20; Isa 2:1-5, 51:4-5; Eze 12:16; Zech 2:10-13; 8:22-23, 9:9-13; Mal 1:11 </a:t>
            </a:r>
          </a:p>
        </p:txBody>
      </p:sp>
    </p:spTree>
    <p:extLst>
      <p:ext uri="{BB962C8B-B14F-4D97-AF65-F5344CB8AC3E}">
        <p14:creationId xmlns:p14="http://schemas.microsoft.com/office/powerpoint/2010/main" val="1379617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III. Natural Temptation</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lnSpcReduction="10000"/>
          </a:bodyPr>
          <a:lstStyle/>
          <a:p>
            <a:pPr marL="0" indent="0">
              <a:buNone/>
            </a:pPr>
            <a:r>
              <a:rPr lang="en-US" sz="3200" dirty="0">
                <a:latin typeface="Arial" panose="020B0604020202020204" pitchFamily="34" charset="0"/>
                <a:cs typeface="Arial" panose="020B0604020202020204" pitchFamily="34" charset="0"/>
              </a:rPr>
              <a:t>Given this evidence, how did the Jewish community get so confused?</a:t>
            </a:r>
          </a:p>
          <a:p>
            <a:r>
              <a:rPr lang="en-US" dirty="0">
                <a:latin typeface="Arial" panose="020B0604020202020204" pitchFamily="34" charset="0"/>
                <a:cs typeface="Arial" panose="020B0604020202020204" pitchFamily="34" charset="0"/>
              </a:rPr>
              <a:t>There is plenty of Scripture </a:t>
            </a:r>
            <a:r>
              <a:rPr lang="en-US" i="1" dirty="0">
                <a:latin typeface="Arial" panose="020B0604020202020204" pitchFamily="34" charset="0"/>
                <a:cs typeface="Arial" panose="020B0604020202020204" pitchFamily="34" charset="0"/>
              </a:rPr>
              <a:t>warning</a:t>
            </a:r>
            <a:r>
              <a:rPr lang="en-US" dirty="0">
                <a:latin typeface="Arial" panose="020B0604020202020204" pitchFamily="34" charset="0"/>
                <a:cs typeface="Arial" panose="020B0604020202020204" pitchFamily="34" charset="0"/>
              </a:rPr>
              <a:t> Israel about other nations (Lev 18:1-4; Lev 20:26)</a:t>
            </a:r>
          </a:p>
          <a:p>
            <a:r>
              <a:rPr lang="en-US" dirty="0">
                <a:latin typeface="Arial" panose="020B0604020202020204" pitchFamily="34" charset="0"/>
                <a:cs typeface="Arial" panose="020B0604020202020204" pitchFamily="34" charset="0"/>
              </a:rPr>
              <a:t>The history of Israel is replete with Israel succumbing to the idols of neighboring nations (1 Kings 11:4-8; 2 Kings 16:3, 21:6). God sent Israel into exile for failing here (2 Kings 17:7ff). </a:t>
            </a:r>
          </a:p>
          <a:p>
            <a:r>
              <a:rPr lang="en-US" dirty="0">
                <a:latin typeface="Arial" panose="020B0604020202020204" pitchFamily="34" charset="0"/>
                <a:cs typeface="Arial" panose="020B0604020202020204" pitchFamily="34" charset="0"/>
              </a:rPr>
              <a:t>They were under Roman occupation. Rome epitomized the cruelty and wickedness of the gentiles (cf. Dan 8:7). The psychology of ignoring God’s plan for gentiles is natural.</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7556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IV. God Hasn’t Given Up</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Christian antisemitism is a nasty bruise mark on the crucified face of Jesus. DO NOT FORGET:</a:t>
            </a:r>
          </a:p>
          <a:p>
            <a:r>
              <a:rPr lang="en-US" sz="3200" dirty="0">
                <a:latin typeface="Arial" panose="020B0604020202020204" pitchFamily="34" charset="0"/>
                <a:cs typeface="Arial" panose="020B0604020202020204" pitchFamily="34" charset="0"/>
              </a:rPr>
              <a:t>Jesus was Jewish: followed the law, went to the temple</a:t>
            </a:r>
          </a:p>
          <a:p>
            <a:r>
              <a:rPr lang="en-US" sz="3200" dirty="0">
                <a:latin typeface="Arial" panose="020B0604020202020204" pitchFamily="34" charset="0"/>
                <a:cs typeface="Arial" panose="020B0604020202020204" pitchFamily="34" charset="0"/>
              </a:rPr>
              <a:t>Jesus was nurtured by his Jewish family</a:t>
            </a:r>
          </a:p>
          <a:p>
            <a:r>
              <a:rPr lang="en-US" sz="3200" dirty="0">
                <a:latin typeface="Arial" panose="020B0604020202020204" pitchFamily="34" charset="0"/>
                <a:cs typeface="Arial" panose="020B0604020202020204" pitchFamily="34" charset="0"/>
              </a:rPr>
              <a:t>All the disciples were Jewish</a:t>
            </a:r>
          </a:p>
          <a:p>
            <a:r>
              <a:rPr lang="en-US" sz="3200" dirty="0">
                <a:latin typeface="Arial" panose="020B0604020202020204" pitchFamily="34" charset="0"/>
                <a:cs typeface="Arial" panose="020B0604020202020204" pitchFamily="34" charset="0"/>
              </a:rPr>
              <a:t>All the authors of the Old Testament were Jewish</a:t>
            </a:r>
          </a:p>
          <a:p>
            <a:r>
              <a:rPr lang="en-US" sz="3200" dirty="0">
                <a:latin typeface="Arial" panose="020B0604020202020204" pitchFamily="34" charset="0"/>
                <a:cs typeface="Arial" panose="020B0604020202020204" pitchFamily="34" charset="0"/>
              </a:rPr>
              <a:t>All authors but Luke in the New Testament </a:t>
            </a:r>
            <a:r>
              <a:rPr lang="en-US" sz="3200" i="1" dirty="0">
                <a:latin typeface="Arial" panose="020B0604020202020204" pitchFamily="34" charset="0"/>
                <a:cs typeface="Arial" panose="020B0604020202020204" pitchFamily="34" charset="0"/>
              </a:rPr>
              <a:t>were Jewish!</a:t>
            </a:r>
          </a:p>
        </p:txBody>
      </p:sp>
    </p:spTree>
    <p:extLst>
      <p:ext uri="{BB962C8B-B14F-4D97-AF65-F5344CB8AC3E}">
        <p14:creationId xmlns:p14="http://schemas.microsoft.com/office/powerpoint/2010/main" val="370836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IV. God Hasn’t Given Up</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fontScale="92500"/>
          </a:bodyPr>
          <a:lstStyle/>
          <a:p>
            <a:pPr marL="0" indent="0">
              <a:buNone/>
            </a:pPr>
            <a:r>
              <a:rPr lang="en-US" sz="3200" dirty="0">
                <a:latin typeface="Arial" panose="020B0604020202020204" pitchFamily="34" charset="0"/>
                <a:cs typeface="Arial" panose="020B0604020202020204" pitchFamily="34" charset="0"/>
              </a:rPr>
              <a:t>Paul, the apostle to the Gentiles writes: </a:t>
            </a:r>
          </a:p>
          <a:p>
            <a:pPr marL="0" indent="0">
              <a:buNone/>
            </a:pPr>
            <a:r>
              <a:rPr lang="en-US" sz="3200" b="1" dirty="0">
                <a:latin typeface="Arial" panose="020B0604020202020204" pitchFamily="34" charset="0"/>
                <a:cs typeface="Arial" panose="020B0604020202020204" pitchFamily="34" charset="0"/>
              </a:rPr>
              <a:t>Rom 11:1 </a:t>
            </a:r>
            <a:r>
              <a:rPr lang="en-US" sz="3200" dirty="0">
                <a:latin typeface="Arial" panose="020B0604020202020204" pitchFamily="34" charset="0"/>
                <a:cs typeface="Arial" panose="020B0604020202020204" pitchFamily="34" charset="0"/>
              </a:rPr>
              <a:t>(</a:t>
            </a:r>
            <a:r>
              <a:rPr lang="en-US" sz="3200" cap="small" dirty="0">
                <a:latin typeface="Arial" panose="020B0604020202020204" pitchFamily="34" charset="0"/>
                <a:cs typeface="Arial" panose="020B0604020202020204" pitchFamily="34" charset="0"/>
              </a:rPr>
              <a:t>niv) </a:t>
            </a:r>
            <a:r>
              <a:rPr lang="en-US" sz="3200" dirty="0">
                <a:latin typeface="Arial" panose="020B0604020202020204" pitchFamily="34" charset="0"/>
                <a:cs typeface="Arial" panose="020B0604020202020204" pitchFamily="34" charset="0"/>
              </a:rPr>
              <a:t>I ask then: Did God reject his people? By no means!</a:t>
            </a:r>
          </a:p>
          <a:p>
            <a:pPr marL="0" lvl="0" indent="0">
              <a:lnSpc>
                <a:spcPct val="100000"/>
              </a:lnSpc>
              <a:spcBef>
                <a:spcPts val="0"/>
              </a:spcBef>
              <a:buNone/>
              <a:defRPr/>
            </a:pPr>
            <a:r>
              <a:rPr lang="en-US" sz="3200" b="1" dirty="0">
                <a:latin typeface="Arial" panose="020B0604020202020204" pitchFamily="34" charset="0"/>
                <a:cs typeface="Arial" panose="020B0604020202020204" pitchFamily="34" charset="0"/>
              </a:rPr>
              <a:t>Romans 11:17-18 </a:t>
            </a:r>
            <a:r>
              <a:rPr lang="en-US" sz="3200" dirty="0">
                <a:latin typeface="Arial" panose="020B0604020202020204" pitchFamily="34" charset="0"/>
                <a:cs typeface="Arial" panose="020B0604020202020204" pitchFamily="34" charset="0"/>
              </a:rPr>
              <a:t>(</a:t>
            </a:r>
            <a:r>
              <a:rPr lang="en-US" sz="3200" cap="small" dirty="0">
                <a:latin typeface="Arial" panose="020B0604020202020204" pitchFamily="34" charset="0"/>
                <a:cs typeface="Arial" panose="020B0604020202020204" pitchFamily="34" charset="0"/>
              </a:rPr>
              <a:t>niv) </a:t>
            </a:r>
            <a:r>
              <a:rPr lang="en-US" sz="3200" dirty="0">
                <a:latin typeface="Arial" panose="020B0604020202020204" pitchFamily="34" charset="0"/>
                <a:cs typeface="Arial" panose="020B0604020202020204" pitchFamily="34" charset="0"/>
              </a:rPr>
              <a:t>If some of the branches have been broken off, and you, though a wild olive shoot, have been grafted in among the others and now share in the nourishing sap from the olive root, do not consider yourself to be superior to those other branches. If you do, consider this: You do not support the root, but the root supports you. </a:t>
            </a:r>
          </a:p>
        </p:txBody>
      </p:sp>
    </p:spTree>
    <p:extLst>
      <p:ext uri="{BB962C8B-B14F-4D97-AF65-F5344CB8AC3E}">
        <p14:creationId xmlns:p14="http://schemas.microsoft.com/office/powerpoint/2010/main" val="3001893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V. What about Us? Global</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a:xfrm>
            <a:off x="838200" y="1825625"/>
            <a:ext cx="7076090" cy="4216829"/>
          </a:xfrm>
        </p:spPr>
        <p:txBody>
          <a:bodyPr>
            <a:normAutofit/>
          </a:bodyPr>
          <a:lstStyle/>
          <a:p>
            <a:pPr marL="514350" indent="-514350">
              <a:buFont typeface="+mj-lt"/>
              <a:buAutoNum type="alphaUcPeriod"/>
            </a:pPr>
            <a:r>
              <a:rPr lang="en-US" sz="3200" dirty="0">
                <a:latin typeface="Arial" panose="020B0604020202020204" pitchFamily="34" charset="0"/>
                <a:cs typeface="Arial" panose="020B0604020202020204" pitchFamily="34" charset="0"/>
              </a:rPr>
              <a:t>Praise God for his eternal plan, his brilliance.</a:t>
            </a:r>
          </a:p>
          <a:p>
            <a:pPr marL="514350" indent="-514350">
              <a:buFont typeface="+mj-lt"/>
              <a:buAutoNum type="alphaUcPeriod"/>
            </a:pPr>
            <a:r>
              <a:rPr lang="en-US" sz="3200" dirty="0">
                <a:latin typeface="Arial" panose="020B0604020202020204" pitchFamily="34" charset="0"/>
                <a:cs typeface="Arial" panose="020B0604020202020204" pitchFamily="34" charset="0"/>
              </a:rPr>
              <a:t>Play your part in Global Missions</a:t>
            </a:r>
          </a:p>
          <a:p>
            <a:pPr marL="971550" lvl="1" indent="-514350">
              <a:buFont typeface="+mj-lt"/>
              <a:buAutoNum type="arabicPeriod"/>
            </a:pPr>
            <a:r>
              <a:rPr lang="en-US" sz="3200" dirty="0">
                <a:latin typeface="Arial" panose="020B0604020202020204" pitchFamily="34" charset="0"/>
                <a:cs typeface="Arial" panose="020B0604020202020204" pitchFamily="34" charset="0"/>
              </a:rPr>
              <a:t>Some will go!</a:t>
            </a:r>
          </a:p>
          <a:p>
            <a:pPr marL="971550" lvl="1" indent="-514350">
              <a:buFont typeface="+mj-lt"/>
              <a:buAutoNum type="arabicPeriod"/>
            </a:pPr>
            <a:r>
              <a:rPr lang="en-US" sz="3200" dirty="0">
                <a:latin typeface="Arial" panose="020B0604020202020204" pitchFamily="34" charset="0"/>
                <a:cs typeface="Arial" panose="020B0604020202020204" pitchFamily="34" charset="0"/>
              </a:rPr>
              <a:t>Not everyone will go, but everyone can </a:t>
            </a:r>
            <a:r>
              <a:rPr lang="en-US" sz="3200" b="1" dirty="0">
                <a:solidFill>
                  <a:schemeClr val="accent5">
                    <a:lumMod val="75000"/>
                  </a:schemeClr>
                </a:solidFill>
                <a:latin typeface="Arial" panose="020B0604020202020204" pitchFamily="34" charset="0"/>
                <a:cs typeface="Arial" panose="020B0604020202020204" pitchFamily="34" charset="0"/>
              </a:rPr>
              <a:t>PRAY NOW</a:t>
            </a:r>
          </a:p>
          <a:p>
            <a:pPr marL="971550" lvl="1" indent="-514350">
              <a:buFont typeface="+mj-lt"/>
              <a:buAutoNum type="arabicPeriod"/>
            </a:pPr>
            <a:r>
              <a:rPr lang="en-US" sz="3200" dirty="0">
                <a:latin typeface="Arial" panose="020B0604020202020204" pitchFamily="34" charset="0"/>
                <a:cs typeface="Arial" panose="020B0604020202020204" pitchFamily="34" charset="0"/>
              </a:rPr>
              <a:t>Not everyone will go, but everyone can </a:t>
            </a:r>
            <a:r>
              <a:rPr lang="en-US" sz="3200" b="1" dirty="0">
                <a:solidFill>
                  <a:schemeClr val="accent6">
                    <a:lumMod val="75000"/>
                  </a:schemeClr>
                </a:solidFill>
                <a:latin typeface="Arial" panose="020B0604020202020204" pitchFamily="34" charset="0"/>
                <a:cs typeface="Arial" panose="020B0604020202020204" pitchFamily="34" charset="0"/>
              </a:rPr>
              <a:t>GIVE NOW</a:t>
            </a:r>
          </a:p>
        </p:txBody>
      </p:sp>
      <p:pic>
        <p:nvPicPr>
          <p:cNvPr id="5" name="Picture 4" descr="A qr code with a few black squares&#10;&#10;Description automatically generated">
            <a:extLst>
              <a:ext uri="{FF2B5EF4-FFF2-40B4-BE49-F238E27FC236}">
                <a16:creationId xmlns:a16="http://schemas.microsoft.com/office/drawing/2014/main" id="{1BB4C875-E60E-4E55-7008-E489E3F606E1}"/>
              </a:ext>
            </a:extLst>
          </p:cNvPr>
          <p:cNvPicPr>
            <a:picLocks noChangeAspect="1"/>
          </p:cNvPicPr>
          <p:nvPr/>
        </p:nvPicPr>
        <p:blipFill>
          <a:blip r:embed="rId2"/>
          <a:stretch>
            <a:fillRect/>
          </a:stretch>
        </p:blipFill>
        <p:spPr>
          <a:xfrm>
            <a:off x="8228476" y="2168739"/>
            <a:ext cx="3530600" cy="3530600"/>
          </a:xfrm>
          <a:prstGeom prst="rect">
            <a:avLst/>
          </a:prstGeom>
        </p:spPr>
      </p:pic>
    </p:spTree>
    <p:extLst>
      <p:ext uri="{BB962C8B-B14F-4D97-AF65-F5344CB8AC3E}">
        <p14:creationId xmlns:p14="http://schemas.microsoft.com/office/powerpoint/2010/main" val="58097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 Superficial Reading</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b="1" i="0" dirty="0">
                <a:solidFill>
                  <a:srgbClr val="222222"/>
                </a:solidFill>
                <a:effectLst/>
                <a:highlight>
                  <a:srgbClr val="FFFFFF"/>
                </a:highlight>
                <a:latin typeface="Arial" panose="020B0604020202020204" pitchFamily="34" charset="0"/>
                <a:cs typeface="Arial" panose="020B0604020202020204" pitchFamily="34" charset="0"/>
              </a:rPr>
              <a:t>Acts 22:21-24 </a:t>
            </a:r>
            <a:r>
              <a:rPr lang="en-US" sz="3200" dirty="0">
                <a:highlight>
                  <a:srgbClr val="FFFFFF"/>
                </a:highlight>
                <a:latin typeface="Arial" panose="020B0604020202020204" pitchFamily="34" charset="0"/>
                <a:cs typeface="Arial" panose="020B0604020202020204" pitchFamily="34" charset="0"/>
              </a:rPr>
              <a:t>(</a:t>
            </a:r>
            <a:r>
              <a:rPr lang="en-US" sz="3200" cap="small" dirty="0">
                <a:highlight>
                  <a:srgbClr val="FFFFFF"/>
                </a:highlight>
                <a:latin typeface="Arial" panose="020B0604020202020204" pitchFamily="34" charset="0"/>
                <a:cs typeface="Arial" panose="020B0604020202020204" pitchFamily="34" charset="0"/>
              </a:rPr>
              <a:t>niv)</a:t>
            </a:r>
            <a:r>
              <a:rPr lang="en-US" sz="3200" b="0" i="0" dirty="0">
                <a:solidFill>
                  <a:srgbClr val="222222"/>
                </a:solidFill>
                <a:effectLst/>
                <a:highlight>
                  <a:srgbClr val="FFFFFF"/>
                </a:highlight>
                <a:latin typeface="Arial" panose="020B0604020202020204" pitchFamily="34" charset="0"/>
                <a:cs typeface="Arial" panose="020B0604020202020204" pitchFamily="34" charset="0"/>
              </a:rPr>
              <a:t> “Then the Lord said to me, ‘Go; I will send you far away to the Gentiles.’” The crowd listened to Paul until he said this. Then they raised their voices and shouted, “Rid the earth of him! He's not fit to live!” As they were shouting and throwing off their cloaks and flinging dust into the air, the commander ordered that Paul be taken into the barracks. He directed that he be flogged and interrogated in order to find out why the people were shouting at him like this.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171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V. What about Us? Local</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Many breakouts are about the </a:t>
            </a:r>
            <a:r>
              <a:rPr lang="en-US" dirty="0" err="1">
                <a:latin typeface="Arial" panose="020B0604020202020204" pitchFamily="34" charset="0"/>
                <a:cs typeface="Arial" panose="020B0604020202020204" pitchFamily="34" charset="0"/>
              </a:rPr>
              <a:t>practicals</a:t>
            </a:r>
            <a:r>
              <a:rPr lang="en-US" dirty="0">
                <a:latin typeface="Arial" panose="020B0604020202020204" pitchFamily="34" charset="0"/>
                <a:cs typeface="Arial" panose="020B0604020202020204" pitchFamily="34" charset="0"/>
              </a:rPr>
              <a:t> of local evangelism. Instead, let’s revisit some familiar passages:</a:t>
            </a:r>
          </a:p>
          <a:p>
            <a:pPr marL="0" indent="0">
              <a:buNone/>
            </a:pPr>
            <a:r>
              <a:rPr lang="en-US" b="1" dirty="0">
                <a:latin typeface="Arial" panose="020B0604020202020204" pitchFamily="34" charset="0"/>
                <a:cs typeface="Arial" panose="020B0604020202020204" pitchFamily="34" charset="0"/>
              </a:rPr>
              <a:t>Matthew 28:19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latin typeface="Arial" panose="020B0604020202020204" pitchFamily="34" charset="0"/>
                <a:cs typeface="Arial" panose="020B0604020202020204" pitchFamily="34" charset="0"/>
              </a:rPr>
              <a:t>Therefore go and make disciples of all nations, baptizing them in the name of the Father and of the Son and of the Holy Spirit, and teaching them to obey everything I have commanded you. [Be Fruitful and Multiply]</a:t>
            </a:r>
          </a:p>
          <a:p>
            <a:pPr marL="0" indent="0">
              <a:buNone/>
            </a:pPr>
            <a:r>
              <a:rPr lang="en-US" b="1" dirty="0">
                <a:latin typeface="Arial" panose="020B0604020202020204" pitchFamily="34" charset="0"/>
                <a:cs typeface="Arial" panose="020B0604020202020204" pitchFamily="34" charset="0"/>
              </a:rPr>
              <a:t>Acts 1:8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a:t>
            </a:r>
            <a:r>
              <a:rPr lang="en-US" dirty="0">
                <a:latin typeface="Arial" panose="020B0604020202020204" pitchFamily="34" charset="0"/>
                <a:cs typeface="Arial" panose="020B0604020202020204" pitchFamily="34" charset="0"/>
              </a:rPr>
              <a:t> But you will receive power when the Holy Spirit comes on you; and you will be my witnesses in Jerusalem, and in all Judea and Samaria, and to the ends of the earth. [Fill the Earth]</a:t>
            </a:r>
          </a:p>
        </p:txBody>
      </p:sp>
    </p:spTree>
    <p:extLst>
      <p:ext uri="{BB962C8B-B14F-4D97-AF65-F5344CB8AC3E}">
        <p14:creationId xmlns:p14="http://schemas.microsoft.com/office/powerpoint/2010/main" val="97760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Bibliography</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514350" indent="-514350">
              <a:buFont typeface="+mj-lt"/>
              <a:buAutoNum type="arabicPeriod"/>
            </a:pPr>
            <a:r>
              <a:rPr lang="en-US" sz="3200" b="0" i="0" dirty="0">
                <a:solidFill>
                  <a:srgbClr val="222222"/>
                </a:solidFill>
                <a:effectLst/>
                <a:highlight>
                  <a:srgbClr val="FFFFFF"/>
                </a:highlight>
                <a:latin typeface="Arial" panose="020B0604020202020204" pitchFamily="34" charset="0"/>
              </a:rPr>
              <a:t>Köstenberger, Andreas J. with T.D. Alexander. </a:t>
            </a:r>
            <a:r>
              <a:rPr lang="en-US" sz="3200" b="0" i="1" dirty="0">
                <a:solidFill>
                  <a:srgbClr val="222222"/>
                </a:solidFill>
                <a:effectLst/>
                <a:highlight>
                  <a:srgbClr val="FFFFFF"/>
                </a:highlight>
                <a:latin typeface="Arial" panose="020B0604020202020204" pitchFamily="34" charset="0"/>
              </a:rPr>
              <a:t>Salvation to the Ends of the Earth: A Biblical Theology of Missio</a:t>
            </a:r>
            <a:r>
              <a:rPr lang="en-US" sz="3200" i="1" dirty="0">
                <a:solidFill>
                  <a:srgbClr val="222222"/>
                </a:solidFill>
                <a:highlight>
                  <a:srgbClr val="FFFFFF"/>
                </a:highlight>
                <a:latin typeface="Arial" panose="020B0604020202020204" pitchFamily="34" charset="0"/>
              </a:rPr>
              <a:t>n, Revised Edition. </a:t>
            </a:r>
            <a:r>
              <a:rPr lang="en-US" sz="3200" dirty="0">
                <a:solidFill>
                  <a:srgbClr val="222222"/>
                </a:solidFill>
                <a:highlight>
                  <a:srgbClr val="FFFFFF"/>
                </a:highlight>
                <a:latin typeface="Arial" panose="020B0604020202020204" pitchFamily="34" charset="0"/>
              </a:rPr>
              <a:t>Downers Grove, IL: IVP Academic.</a:t>
            </a:r>
            <a:endParaRPr lang="en-US" sz="3200" b="1" dirty="0">
              <a:solidFill>
                <a:srgbClr val="222222"/>
              </a:solidFill>
              <a:highlight>
                <a:srgbClr val="FFFFFF"/>
              </a:highlight>
              <a:latin typeface="Arial" panose="020B0604020202020204" pitchFamily="34" charset="0"/>
            </a:endParaRPr>
          </a:p>
          <a:p>
            <a:pPr marL="514350" indent="-514350">
              <a:buFont typeface="+mj-lt"/>
              <a:buAutoNum type="arabicPeriod"/>
            </a:pPr>
            <a:r>
              <a:rPr lang="en-US" sz="3200" b="0" i="0" dirty="0">
                <a:solidFill>
                  <a:srgbClr val="222222"/>
                </a:solidFill>
                <a:effectLst/>
                <a:highlight>
                  <a:srgbClr val="FFFFFF"/>
                </a:highlight>
                <a:latin typeface="Arial" panose="020B0604020202020204" pitchFamily="34" charset="0"/>
              </a:rPr>
              <a:t>Wright, Christopher J.H. (2006) </a:t>
            </a:r>
            <a:r>
              <a:rPr lang="en-US" sz="3200" b="0" i="1" dirty="0">
                <a:solidFill>
                  <a:srgbClr val="222222"/>
                </a:solidFill>
                <a:effectLst/>
                <a:highlight>
                  <a:srgbClr val="FFFFFF"/>
                </a:highlight>
                <a:latin typeface="Arial" panose="020B0604020202020204" pitchFamily="34" charset="0"/>
              </a:rPr>
              <a:t>The Mission of God: Unlocking the Bible’s Grand Narrative.</a:t>
            </a:r>
            <a:r>
              <a:rPr lang="en-US" sz="3200" b="0" dirty="0">
                <a:solidFill>
                  <a:srgbClr val="222222"/>
                </a:solidFill>
                <a:effectLst/>
                <a:highlight>
                  <a:srgbClr val="FFFFFF"/>
                </a:highlight>
                <a:latin typeface="Arial" panose="020B0604020202020204" pitchFamily="34" charset="0"/>
              </a:rPr>
              <a:t> </a:t>
            </a:r>
            <a:r>
              <a:rPr lang="en-US" sz="3200" dirty="0">
                <a:solidFill>
                  <a:srgbClr val="222222"/>
                </a:solidFill>
                <a:highlight>
                  <a:srgbClr val="FFFFFF"/>
                </a:highlight>
                <a:latin typeface="Arial" panose="020B0604020202020204" pitchFamily="34" charset="0"/>
              </a:rPr>
              <a:t>Downers Grove, IL: IVP Academic.</a:t>
            </a:r>
          </a:p>
          <a:p>
            <a:pPr marL="514350" indent="-514350">
              <a:buFont typeface="+mj-lt"/>
              <a:buAutoNum type="arabicPeriod"/>
            </a:pPr>
            <a:r>
              <a:rPr lang="en-US" sz="3200" dirty="0">
                <a:solidFill>
                  <a:srgbClr val="222222"/>
                </a:solidFill>
                <a:highlight>
                  <a:srgbClr val="FFFFFF"/>
                </a:highlight>
                <a:latin typeface="Arial" panose="020B0604020202020204" pitchFamily="34" charset="0"/>
              </a:rPr>
              <a:t>–––––– (2023) </a:t>
            </a:r>
            <a:r>
              <a:rPr lang="en-US" sz="3200" i="1" dirty="0">
                <a:solidFill>
                  <a:srgbClr val="222222"/>
                </a:solidFill>
                <a:highlight>
                  <a:srgbClr val="FFFFFF"/>
                </a:highlight>
                <a:latin typeface="Arial" panose="020B0604020202020204" pitchFamily="34" charset="0"/>
              </a:rPr>
              <a:t>The Great Story and the Great Commission</a:t>
            </a:r>
            <a:r>
              <a:rPr lang="en-US" sz="3200" dirty="0">
                <a:solidFill>
                  <a:srgbClr val="222222"/>
                </a:solidFill>
                <a:highlight>
                  <a:srgbClr val="FFFFFF"/>
                </a:highlight>
                <a:latin typeface="Arial" panose="020B0604020202020204" pitchFamily="34" charset="0"/>
              </a:rPr>
              <a:t>. Grand Rapids, MI: Baker Academic.</a:t>
            </a:r>
          </a:p>
        </p:txBody>
      </p:sp>
    </p:spTree>
    <p:extLst>
      <p:ext uri="{BB962C8B-B14F-4D97-AF65-F5344CB8AC3E}">
        <p14:creationId xmlns:p14="http://schemas.microsoft.com/office/powerpoint/2010/main" val="1568231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 Superficial Reading</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You might be forgiven for assuming any of the following:</a:t>
            </a:r>
          </a:p>
          <a:p>
            <a:r>
              <a:rPr lang="en-US" sz="3200" dirty="0">
                <a:latin typeface="Arial" panose="020B0604020202020204" pitchFamily="34" charset="0"/>
                <a:cs typeface="Arial" panose="020B0604020202020204" pitchFamily="34" charset="0"/>
              </a:rPr>
              <a:t>Jewish religion is hostile to non-Jewish people</a:t>
            </a:r>
          </a:p>
          <a:p>
            <a:r>
              <a:rPr lang="en-US" sz="3200" dirty="0">
                <a:latin typeface="Arial" panose="020B0604020202020204" pitchFamily="34" charset="0"/>
                <a:cs typeface="Arial" panose="020B0604020202020204" pitchFamily="34" charset="0"/>
              </a:rPr>
              <a:t>The Old Testament––the Jewish Scripture––teaches that God’s plan is limited to the Jewish people.</a:t>
            </a:r>
          </a:p>
          <a:p>
            <a:r>
              <a:rPr lang="en-US" sz="3200" dirty="0">
                <a:latin typeface="Arial" panose="020B0604020202020204" pitchFamily="34" charset="0"/>
                <a:cs typeface="Arial" panose="020B0604020202020204" pitchFamily="34" charset="0"/>
              </a:rPr>
              <a:t>The New Testament––the Christian Scripture––teaches a more expansive spirituality that includes all peoples</a:t>
            </a:r>
          </a:p>
          <a:p>
            <a:pPr marL="0" indent="0">
              <a:buNone/>
            </a:pPr>
            <a:endParaRPr lang="en-US" sz="3200" dirty="0">
              <a:latin typeface="Arial" panose="020B0604020202020204" pitchFamily="34" charset="0"/>
              <a:cs typeface="Arial" panose="020B0604020202020204" pitchFamily="34" charset="0"/>
            </a:endParaRPr>
          </a:p>
          <a:p>
            <a:pPr marL="0" indent="0">
              <a:buNone/>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160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Mission in the Marrow</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Against such ideas, I will argue:</a:t>
            </a:r>
          </a:p>
          <a:p>
            <a:pPr marL="571500" indent="-571500">
              <a:buAutoNum type="romanUcPeriod"/>
            </a:pPr>
            <a:r>
              <a:rPr lang="en-US" dirty="0">
                <a:latin typeface="Arial" panose="020B0604020202020204" pitchFamily="34" charset="0"/>
                <a:cs typeface="Arial" panose="020B0604020202020204" pitchFamily="34" charset="0"/>
              </a:rPr>
              <a:t>God’s plan for the nations has been there from the very beginning</a:t>
            </a:r>
          </a:p>
          <a:p>
            <a:pPr marL="571500" indent="-571500">
              <a:buAutoNum type="romanUcPeriod"/>
            </a:pPr>
            <a:r>
              <a:rPr lang="en-US" dirty="0">
                <a:latin typeface="Arial" panose="020B0604020202020204" pitchFamily="34" charset="0"/>
                <a:cs typeface="Arial" panose="020B0604020202020204" pitchFamily="34" charset="0"/>
              </a:rPr>
              <a:t>God’s devotion to all nations is found throughout OT</a:t>
            </a:r>
          </a:p>
          <a:p>
            <a:pPr marL="571500" indent="-571500">
              <a:buAutoNum type="romanUcPeriod"/>
            </a:pPr>
            <a:r>
              <a:rPr lang="en-US" dirty="0">
                <a:latin typeface="Arial" panose="020B0604020202020204" pitchFamily="34" charset="0"/>
                <a:cs typeface="Arial" panose="020B0604020202020204" pitchFamily="34" charset="0"/>
              </a:rPr>
              <a:t>1</a:t>
            </a:r>
            <a:r>
              <a:rPr lang="en-US" baseline="30000" dirty="0">
                <a:latin typeface="Arial" panose="020B0604020202020204" pitchFamily="34" charset="0"/>
                <a:cs typeface="Arial" panose="020B0604020202020204" pitchFamily="34" charset="0"/>
              </a:rPr>
              <a:t>st</a:t>
            </a:r>
            <a:r>
              <a:rPr lang="en-US" dirty="0">
                <a:latin typeface="Arial" panose="020B0604020202020204" pitchFamily="34" charset="0"/>
                <a:cs typeface="Arial" panose="020B0604020202020204" pitchFamily="34" charset="0"/>
              </a:rPr>
              <a:t> C Jewish people had genuine (if confused) reasons for resisting this</a:t>
            </a:r>
          </a:p>
          <a:p>
            <a:pPr marL="571500" indent="-571500">
              <a:buAutoNum type="romanUcPeriod"/>
            </a:pPr>
            <a:r>
              <a:rPr lang="en-US" dirty="0">
                <a:latin typeface="Arial" panose="020B0604020202020204" pitchFamily="34" charset="0"/>
                <a:cs typeface="Arial" panose="020B0604020202020204" pitchFamily="34" charset="0"/>
              </a:rPr>
              <a:t>God is still committed to the Jewish people</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0" indent="0">
              <a:buNone/>
            </a:pPr>
            <a:r>
              <a:rPr lang="en-US" sz="3200" dirty="0">
                <a:latin typeface="Arial" panose="020B0604020202020204" pitchFamily="34" charset="0"/>
                <a:cs typeface="Arial" panose="020B0604020202020204" pitchFamily="34" charset="0"/>
              </a:rPr>
              <a:t>We’ll conclude with some action steps.</a:t>
            </a:r>
          </a:p>
        </p:txBody>
      </p:sp>
    </p:spTree>
    <p:extLst>
      <p:ext uri="{BB962C8B-B14F-4D97-AF65-F5344CB8AC3E}">
        <p14:creationId xmlns:p14="http://schemas.microsoft.com/office/powerpoint/2010/main" val="50522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Mission in the Marrow</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What do I mean when I say ‘mission’?</a:t>
            </a:r>
          </a:p>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I will use the following general definition of ‘mission’: </a:t>
            </a:r>
          </a:p>
          <a:p>
            <a:pPr marL="0" indent="0">
              <a:buNone/>
            </a:pPr>
            <a:r>
              <a:rPr lang="en-US" sz="3200" dirty="0">
                <a:solidFill>
                  <a:srgbClr val="222222"/>
                </a:solidFill>
                <a:highlight>
                  <a:srgbClr val="FFFFFF"/>
                </a:highlight>
                <a:latin typeface="Arial" panose="020B0604020202020204" pitchFamily="34" charset="0"/>
                <a:cs typeface="Arial" panose="020B0604020202020204" pitchFamily="34" charset="0"/>
              </a:rPr>
              <a:t>“A long-term purpose or goal that is to be achieved through proximate objectives and planned actions” (see Wright 2006).</a:t>
            </a:r>
          </a:p>
          <a:p>
            <a:pPr marL="0" indent="0">
              <a:spcBef>
                <a:spcPts val="2200"/>
              </a:spcBef>
              <a:buNone/>
            </a:pPr>
            <a:r>
              <a:rPr lang="en-US" sz="3600" dirty="0">
                <a:solidFill>
                  <a:srgbClr val="222222"/>
                </a:solidFill>
                <a:highlight>
                  <a:srgbClr val="FFFFFF"/>
                </a:highlight>
                <a:latin typeface="Arial" panose="020B0604020202020204" pitchFamily="34" charset="0"/>
                <a:cs typeface="Arial" panose="020B0604020202020204" pitchFamily="34" charset="0"/>
              </a:rPr>
              <a:t>God’s </a:t>
            </a:r>
            <a:r>
              <a:rPr lang="en-US" sz="3600" i="1" dirty="0">
                <a:solidFill>
                  <a:srgbClr val="222222"/>
                </a:solidFill>
                <a:highlight>
                  <a:srgbClr val="FFFFFF"/>
                </a:highlight>
                <a:latin typeface="Arial" panose="020B0604020202020204" pitchFamily="34" charset="0"/>
                <a:cs typeface="Arial" panose="020B0604020202020204" pitchFamily="34" charset="0"/>
              </a:rPr>
              <a:t>mission</a:t>
            </a:r>
            <a:r>
              <a:rPr lang="en-US" sz="3600" dirty="0">
                <a:solidFill>
                  <a:srgbClr val="222222"/>
                </a:solidFill>
                <a:highlight>
                  <a:srgbClr val="FFFFFF"/>
                </a:highlight>
                <a:latin typeface="Arial" panose="020B0604020202020204" pitchFamily="34" charset="0"/>
                <a:cs typeface="Arial" panose="020B0604020202020204" pitchFamily="34" charset="0"/>
              </a:rPr>
              <a:t> is </a:t>
            </a:r>
            <a:r>
              <a:rPr lang="en-US" sz="3600" i="1" dirty="0">
                <a:solidFill>
                  <a:srgbClr val="222222"/>
                </a:solidFill>
                <a:highlight>
                  <a:srgbClr val="FFFFFF"/>
                </a:highlight>
                <a:latin typeface="Arial" panose="020B0604020202020204" pitchFamily="34" charset="0"/>
                <a:cs typeface="Arial" panose="020B0604020202020204" pitchFamily="34" charset="0"/>
              </a:rPr>
              <a:t>filling the earth </a:t>
            </a:r>
            <a:r>
              <a:rPr lang="en-US" sz="3600" dirty="0">
                <a:solidFill>
                  <a:srgbClr val="222222"/>
                </a:solidFill>
                <a:highlight>
                  <a:srgbClr val="FFFFFF"/>
                </a:highlight>
                <a:latin typeface="Arial" panose="020B0604020202020204" pitchFamily="34" charset="0"/>
                <a:cs typeface="Arial" panose="020B0604020202020204" pitchFamily="34" charset="0"/>
              </a:rPr>
              <a:t>with his glory (broadly) and redeeming </a:t>
            </a:r>
            <a:r>
              <a:rPr lang="en-US" sz="3600" i="1" dirty="0">
                <a:solidFill>
                  <a:srgbClr val="222222"/>
                </a:solidFill>
                <a:highlight>
                  <a:srgbClr val="FFFFFF"/>
                </a:highlight>
                <a:latin typeface="Arial" panose="020B0604020202020204" pitchFamily="34" charset="0"/>
                <a:cs typeface="Arial" panose="020B0604020202020204" pitchFamily="34" charset="0"/>
              </a:rPr>
              <a:t>all nations </a:t>
            </a:r>
            <a:r>
              <a:rPr lang="en-US" sz="3600" dirty="0">
                <a:solidFill>
                  <a:srgbClr val="222222"/>
                </a:solidFill>
                <a:highlight>
                  <a:srgbClr val="FFFFFF"/>
                </a:highlight>
                <a:latin typeface="Arial" panose="020B0604020202020204" pitchFamily="34" charset="0"/>
                <a:cs typeface="Arial" panose="020B0604020202020204" pitchFamily="34" charset="0"/>
              </a:rPr>
              <a:t>(narrowly). </a:t>
            </a:r>
          </a:p>
          <a:p>
            <a:pPr marL="0" indent="0">
              <a:buNone/>
            </a:pPr>
            <a:endParaRPr lang="en-US" sz="3200" dirty="0">
              <a:solidFill>
                <a:srgbClr val="222222"/>
              </a:solidFill>
              <a:highlight>
                <a:srgbClr val="FFFFFF"/>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106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 The Antiquity of God’s Mission</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b="1" dirty="0">
                <a:latin typeface="Arial" panose="020B0604020202020204" pitchFamily="34" charset="0"/>
                <a:cs typeface="Arial" panose="020B0604020202020204" pitchFamily="34" charset="0"/>
              </a:rPr>
              <a:t>Genesis 1:26-28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latin typeface="Arial" panose="020B0604020202020204" pitchFamily="34" charset="0"/>
                <a:cs typeface="Arial" panose="020B0604020202020204" pitchFamily="34" charset="0"/>
              </a:rPr>
              <a:t>Then God said, “Let us make mankind in our image, in our likeness, so that they may rule over the fish in the sea and the birds in the sky, over the livestock and all the wild animals, and over all the creatures that move along the ground.” </a:t>
            </a:r>
            <a:r>
              <a:rPr lang="en-US" baseline="30000" dirty="0">
                <a:latin typeface="Arial" panose="020B0604020202020204" pitchFamily="34" charset="0"/>
                <a:cs typeface="Arial" panose="020B0604020202020204" pitchFamily="34" charset="0"/>
              </a:rPr>
              <a:t>27</a:t>
            </a:r>
            <a:r>
              <a:rPr lang="en-US" dirty="0">
                <a:latin typeface="Arial" panose="020B0604020202020204" pitchFamily="34" charset="0"/>
                <a:cs typeface="Arial" panose="020B0604020202020204" pitchFamily="34" charset="0"/>
              </a:rPr>
              <a:t>So God created mankind in his own image, in the image of God he created them; male and female he created them. </a:t>
            </a:r>
            <a:r>
              <a:rPr lang="en-US" baseline="30000" dirty="0">
                <a:latin typeface="Arial" panose="020B0604020202020204" pitchFamily="34" charset="0"/>
                <a:cs typeface="Arial" panose="020B0604020202020204" pitchFamily="34" charset="0"/>
              </a:rPr>
              <a:t>28</a:t>
            </a:r>
            <a:r>
              <a:rPr lang="en-US" dirty="0">
                <a:latin typeface="Arial" panose="020B0604020202020204" pitchFamily="34" charset="0"/>
                <a:cs typeface="Arial" panose="020B0604020202020204" pitchFamily="34" charset="0"/>
              </a:rPr>
              <a:t>God blessed them and said to them, “Be fruitful and increase in number; fill the earth and subdue it. Rule over the fish in the sea and the birds in the sky and over every living creature that moves on the ground.”</a:t>
            </a:r>
          </a:p>
        </p:txBody>
      </p:sp>
    </p:spTree>
    <p:extLst>
      <p:ext uri="{BB962C8B-B14F-4D97-AF65-F5344CB8AC3E}">
        <p14:creationId xmlns:p14="http://schemas.microsoft.com/office/powerpoint/2010/main" val="804979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 The Antiquity of God’s Mission</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b="1" dirty="0">
                <a:latin typeface="Arial" panose="020B0604020202020204" pitchFamily="34" charset="0"/>
                <a:cs typeface="Arial" panose="020B0604020202020204" pitchFamily="34" charset="0"/>
              </a:rPr>
              <a:t>Genesis 1:26-28 </a:t>
            </a:r>
            <a:r>
              <a:rPr lang="en-US" dirty="0">
                <a:latin typeface="Arial" panose="020B0604020202020204" pitchFamily="34" charset="0"/>
                <a:cs typeface="Arial" panose="020B0604020202020204" pitchFamily="34" charset="0"/>
              </a:rPr>
              <a:t>(</a:t>
            </a:r>
            <a:r>
              <a:rPr lang="en-US" cap="small" dirty="0">
                <a:latin typeface="Arial" panose="020B0604020202020204" pitchFamily="34" charset="0"/>
                <a:cs typeface="Arial" panose="020B0604020202020204" pitchFamily="34" charset="0"/>
              </a:rPr>
              <a:t>niv) </a:t>
            </a:r>
            <a:r>
              <a:rPr lang="en-US" dirty="0">
                <a:latin typeface="Arial" panose="020B0604020202020204" pitchFamily="34" charset="0"/>
                <a:cs typeface="Arial" panose="020B0604020202020204" pitchFamily="34" charset="0"/>
              </a:rPr>
              <a:t>Then God said, “Let us make mankind in our image, in our likeness, so that they may rule over the fish in the sea and the birds in the sky, over the livestock and all the wild animals, and over all the creatures that move along the ground.” </a:t>
            </a:r>
            <a:r>
              <a:rPr lang="en-US" baseline="30000" dirty="0">
                <a:latin typeface="Arial" panose="020B0604020202020204" pitchFamily="34" charset="0"/>
                <a:cs typeface="Arial" panose="020B0604020202020204" pitchFamily="34" charset="0"/>
              </a:rPr>
              <a:t>27</a:t>
            </a:r>
            <a:r>
              <a:rPr lang="en-US" dirty="0">
                <a:latin typeface="Arial" panose="020B0604020202020204" pitchFamily="34" charset="0"/>
                <a:cs typeface="Arial" panose="020B0604020202020204" pitchFamily="34" charset="0"/>
              </a:rPr>
              <a:t>So God created mankind in his own image, in the image of God he created them; male and female he created them. </a:t>
            </a:r>
            <a:r>
              <a:rPr lang="en-US" baseline="30000" dirty="0">
                <a:latin typeface="Arial" panose="020B0604020202020204" pitchFamily="34" charset="0"/>
                <a:cs typeface="Arial" panose="020B0604020202020204" pitchFamily="34" charset="0"/>
              </a:rPr>
              <a:t>28</a:t>
            </a:r>
            <a:r>
              <a:rPr lang="en-US" dirty="0">
                <a:latin typeface="Arial" panose="020B0604020202020204" pitchFamily="34" charset="0"/>
                <a:cs typeface="Arial" panose="020B0604020202020204" pitchFamily="34" charset="0"/>
              </a:rPr>
              <a:t>God blessed them and said to them, “</a:t>
            </a:r>
            <a:r>
              <a:rPr lang="en-US" u="sng" dirty="0">
                <a:solidFill>
                  <a:schemeClr val="accent1"/>
                </a:solidFill>
                <a:latin typeface="Arial" panose="020B0604020202020204" pitchFamily="34" charset="0"/>
                <a:cs typeface="Arial" panose="020B0604020202020204" pitchFamily="34" charset="0"/>
              </a:rPr>
              <a:t>Be fruitful and increase in number; fill the earth and subdue it. </a:t>
            </a:r>
            <a:r>
              <a:rPr lang="en-US" dirty="0">
                <a:latin typeface="Arial" panose="020B0604020202020204" pitchFamily="34" charset="0"/>
                <a:cs typeface="Arial" panose="020B0604020202020204" pitchFamily="34" charset="0"/>
              </a:rPr>
              <a:t>Rule over the fish in the sea and the birds in the sky and over every living creature that moves on the ground.”</a:t>
            </a:r>
          </a:p>
        </p:txBody>
      </p:sp>
    </p:spTree>
    <p:extLst>
      <p:ext uri="{BB962C8B-B14F-4D97-AF65-F5344CB8AC3E}">
        <p14:creationId xmlns:p14="http://schemas.microsoft.com/office/powerpoint/2010/main" val="1627044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A9CF9-6FBE-4CA7-B06B-4E673C99668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 The Antiquity of God’s Mission</a:t>
            </a:r>
          </a:p>
        </p:txBody>
      </p:sp>
      <p:sp>
        <p:nvSpPr>
          <p:cNvPr id="3" name="Content Placeholder 2">
            <a:extLst>
              <a:ext uri="{FF2B5EF4-FFF2-40B4-BE49-F238E27FC236}">
                <a16:creationId xmlns:a16="http://schemas.microsoft.com/office/drawing/2014/main" id="{18C97093-229E-2636-4B72-AD4FA5FE634B}"/>
              </a:ext>
            </a:extLst>
          </p:cNvPr>
          <p:cNvSpPr>
            <a:spLocks noGrp="1"/>
          </p:cNvSpPr>
          <p:nvPr>
            <p:ph idx="1"/>
          </p:nvPr>
        </p:nvSpPr>
        <p:spPr/>
        <p:txBody>
          <a:bodyPr>
            <a:normAutofit/>
          </a:bodyPr>
          <a:lstStyle/>
          <a:p>
            <a:pPr marL="0" indent="0">
              <a:buNone/>
            </a:pPr>
            <a:r>
              <a:rPr lang="en-US" sz="3200" dirty="0">
                <a:latin typeface="Arial" panose="020B0604020202020204" pitchFamily="34" charset="0"/>
                <a:cs typeface="Arial" panose="020B0604020202020204" pitchFamily="34" charset="0"/>
              </a:rPr>
              <a:t>God made humans to play the unique role of ruling the earth with him, by multiplying and filling the earth, expanding the borders of Eden, God’s dwelling place.</a:t>
            </a:r>
          </a:p>
          <a:p>
            <a:pPr marL="0" indent="0">
              <a:buNone/>
            </a:pPr>
            <a:r>
              <a:rPr lang="en-US" sz="3200" dirty="0">
                <a:latin typeface="Arial" panose="020B0604020202020204" pitchFamily="34" charset="0"/>
                <a:cs typeface="Arial" panose="020B0604020202020204" pitchFamily="34" charset="0"/>
              </a:rPr>
              <a:t>But the simple path of expanding Eden was lost. </a:t>
            </a:r>
          </a:p>
          <a:p>
            <a:pPr marL="0" indent="0">
              <a:buNone/>
            </a:pPr>
            <a:r>
              <a:rPr lang="en-US" sz="3200" dirty="0">
                <a:latin typeface="Arial" panose="020B0604020202020204" pitchFamily="34" charset="0"/>
                <a:cs typeface="Arial" panose="020B0604020202020204" pitchFamily="34" charset="0"/>
              </a:rPr>
              <a:t>God’s Image Bearers rebelled to “be like God” (Gen 3:4)</a:t>
            </a:r>
          </a:p>
          <a:p>
            <a:pPr marL="0" indent="0">
              <a:buNone/>
            </a:pPr>
            <a:r>
              <a:rPr lang="en-US" sz="3200" dirty="0">
                <a:latin typeface="Arial" panose="020B0604020202020204" pitchFamily="34" charset="0"/>
                <a:cs typeface="Arial" panose="020B0604020202020204" pitchFamily="34" charset="0"/>
              </a:rPr>
              <a:t>God throws His Images out of Eden. (Gen 3:22ff)</a:t>
            </a:r>
          </a:p>
        </p:txBody>
      </p:sp>
    </p:spTree>
    <p:extLst>
      <p:ext uri="{BB962C8B-B14F-4D97-AF65-F5344CB8AC3E}">
        <p14:creationId xmlns:p14="http://schemas.microsoft.com/office/powerpoint/2010/main" val="445201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3322</Words>
  <Application>Microsoft Office PowerPoint</Application>
  <PresentationFormat>Widescreen</PresentationFormat>
  <Paragraphs>145</Paragraphs>
  <Slides>31</Slides>
  <Notes>1</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Aptos</vt:lpstr>
      <vt:lpstr>Aptos Display</vt:lpstr>
      <vt:lpstr>Arial</vt:lpstr>
      <vt:lpstr>Calibri</vt:lpstr>
      <vt:lpstr>Office Theme</vt:lpstr>
      <vt:lpstr>Mission in the Marrow</vt:lpstr>
      <vt:lpstr>A Superficial Reading</vt:lpstr>
      <vt:lpstr>A Superficial Reading</vt:lpstr>
      <vt:lpstr>A Superficial Reading</vt:lpstr>
      <vt:lpstr>Mission in the Marrow</vt:lpstr>
      <vt:lpstr>Mission in the Marrow</vt:lpstr>
      <vt:lpstr>I. The Antiquity of God’s Mission</vt:lpstr>
      <vt:lpstr>I. The Antiquity of God’s Mission</vt:lpstr>
      <vt:lpstr>I. The Antiquity of God’s Mission</vt:lpstr>
      <vt:lpstr>I. The Antiquity of God’s Mission</vt:lpstr>
      <vt:lpstr>I. The Antiquity of God’s Mission</vt:lpstr>
      <vt:lpstr>I. The Antiquity of God’s Mission</vt:lpstr>
      <vt:lpstr>I. The Antiquity of God’s Mission</vt:lpstr>
      <vt:lpstr>I. The Antiquity of God’s Mission</vt:lpstr>
      <vt:lpstr>II. God’s Pervasive Devotion to Nations</vt:lpstr>
      <vt:lpstr>II. God’s Pervasive Devotion to Nations</vt:lpstr>
      <vt:lpstr>II. God’s Pervasive Devotion to Nations</vt:lpstr>
      <vt:lpstr>II. God’s Pervasive Devotion to Nations</vt:lpstr>
      <vt:lpstr>II. God’s Pervasive Devotion to Nations</vt:lpstr>
      <vt:lpstr>II. God’s Pervasive Devotion to Nations</vt:lpstr>
      <vt:lpstr>II. God’s Pervasive Devotion to Nations</vt:lpstr>
      <vt:lpstr>II. God’s Pervasive Devotion to Nations</vt:lpstr>
      <vt:lpstr>II. God’s Pervasive Devotion to Nations</vt:lpstr>
      <vt:lpstr>II. God’s Pervasive Devotion to Nations</vt:lpstr>
      <vt:lpstr>II. God’s Pervasive Devotion to Nations</vt:lpstr>
      <vt:lpstr>III. Natural Temptation</vt:lpstr>
      <vt:lpstr>IV. God Hasn’t Given Up</vt:lpstr>
      <vt:lpstr>IV. God Hasn’t Given Up</vt:lpstr>
      <vt:lpstr>V. What about Us? Global</vt:lpstr>
      <vt:lpstr>V. What about Us? Local</vt:lpstr>
      <vt:lpstr>Bibliography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2024-07-29T15:30:02Z</dcterms:created>
  <dcterms:modified xsi:type="dcterms:W3CDTF">2024-07-29T15:30:07Z</dcterms:modified>
</cp:coreProperties>
</file>