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41"/>
  </p:notesMasterIdLst>
  <p:handoutMasterIdLst>
    <p:handoutMasterId r:id="rId42"/>
  </p:handoutMasterIdLst>
  <p:sldIdLst>
    <p:sldId id="257" r:id="rId2"/>
    <p:sldId id="956" r:id="rId3"/>
    <p:sldId id="866" r:id="rId4"/>
    <p:sldId id="872" r:id="rId5"/>
    <p:sldId id="937" r:id="rId6"/>
    <p:sldId id="874" r:id="rId7"/>
    <p:sldId id="918" r:id="rId8"/>
    <p:sldId id="989" r:id="rId9"/>
    <p:sldId id="964" r:id="rId10"/>
    <p:sldId id="965" r:id="rId11"/>
    <p:sldId id="875" r:id="rId12"/>
    <p:sldId id="919" r:id="rId13"/>
    <p:sldId id="939" r:id="rId14"/>
    <p:sldId id="924" r:id="rId15"/>
    <p:sldId id="928" r:id="rId16"/>
    <p:sldId id="929" r:id="rId17"/>
    <p:sldId id="950" r:id="rId18"/>
    <p:sldId id="943" r:id="rId19"/>
    <p:sldId id="980" r:id="rId20"/>
    <p:sldId id="958" r:id="rId21"/>
    <p:sldId id="981" r:id="rId22"/>
    <p:sldId id="932" r:id="rId23"/>
    <p:sldId id="982" r:id="rId24"/>
    <p:sldId id="896" r:id="rId25"/>
    <p:sldId id="969" r:id="rId26"/>
    <p:sldId id="971" r:id="rId27"/>
    <p:sldId id="972" r:id="rId28"/>
    <p:sldId id="973" r:id="rId29"/>
    <p:sldId id="974" r:id="rId30"/>
    <p:sldId id="983" r:id="rId31"/>
    <p:sldId id="976" r:id="rId32"/>
    <p:sldId id="912" r:id="rId33"/>
    <p:sldId id="952" r:id="rId34"/>
    <p:sldId id="953" r:id="rId35"/>
    <p:sldId id="954" r:id="rId36"/>
    <p:sldId id="955" r:id="rId37"/>
    <p:sldId id="959" r:id="rId38"/>
    <p:sldId id="960" r:id="rId39"/>
    <p:sldId id="961" r:id="rId40"/>
  </p:sldIdLst>
  <p:sldSz cx="9144000" cy="6858000" type="letter"/>
  <p:notesSz cx="6858000" cy="9144000"/>
  <p:kinsoku lang="ja-JP" invalStChars="" invalEndChars=""/>
  <p:defaultTextStyle>
    <a:defPPr>
      <a:defRPr lang="en-US"/>
    </a:defPPr>
    <a:lvl1pPr algn="l" rtl="0" eaLnBrk="0" fontAlgn="base" hangingPunct="0">
      <a:spcBef>
        <a:spcPct val="0"/>
      </a:spcBef>
      <a:spcAft>
        <a:spcPct val="0"/>
      </a:spcAft>
      <a:defRPr sz="1400" b="1" kern="1200">
        <a:solidFill>
          <a:schemeClr val="tx1"/>
        </a:solidFill>
        <a:latin typeface="Arial" charset="0"/>
        <a:ea typeface="+mn-ea"/>
        <a:cs typeface="+mn-cs"/>
      </a:defRPr>
    </a:lvl1pPr>
    <a:lvl2pPr marL="457200" algn="l" rtl="0" eaLnBrk="0" fontAlgn="base" hangingPunct="0">
      <a:spcBef>
        <a:spcPct val="0"/>
      </a:spcBef>
      <a:spcAft>
        <a:spcPct val="0"/>
      </a:spcAft>
      <a:defRPr sz="1400" b="1" kern="1200">
        <a:solidFill>
          <a:schemeClr val="tx1"/>
        </a:solidFill>
        <a:latin typeface="Arial" charset="0"/>
        <a:ea typeface="+mn-ea"/>
        <a:cs typeface="+mn-cs"/>
      </a:defRPr>
    </a:lvl2pPr>
    <a:lvl3pPr marL="914400" algn="l" rtl="0" eaLnBrk="0" fontAlgn="base" hangingPunct="0">
      <a:spcBef>
        <a:spcPct val="0"/>
      </a:spcBef>
      <a:spcAft>
        <a:spcPct val="0"/>
      </a:spcAft>
      <a:defRPr sz="1400" b="1" kern="1200">
        <a:solidFill>
          <a:schemeClr val="tx1"/>
        </a:solidFill>
        <a:latin typeface="Arial" charset="0"/>
        <a:ea typeface="+mn-ea"/>
        <a:cs typeface="+mn-cs"/>
      </a:defRPr>
    </a:lvl3pPr>
    <a:lvl4pPr marL="1371600" algn="l" rtl="0" eaLnBrk="0" fontAlgn="base" hangingPunct="0">
      <a:spcBef>
        <a:spcPct val="0"/>
      </a:spcBef>
      <a:spcAft>
        <a:spcPct val="0"/>
      </a:spcAft>
      <a:defRPr sz="1400" b="1" kern="1200">
        <a:solidFill>
          <a:schemeClr val="tx1"/>
        </a:solidFill>
        <a:latin typeface="Arial" charset="0"/>
        <a:ea typeface="+mn-ea"/>
        <a:cs typeface="+mn-cs"/>
      </a:defRPr>
    </a:lvl4pPr>
    <a:lvl5pPr marL="1828800" algn="l"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F3F9"/>
    <a:srgbClr val="3B3B3B"/>
    <a:srgbClr val="6B6B6B"/>
    <a:srgbClr val="000000"/>
    <a:srgbClr val="000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62" autoAdjust="0"/>
    <p:restoredTop sz="94660"/>
  </p:normalViewPr>
  <p:slideViewPr>
    <p:cSldViewPr>
      <p:cViewPr varScale="1">
        <p:scale>
          <a:sx n="83" d="100"/>
          <a:sy n="83" d="100"/>
        </p:scale>
        <p:origin x="480" y="92"/>
      </p:cViewPr>
      <p:guideLst>
        <p:guide orient="horz" pos="2160"/>
        <p:guide pos="2880"/>
      </p:guideLst>
    </p:cSldViewPr>
  </p:slideViewPr>
  <p:notesTextViewPr>
    <p:cViewPr>
      <p:scale>
        <a:sx n="100" d="100"/>
        <a:sy n="100" d="100"/>
      </p:scale>
      <p:origin x="0" y="0"/>
    </p:cViewPr>
  </p:notesTextViewPr>
  <p:sorterViewPr>
    <p:cViewPr>
      <p:scale>
        <a:sx n="75" d="100"/>
        <a:sy n="75" d="100"/>
      </p:scale>
      <p:origin x="0" y="56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algn="ctr" defTabSz="868363">
              <a:lnSpc>
                <a:spcPct val="90000"/>
              </a:lnSpc>
              <a:defRPr/>
            </a:pPr>
            <a:r>
              <a:rPr lang="en-US" sz="1200" b="0"/>
              <a:t>Page </a:t>
            </a:r>
            <a:fld id="{AC8FCD75-D23E-40A1-97C8-FB2E07310F44}" type="slidenum">
              <a:rPr lang="en-US" sz="1200" b="0"/>
              <a:pPr algn="ctr" defTabSz="868363">
                <a:lnSpc>
                  <a:spcPct val="90000"/>
                </a:lnSpc>
                <a:defRPr/>
              </a:pPr>
              <a:t>‹#›</a:t>
            </a:fld>
            <a:endParaRPr lang="en-US" sz="1200" b="0"/>
          </a:p>
        </p:txBody>
      </p:sp>
    </p:spTree>
    <p:extLst>
      <p:ext uri="{BB962C8B-B14F-4D97-AF65-F5344CB8AC3E}">
        <p14:creationId xmlns:p14="http://schemas.microsoft.com/office/powerpoint/2010/main" val="1799254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algn="ctr" defTabSz="868363">
              <a:lnSpc>
                <a:spcPct val="90000"/>
              </a:lnSpc>
              <a:defRPr/>
            </a:pPr>
            <a:r>
              <a:rPr lang="en-US" sz="1200" b="0"/>
              <a:t>Page </a:t>
            </a:r>
            <a:fld id="{6BCED812-1378-4F42-BADF-F3DB39EC67D2}" type="slidenum">
              <a:rPr lang="en-US" sz="1200" b="0"/>
              <a:pPr algn="ctr" defTabSz="868363">
                <a:lnSpc>
                  <a:spcPct val="90000"/>
                </a:lnSpc>
                <a:defRPr/>
              </a:pPr>
              <a:t>‹#›</a:t>
            </a:fld>
            <a:endParaRPr lang="en-US" sz="1200" b="0"/>
          </a:p>
        </p:txBody>
      </p:sp>
      <p:sp>
        <p:nvSpPr>
          <p:cNvPr id="64515"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2553176884"/>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37836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42648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05765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04813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72440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79995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58400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835430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91998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67670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29523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914217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00015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282427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483100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605794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108800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146690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920926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95410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375055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97681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576117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53431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481469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058441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433075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779498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7264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328044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3258308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04093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51139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69515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43806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68351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37562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2707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90297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Font typeface="Wingdings" pitchFamily="2" charset="2"/>
              <a:buChar char="Ø"/>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63491"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D3F3F9"/>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9600" dirty="0" smtClean="0"/>
              <a:t>1 Thessalonians 5</a:t>
            </a:r>
          </a:p>
        </p:txBody>
      </p:sp>
      <p:sp>
        <p:nvSpPr>
          <p:cNvPr id="5123" name="Rectangle 3"/>
          <p:cNvSpPr>
            <a:spLocks noGrp="1" noChangeArrowheads="1"/>
          </p:cNvSpPr>
          <p:nvPr>
            <p:ph type="body" idx="1"/>
          </p:nvPr>
        </p:nvSpPr>
        <p:spPr>
          <a:xfrm>
            <a:off x="76200" y="2895600"/>
            <a:ext cx="8382000" cy="2514600"/>
          </a:xfrm>
        </p:spPr>
        <p:txBody>
          <a:bodyPr lIns="90488" tIns="44450" rIns="90488" bIns="44450"/>
          <a:lstStyle/>
          <a:p>
            <a:pPr>
              <a:defRPr/>
            </a:pPr>
            <a:r>
              <a:rPr lang="en-US" sz="6600" smtClean="0"/>
              <a:t>Serving Love in the </a:t>
            </a:r>
            <a:br>
              <a:rPr lang="en-US" sz="6600" smtClean="0"/>
            </a:br>
            <a:r>
              <a:rPr lang="en-US" sz="6600" smtClean="0"/>
              <a:t>    Body of Christ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1138"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3113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a:t>
            </a:r>
            <a:r>
              <a:rPr lang="en-US" sz="4800" u="sng" dirty="0" smtClean="0"/>
              <a:t>Rejoice always</a:t>
            </a:r>
            <a:r>
              <a:rPr lang="en-US" sz="4800" dirty="0" smtClean="0"/>
              <a:t>; </a:t>
            </a:r>
          </a:p>
          <a:p>
            <a:pPr>
              <a:spcBef>
                <a:spcPct val="5000"/>
              </a:spcBef>
              <a:buFont typeface="Monotype Sorts" pitchFamily="2" charset="2"/>
              <a:buNone/>
              <a:defRPr/>
            </a:pPr>
            <a:r>
              <a:rPr lang="en-US" sz="4800" dirty="0" smtClean="0"/>
              <a:t>17 pray continually; </a:t>
            </a:r>
          </a:p>
          <a:p>
            <a:pPr>
              <a:spcBef>
                <a:spcPct val="5000"/>
              </a:spcBef>
              <a:buFont typeface="Monotype Sorts" pitchFamily="2" charset="2"/>
              <a:buNone/>
              <a:defRPr/>
            </a:pPr>
            <a:r>
              <a:rPr lang="en-US" sz="4800" dirty="0" smtClean="0"/>
              <a:t>18 in everything give thanks; for this is God’s will for you in Christ Jesus.</a:t>
            </a:r>
          </a:p>
        </p:txBody>
      </p:sp>
      <p:sp>
        <p:nvSpPr>
          <p:cNvPr id="731140" name="Rectangle 4"/>
          <p:cNvSpPr>
            <a:spLocks noChangeArrowheads="1"/>
          </p:cNvSpPr>
          <p:nvPr/>
        </p:nvSpPr>
        <p:spPr bwMode="auto">
          <a:xfrm>
            <a:off x="1295400" y="4953000"/>
            <a:ext cx="45720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7. Rejoicing</a:t>
            </a:r>
          </a:p>
        </p:txBody>
      </p:sp>
      <p:sp>
        <p:nvSpPr>
          <p:cNvPr id="18437" name="Rectangle 5"/>
          <p:cNvSpPr>
            <a:spLocks noChangeArrowheads="1"/>
          </p:cNvSpPr>
          <p:nvPr/>
        </p:nvSpPr>
        <p:spPr bwMode="auto">
          <a:xfrm>
            <a:off x="3581400" y="152400"/>
            <a:ext cx="5486400" cy="655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Rejoicing = a discipline that combats selfishness.</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Don’t seek joy in the wrong places</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Joy killers:</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Feeling sorry for yourself</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Negativity</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Love-taking</a:t>
            </a:r>
          </a:p>
        </p:txBody>
      </p:sp>
      <p:sp>
        <p:nvSpPr>
          <p:cNvPr id="7" name="Rectangle 4"/>
          <p:cNvSpPr>
            <a:spLocks noChangeArrowheads="1"/>
          </p:cNvSpPr>
          <p:nvPr/>
        </p:nvSpPr>
        <p:spPr bwMode="auto">
          <a:xfrm>
            <a:off x="533400" y="2895600"/>
            <a:ext cx="7315200" cy="2971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dirty="0" smtClean="0">
                <a:effectLst>
                  <a:outerShdw blurRad="38100" dist="38100" dir="2700000" algn="tl">
                    <a:srgbClr val="000000"/>
                  </a:outerShdw>
                </a:effectLst>
                <a:latin typeface="Times New Roman" pitchFamily="18" charset="0"/>
              </a:rPr>
              <a:t>The people of God should be having a lot of fun and happiness. Begins with rejoicing</a:t>
            </a:r>
            <a:endParaRPr lang="en-US" sz="60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7106"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68710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a:t>
            </a:r>
            <a:r>
              <a:rPr lang="en-US" sz="4800" u="sng" dirty="0" smtClean="0"/>
              <a:t>Rejoice always</a:t>
            </a:r>
            <a:r>
              <a:rPr lang="en-US" sz="4800" dirty="0" smtClean="0"/>
              <a:t>; </a:t>
            </a:r>
          </a:p>
          <a:p>
            <a:pPr>
              <a:spcBef>
                <a:spcPct val="5000"/>
              </a:spcBef>
              <a:buFont typeface="Monotype Sorts" pitchFamily="2" charset="2"/>
              <a:buNone/>
              <a:defRPr/>
            </a:pPr>
            <a:r>
              <a:rPr lang="en-US" sz="4800" dirty="0" smtClean="0"/>
              <a:t>17 pray continually; </a:t>
            </a:r>
          </a:p>
          <a:p>
            <a:pPr>
              <a:spcBef>
                <a:spcPct val="5000"/>
              </a:spcBef>
              <a:buFont typeface="Monotype Sorts" pitchFamily="2" charset="2"/>
              <a:buNone/>
              <a:defRPr/>
            </a:pPr>
            <a:r>
              <a:rPr lang="en-US" sz="4800" dirty="0" smtClean="0"/>
              <a:t>18 in everything give thanks; for this is God’s will for you in Christ Jesus.</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7106"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687107"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Rejoice always; </a:t>
            </a:r>
          </a:p>
          <a:p>
            <a:pPr>
              <a:spcBef>
                <a:spcPct val="5000"/>
              </a:spcBef>
              <a:buFont typeface="Monotype Sorts" pitchFamily="2" charset="2"/>
              <a:buNone/>
              <a:defRPr/>
            </a:pPr>
            <a:r>
              <a:rPr lang="en-US" sz="4800" dirty="0" smtClean="0"/>
              <a:t>17 </a:t>
            </a:r>
            <a:r>
              <a:rPr lang="en-US" sz="4800" u="sng" dirty="0" smtClean="0"/>
              <a:t>pray continually</a:t>
            </a:r>
            <a:r>
              <a:rPr lang="en-US" sz="4800" dirty="0" smtClean="0"/>
              <a:t>; </a:t>
            </a:r>
          </a:p>
          <a:p>
            <a:pPr>
              <a:spcBef>
                <a:spcPct val="5000"/>
              </a:spcBef>
              <a:buFont typeface="Monotype Sorts" pitchFamily="2" charset="2"/>
              <a:buNone/>
              <a:defRPr/>
            </a:pPr>
            <a:r>
              <a:rPr lang="en-US" sz="4800" dirty="0" smtClean="0"/>
              <a:t>18 in everything give thanks; for this is God’s will for you in Christ Jesus.</a:t>
            </a:r>
          </a:p>
        </p:txBody>
      </p:sp>
      <p:sp>
        <p:nvSpPr>
          <p:cNvPr id="24580" name="Rectangle 4"/>
          <p:cNvSpPr>
            <a:spLocks noChangeArrowheads="1"/>
          </p:cNvSpPr>
          <p:nvPr/>
        </p:nvSpPr>
        <p:spPr bwMode="auto">
          <a:xfrm>
            <a:off x="1295400" y="4953000"/>
            <a:ext cx="40386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8. Continual </a:t>
            </a:r>
            <a:br>
              <a:rPr lang="en-US" sz="6000" b="0">
                <a:latin typeface="Times New Roman" pitchFamily="18" charset="0"/>
              </a:rPr>
            </a:br>
            <a:r>
              <a:rPr lang="en-US" sz="6000" b="0">
                <a:latin typeface="Times New Roman" pitchFamily="18" charset="0"/>
              </a:rPr>
              <a:t>      prayer</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7106"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687107"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smtClean="0"/>
              <a:t>16 Rejoice always; </a:t>
            </a:r>
          </a:p>
          <a:p>
            <a:pPr>
              <a:spcBef>
                <a:spcPct val="5000"/>
              </a:spcBef>
              <a:buFont typeface="Monotype Sorts" pitchFamily="2" charset="2"/>
              <a:buNone/>
              <a:defRPr/>
            </a:pPr>
            <a:r>
              <a:rPr lang="en-US" sz="4800" smtClean="0"/>
              <a:t>17 </a:t>
            </a:r>
            <a:r>
              <a:rPr lang="en-US" sz="4800" u="sng" smtClean="0"/>
              <a:t>pray continually</a:t>
            </a:r>
            <a:r>
              <a:rPr lang="en-US" sz="4800" smtClean="0"/>
              <a:t>; </a:t>
            </a:r>
          </a:p>
          <a:p>
            <a:pPr>
              <a:spcBef>
                <a:spcPct val="5000"/>
              </a:spcBef>
              <a:buFont typeface="Monotype Sorts" pitchFamily="2" charset="2"/>
              <a:buNone/>
              <a:defRPr/>
            </a:pPr>
            <a:r>
              <a:rPr lang="en-US" sz="4800" smtClean="0"/>
              <a:t>18 No matter what happens, always be thankful, for this is God’s will for you who belong to Christ Jesus. </a:t>
            </a:r>
          </a:p>
        </p:txBody>
      </p:sp>
      <p:sp>
        <p:nvSpPr>
          <p:cNvPr id="26629" name="Rectangle 6"/>
          <p:cNvSpPr>
            <a:spLocks noChangeArrowheads="1"/>
          </p:cNvSpPr>
          <p:nvPr/>
        </p:nvSpPr>
        <p:spPr bwMode="auto">
          <a:xfrm>
            <a:off x="685800" y="152400"/>
            <a:ext cx="8305800" cy="487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400" b="0" dirty="0">
                <a:latin typeface="Times New Roman" pitchFamily="18" charset="0"/>
              </a:rPr>
              <a:t>John 15:4 “</a:t>
            </a:r>
            <a:r>
              <a:rPr lang="en-US" sz="4400" b="0" u="sng" dirty="0">
                <a:latin typeface="Times New Roman" pitchFamily="18" charset="0"/>
              </a:rPr>
              <a:t>Abide in Me, and I in you</a:t>
            </a:r>
            <a:r>
              <a:rPr lang="en-US" sz="4400" b="0" dirty="0">
                <a:latin typeface="Times New Roman" pitchFamily="18" charset="0"/>
              </a:rPr>
              <a:t>. As the branch cannot bear fruit of itself unless it abides in the vine, so neither can you unless you abide in Me. </a:t>
            </a:r>
          </a:p>
          <a:p>
            <a:pPr>
              <a:lnSpc>
                <a:spcPct val="70000"/>
              </a:lnSpc>
              <a:spcBef>
                <a:spcPct val="10000"/>
              </a:spcBef>
            </a:pPr>
            <a:r>
              <a:rPr lang="en-US" sz="4400" b="0" dirty="0">
                <a:latin typeface="Times New Roman" pitchFamily="18" charset="0"/>
              </a:rPr>
              <a:t>5 I am the vine, you are the branches; he who abides in Me and I in him, he bears much fruit, for apart from Me you can do nothing.”</a:t>
            </a:r>
          </a:p>
        </p:txBody>
      </p:sp>
      <p:sp>
        <p:nvSpPr>
          <p:cNvPr id="6" name="Rectangle 4"/>
          <p:cNvSpPr>
            <a:spLocks noChangeArrowheads="1"/>
          </p:cNvSpPr>
          <p:nvPr/>
        </p:nvSpPr>
        <p:spPr bwMode="auto">
          <a:xfrm>
            <a:off x="1295400" y="4953000"/>
            <a:ext cx="40386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8. Continual </a:t>
            </a:r>
            <a:br>
              <a:rPr lang="en-US" sz="6000" b="0">
                <a:latin typeface="Times New Roman" pitchFamily="18" charset="0"/>
              </a:rPr>
            </a:br>
            <a:r>
              <a:rPr lang="en-US" sz="6000" b="0">
                <a:latin typeface="Times New Roman" pitchFamily="18" charset="0"/>
              </a:rPr>
              <a:t>      prayer</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3186"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33187"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Rejoice always; </a:t>
            </a:r>
          </a:p>
          <a:p>
            <a:pPr>
              <a:spcBef>
                <a:spcPct val="5000"/>
              </a:spcBef>
              <a:buFont typeface="Monotype Sorts" pitchFamily="2" charset="2"/>
              <a:buNone/>
              <a:defRPr/>
            </a:pPr>
            <a:r>
              <a:rPr lang="en-US" sz="4800" dirty="0" smtClean="0"/>
              <a:t>17 </a:t>
            </a:r>
            <a:r>
              <a:rPr lang="en-US" sz="4800" u="sng" dirty="0" smtClean="0"/>
              <a:t>pray continually</a:t>
            </a:r>
            <a:r>
              <a:rPr lang="en-US" sz="4800" dirty="0" smtClean="0"/>
              <a:t>; </a:t>
            </a:r>
          </a:p>
          <a:p>
            <a:pPr>
              <a:spcBef>
                <a:spcPct val="5000"/>
              </a:spcBef>
              <a:buFont typeface="Monotype Sorts" pitchFamily="2" charset="2"/>
              <a:buNone/>
              <a:defRPr/>
            </a:pPr>
            <a:r>
              <a:rPr lang="en-US" sz="4800" dirty="0" smtClean="0"/>
              <a:t>18 in everything give thanks; for this is God’s will for you in Christ Jesus.</a:t>
            </a:r>
          </a:p>
        </p:txBody>
      </p:sp>
      <p:sp>
        <p:nvSpPr>
          <p:cNvPr id="27653" name="Rectangle 5"/>
          <p:cNvSpPr>
            <a:spLocks noChangeArrowheads="1"/>
          </p:cNvSpPr>
          <p:nvPr/>
        </p:nvSpPr>
        <p:spPr bwMode="auto">
          <a:xfrm>
            <a:off x="1676400" y="2514600"/>
            <a:ext cx="7162800" cy="228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10000"/>
              </a:spcBef>
            </a:pPr>
            <a:r>
              <a:rPr lang="en-US" sz="4000" b="0">
                <a:latin typeface="Times New Roman" pitchFamily="18" charset="0"/>
              </a:rPr>
              <a:t>Murray: Of the moments where there is no direct exercise of the mind on your part; the abiding is in the deeper recesses of the heart, kept by the Father</a:t>
            </a:r>
          </a:p>
        </p:txBody>
      </p:sp>
      <p:sp>
        <p:nvSpPr>
          <p:cNvPr id="8" name="Rectangle 4"/>
          <p:cNvSpPr>
            <a:spLocks noChangeArrowheads="1"/>
          </p:cNvSpPr>
          <p:nvPr/>
        </p:nvSpPr>
        <p:spPr bwMode="auto">
          <a:xfrm>
            <a:off x="1295400" y="4953000"/>
            <a:ext cx="40386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8. Continual </a:t>
            </a:r>
            <a:br>
              <a:rPr lang="en-US" sz="6000" b="0">
                <a:latin typeface="Times New Roman" pitchFamily="18" charset="0"/>
              </a:rPr>
            </a:br>
            <a:r>
              <a:rPr lang="en-US" sz="6000" b="0">
                <a:latin typeface="Times New Roman" pitchFamily="18" charset="0"/>
              </a:rPr>
              <a:t>      prayer</a:t>
            </a:r>
          </a:p>
        </p:txBody>
      </p:sp>
      <p:sp>
        <p:nvSpPr>
          <p:cNvPr id="9" name="Rectangle 5"/>
          <p:cNvSpPr>
            <a:spLocks noChangeArrowheads="1"/>
          </p:cNvSpPr>
          <p:nvPr/>
        </p:nvSpPr>
        <p:spPr bwMode="auto">
          <a:xfrm>
            <a:off x="914400" y="1371600"/>
            <a:ext cx="4495800" cy="533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000" b="0" dirty="0" smtClean="0">
                <a:latin typeface="Times New Roman" pitchFamily="18" charset="0"/>
              </a:rPr>
              <a:t>Abide in Christ ch14</a:t>
            </a:r>
            <a:endParaRPr lang="en-US" sz="4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3186"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33187"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Rejoice always; </a:t>
            </a:r>
          </a:p>
          <a:p>
            <a:pPr>
              <a:spcBef>
                <a:spcPct val="5000"/>
              </a:spcBef>
              <a:buFont typeface="Monotype Sorts" pitchFamily="2" charset="2"/>
              <a:buNone/>
              <a:defRPr/>
            </a:pPr>
            <a:r>
              <a:rPr lang="en-US" sz="4800" dirty="0" smtClean="0"/>
              <a:t>17 </a:t>
            </a:r>
            <a:r>
              <a:rPr lang="en-US" sz="4800" u="sng" dirty="0" smtClean="0"/>
              <a:t>pray continually</a:t>
            </a:r>
            <a:r>
              <a:rPr lang="en-US" sz="4800" dirty="0" smtClean="0"/>
              <a:t>; </a:t>
            </a:r>
          </a:p>
          <a:p>
            <a:pPr>
              <a:spcBef>
                <a:spcPct val="5000"/>
              </a:spcBef>
              <a:buFont typeface="Monotype Sorts" pitchFamily="2" charset="2"/>
              <a:buNone/>
              <a:defRPr/>
            </a:pPr>
            <a:r>
              <a:rPr lang="en-US" sz="4800" dirty="0" smtClean="0"/>
              <a:t>18 in everything give thanks; for this is God’s will for you in Christ Jesus.</a:t>
            </a:r>
          </a:p>
        </p:txBody>
      </p:sp>
      <p:sp>
        <p:nvSpPr>
          <p:cNvPr id="33797" name="Rectangle 5"/>
          <p:cNvSpPr>
            <a:spLocks noChangeArrowheads="1"/>
          </p:cNvSpPr>
          <p:nvPr/>
        </p:nvSpPr>
        <p:spPr bwMode="auto">
          <a:xfrm>
            <a:off x="762000" y="3352800"/>
            <a:ext cx="76962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000" b="0" dirty="0">
                <a:latin typeface="Times New Roman" pitchFamily="18" charset="0"/>
              </a:rPr>
              <a:t>Is a life of unbroken fellowship with the Son of God indeed attainable here in this earthly life? </a:t>
            </a:r>
          </a:p>
        </p:txBody>
      </p:sp>
      <p:sp>
        <p:nvSpPr>
          <p:cNvPr id="7" name="Rectangle 4"/>
          <p:cNvSpPr>
            <a:spLocks noChangeArrowheads="1"/>
          </p:cNvSpPr>
          <p:nvPr/>
        </p:nvSpPr>
        <p:spPr bwMode="auto">
          <a:xfrm>
            <a:off x="1295400" y="4953000"/>
            <a:ext cx="40386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8. Continual </a:t>
            </a:r>
            <a:br>
              <a:rPr lang="en-US" sz="6000" b="0">
                <a:latin typeface="Times New Roman" pitchFamily="18" charset="0"/>
              </a:rPr>
            </a:br>
            <a:r>
              <a:rPr lang="en-US" sz="6000" b="0">
                <a:latin typeface="Times New Roman" pitchFamily="18" charset="0"/>
              </a:rPr>
              <a:t>      prayer</a:t>
            </a:r>
          </a:p>
        </p:txBody>
      </p:sp>
      <p:sp>
        <p:nvSpPr>
          <p:cNvPr id="6" name="Rectangle 5"/>
          <p:cNvSpPr>
            <a:spLocks noChangeArrowheads="1"/>
          </p:cNvSpPr>
          <p:nvPr/>
        </p:nvSpPr>
        <p:spPr bwMode="auto">
          <a:xfrm>
            <a:off x="914400" y="1371600"/>
            <a:ext cx="4495800" cy="533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000" b="0" dirty="0" smtClean="0">
                <a:latin typeface="Times New Roman" pitchFamily="18" charset="0"/>
              </a:rPr>
              <a:t>Abide in Christ ch14</a:t>
            </a:r>
            <a:endParaRPr lang="en-US" sz="4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3186"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33187"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Rejoice always; </a:t>
            </a:r>
          </a:p>
          <a:p>
            <a:pPr>
              <a:spcBef>
                <a:spcPct val="5000"/>
              </a:spcBef>
              <a:buFont typeface="Monotype Sorts" pitchFamily="2" charset="2"/>
              <a:buNone/>
              <a:defRPr/>
            </a:pPr>
            <a:r>
              <a:rPr lang="en-US" sz="4800" dirty="0" smtClean="0"/>
              <a:t>17 </a:t>
            </a:r>
            <a:r>
              <a:rPr lang="en-US" sz="4800" u="sng" dirty="0" smtClean="0"/>
              <a:t>pray continually</a:t>
            </a:r>
            <a:r>
              <a:rPr lang="en-US" sz="4800" dirty="0" smtClean="0"/>
              <a:t>; </a:t>
            </a:r>
          </a:p>
          <a:p>
            <a:pPr>
              <a:spcBef>
                <a:spcPct val="5000"/>
              </a:spcBef>
              <a:buFont typeface="Monotype Sorts" pitchFamily="2" charset="2"/>
              <a:buNone/>
              <a:defRPr/>
            </a:pPr>
            <a:r>
              <a:rPr lang="en-US" sz="4800" dirty="0" smtClean="0"/>
              <a:t>18 in everything give thanks; for this is God’s will for you in Christ Jesus.</a:t>
            </a:r>
          </a:p>
        </p:txBody>
      </p:sp>
      <p:sp>
        <p:nvSpPr>
          <p:cNvPr id="6" name="Rectangle 4"/>
          <p:cNvSpPr>
            <a:spLocks noChangeArrowheads="1"/>
          </p:cNvSpPr>
          <p:nvPr/>
        </p:nvSpPr>
        <p:spPr bwMode="auto">
          <a:xfrm>
            <a:off x="1295400" y="4953000"/>
            <a:ext cx="40386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8. Continual </a:t>
            </a:r>
            <a:br>
              <a:rPr lang="en-US" sz="6000" b="0">
                <a:latin typeface="Times New Roman" pitchFamily="18" charset="0"/>
              </a:rPr>
            </a:br>
            <a:r>
              <a:rPr lang="en-US" sz="6000" b="0">
                <a:latin typeface="Times New Roman" pitchFamily="18" charset="0"/>
              </a:rPr>
              <a:t>      prayer</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0898"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2089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Rejoice always; </a:t>
            </a:r>
          </a:p>
          <a:p>
            <a:pPr>
              <a:spcBef>
                <a:spcPct val="5000"/>
              </a:spcBef>
              <a:buFont typeface="Monotype Sorts" pitchFamily="2" charset="2"/>
              <a:buNone/>
              <a:defRPr/>
            </a:pPr>
            <a:r>
              <a:rPr lang="en-US" sz="4800" dirty="0" smtClean="0"/>
              <a:t>17 pray continually; </a:t>
            </a:r>
          </a:p>
          <a:p>
            <a:pPr>
              <a:spcBef>
                <a:spcPct val="5000"/>
              </a:spcBef>
              <a:buNone/>
              <a:defRPr/>
            </a:pPr>
            <a:r>
              <a:rPr lang="en-US" sz="4800" dirty="0" smtClean="0"/>
              <a:t>18 in everything </a:t>
            </a:r>
            <a:r>
              <a:rPr lang="en-US" sz="4800" u="sng" dirty="0" smtClean="0"/>
              <a:t>give thanks</a:t>
            </a:r>
            <a:r>
              <a:rPr lang="en-US" sz="4800" dirty="0" smtClean="0"/>
              <a:t>; for this is God’s will for you in Christ Jesus. </a:t>
            </a:r>
          </a:p>
        </p:txBody>
      </p:sp>
      <p:sp>
        <p:nvSpPr>
          <p:cNvPr id="37892" name="Rectangle 4"/>
          <p:cNvSpPr>
            <a:spLocks noChangeArrowheads="1"/>
          </p:cNvSpPr>
          <p:nvPr/>
        </p:nvSpPr>
        <p:spPr bwMode="auto">
          <a:xfrm>
            <a:off x="1295400" y="4953000"/>
            <a:ext cx="54864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9. Thanksgiving</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295400" y="4953000"/>
            <a:ext cx="54864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9. Thanksgiving</a:t>
            </a:r>
          </a:p>
        </p:txBody>
      </p:sp>
      <p:sp>
        <p:nvSpPr>
          <p:cNvPr id="720898"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2089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Rejoice always; </a:t>
            </a:r>
          </a:p>
          <a:p>
            <a:pPr>
              <a:spcBef>
                <a:spcPct val="5000"/>
              </a:spcBef>
              <a:buFont typeface="Monotype Sorts" pitchFamily="2" charset="2"/>
              <a:buNone/>
              <a:defRPr/>
            </a:pPr>
            <a:r>
              <a:rPr lang="en-US" sz="4800" dirty="0" smtClean="0"/>
              <a:t>17 pray continually; </a:t>
            </a:r>
          </a:p>
          <a:p>
            <a:pPr>
              <a:spcBef>
                <a:spcPct val="5000"/>
              </a:spcBef>
              <a:buFont typeface="Monotype Sorts" pitchFamily="2" charset="2"/>
              <a:buNone/>
              <a:defRPr/>
            </a:pPr>
            <a:r>
              <a:rPr lang="en-US" sz="4800" dirty="0" smtClean="0"/>
              <a:t>18 in everything </a:t>
            </a:r>
            <a:r>
              <a:rPr lang="en-US" sz="4800" u="sng" dirty="0" smtClean="0"/>
              <a:t>give thanks</a:t>
            </a:r>
            <a:r>
              <a:rPr lang="en-US" sz="4800" dirty="0" smtClean="0"/>
              <a:t>; for this is God’s will for you in Christ Jesus.</a:t>
            </a:r>
          </a:p>
        </p:txBody>
      </p:sp>
      <p:sp>
        <p:nvSpPr>
          <p:cNvPr id="38917" name="Rectangle 4"/>
          <p:cNvSpPr>
            <a:spLocks noChangeArrowheads="1"/>
          </p:cNvSpPr>
          <p:nvPr/>
        </p:nvSpPr>
        <p:spPr bwMode="auto">
          <a:xfrm>
            <a:off x="3505200" y="4038600"/>
            <a:ext cx="5486400" cy="2590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10000"/>
              </a:spcBef>
            </a:pPr>
            <a:r>
              <a:rPr lang="en-US" sz="6000" b="0">
                <a:latin typeface="Times New Roman" pitchFamily="18" charset="0"/>
              </a:rPr>
              <a:t>Focuses more on specific circumstances and events</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295400" y="4953000"/>
            <a:ext cx="54864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9. Thanksgiving</a:t>
            </a:r>
          </a:p>
        </p:txBody>
      </p:sp>
      <p:sp>
        <p:nvSpPr>
          <p:cNvPr id="724994"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24995"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Rejoice always; </a:t>
            </a:r>
          </a:p>
          <a:p>
            <a:pPr>
              <a:spcBef>
                <a:spcPct val="5000"/>
              </a:spcBef>
              <a:buFont typeface="Monotype Sorts" pitchFamily="2" charset="2"/>
              <a:buNone/>
              <a:defRPr/>
            </a:pPr>
            <a:r>
              <a:rPr lang="en-US" sz="4800" dirty="0" smtClean="0"/>
              <a:t>17 pray continually; </a:t>
            </a:r>
          </a:p>
          <a:p>
            <a:pPr>
              <a:spcBef>
                <a:spcPct val="5000"/>
              </a:spcBef>
              <a:buNone/>
              <a:defRPr/>
            </a:pPr>
            <a:r>
              <a:rPr lang="en-US" sz="4800" dirty="0" smtClean="0"/>
              <a:t>18 in everything </a:t>
            </a:r>
            <a:r>
              <a:rPr lang="en-US" sz="4800" u="sng" dirty="0" smtClean="0"/>
              <a:t>give thanks</a:t>
            </a:r>
            <a:r>
              <a:rPr lang="en-US" sz="4800" dirty="0" smtClean="0"/>
              <a:t>; for this is God’s will for you in Christ Jesus. </a:t>
            </a:r>
          </a:p>
        </p:txBody>
      </p:sp>
      <p:sp>
        <p:nvSpPr>
          <p:cNvPr id="43013" name="Rectangle 5"/>
          <p:cNvSpPr>
            <a:spLocks noChangeArrowheads="1"/>
          </p:cNvSpPr>
          <p:nvPr/>
        </p:nvSpPr>
        <p:spPr bwMode="auto">
          <a:xfrm>
            <a:off x="2971800" y="76200"/>
            <a:ext cx="6096000" cy="6705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marL="914400" indent="-914400">
              <a:lnSpc>
                <a:spcPct val="77000"/>
              </a:lnSpc>
              <a:spcBef>
                <a:spcPct val="5000"/>
              </a:spcBef>
              <a:buClr>
                <a:schemeClr val="tx2"/>
              </a:buClr>
            </a:pPr>
            <a:r>
              <a:rPr lang="en-US" sz="4800" b="0" dirty="0" smtClean="0">
                <a:latin typeface="Times New Roman" pitchFamily="18" charset="0"/>
              </a:rPr>
              <a:t>Being </a:t>
            </a:r>
            <a:r>
              <a:rPr lang="en-US" sz="4800" b="0" dirty="0">
                <a:latin typeface="Times New Roman" pitchFamily="18" charset="0"/>
              </a:rPr>
              <a:t>thankful: </a:t>
            </a:r>
            <a:endParaRPr lang="en-US" sz="4800" b="0" dirty="0" smtClean="0">
              <a:latin typeface="Times New Roman" pitchFamily="18" charset="0"/>
            </a:endParaRPr>
          </a:p>
          <a:p>
            <a:pPr marL="914400" indent="-914400">
              <a:lnSpc>
                <a:spcPct val="77000"/>
              </a:lnSpc>
              <a:spcBef>
                <a:spcPct val="5000"/>
              </a:spcBef>
              <a:buClr>
                <a:schemeClr val="tx2"/>
              </a:buClr>
              <a:buFont typeface="Wingdings" pitchFamily="2" charset="2"/>
              <a:buChar char="Ø"/>
            </a:pPr>
            <a:r>
              <a:rPr lang="en-US" sz="4800" b="0" dirty="0" smtClean="0">
                <a:latin typeface="Times New Roman" pitchFamily="18" charset="0"/>
              </a:rPr>
              <a:t>Thankful to whom?</a:t>
            </a:r>
          </a:p>
          <a:p>
            <a:pPr marL="914400" indent="-914400">
              <a:lnSpc>
                <a:spcPct val="77000"/>
              </a:lnSpc>
              <a:spcBef>
                <a:spcPct val="5000"/>
              </a:spcBef>
              <a:buClr>
                <a:schemeClr val="tx2"/>
              </a:buClr>
              <a:buFont typeface="Wingdings" pitchFamily="2" charset="2"/>
              <a:buChar char="Ø"/>
            </a:pPr>
            <a:r>
              <a:rPr lang="en-US" sz="4800" b="0" dirty="0" smtClean="0">
                <a:latin typeface="Times New Roman" pitchFamily="18" charset="0"/>
              </a:rPr>
              <a:t>A supreme way to confront our fallen nature</a:t>
            </a:r>
          </a:p>
          <a:p>
            <a:pPr marL="914400" indent="-914400">
              <a:lnSpc>
                <a:spcPct val="70000"/>
              </a:lnSpc>
              <a:spcBef>
                <a:spcPct val="5000"/>
              </a:spcBef>
              <a:buClr>
                <a:schemeClr val="tx2"/>
              </a:buClr>
              <a:buFont typeface="Wingdings" pitchFamily="2" charset="2"/>
              <a:buChar char="Ø"/>
            </a:pPr>
            <a:r>
              <a:rPr lang="en-US" sz="4800" b="0" dirty="0" smtClean="0">
                <a:latin typeface="Times New Roman" pitchFamily="18" charset="0"/>
              </a:rPr>
              <a:t>A refusal to rebel against God because of our circumstances</a:t>
            </a:r>
          </a:p>
          <a:p>
            <a:pPr marL="914400" indent="-914400">
              <a:lnSpc>
                <a:spcPct val="70000"/>
              </a:lnSpc>
              <a:spcBef>
                <a:spcPct val="5000"/>
              </a:spcBef>
              <a:buClr>
                <a:schemeClr val="tx2"/>
              </a:buClr>
              <a:buFont typeface="Wingdings" pitchFamily="2" charset="2"/>
              <a:buChar char="Ø"/>
            </a:pPr>
            <a:r>
              <a:rPr lang="en-US" sz="4800" b="0" dirty="0" smtClean="0">
                <a:latin typeface="Times New Roman" pitchFamily="18" charset="0"/>
              </a:rPr>
              <a:t>The most active and easy way to inject faith into prayer</a:t>
            </a:r>
          </a:p>
          <a:p>
            <a:pPr marL="914400" indent="-914400">
              <a:lnSpc>
                <a:spcPct val="77000"/>
              </a:lnSpc>
              <a:spcBef>
                <a:spcPct val="5000"/>
              </a:spcBef>
              <a:buClr>
                <a:schemeClr val="tx2"/>
              </a:buClr>
              <a:buFont typeface="Wingdings" pitchFamily="2" charset="2"/>
              <a:buChar char="Ø"/>
            </a:pPr>
            <a:endParaRPr lang="en-US" sz="4800" b="0" dirty="0" smtClean="0">
              <a:latin typeface="Times New Roman" pitchFamily="18" charset="0"/>
            </a:endParaRPr>
          </a:p>
          <a:p>
            <a:pPr marL="914400" indent="-914400">
              <a:lnSpc>
                <a:spcPct val="77000"/>
              </a:lnSpc>
              <a:spcBef>
                <a:spcPct val="5000"/>
              </a:spcBef>
              <a:buClr>
                <a:schemeClr val="tx2"/>
              </a:buClr>
            </a:pPr>
            <a:endParaRPr lang="en-US" sz="4800" b="0" dirty="0" smtClean="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58777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5400" dirty="0" smtClean="0"/>
              <a:t>5:11 Therefore encourage one another and </a:t>
            </a:r>
            <a:r>
              <a:rPr lang="en-US" sz="5400" u="sng" dirty="0" smtClean="0"/>
              <a:t>build each other up</a:t>
            </a:r>
            <a:r>
              <a:rPr lang="en-US" sz="5400" dirty="0" smtClean="0"/>
              <a:t>, just as in fact you are doing. </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295400" y="4953000"/>
            <a:ext cx="54864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9. Thanksgiving</a:t>
            </a:r>
          </a:p>
        </p:txBody>
      </p:sp>
      <p:sp>
        <p:nvSpPr>
          <p:cNvPr id="724994"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24995"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Rejoice always; </a:t>
            </a:r>
          </a:p>
          <a:p>
            <a:pPr>
              <a:spcBef>
                <a:spcPct val="5000"/>
              </a:spcBef>
              <a:buFont typeface="Monotype Sorts" pitchFamily="2" charset="2"/>
              <a:buNone/>
              <a:defRPr/>
            </a:pPr>
            <a:r>
              <a:rPr lang="en-US" sz="4800" dirty="0" smtClean="0"/>
              <a:t>17 pray continually; </a:t>
            </a:r>
          </a:p>
          <a:p>
            <a:pPr>
              <a:spcBef>
                <a:spcPct val="5000"/>
              </a:spcBef>
              <a:buFont typeface="Monotype Sorts" pitchFamily="2" charset="2"/>
              <a:buNone/>
              <a:defRPr/>
            </a:pPr>
            <a:r>
              <a:rPr lang="en-US" sz="4800" dirty="0" smtClean="0"/>
              <a:t>18 in everything </a:t>
            </a:r>
            <a:r>
              <a:rPr lang="en-US" sz="4800" u="sng" dirty="0" smtClean="0"/>
              <a:t>give thanks</a:t>
            </a:r>
            <a:r>
              <a:rPr lang="en-US" sz="4800" dirty="0" smtClean="0"/>
              <a:t>; for this is God’s will for you in Christ Jesus.</a:t>
            </a:r>
          </a:p>
        </p:txBody>
      </p:sp>
      <p:sp>
        <p:nvSpPr>
          <p:cNvPr id="43013" name="Rectangle 5"/>
          <p:cNvSpPr>
            <a:spLocks noChangeArrowheads="1"/>
          </p:cNvSpPr>
          <p:nvPr/>
        </p:nvSpPr>
        <p:spPr bwMode="auto">
          <a:xfrm>
            <a:off x="2971800" y="76200"/>
            <a:ext cx="6096000" cy="655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marL="914400" indent="-914400">
              <a:lnSpc>
                <a:spcPct val="77000"/>
              </a:lnSpc>
              <a:spcBef>
                <a:spcPct val="5000"/>
              </a:spcBef>
              <a:buClr>
                <a:schemeClr val="tx2"/>
              </a:buClr>
            </a:pPr>
            <a:r>
              <a:rPr lang="en-US" sz="4800" b="0" dirty="0" smtClean="0">
                <a:latin typeface="Times New Roman" pitchFamily="18" charset="0"/>
              </a:rPr>
              <a:t>Being </a:t>
            </a:r>
            <a:r>
              <a:rPr lang="en-US" sz="4800" b="0" dirty="0">
                <a:latin typeface="Times New Roman" pitchFamily="18" charset="0"/>
              </a:rPr>
              <a:t>thankful: </a:t>
            </a:r>
            <a:endParaRPr lang="en-US" sz="4800" b="0" dirty="0" smtClean="0">
              <a:latin typeface="Times New Roman" pitchFamily="18" charset="0"/>
            </a:endParaRPr>
          </a:p>
          <a:p>
            <a:pPr marL="914400" indent="-914400">
              <a:lnSpc>
                <a:spcPct val="77000"/>
              </a:lnSpc>
              <a:spcBef>
                <a:spcPct val="5000"/>
              </a:spcBef>
              <a:buClr>
                <a:schemeClr val="tx2"/>
              </a:buClr>
              <a:buFont typeface="Wingdings" pitchFamily="2" charset="2"/>
              <a:buChar char="Ø"/>
            </a:pPr>
            <a:r>
              <a:rPr lang="en-US" sz="4800" b="0" dirty="0" smtClean="0">
                <a:latin typeface="Times New Roman" pitchFamily="18" charset="0"/>
              </a:rPr>
              <a:t>Releases God’s power into the situations we are praying about</a:t>
            </a:r>
          </a:p>
          <a:p>
            <a:pPr marL="914400" indent="-914400">
              <a:lnSpc>
                <a:spcPct val="77000"/>
              </a:lnSpc>
              <a:spcBef>
                <a:spcPct val="5000"/>
              </a:spcBef>
              <a:buClr>
                <a:schemeClr val="tx2"/>
              </a:buClr>
              <a:buFont typeface="Wingdings" pitchFamily="2" charset="2"/>
              <a:buChar char="Ø"/>
            </a:pPr>
            <a:r>
              <a:rPr lang="en-US" sz="4800" b="0" dirty="0" smtClean="0">
                <a:latin typeface="Times New Roman" pitchFamily="18" charset="0"/>
              </a:rPr>
              <a:t>Difference between thanking IN and thanking FOR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3013">
                                            <p:txEl>
                                              <p:pRg st="1" end="1"/>
                                            </p:txEl>
                                          </p:spTgt>
                                        </p:tgtEl>
                                        <p:attrNameLst>
                                          <p:attrName>style.visibility</p:attrName>
                                        </p:attrNameLst>
                                      </p:cBhvr>
                                      <p:to>
                                        <p:strVal val="visible"/>
                                      </p:to>
                                    </p:set>
                                    <p:animEffect transition="in" filter="wipe(left)">
                                      <p:cBhvr>
                                        <p:cTn id="7" dur="500"/>
                                        <p:tgtEl>
                                          <p:spTgt spid="4301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3013">
                                            <p:txEl>
                                              <p:pRg st="2" end="2"/>
                                            </p:txEl>
                                          </p:spTgt>
                                        </p:tgtEl>
                                        <p:attrNameLst>
                                          <p:attrName>style.visibility</p:attrName>
                                        </p:attrNameLst>
                                      </p:cBhvr>
                                      <p:to>
                                        <p:strVal val="visible"/>
                                      </p:to>
                                    </p:set>
                                    <p:animEffect transition="in" filter="wipe(left)">
                                      <p:cBhvr>
                                        <p:cTn id="12" dur="500"/>
                                        <p:tgtEl>
                                          <p:spTgt spid="430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42"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2704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19 </a:t>
            </a:r>
            <a:r>
              <a:rPr lang="en-US" sz="4800" u="sng" dirty="0" smtClean="0"/>
              <a:t>Do not quench the Spirit; </a:t>
            </a:r>
          </a:p>
          <a:p>
            <a:pPr>
              <a:spcBef>
                <a:spcPct val="5000"/>
              </a:spcBef>
              <a:buFont typeface="Monotype Sorts" pitchFamily="2" charset="2"/>
              <a:buNone/>
              <a:defRPr/>
            </a:pPr>
            <a:r>
              <a:rPr lang="en-US" sz="4800" dirty="0" smtClean="0"/>
              <a:t>20	</a:t>
            </a:r>
            <a:r>
              <a:rPr lang="en-US" sz="4800" u="sng" dirty="0" smtClean="0"/>
              <a:t>do not despise prophetic utterances. </a:t>
            </a:r>
          </a:p>
          <a:p>
            <a:pPr>
              <a:spcBef>
                <a:spcPct val="5000"/>
              </a:spcBef>
              <a:buFont typeface="Monotype Sorts" pitchFamily="2" charset="2"/>
              <a:buNone/>
              <a:defRPr/>
            </a:pPr>
            <a:r>
              <a:rPr lang="en-US" sz="4800" dirty="0" smtClean="0"/>
              <a:t>21 but test everything that is said. Hold on to what is good. </a:t>
            </a:r>
          </a:p>
          <a:p>
            <a:pPr>
              <a:spcBef>
                <a:spcPct val="5000"/>
              </a:spcBef>
              <a:buFont typeface="Monotype Sorts" pitchFamily="2" charset="2"/>
              <a:buNone/>
              <a:defRPr/>
            </a:pPr>
            <a:r>
              <a:rPr lang="en-US" sz="4800" dirty="0" smtClean="0"/>
              <a:t>22 Keep away from every kind of evil.</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42"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27043"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19 </a:t>
            </a:r>
            <a:r>
              <a:rPr lang="en-US" sz="4800" u="sng" dirty="0" smtClean="0"/>
              <a:t>Do not quench the Spirit; </a:t>
            </a:r>
          </a:p>
          <a:p>
            <a:pPr>
              <a:spcBef>
                <a:spcPct val="5000"/>
              </a:spcBef>
              <a:buFont typeface="Monotype Sorts" pitchFamily="2" charset="2"/>
              <a:buNone/>
              <a:defRPr/>
            </a:pPr>
            <a:r>
              <a:rPr lang="en-US" sz="4800" dirty="0" smtClean="0"/>
              <a:t>20	</a:t>
            </a:r>
            <a:r>
              <a:rPr lang="en-US" sz="4800" u="sng" dirty="0" smtClean="0"/>
              <a:t>do not despise prophetic utterances. </a:t>
            </a:r>
          </a:p>
          <a:p>
            <a:pPr>
              <a:spcBef>
                <a:spcPct val="5000"/>
              </a:spcBef>
              <a:buFont typeface="Monotype Sorts" pitchFamily="2" charset="2"/>
              <a:buNone/>
              <a:defRPr/>
            </a:pPr>
            <a:r>
              <a:rPr lang="en-US" sz="4800" dirty="0" smtClean="0"/>
              <a:t>21 but test everything that is said. Hold on to what is good. </a:t>
            </a:r>
          </a:p>
          <a:p>
            <a:pPr>
              <a:spcBef>
                <a:spcPct val="5000"/>
              </a:spcBef>
              <a:buFont typeface="Monotype Sorts" pitchFamily="2" charset="2"/>
              <a:buNone/>
              <a:defRPr/>
            </a:pPr>
            <a:r>
              <a:rPr lang="en-US" sz="4800" dirty="0" smtClean="0"/>
              <a:t>22 Keep away from every kind of evil.</a:t>
            </a:r>
          </a:p>
        </p:txBody>
      </p:sp>
      <p:sp>
        <p:nvSpPr>
          <p:cNvPr id="48132" name="Rectangle 4"/>
          <p:cNvSpPr>
            <a:spLocks noChangeArrowheads="1"/>
          </p:cNvSpPr>
          <p:nvPr/>
        </p:nvSpPr>
        <p:spPr bwMode="auto">
          <a:xfrm>
            <a:off x="457200" y="4495800"/>
            <a:ext cx="61722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10. Not quenching </a:t>
            </a:r>
            <a:br>
              <a:rPr lang="en-US" sz="6000" b="0">
                <a:latin typeface="Times New Roman" pitchFamily="18" charset="0"/>
              </a:rPr>
            </a:br>
            <a:r>
              <a:rPr lang="en-US" sz="6000" b="0">
                <a:latin typeface="Times New Roman" pitchFamily="18" charset="0"/>
              </a:rPr>
              <a:t>      the Spirit</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42"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27043"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19 </a:t>
            </a:r>
            <a:r>
              <a:rPr lang="en-US" sz="4800" u="sng" dirty="0" smtClean="0"/>
              <a:t>Do not quench the Spirit; </a:t>
            </a:r>
          </a:p>
          <a:p>
            <a:pPr>
              <a:spcBef>
                <a:spcPct val="5000"/>
              </a:spcBef>
              <a:buFont typeface="Monotype Sorts" pitchFamily="2" charset="2"/>
              <a:buNone/>
              <a:defRPr/>
            </a:pPr>
            <a:r>
              <a:rPr lang="en-US" sz="4800" dirty="0" smtClean="0"/>
              <a:t>20	</a:t>
            </a:r>
            <a:r>
              <a:rPr lang="en-US" sz="4800" u="sng" dirty="0" smtClean="0"/>
              <a:t>do not despise prophetic utterances. </a:t>
            </a:r>
          </a:p>
          <a:p>
            <a:pPr>
              <a:spcBef>
                <a:spcPct val="5000"/>
              </a:spcBef>
              <a:buFont typeface="Monotype Sorts" pitchFamily="2" charset="2"/>
              <a:buNone/>
              <a:defRPr/>
            </a:pPr>
            <a:r>
              <a:rPr lang="en-US" sz="4800" dirty="0" smtClean="0"/>
              <a:t>21 but test everything that is said. Hold on to what is good. </a:t>
            </a:r>
          </a:p>
          <a:p>
            <a:pPr>
              <a:spcBef>
                <a:spcPct val="5000"/>
              </a:spcBef>
              <a:buFont typeface="Monotype Sorts" pitchFamily="2" charset="2"/>
              <a:buNone/>
              <a:defRPr/>
            </a:pPr>
            <a:r>
              <a:rPr lang="en-US" sz="4800" dirty="0" smtClean="0"/>
              <a:t>22 Keep away from every kind of evil.</a:t>
            </a:r>
          </a:p>
        </p:txBody>
      </p:sp>
      <p:sp>
        <p:nvSpPr>
          <p:cNvPr id="48132" name="Rectangle 4"/>
          <p:cNvSpPr>
            <a:spLocks noChangeArrowheads="1"/>
          </p:cNvSpPr>
          <p:nvPr/>
        </p:nvSpPr>
        <p:spPr bwMode="auto">
          <a:xfrm>
            <a:off x="457200" y="4495800"/>
            <a:ext cx="61722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10. Not quenching </a:t>
            </a:r>
            <a:br>
              <a:rPr lang="en-US" sz="6000" b="0">
                <a:latin typeface="Times New Roman" pitchFamily="18" charset="0"/>
              </a:rPr>
            </a:br>
            <a:r>
              <a:rPr lang="en-US" sz="6000" b="0">
                <a:latin typeface="Times New Roman" pitchFamily="18" charset="0"/>
              </a:rPr>
              <a:t>      the Spirit</a:t>
            </a:r>
          </a:p>
        </p:txBody>
      </p:sp>
      <p:sp>
        <p:nvSpPr>
          <p:cNvPr id="5" name="Rectangle 4"/>
          <p:cNvSpPr>
            <a:spLocks noChangeArrowheads="1"/>
          </p:cNvSpPr>
          <p:nvPr/>
        </p:nvSpPr>
        <p:spPr bwMode="auto">
          <a:xfrm>
            <a:off x="3657600" y="2667000"/>
            <a:ext cx="4114800" cy="1219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marL="914400" indent="-914400">
              <a:lnSpc>
                <a:spcPct val="75000"/>
              </a:lnSpc>
              <a:spcBef>
                <a:spcPct val="10000"/>
              </a:spcBef>
              <a:buClr>
                <a:schemeClr val="tx2"/>
              </a:buClr>
              <a:buFont typeface="Wingdings" pitchFamily="2" charset="2"/>
              <a:buChar char="Ø"/>
            </a:pPr>
            <a:r>
              <a:rPr lang="en-US" sz="4800" b="0" dirty="0">
                <a:latin typeface="Times New Roman" pitchFamily="18" charset="0"/>
              </a:rPr>
              <a:t>What are prophecies</a:t>
            </a:r>
            <a:r>
              <a:rPr lang="en-US" sz="4800" b="0" dirty="0" smtClean="0">
                <a:latin typeface="Times New Roman" pitchFamily="18" charset="0"/>
              </a:rPr>
              <a:t>?</a:t>
            </a: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8066"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2806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19 Do not quench the Spirit; </a:t>
            </a:r>
          </a:p>
          <a:p>
            <a:pPr>
              <a:spcBef>
                <a:spcPct val="5000"/>
              </a:spcBef>
              <a:buFont typeface="Monotype Sorts" pitchFamily="2" charset="2"/>
              <a:buNone/>
              <a:defRPr/>
            </a:pPr>
            <a:r>
              <a:rPr lang="en-US" sz="4800" dirty="0" smtClean="0"/>
              <a:t>20	do not despise prophetic utterances. </a:t>
            </a:r>
          </a:p>
          <a:p>
            <a:pPr>
              <a:spcBef>
                <a:spcPct val="5000"/>
              </a:spcBef>
              <a:buFont typeface="Monotype Sorts" pitchFamily="2" charset="2"/>
              <a:buNone/>
              <a:defRPr/>
            </a:pPr>
            <a:r>
              <a:rPr lang="en-US" sz="4800" dirty="0" smtClean="0"/>
              <a:t>21 </a:t>
            </a:r>
            <a:r>
              <a:rPr lang="en-US" sz="4800" u="sng" dirty="0" smtClean="0"/>
              <a:t>but test everything that is said</a:t>
            </a:r>
            <a:r>
              <a:rPr lang="en-US" sz="4800" dirty="0" smtClean="0"/>
              <a:t>. Hold on to what is good. </a:t>
            </a:r>
          </a:p>
          <a:p>
            <a:pPr>
              <a:spcBef>
                <a:spcPct val="5000"/>
              </a:spcBef>
              <a:buFont typeface="Monotype Sorts" pitchFamily="2" charset="2"/>
              <a:buNone/>
              <a:defRPr/>
            </a:pPr>
            <a:r>
              <a:rPr lang="en-US" sz="4800" dirty="0" smtClean="0"/>
              <a:t>22 Keep away from every kind of evil.</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8066"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28067"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19 Do not quench the Spirit; </a:t>
            </a:r>
          </a:p>
          <a:p>
            <a:pPr>
              <a:spcBef>
                <a:spcPct val="5000"/>
              </a:spcBef>
              <a:buFont typeface="Monotype Sorts" pitchFamily="2" charset="2"/>
              <a:buNone/>
              <a:defRPr/>
            </a:pPr>
            <a:r>
              <a:rPr lang="en-US" sz="4800" dirty="0" smtClean="0"/>
              <a:t>20	do not despise prophetic utterances. </a:t>
            </a:r>
          </a:p>
          <a:p>
            <a:pPr>
              <a:spcBef>
                <a:spcPct val="5000"/>
              </a:spcBef>
              <a:buFont typeface="Monotype Sorts" pitchFamily="2" charset="2"/>
              <a:buNone/>
              <a:defRPr/>
            </a:pPr>
            <a:r>
              <a:rPr lang="en-US" sz="4800" dirty="0" smtClean="0"/>
              <a:t>21 </a:t>
            </a:r>
            <a:r>
              <a:rPr lang="en-US" sz="4800" u="sng" dirty="0" smtClean="0"/>
              <a:t>but test everything that is said</a:t>
            </a:r>
            <a:r>
              <a:rPr lang="en-US" sz="4800" dirty="0" smtClean="0"/>
              <a:t>. Hold on to what is good. </a:t>
            </a:r>
          </a:p>
          <a:p>
            <a:pPr>
              <a:spcBef>
                <a:spcPct val="5000"/>
              </a:spcBef>
              <a:buFont typeface="Monotype Sorts" pitchFamily="2" charset="2"/>
              <a:buNone/>
              <a:defRPr/>
            </a:pPr>
            <a:r>
              <a:rPr lang="en-US" sz="4800" dirty="0" smtClean="0"/>
              <a:t>22 Keep away from every kind of evil.</a:t>
            </a:r>
          </a:p>
        </p:txBody>
      </p:sp>
      <p:sp>
        <p:nvSpPr>
          <p:cNvPr id="50180" name="Rectangle 5"/>
          <p:cNvSpPr>
            <a:spLocks noChangeArrowheads="1"/>
          </p:cNvSpPr>
          <p:nvPr/>
        </p:nvSpPr>
        <p:spPr bwMode="auto">
          <a:xfrm>
            <a:off x="2209800" y="5105400"/>
            <a:ext cx="5257800" cy="762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11. Discernment</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8066"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28067"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19 Do not quench the Spirit; </a:t>
            </a:r>
          </a:p>
          <a:p>
            <a:pPr>
              <a:spcBef>
                <a:spcPct val="5000"/>
              </a:spcBef>
              <a:buFont typeface="Monotype Sorts" pitchFamily="2" charset="2"/>
              <a:buNone/>
              <a:defRPr/>
            </a:pPr>
            <a:r>
              <a:rPr lang="en-US" sz="4800" dirty="0" smtClean="0"/>
              <a:t>20	do not despise prophetic utterances. </a:t>
            </a:r>
          </a:p>
          <a:p>
            <a:pPr>
              <a:spcBef>
                <a:spcPct val="5000"/>
              </a:spcBef>
              <a:buFont typeface="Monotype Sorts" pitchFamily="2" charset="2"/>
              <a:buNone/>
              <a:defRPr/>
            </a:pPr>
            <a:r>
              <a:rPr lang="en-US" sz="4800" dirty="0" smtClean="0"/>
              <a:t>21 </a:t>
            </a:r>
            <a:r>
              <a:rPr lang="en-US" sz="4800" u="sng" dirty="0" smtClean="0"/>
              <a:t>but test everything that is said</a:t>
            </a:r>
            <a:r>
              <a:rPr lang="en-US" sz="4800" dirty="0" smtClean="0"/>
              <a:t>. Hold on to what is good. </a:t>
            </a:r>
          </a:p>
          <a:p>
            <a:pPr>
              <a:spcBef>
                <a:spcPct val="5000"/>
              </a:spcBef>
              <a:buFont typeface="Monotype Sorts" pitchFamily="2" charset="2"/>
              <a:buNone/>
              <a:defRPr/>
            </a:pPr>
            <a:r>
              <a:rPr lang="en-US" sz="4800" dirty="0" smtClean="0"/>
              <a:t>22 Keep away from every kind of evil.</a:t>
            </a:r>
          </a:p>
        </p:txBody>
      </p:sp>
      <p:sp>
        <p:nvSpPr>
          <p:cNvPr id="50180" name="Rectangle 5"/>
          <p:cNvSpPr>
            <a:spLocks noChangeArrowheads="1"/>
          </p:cNvSpPr>
          <p:nvPr/>
        </p:nvSpPr>
        <p:spPr bwMode="auto">
          <a:xfrm>
            <a:off x="2209800" y="5105400"/>
            <a:ext cx="5257800" cy="762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11. Discernment</a:t>
            </a:r>
          </a:p>
        </p:txBody>
      </p:sp>
      <p:sp>
        <p:nvSpPr>
          <p:cNvPr id="8" name="Rectangle 6"/>
          <p:cNvSpPr>
            <a:spLocks noChangeArrowheads="1"/>
          </p:cNvSpPr>
          <p:nvPr/>
        </p:nvSpPr>
        <p:spPr bwMode="auto">
          <a:xfrm>
            <a:off x="3657600" y="152400"/>
            <a:ext cx="5334000" cy="472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False prophecies</a:t>
            </a:r>
          </a:p>
        </p:txBody>
      </p:sp>
      <p:sp>
        <p:nvSpPr>
          <p:cNvPr id="7" name="Rectangle 7"/>
          <p:cNvSpPr>
            <a:spLocks noChangeArrowheads="1"/>
          </p:cNvSpPr>
          <p:nvPr/>
        </p:nvSpPr>
        <p:spPr bwMode="auto">
          <a:xfrm>
            <a:off x="457200" y="2590800"/>
            <a:ext cx="7696200" cy="228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Mat 7:15 “Beware of the false prophets, who come to you in sheep’s clothing, but inwardly are ravenous wolves.”</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8066"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28067"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19 Do not quench the Spirit; </a:t>
            </a:r>
          </a:p>
          <a:p>
            <a:pPr>
              <a:spcBef>
                <a:spcPct val="5000"/>
              </a:spcBef>
              <a:buFont typeface="Monotype Sorts" pitchFamily="2" charset="2"/>
              <a:buNone/>
              <a:defRPr/>
            </a:pPr>
            <a:r>
              <a:rPr lang="en-US" sz="4800" dirty="0" smtClean="0"/>
              <a:t>20	do not despise prophetic utterances. </a:t>
            </a:r>
          </a:p>
          <a:p>
            <a:pPr>
              <a:spcBef>
                <a:spcPct val="5000"/>
              </a:spcBef>
              <a:buFont typeface="Monotype Sorts" pitchFamily="2" charset="2"/>
              <a:buNone/>
              <a:defRPr/>
            </a:pPr>
            <a:r>
              <a:rPr lang="en-US" sz="4800" dirty="0" smtClean="0"/>
              <a:t>21 </a:t>
            </a:r>
            <a:r>
              <a:rPr lang="en-US" sz="4800" u="sng" dirty="0" smtClean="0"/>
              <a:t>but test everything that is said</a:t>
            </a:r>
            <a:r>
              <a:rPr lang="en-US" sz="4800" dirty="0" smtClean="0"/>
              <a:t>. Hold on to what is good. </a:t>
            </a:r>
          </a:p>
          <a:p>
            <a:pPr>
              <a:spcBef>
                <a:spcPct val="5000"/>
              </a:spcBef>
              <a:buFont typeface="Monotype Sorts" pitchFamily="2" charset="2"/>
              <a:buNone/>
              <a:defRPr/>
            </a:pPr>
            <a:r>
              <a:rPr lang="en-US" sz="4800" dirty="0" smtClean="0"/>
              <a:t>22 Keep away from every kind of evil.</a:t>
            </a:r>
          </a:p>
        </p:txBody>
      </p:sp>
      <p:sp>
        <p:nvSpPr>
          <p:cNvPr id="50180" name="Rectangle 5"/>
          <p:cNvSpPr>
            <a:spLocks noChangeArrowheads="1"/>
          </p:cNvSpPr>
          <p:nvPr/>
        </p:nvSpPr>
        <p:spPr bwMode="auto">
          <a:xfrm>
            <a:off x="2209800" y="5105400"/>
            <a:ext cx="5257800" cy="762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11. Discernment</a:t>
            </a:r>
          </a:p>
        </p:txBody>
      </p:sp>
      <p:sp>
        <p:nvSpPr>
          <p:cNvPr id="6" name="Rectangle 6"/>
          <p:cNvSpPr>
            <a:spLocks noChangeArrowheads="1"/>
          </p:cNvSpPr>
          <p:nvPr/>
        </p:nvSpPr>
        <p:spPr bwMode="auto">
          <a:xfrm>
            <a:off x="3657600" y="152400"/>
            <a:ext cx="5334000" cy="472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False prophecies</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1Cor. 14:29 Let two or three prophets speak, and let the others pass judgment.</a:t>
            </a:r>
            <a:endParaRPr lang="en-US" sz="4800" b="0" dirty="0">
              <a:latin typeface="Times New Roman" pitchFamily="18" charset="0"/>
            </a:endParaRPr>
          </a:p>
          <a:p>
            <a:pPr>
              <a:lnSpc>
                <a:spcPct val="75000"/>
              </a:lnSpc>
              <a:spcBef>
                <a:spcPct val="10000"/>
              </a:spcBef>
            </a:pP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8066"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28067"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19 Do not quench the Spirit; </a:t>
            </a:r>
          </a:p>
          <a:p>
            <a:pPr>
              <a:spcBef>
                <a:spcPct val="5000"/>
              </a:spcBef>
              <a:buFont typeface="Monotype Sorts" pitchFamily="2" charset="2"/>
              <a:buNone/>
              <a:defRPr/>
            </a:pPr>
            <a:r>
              <a:rPr lang="en-US" sz="4800" dirty="0" smtClean="0"/>
              <a:t>20	do not despise prophetic utterances. </a:t>
            </a:r>
          </a:p>
          <a:p>
            <a:pPr>
              <a:spcBef>
                <a:spcPct val="5000"/>
              </a:spcBef>
              <a:buFont typeface="Monotype Sorts" pitchFamily="2" charset="2"/>
              <a:buNone/>
              <a:defRPr/>
            </a:pPr>
            <a:r>
              <a:rPr lang="en-US" sz="4800" dirty="0" smtClean="0"/>
              <a:t>21 </a:t>
            </a:r>
            <a:r>
              <a:rPr lang="en-US" sz="4800" u="sng" dirty="0" smtClean="0"/>
              <a:t>but test everything that is said</a:t>
            </a:r>
            <a:r>
              <a:rPr lang="en-US" sz="4800" dirty="0" smtClean="0"/>
              <a:t>. Hold on to what is good. </a:t>
            </a:r>
          </a:p>
          <a:p>
            <a:pPr>
              <a:spcBef>
                <a:spcPct val="5000"/>
              </a:spcBef>
              <a:buFont typeface="Monotype Sorts" pitchFamily="2" charset="2"/>
              <a:buNone/>
              <a:defRPr/>
            </a:pPr>
            <a:r>
              <a:rPr lang="en-US" sz="4800" dirty="0" smtClean="0"/>
              <a:t>22 Keep away from every kind of evil.</a:t>
            </a:r>
          </a:p>
        </p:txBody>
      </p:sp>
      <p:sp>
        <p:nvSpPr>
          <p:cNvPr id="50180" name="Rectangle 5"/>
          <p:cNvSpPr>
            <a:spLocks noChangeArrowheads="1"/>
          </p:cNvSpPr>
          <p:nvPr/>
        </p:nvSpPr>
        <p:spPr bwMode="auto">
          <a:xfrm>
            <a:off x="2209800" y="5105400"/>
            <a:ext cx="5257800" cy="762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11. Discernment</a:t>
            </a:r>
          </a:p>
        </p:txBody>
      </p:sp>
      <p:sp>
        <p:nvSpPr>
          <p:cNvPr id="6" name="Rectangle 6"/>
          <p:cNvSpPr>
            <a:spLocks noChangeArrowheads="1"/>
          </p:cNvSpPr>
          <p:nvPr/>
        </p:nvSpPr>
        <p:spPr bwMode="auto">
          <a:xfrm>
            <a:off x="3657600" y="152400"/>
            <a:ext cx="5334000" cy="472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False prophecies</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1Cor. 14:29 Let two or three prophets speak, and let the others pass judgment.</a:t>
            </a:r>
            <a:endParaRPr lang="en-US" sz="4800" b="0" dirty="0">
              <a:latin typeface="Times New Roman" pitchFamily="18" charset="0"/>
            </a:endParaRPr>
          </a:p>
          <a:p>
            <a:pPr>
              <a:lnSpc>
                <a:spcPct val="75000"/>
              </a:lnSpc>
              <a:spcBef>
                <a:spcPct val="10000"/>
              </a:spcBef>
            </a:pPr>
            <a:endParaRPr lang="en-US" sz="4800" b="0" dirty="0">
              <a:latin typeface="Times New Roman" pitchFamily="18" charset="0"/>
            </a:endParaRPr>
          </a:p>
        </p:txBody>
      </p:sp>
      <p:sp>
        <p:nvSpPr>
          <p:cNvPr id="7" name="Rectangle 7"/>
          <p:cNvSpPr>
            <a:spLocks noChangeArrowheads="1"/>
          </p:cNvSpPr>
          <p:nvPr/>
        </p:nvSpPr>
        <p:spPr bwMode="auto">
          <a:xfrm>
            <a:off x="228600" y="3733800"/>
            <a:ext cx="5105400" cy="2895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Compare what we </a:t>
            </a:r>
            <a:r>
              <a:rPr lang="en-US" sz="4800" b="0" u="sng">
                <a:latin typeface="Times New Roman" pitchFamily="18" charset="0"/>
              </a:rPr>
              <a:t>don’t</a:t>
            </a:r>
            <a:r>
              <a:rPr lang="en-US" sz="4800" b="0">
                <a:latin typeface="Times New Roman" pitchFamily="18" charset="0"/>
              </a:rPr>
              <a:t> know (the prophecy) to what we </a:t>
            </a:r>
            <a:r>
              <a:rPr lang="en-US" sz="4800" b="0" u="sng">
                <a:latin typeface="Times New Roman" pitchFamily="18" charset="0"/>
              </a:rPr>
              <a:t>do</a:t>
            </a:r>
            <a:r>
              <a:rPr lang="en-US" sz="4800" b="0">
                <a:latin typeface="Times New Roman" pitchFamily="18" charset="0"/>
              </a:rPr>
              <a:t> know (God’s word)</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8066"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28067"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19 Do not quench the Spirit; </a:t>
            </a:r>
          </a:p>
          <a:p>
            <a:pPr>
              <a:spcBef>
                <a:spcPct val="5000"/>
              </a:spcBef>
              <a:buFont typeface="Monotype Sorts" pitchFamily="2" charset="2"/>
              <a:buNone/>
              <a:defRPr/>
            </a:pPr>
            <a:r>
              <a:rPr lang="en-US" sz="4800" dirty="0" smtClean="0"/>
              <a:t>20	do not despise prophetic utterances. </a:t>
            </a:r>
          </a:p>
          <a:p>
            <a:pPr>
              <a:spcBef>
                <a:spcPct val="5000"/>
              </a:spcBef>
              <a:buFont typeface="Monotype Sorts" pitchFamily="2" charset="2"/>
              <a:buNone/>
              <a:defRPr/>
            </a:pPr>
            <a:r>
              <a:rPr lang="en-US" sz="4800" dirty="0" smtClean="0"/>
              <a:t>21 </a:t>
            </a:r>
            <a:r>
              <a:rPr lang="en-US" sz="4800" u="sng" dirty="0" smtClean="0"/>
              <a:t>but test everything that is said</a:t>
            </a:r>
            <a:r>
              <a:rPr lang="en-US" sz="4800" dirty="0" smtClean="0"/>
              <a:t>. Hold on to what is good. </a:t>
            </a:r>
          </a:p>
          <a:p>
            <a:pPr>
              <a:spcBef>
                <a:spcPct val="5000"/>
              </a:spcBef>
              <a:buFont typeface="Monotype Sorts" pitchFamily="2" charset="2"/>
              <a:buNone/>
              <a:defRPr/>
            </a:pPr>
            <a:r>
              <a:rPr lang="en-US" sz="4800" dirty="0" smtClean="0"/>
              <a:t>22 Keep away from every kind of evil.</a:t>
            </a:r>
          </a:p>
        </p:txBody>
      </p:sp>
      <p:sp>
        <p:nvSpPr>
          <p:cNvPr id="50180" name="Rectangle 5"/>
          <p:cNvSpPr>
            <a:spLocks noChangeArrowheads="1"/>
          </p:cNvSpPr>
          <p:nvPr/>
        </p:nvSpPr>
        <p:spPr bwMode="auto">
          <a:xfrm>
            <a:off x="2209800" y="5105400"/>
            <a:ext cx="5257800" cy="762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11. Discernment</a:t>
            </a:r>
          </a:p>
        </p:txBody>
      </p:sp>
      <p:sp>
        <p:nvSpPr>
          <p:cNvPr id="6" name="Rectangle 6"/>
          <p:cNvSpPr>
            <a:spLocks noChangeArrowheads="1"/>
          </p:cNvSpPr>
          <p:nvPr/>
        </p:nvSpPr>
        <p:spPr bwMode="auto">
          <a:xfrm>
            <a:off x="3657600" y="152400"/>
            <a:ext cx="5334000" cy="472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Discerning is not the same as quenching</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3794"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67379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5400" dirty="0" smtClean="0"/>
              <a:t>5:11 Therefore encourage one another and </a:t>
            </a:r>
            <a:r>
              <a:rPr lang="en-US" sz="5400" u="sng" dirty="0" smtClean="0"/>
              <a:t>build each other up</a:t>
            </a:r>
            <a:r>
              <a:rPr lang="en-US" sz="5400" dirty="0" smtClean="0"/>
              <a:t>, just as in fact you are doing. </a:t>
            </a:r>
          </a:p>
        </p:txBody>
      </p:sp>
      <p:sp>
        <p:nvSpPr>
          <p:cNvPr id="4100" name="Rectangle 4"/>
          <p:cNvSpPr>
            <a:spLocks noChangeArrowheads="1"/>
          </p:cNvSpPr>
          <p:nvPr/>
        </p:nvSpPr>
        <p:spPr bwMode="auto">
          <a:xfrm>
            <a:off x="609600" y="3886200"/>
            <a:ext cx="76962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6000" b="0" dirty="0" smtClean="0">
                <a:latin typeface="Times New Roman" pitchFamily="18" charset="0"/>
              </a:rPr>
              <a:t>11 </a:t>
            </a:r>
            <a:r>
              <a:rPr lang="en-US" sz="6000" b="0" dirty="0">
                <a:latin typeface="Times New Roman" pitchFamily="18" charset="0"/>
              </a:rPr>
              <a:t>Imperatives for effective body building</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8066"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28067"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19 Do not quench the Spirit; </a:t>
            </a:r>
          </a:p>
          <a:p>
            <a:pPr>
              <a:spcBef>
                <a:spcPct val="5000"/>
              </a:spcBef>
              <a:buFont typeface="Monotype Sorts" pitchFamily="2" charset="2"/>
              <a:buNone/>
              <a:defRPr/>
            </a:pPr>
            <a:r>
              <a:rPr lang="en-US" sz="4800" dirty="0" smtClean="0"/>
              <a:t>20	do not despise prophetic utterances. </a:t>
            </a:r>
          </a:p>
          <a:p>
            <a:pPr>
              <a:spcBef>
                <a:spcPct val="5000"/>
              </a:spcBef>
              <a:buFont typeface="Monotype Sorts" pitchFamily="2" charset="2"/>
              <a:buNone/>
              <a:defRPr/>
            </a:pPr>
            <a:r>
              <a:rPr lang="en-US" sz="4800" dirty="0" smtClean="0"/>
              <a:t>21 </a:t>
            </a:r>
            <a:r>
              <a:rPr lang="en-US" sz="4800" u="sng" dirty="0" smtClean="0"/>
              <a:t>but test everything that is said</a:t>
            </a:r>
            <a:r>
              <a:rPr lang="en-US" sz="4800" dirty="0" smtClean="0"/>
              <a:t>. Hold on to what is good. </a:t>
            </a:r>
          </a:p>
          <a:p>
            <a:pPr>
              <a:spcBef>
                <a:spcPct val="5000"/>
              </a:spcBef>
              <a:buFont typeface="Monotype Sorts" pitchFamily="2" charset="2"/>
              <a:buNone/>
              <a:defRPr/>
            </a:pPr>
            <a:r>
              <a:rPr lang="en-US" sz="4800" dirty="0" smtClean="0"/>
              <a:t>22 Keep away from every kind of evil.</a:t>
            </a:r>
          </a:p>
        </p:txBody>
      </p:sp>
      <p:sp>
        <p:nvSpPr>
          <p:cNvPr id="50180" name="Rectangle 5"/>
          <p:cNvSpPr>
            <a:spLocks noChangeArrowheads="1"/>
          </p:cNvSpPr>
          <p:nvPr/>
        </p:nvSpPr>
        <p:spPr bwMode="auto">
          <a:xfrm>
            <a:off x="2209800" y="5105400"/>
            <a:ext cx="5257800" cy="762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11. Discernment</a:t>
            </a:r>
          </a:p>
        </p:txBody>
      </p:sp>
      <p:sp>
        <p:nvSpPr>
          <p:cNvPr id="6" name="Rectangle 6"/>
          <p:cNvSpPr>
            <a:spLocks noChangeArrowheads="1"/>
          </p:cNvSpPr>
          <p:nvPr/>
        </p:nvSpPr>
        <p:spPr bwMode="auto">
          <a:xfrm>
            <a:off x="3657600" y="152400"/>
            <a:ext cx="5334000" cy="472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Discerning is not the same as quenching</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Those willing to speak for God,  should also be willing to be judged</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8066"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28067"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19 Do not quench the Spirit; </a:t>
            </a:r>
          </a:p>
          <a:p>
            <a:pPr>
              <a:spcBef>
                <a:spcPct val="5000"/>
              </a:spcBef>
              <a:buFont typeface="Monotype Sorts" pitchFamily="2" charset="2"/>
              <a:buNone/>
              <a:defRPr/>
            </a:pPr>
            <a:r>
              <a:rPr lang="en-US" sz="4800" dirty="0" smtClean="0"/>
              <a:t>20	do not despise prophetic utterances. </a:t>
            </a:r>
          </a:p>
          <a:p>
            <a:pPr>
              <a:spcBef>
                <a:spcPct val="5000"/>
              </a:spcBef>
              <a:buFont typeface="Monotype Sorts" pitchFamily="2" charset="2"/>
              <a:buNone/>
              <a:defRPr/>
            </a:pPr>
            <a:r>
              <a:rPr lang="en-US" sz="4800" dirty="0" smtClean="0"/>
              <a:t>21 </a:t>
            </a:r>
            <a:r>
              <a:rPr lang="en-US" sz="4800" u="sng" dirty="0" smtClean="0"/>
              <a:t>but test everything that is said</a:t>
            </a:r>
            <a:r>
              <a:rPr lang="en-US" sz="4800" dirty="0" smtClean="0"/>
              <a:t>. Hold on to what is good. </a:t>
            </a:r>
          </a:p>
          <a:p>
            <a:pPr>
              <a:spcBef>
                <a:spcPct val="5000"/>
              </a:spcBef>
              <a:buFont typeface="Monotype Sorts" pitchFamily="2" charset="2"/>
              <a:buNone/>
              <a:defRPr/>
            </a:pPr>
            <a:r>
              <a:rPr lang="en-US" sz="4800" dirty="0" smtClean="0"/>
              <a:t>22 Keep away from every kind of evil.</a:t>
            </a:r>
          </a:p>
        </p:txBody>
      </p:sp>
      <p:sp>
        <p:nvSpPr>
          <p:cNvPr id="50180" name="Rectangle 5"/>
          <p:cNvSpPr>
            <a:spLocks noChangeArrowheads="1"/>
          </p:cNvSpPr>
          <p:nvPr/>
        </p:nvSpPr>
        <p:spPr bwMode="auto">
          <a:xfrm>
            <a:off x="2209800" y="5105400"/>
            <a:ext cx="5257800" cy="762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11. Discernment</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4445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23 Now may the God of peace make you holy in every way, and may your whole spirit and soul and body be kept blameless until that day when our Lord Jesus Christ comes again. </a:t>
            </a:r>
          </a:p>
          <a:p>
            <a:pPr>
              <a:spcBef>
                <a:spcPct val="5000"/>
              </a:spcBef>
              <a:buFont typeface="Monotype Sorts" pitchFamily="2" charset="2"/>
              <a:buNone/>
              <a:defRPr/>
            </a:pPr>
            <a:r>
              <a:rPr lang="en-US" sz="4800" dirty="0" smtClean="0"/>
              <a:t>24 God, who calls you, is faithful; he will bring it to pass.</a:t>
            </a:r>
          </a:p>
        </p:txBody>
      </p:sp>
      <p:sp>
        <p:nvSpPr>
          <p:cNvPr id="62469" name="Oval 5"/>
          <p:cNvSpPr>
            <a:spLocks noChangeArrowheads="1"/>
          </p:cNvSpPr>
          <p:nvPr/>
        </p:nvSpPr>
        <p:spPr bwMode="auto">
          <a:xfrm>
            <a:off x="0" y="4748784"/>
            <a:ext cx="6553200" cy="838200"/>
          </a:xfrm>
          <a:prstGeom prst="ellips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4445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5400" dirty="0" smtClean="0"/>
              <a:t>25 Brethren, </a:t>
            </a:r>
            <a:r>
              <a:rPr lang="en-US" sz="5400" u="sng" dirty="0" smtClean="0"/>
              <a:t>pray for us</a:t>
            </a:r>
            <a:r>
              <a:rPr lang="en-US" sz="5400" dirty="0" smtClean="0"/>
              <a:t>.</a:t>
            </a:r>
          </a:p>
          <a:p>
            <a:pPr>
              <a:spcBef>
                <a:spcPct val="5000"/>
              </a:spcBef>
              <a:buFont typeface="Monotype Sorts" pitchFamily="2" charset="2"/>
              <a:buNone/>
              <a:defRPr/>
            </a:pPr>
            <a:r>
              <a:rPr lang="en-US" sz="5400" dirty="0" smtClean="0"/>
              <a:t>26 Greet all the brethren with a holy kiss. </a:t>
            </a:r>
          </a:p>
          <a:p>
            <a:pPr>
              <a:spcBef>
                <a:spcPct val="5000"/>
              </a:spcBef>
              <a:buFont typeface="Monotype Sorts" pitchFamily="2" charset="2"/>
              <a:buNone/>
              <a:defRPr/>
            </a:pPr>
            <a:r>
              <a:rPr lang="en-US" sz="5400" dirty="0" smtClean="0"/>
              <a:t>27 I adjure you by the Lord to have this letter read to all the brethren. </a:t>
            </a:r>
          </a:p>
          <a:p>
            <a:pPr>
              <a:spcBef>
                <a:spcPct val="5000"/>
              </a:spcBef>
              <a:buFont typeface="Monotype Sorts" pitchFamily="2" charset="2"/>
              <a:buNone/>
              <a:defRPr/>
            </a:pPr>
            <a:r>
              <a:rPr lang="en-US" sz="5400" dirty="0" smtClean="0"/>
              <a:t>28 The grace of our Lord Jesus Christ be with you. </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4445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5400" dirty="0" smtClean="0"/>
              <a:t>25 Brethren, pray for us.</a:t>
            </a:r>
          </a:p>
          <a:p>
            <a:pPr>
              <a:spcBef>
                <a:spcPct val="5000"/>
              </a:spcBef>
              <a:buFont typeface="Monotype Sorts" pitchFamily="2" charset="2"/>
              <a:buNone/>
              <a:defRPr/>
            </a:pPr>
            <a:r>
              <a:rPr lang="en-US" sz="5400" dirty="0" smtClean="0"/>
              <a:t>26 </a:t>
            </a:r>
            <a:r>
              <a:rPr lang="en-US" sz="5400" u="sng" dirty="0" smtClean="0"/>
              <a:t>Greet all the brethren with a holy kiss</a:t>
            </a:r>
            <a:r>
              <a:rPr lang="en-US" sz="5400" dirty="0" smtClean="0"/>
              <a:t>. </a:t>
            </a:r>
          </a:p>
          <a:p>
            <a:pPr>
              <a:spcBef>
                <a:spcPct val="5000"/>
              </a:spcBef>
              <a:buFont typeface="Monotype Sorts" pitchFamily="2" charset="2"/>
              <a:buNone/>
              <a:defRPr/>
            </a:pPr>
            <a:r>
              <a:rPr lang="en-US" sz="5400" dirty="0" smtClean="0"/>
              <a:t>27 I adjure you by the Lord to have this letter read to all the brethren. </a:t>
            </a:r>
          </a:p>
          <a:p>
            <a:pPr>
              <a:spcBef>
                <a:spcPct val="5000"/>
              </a:spcBef>
              <a:buFont typeface="Monotype Sorts" pitchFamily="2" charset="2"/>
              <a:buNone/>
              <a:defRPr/>
            </a:pPr>
            <a:r>
              <a:rPr lang="en-US" sz="5400" dirty="0" smtClean="0"/>
              <a:t>28 The grace of our Lord Jesus Christ be with you. </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4445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5400" dirty="0" smtClean="0"/>
              <a:t>25 Brethren, pray for us.</a:t>
            </a:r>
          </a:p>
          <a:p>
            <a:pPr>
              <a:spcBef>
                <a:spcPct val="5000"/>
              </a:spcBef>
              <a:buFont typeface="Monotype Sorts" pitchFamily="2" charset="2"/>
              <a:buNone/>
              <a:defRPr/>
            </a:pPr>
            <a:r>
              <a:rPr lang="en-US" sz="5400" dirty="0" smtClean="0"/>
              <a:t>26 Greet all the brethren with a holy kiss. </a:t>
            </a:r>
          </a:p>
          <a:p>
            <a:pPr>
              <a:spcBef>
                <a:spcPct val="5000"/>
              </a:spcBef>
              <a:buFont typeface="Monotype Sorts" pitchFamily="2" charset="2"/>
              <a:buNone/>
              <a:defRPr/>
            </a:pPr>
            <a:r>
              <a:rPr lang="en-US" sz="5400" dirty="0" smtClean="0"/>
              <a:t>27 I adjure you by the Lord to </a:t>
            </a:r>
            <a:r>
              <a:rPr lang="en-US" sz="5400" u="sng" dirty="0" smtClean="0"/>
              <a:t>have this letter read to all the brethren</a:t>
            </a:r>
            <a:r>
              <a:rPr lang="en-US" sz="5400" dirty="0" smtClean="0"/>
              <a:t>. </a:t>
            </a:r>
          </a:p>
          <a:p>
            <a:pPr>
              <a:spcBef>
                <a:spcPct val="5000"/>
              </a:spcBef>
              <a:buFont typeface="Monotype Sorts" pitchFamily="2" charset="2"/>
              <a:buNone/>
              <a:defRPr/>
            </a:pPr>
            <a:r>
              <a:rPr lang="en-US" sz="5400" dirty="0" smtClean="0"/>
              <a:t>28 The grace of our Lord Jesus Christ be with you. </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4445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5400" dirty="0" smtClean="0"/>
              <a:t>25 Brethren, pray for us.</a:t>
            </a:r>
          </a:p>
          <a:p>
            <a:pPr>
              <a:spcBef>
                <a:spcPct val="5000"/>
              </a:spcBef>
              <a:buFont typeface="Monotype Sorts" pitchFamily="2" charset="2"/>
              <a:buNone/>
              <a:defRPr/>
            </a:pPr>
            <a:r>
              <a:rPr lang="en-US" sz="5400" dirty="0" smtClean="0"/>
              <a:t>26 Greet all the brethren with a holy kiss. </a:t>
            </a:r>
          </a:p>
          <a:p>
            <a:pPr>
              <a:spcBef>
                <a:spcPct val="5000"/>
              </a:spcBef>
              <a:buFont typeface="Monotype Sorts" pitchFamily="2" charset="2"/>
              <a:buNone/>
              <a:defRPr/>
            </a:pPr>
            <a:r>
              <a:rPr lang="en-US" sz="5400" dirty="0" smtClean="0"/>
              <a:t>27 I adjure you by the Lord to </a:t>
            </a:r>
            <a:r>
              <a:rPr lang="en-US" sz="5400" u="sng" dirty="0" smtClean="0"/>
              <a:t>have this letter read to all the brethren</a:t>
            </a:r>
            <a:r>
              <a:rPr lang="en-US" sz="5400" dirty="0" smtClean="0"/>
              <a:t>. </a:t>
            </a:r>
          </a:p>
          <a:p>
            <a:pPr>
              <a:spcBef>
                <a:spcPct val="5000"/>
              </a:spcBef>
              <a:buFont typeface="Monotype Sorts" pitchFamily="2" charset="2"/>
              <a:buNone/>
              <a:defRPr/>
            </a:pPr>
            <a:r>
              <a:rPr lang="en-US" sz="5400" dirty="0" smtClean="0"/>
              <a:t>28 The grace of our Lord Jesus Christ be with you. </a:t>
            </a:r>
          </a:p>
        </p:txBody>
      </p:sp>
      <p:sp>
        <p:nvSpPr>
          <p:cNvPr id="4" name="Rectangle 4"/>
          <p:cNvSpPr>
            <a:spLocks noChangeArrowheads="1"/>
          </p:cNvSpPr>
          <p:nvPr/>
        </p:nvSpPr>
        <p:spPr bwMode="auto">
          <a:xfrm>
            <a:off x="3505200" y="2819400"/>
            <a:ext cx="54102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400" b="0" dirty="0" smtClean="0">
                <a:latin typeface="Times New Roman" pitchFamily="18" charset="0"/>
              </a:rPr>
              <a:t>Implications:</a:t>
            </a:r>
          </a:p>
          <a:p>
            <a:pPr>
              <a:lnSpc>
                <a:spcPct val="77000"/>
              </a:lnSpc>
              <a:spcBef>
                <a:spcPct val="10000"/>
              </a:spcBef>
              <a:buFont typeface="Wingdings" pitchFamily="2" charset="2"/>
              <a:buChar char="Ø"/>
            </a:pPr>
            <a:r>
              <a:rPr lang="en-US" sz="4400" b="0" dirty="0" smtClean="0">
                <a:latin typeface="Times New Roman" pitchFamily="18" charset="0"/>
              </a:rPr>
              <a:t>All people can </a:t>
            </a:r>
            <a:br>
              <a:rPr lang="en-US" sz="4400" b="0" dirty="0" smtClean="0">
                <a:latin typeface="Times New Roman" pitchFamily="18" charset="0"/>
              </a:rPr>
            </a:br>
            <a:r>
              <a:rPr lang="en-US" sz="4400" b="0" dirty="0" smtClean="0">
                <a:latin typeface="Times New Roman" pitchFamily="18" charset="0"/>
              </a:rPr>
              <a:t>    understand the Bible</a:t>
            </a:r>
          </a:p>
          <a:p>
            <a:pPr>
              <a:lnSpc>
                <a:spcPct val="77000"/>
              </a:lnSpc>
              <a:spcBef>
                <a:spcPct val="10000"/>
              </a:spcBef>
              <a:buFont typeface="Wingdings" pitchFamily="2" charset="2"/>
              <a:buChar char="Ø"/>
            </a:pPr>
            <a:r>
              <a:rPr lang="en-US" sz="4400" b="0" dirty="0" smtClean="0">
                <a:latin typeface="Times New Roman" pitchFamily="18" charset="0"/>
              </a:rPr>
              <a:t>Not just the clergy</a:t>
            </a:r>
          </a:p>
          <a:p>
            <a:pPr>
              <a:lnSpc>
                <a:spcPct val="77000"/>
              </a:lnSpc>
              <a:spcBef>
                <a:spcPct val="10000"/>
              </a:spcBef>
              <a:buFont typeface="Wingdings" pitchFamily="2" charset="2"/>
              <a:buChar char="Ø"/>
            </a:pPr>
            <a:r>
              <a:rPr lang="en-US" sz="4400" b="0" dirty="0" smtClean="0">
                <a:latin typeface="Times New Roman" pitchFamily="18" charset="0"/>
              </a:rPr>
              <a:t>Every member </a:t>
            </a:r>
            <a:br>
              <a:rPr lang="en-US" sz="4400" b="0" dirty="0" smtClean="0">
                <a:latin typeface="Times New Roman" pitchFamily="18" charset="0"/>
              </a:rPr>
            </a:br>
            <a:r>
              <a:rPr lang="en-US" sz="4400" b="0" dirty="0" smtClean="0">
                <a:latin typeface="Times New Roman" pitchFamily="18" charset="0"/>
              </a:rPr>
              <a:t>    ministry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4445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5400" dirty="0" smtClean="0"/>
              <a:t>25 Brethren, pray for us.</a:t>
            </a:r>
          </a:p>
          <a:p>
            <a:pPr>
              <a:spcBef>
                <a:spcPct val="5000"/>
              </a:spcBef>
              <a:buFont typeface="Monotype Sorts" pitchFamily="2" charset="2"/>
              <a:buNone/>
              <a:defRPr/>
            </a:pPr>
            <a:r>
              <a:rPr lang="en-US" sz="5400" dirty="0" smtClean="0"/>
              <a:t>26 Greet all the brethren with a holy kiss. </a:t>
            </a:r>
          </a:p>
          <a:p>
            <a:pPr>
              <a:spcBef>
                <a:spcPct val="5000"/>
              </a:spcBef>
              <a:buFont typeface="Monotype Sorts" pitchFamily="2" charset="2"/>
              <a:buNone/>
              <a:defRPr/>
            </a:pPr>
            <a:r>
              <a:rPr lang="en-US" sz="5400" dirty="0" smtClean="0"/>
              <a:t>27 I adjure you by the Lord to </a:t>
            </a:r>
            <a:r>
              <a:rPr lang="en-US" sz="5400" u="sng" dirty="0" smtClean="0"/>
              <a:t>have this letter read to all the brethren</a:t>
            </a:r>
            <a:r>
              <a:rPr lang="en-US" sz="5400" dirty="0" smtClean="0"/>
              <a:t>. </a:t>
            </a:r>
          </a:p>
          <a:p>
            <a:pPr>
              <a:spcBef>
                <a:spcPct val="5000"/>
              </a:spcBef>
              <a:buFont typeface="Monotype Sorts" pitchFamily="2" charset="2"/>
              <a:buNone/>
              <a:defRPr/>
            </a:pPr>
            <a:r>
              <a:rPr lang="en-US" sz="5400" dirty="0" smtClean="0"/>
              <a:t>28 The grace of our Lord Jesus Christ be with you. </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4445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5400" dirty="0" smtClean="0"/>
              <a:t>25 Brethren, pray for us.</a:t>
            </a:r>
          </a:p>
          <a:p>
            <a:pPr>
              <a:spcBef>
                <a:spcPct val="5000"/>
              </a:spcBef>
              <a:buFont typeface="Monotype Sorts" pitchFamily="2" charset="2"/>
              <a:buNone/>
              <a:defRPr/>
            </a:pPr>
            <a:r>
              <a:rPr lang="en-US" sz="5400" dirty="0" smtClean="0"/>
              <a:t>26 Greet all the brethren with a holy kiss. </a:t>
            </a:r>
          </a:p>
          <a:p>
            <a:pPr>
              <a:spcBef>
                <a:spcPct val="5000"/>
              </a:spcBef>
              <a:buFont typeface="Monotype Sorts" pitchFamily="2" charset="2"/>
              <a:buNone/>
              <a:defRPr/>
            </a:pPr>
            <a:r>
              <a:rPr lang="en-US" sz="5400" dirty="0" smtClean="0"/>
              <a:t>27 I adjure you by the Lord to have this letter read to all the brethren. </a:t>
            </a:r>
          </a:p>
          <a:p>
            <a:pPr>
              <a:spcBef>
                <a:spcPct val="5000"/>
              </a:spcBef>
              <a:buFont typeface="Monotype Sorts" pitchFamily="2" charset="2"/>
              <a:buNone/>
              <a:defRPr/>
            </a:pPr>
            <a:r>
              <a:rPr lang="en-US" sz="5400" dirty="0" smtClean="0"/>
              <a:t>28 </a:t>
            </a:r>
            <a:r>
              <a:rPr lang="en-US" sz="5400" u="sng" dirty="0" smtClean="0"/>
              <a:t>The grace of our Lord Jesus Christ be with you</a:t>
            </a:r>
            <a:r>
              <a:rPr lang="en-US" sz="5400" dirty="0" smtClean="0"/>
              <a:t>. </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74445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5400" dirty="0" smtClean="0"/>
              <a:t>25 Brethren, pray for us.</a:t>
            </a:r>
          </a:p>
          <a:p>
            <a:pPr>
              <a:spcBef>
                <a:spcPct val="5000"/>
              </a:spcBef>
              <a:buFont typeface="Monotype Sorts" pitchFamily="2" charset="2"/>
              <a:buNone/>
              <a:defRPr/>
            </a:pPr>
            <a:r>
              <a:rPr lang="en-US" sz="5400" dirty="0" smtClean="0"/>
              <a:t>26 Greet all the brethren with a holy kiss. </a:t>
            </a:r>
          </a:p>
          <a:p>
            <a:pPr>
              <a:spcBef>
                <a:spcPct val="5000"/>
              </a:spcBef>
              <a:buFont typeface="Monotype Sorts" pitchFamily="2" charset="2"/>
              <a:buNone/>
              <a:defRPr/>
            </a:pPr>
            <a:r>
              <a:rPr lang="en-US" sz="5400" dirty="0" smtClean="0"/>
              <a:t>27 I adjure you by the Lord to have this letter read to all the brethren. </a:t>
            </a:r>
          </a:p>
          <a:p>
            <a:pPr>
              <a:spcBef>
                <a:spcPct val="5000"/>
              </a:spcBef>
              <a:buFont typeface="Monotype Sorts" pitchFamily="2" charset="2"/>
              <a:buNone/>
              <a:defRPr/>
            </a:pPr>
            <a:r>
              <a:rPr lang="en-US" sz="5400" dirty="0" smtClean="0"/>
              <a:t>28 </a:t>
            </a:r>
            <a:r>
              <a:rPr lang="en-US" sz="5400" u="sng" dirty="0" smtClean="0"/>
              <a:t>The grace of our Lord Jesus Christ be with you</a:t>
            </a:r>
            <a:r>
              <a:rPr lang="en-US" sz="5400" dirty="0" smtClean="0"/>
              <a:t>. </a:t>
            </a:r>
          </a:p>
        </p:txBody>
      </p:sp>
      <p:sp>
        <p:nvSpPr>
          <p:cNvPr id="4" name="Rectangle 3"/>
          <p:cNvSpPr/>
          <p:nvPr/>
        </p:nvSpPr>
        <p:spPr bwMode="auto">
          <a:xfrm>
            <a:off x="2133600" y="4876800"/>
            <a:ext cx="1676400" cy="685800"/>
          </a:xfrm>
          <a:prstGeom prst="rect">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4034"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68403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smtClean="0"/>
              <a:t>15 Make sure that nobody pays back wrong for wrong, but always try to be kind to each other and to everyone else. </a:t>
            </a:r>
          </a:p>
        </p:txBody>
      </p:sp>
      <p:sp>
        <p:nvSpPr>
          <p:cNvPr id="12292" name="Rectangle 4"/>
          <p:cNvSpPr>
            <a:spLocks noChangeArrowheads="1"/>
          </p:cNvSpPr>
          <p:nvPr/>
        </p:nvSpPr>
        <p:spPr bwMode="auto">
          <a:xfrm>
            <a:off x="1295400" y="4953000"/>
            <a:ext cx="57912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6 </a:t>
            </a:r>
            <a:r>
              <a:rPr lang="en-US" sz="6000" b="0" dirty="0">
                <a:latin typeface="Times New Roman" pitchFamily="18" charset="0"/>
              </a:rPr>
              <a:t>Practicing grace</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4034"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684035"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15 Make sure that nobody pays back wrong for wrong, but always try to be kind to each other and to everyone else. </a:t>
            </a:r>
          </a:p>
        </p:txBody>
      </p:sp>
      <p:sp>
        <p:nvSpPr>
          <p:cNvPr id="13316" name="Rectangle 4"/>
          <p:cNvSpPr>
            <a:spLocks noChangeArrowheads="1"/>
          </p:cNvSpPr>
          <p:nvPr/>
        </p:nvSpPr>
        <p:spPr bwMode="auto">
          <a:xfrm>
            <a:off x="1295400" y="4953000"/>
            <a:ext cx="65532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6 </a:t>
            </a:r>
            <a:r>
              <a:rPr lang="en-US" sz="6000" b="0" dirty="0">
                <a:latin typeface="Times New Roman" pitchFamily="18" charset="0"/>
              </a:rPr>
              <a:t>Practicing grace</a:t>
            </a:r>
          </a:p>
        </p:txBody>
      </p:sp>
      <p:sp>
        <p:nvSpPr>
          <p:cNvPr id="13317" name="Rectangle 4"/>
          <p:cNvSpPr>
            <a:spLocks noChangeArrowheads="1"/>
          </p:cNvSpPr>
          <p:nvPr/>
        </p:nvSpPr>
        <p:spPr bwMode="auto">
          <a:xfrm>
            <a:off x="2362200" y="3200400"/>
            <a:ext cx="6629400" cy="3505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The ability to do any and all of these depends directly on our relationship with God!</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082" name="Rectangle 2"/>
          <p:cNvSpPr>
            <a:spLocks noGrp="1" noChangeArrowheads="1"/>
          </p:cNvSpPr>
          <p:nvPr>
            <p:ph type="title"/>
          </p:nvPr>
        </p:nvSpPr>
        <p:spPr/>
        <p:txBody>
          <a:bodyPr lIns="90488" tIns="44450" rIns="90488" bIns="44450"/>
          <a:lstStyle/>
          <a:p>
            <a:pPr>
              <a:defRPr/>
            </a:pPr>
            <a:r>
              <a:rPr lang="en-US" sz="8000" dirty="0" smtClean="0"/>
              <a:t>1 Thessalonians 5</a:t>
            </a:r>
          </a:p>
        </p:txBody>
      </p:sp>
      <p:sp>
        <p:nvSpPr>
          <p:cNvPr id="68608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a:t>
            </a:r>
            <a:r>
              <a:rPr lang="en-US" sz="4800" u="sng" dirty="0" smtClean="0"/>
              <a:t>Rejoice always</a:t>
            </a:r>
            <a:r>
              <a:rPr lang="en-US" sz="4800" dirty="0" smtClean="0"/>
              <a:t>; </a:t>
            </a:r>
          </a:p>
          <a:p>
            <a:pPr>
              <a:spcBef>
                <a:spcPct val="5000"/>
              </a:spcBef>
              <a:buFont typeface="Monotype Sorts" pitchFamily="2" charset="2"/>
              <a:buNone/>
              <a:defRPr/>
            </a:pPr>
            <a:r>
              <a:rPr lang="en-US" sz="4800" dirty="0" smtClean="0"/>
              <a:t>17 pray continually; </a:t>
            </a:r>
          </a:p>
          <a:p>
            <a:pPr>
              <a:spcBef>
                <a:spcPct val="5000"/>
              </a:spcBef>
              <a:buFont typeface="Monotype Sorts" pitchFamily="2" charset="2"/>
              <a:buNone/>
              <a:defRPr/>
            </a:pPr>
            <a:r>
              <a:rPr lang="en-US" sz="4800" dirty="0" smtClean="0"/>
              <a:t>18 in everything give thanks; for this is God’s will for you in Christ Jesus.</a:t>
            </a:r>
          </a:p>
        </p:txBody>
      </p:sp>
      <p:sp>
        <p:nvSpPr>
          <p:cNvPr id="15364" name="Rectangle 4"/>
          <p:cNvSpPr>
            <a:spLocks noChangeArrowheads="1"/>
          </p:cNvSpPr>
          <p:nvPr/>
        </p:nvSpPr>
        <p:spPr bwMode="auto">
          <a:xfrm>
            <a:off x="1295400" y="4953000"/>
            <a:ext cx="42672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a:latin typeface="Times New Roman" pitchFamily="18" charset="0"/>
              </a:rPr>
              <a:t>7. Rejoicing</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1138"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3113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a:t>
            </a:r>
            <a:r>
              <a:rPr lang="en-US" sz="4800" u="sng" dirty="0" smtClean="0"/>
              <a:t>Rejoice always</a:t>
            </a:r>
            <a:r>
              <a:rPr lang="en-US" sz="4800" dirty="0" smtClean="0"/>
              <a:t>; </a:t>
            </a:r>
          </a:p>
          <a:p>
            <a:pPr>
              <a:spcBef>
                <a:spcPct val="5000"/>
              </a:spcBef>
              <a:buFont typeface="Monotype Sorts" pitchFamily="2" charset="2"/>
              <a:buNone/>
              <a:defRPr/>
            </a:pPr>
            <a:r>
              <a:rPr lang="en-US" sz="4800" dirty="0" smtClean="0"/>
              <a:t>17 pray continually; </a:t>
            </a:r>
          </a:p>
          <a:p>
            <a:pPr>
              <a:spcBef>
                <a:spcPct val="5000"/>
              </a:spcBef>
              <a:buFont typeface="Monotype Sorts" pitchFamily="2" charset="2"/>
              <a:buNone/>
              <a:defRPr/>
            </a:pPr>
            <a:r>
              <a:rPr lang="en-US" sz="4800" dirty="0" smtClean="0"/>
              <a:t>18 in everything give thanks; for this is God’s will for you in Christ Jesus.</a:t>
            </a:r>
          </a:p>
        </p:txBody>
      </p:sp>
      <p:sp>
        <p:nvSpPr>
          <p:cNvPr id="731140" name="Rectangle 4"/>
          <p:cNvSpPr>
            <a:spLocks noChangeArrowheads="1"/>
          </p:cNvSpPr>
          <p:nvPr/>
        </p:nvSpPr>
        <p:spPr bwMode="auto">
          <a:xfrm>
            <a:off x="1295400" y="4953000"/>
            <a:ext cx="45720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7. Rejoicing</a:t>
            </a:r>
          </a:p>
        </p:txBody>
      </p:sp>
      <p:sp>
        <p:nvSpPr>
          <p:cNvPr id="18437" name="Rectangle 5"/>
          <p:cNvSpPr>
            <a:spLocks noChangeArrowheads="1"/>
          </p:cNvSpPr>
          <p:nvPr/>
        </p:nvSpPr>
        <p:spPr bwMode="auto">
          <a:xfrm>
            <a:off x="3581400" y="152400"/>
            <a:ext cx="5486400" cy="655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marL="914400" indent="-914400">
              <a:lnSpc>
                <a:spcPct val="75000"/>
              </a:lnSpc>
              <a:spcBef>
                <a:spcPct val="10000"/>
              </a:spcBef>
              <a:buClr>
                <a:schemeClr val="tx2"/>
              </a:buClr>
              <a:buFont typeface="Wingdings" pitchFamily="2" charset="2"/>
              <a:buChar char="Ø"/>
            </a:pPr>
            <a:r>
              <a:rPr lang="en-US" sz="4800" b="0" dirty="0">
                <a:latin typeface="Times New Roman" pitchFamily="18" charset="0"/>
              </a:rPr>
              <a:t>Rejoicing isn’t a feeling </a:t>
            </a:r>
          </a:p>
          <a:p>
            <a:pPr marL="914400" indent="-914400">
              <a:lnSpc>
                <a:spcPct val="75000"/>
              </a:lnSpc>
              <a:spcBef>
                <a:spcPct val="10000"/>
              </a:spcBef>
              <a:buClr>
                <a:schemeClr val="tx2"/>
              </a:buClr>
              <a:buFont typeface="Wingdings" pitchFamily="2" charset="2"/>
              <a:buChar char="Ø"/>
            </a:pPr>
            <a:r>
              <a:rPr lang="en-US" sz="4800" b="0" dirty="0">
                <a:latin typeface="Times New Roman" pitchFamily="18" charset="0"/>
              </a:rPr>
              <a:t>An attitude and a choice based on the </a:t>
            </a:r>
            <a:r>
              <a:rPr lang="en-US" sz="4800" b="0" dirty="0" smtClean="0">
                <a:latin typeface="Times New Roman" pitchFamily="18" charset="0"/>
              </a:rPr>
              <a:t>truth</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Must turn appreciation on!</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Is rejoicing the result of happiness? Or is it a cause?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437">
                                            <p:txEl>
                                              <p:pRg st="1" end="1"/>
                                            </p:txEl>
                                          </p:spTgt>
                                        </p:tgtEl>
                                        <p:attrNameLst>
                                          <p:attrName>style.visibility</p:attrName>
                                        </p:attrNameLst>
                                      </p:cBhvr>
                                      <p:to>
                                        <p:strVal val="visible"/>
                                      </p:to>
                                    </p:set>
                                    <p:animEffect transition="in" filter="wipe(left)">
                                      <p:cBhvr>
                                        <p:cTn id="7" dur="500"/>
                                        <p:tgtEl>
                                          <p:spTgt spid="1843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437">
                                            <p:txEl>
                                              <p:pRg st="2" end="2"/>
                                            </p:txEl>
                                          </p:spTgt>
                                        </p:tgtEl>
                                        <p:attrNameLst>
                                          <p:attrName>style.visibility</p:attrName>
                                        </p:attrNameLst>
                                      </p:cBhvr>
                                      <p:to>
                                        <p:strVal val="visible"/>
                                      </p:to>
                                    </p:set>
                                    <p:animEffect transition="in" filter="wipe(left)">
                                      <p:cBhvr>
                                        <p:cTn id="12" dur="500"/>
                                        <p:tgtEl>
                                          <p:spTgt spid="1843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8437">
                                            <p:txEl>
                                              <p:pRg st="3" end="3"/>
                                            </p:txEl>
                                          </p:spTgt>
                                        </p:tgtEl>
                                        <p:attrNameLst>
                                          <p:attrName>style.visibility</p:attrName>
                                        </p:attrNameLst>
                                      </p:cBhvr>
                                      <p:to>
                                        <p:strVal val="visible"/>
                                      </p:to>
                                    </p:set>
                                    <p:animEffect transition="in" filter="wipe(left)">
                                      <p:cBhvr>
                                        <p:cTn id="17" dur="500"/>
                                        <p:tgtEl>
                                          <p:spTgt spid="184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1138"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3113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a:t>
            </a:r>
            <a:r>
              <a:rPr lang="en-US" sz="4800" u="sng" dirty="0" smtClean="0"/>
              <a:t>Rejoice always</a:t>
            </a:r>
            <a:r>
              <a:rPr lang="en-US" sz="4800" dirty="0" smtClean="0"/>
              <a:t>; </a:t>
            </a:r>
          </a:p>
          <a:p>
            <a:pPr>
              <a:spcBef>
                <a:spcPct val="5000"/>
              </a:spcBef>
              <a:buFont typeface="Monotype Sorts" pitchFamily="2" charset="2"/>
              <a:buNone/>
              <a:defRPr/>
            </a:pPr>
            <a:r>
              <a:rPr lang="en-US" sz="4800" dirty="0" smtClean="0"/>
              <a:t>17 pray continually; </a:t>
            </a:r>
          </a:p>
          <a:p>
            <a:pPr>
              <a:spcBef>
                <a:spcPct val="5000"/>
              </a:spcBef>
              <a:buFont typeface="Monotype Sorts" pitchFamily="2" charset="2"/>
              <a:buNone/>
              <a:defRPr/>
            </a:pPr>
            <a:r>
              <a:rPr lang="en-US" sz="4800" dirty="0" smtClean="0"/>
              <a:t>18 in everything give thanks; for this is God’s will for you in Christ Jesus.</a:t>
            </a:r>
          </a:p>
        </p:txBody>
      </p:sp>
      <p:sp>
        <p:nvSpPr>
          <p:cNvPr id="731140" name="Rectangle 4"/>
          <p:cNvSpPr>
            <a:spLocks noChangeArrowheads="1"/>
          </p:cNvSpPr>
          <p:nvPr/>
        </p:nvSpPr>
        <p:spPr bwMode="auto">
          <a:xfrm>
            <a:off x="1295400" y="4953000"/>
            <a:ext cx="45720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7. Rejoicing</a:t>
            </a:r>
          </a:p>
        </p:txBody>
      </p:sp>
      <p:sp>
        <p:nvSpPr>
          <p:cNvPr id="18437" name="Rectangle 5"/>
          <p:cNvSpPr>
            <a:spLocks noChangeArrowheads="1"/>
          </p:cNvSpPr>
          <p:nvPr/>
        </p:nvSpPr>
        <p:spPr bwMode="auto">
          <a:xfrm>
            <a:off x="3581400" y="152400"/>
            <a:ext cx="5486400" cy="655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Rejoicing = a discipline that combats selfishness.</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Don’t seek joy in the wrong places</a:t>
            </a:r>
          </a:p>
          <a:p>
            <a:pPr marL="914400" indent="-914400">
              <a:lnSpc>
                <a:spcPct val="75000"/>
              </a:lnSpc>
              <a:spcBef>
                <a:spcPct val="10000"/>
              </a:spcBef>
              <a:buClr>
                <a:schemeClr val="tx2"/>
              </a:buClr>
            </a:pPr>
            <a:r>
              <a:rPr lang="en-US" sz="4800" b="0" dirty="0" smtClean="0">
                <a:latin typeface="Times New Roman" pitchFamily="18" charset="0"/>
              </a:rPr>
              <a:t>Joy killers:</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Feeling sorry for yourself</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Negativity</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Love-taking</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1138" name="Rectangle 2"/>
          <p:cNvSpPr>
            <a:spLocks noGrp="1" noChangeArrowheads="1"/>
          </p:cNvSpPr>
          <p:nvPr>
            <p:ph type="title" idx="4294967295"/>
          </p:nvPr>
        </p:nvSpPr>
        <p:spPr/>
        <p:txBody>
          <a:bodyPr lIns="90488" tIns="44450" rIns="90488" bIns="44450"/>
          <a:lstStyle/>
          <a:p>
            <a:pPr>
              <a:defRPr/>
            </a:pPr>
            <a:r>
              <a:rPr lang="en-US" sz="8000" dirty="0" smtClean="0"/>
              <a:t>1 Thessalonians 5</a:t>
            </a:r>
          </a:p>
        </p:txBody>
      </p:sp>
      <p:sp>
        <p:nvSpPr>
          <p:cNvPr id="73113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Monotype Sorts" pitchFamily="2" charset="2"/>
              <a:buNone/>
              <a:defRPr/>
            </a:pPr>
            <a:r>
              <a:rPr lang="en-US" sz="4800" dirty="0" smtClean="0"/>
              <a:t>16 </a:t>
            </a:r>
            <a:r>
              <a:rPr lang="en-US" sz="4800" u="sng" dirty="0" smtClean="0"/>
              <a:t>Rejoice always</a:t>
            </a:r>
            <a:r>
              <a:rPr lang="en-US" sz="4800" dirty="0" smtClean="0"/>
              <a:t>; </a:t>
            </a:r>
          </a:p>
          <a:p>
            <a:pPr>
              <a:spcBef>
                <a:spcPct val="5000"/>
              </a:spcBef>
              <a:buFont typeface="Monotype Sorts" pitchFamily="2" charset="2"/>
              <a:buNone/>
              <a:defRPr/>
            </a:pPr>
            <a:r>
              <a:rPr lang="en-US" sz="4800" dirty="0" smtClean="0"/>
              <a:t>17 pray continually; </a:t>
            </a:r>
          </a:p>
          <a:p>
            <a:pPr>
              <a:spcBef>
                <a:spcPct val="5000"/>
              </a:spcBef>
              <a:buFont typeface="Monotype Sorts" pitchFamily="2" charset="2"/>
              <a:buNone/>
              <a:defRPr/>
            </a:pPr>
            <a:r>
              <a:rPr lang="en-US" sz="4800" dirty="0" smtClean="0"/>
              <a:t>18 in everything give thanks; for this is God’s will for you in Christ Jesus.</a:t>
            </a:r>
          </a:p>
        </p:txBody>
      </p:sp>
      <p:sp>
        <p:nvSpPr>
          <p:cNvPr id="731140" name="Rectangle 4"/>
          <p:cNvSpPr>
            <a:spLocks noChangeArrowheads="1"/>
          </p:cNvSpPr>
          <p:nvPr/>
        </p:nvSpPr>
        <p:spPr bwMode="auto">
          <a:xfrm>
            <a:off x="1295400" y="4953000"/>
            <a:ext cx="45720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7. Rejoicing</a:t>
            </a:r>
          </a:p>
        </p:txBody>
      </p:sp>
      <p:sp>
        <p:nvSpPr>
          <p:cNvPr id="18437" name="Rectangle 5"/>
          <p:cNvSpPr>
            <a:spLocks noChangeArrowheads="1"/>
          </p:cNvSpPr>
          <p:nvPr/>
        </p:nvSpPr>
        <p:spPr bwMode="auto">
          <a:xfrm>
            <a:off x="3581400" y="152400"/>
            <a:ext cx="5486400" cy="655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Rejoicing = a discipline that combats selfishness.</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Don’t seek joy in the wrong places</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Joy killers:</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Feeling sorry for yourself</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Negativity</a:t>
            </a:r>
          </a:p>
          <a:p>
            <a:pPr marL="914400" indent="-914400">
              <a:lnSpc>
                <a:spcPct val="75000"/>
              </a:lnSpc>
              <a:spcBef>
                <a:spcPct val="10000"/>
              </a:spcBef>
              <a:buClr>
                <a:schemeClr val="tx2"/>
              </a:buClr>
              <a:buFont typeface="Wingdings" pitchFamily="2" charset="2"/>
              <a:buChar char="Ø"/>
            </a:pPr>
            <a:r>
              <a:rPr lang="en-US" sz="4800" b="0" dirty="0" smtClean="0">
                <a:latin typeface="Times New Roman" pitchFamily="18" charset="0"/>
              </a:rPr>
              <a:t>Love-taking</a:t>
            </a:r>
          </a:p>
        </p:txBody>
      </p:sp>
      <p:sp>
        <p:nvSpPr>
          <p:cNvPr id="7" name="Rectangle 4"/>
          <p:cNvSpPr>
            <a:spLocks noChangeArrowheads="1"/>
          </p:cNvSpPr>
          <p:nvPr/>
        </p:nvSpPr>
        <p:spPr bwMode="auto">
          <a:xfrm>
            <a:off x="533400" y="2895600"/>
            <a:ext cx="7315200" cy="2971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dirty="0" smtClean="0">
                <a:effectLst>
                  <a:outerShdw blurRad="38100" dist="38100" dir="2700000" algn="tl">
                    <a:srgbClr val="000000"/>
                  </a:outerShdw>
                </a:effectLst>
                <a:latin typeface="Times New Roman" pitchFamily="18" charset="0"/>
              </a:rPr>
              <a:t>The people of God should be having a lot of fun and happiness. </a:t>
            </a:r>
            <a:endParaRPr lang="en-US" sz="60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1">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04775" cap="flat" cmpd="sng" algn="ctr">
          <a:solidFill>
            <a:schemeClr val="tx1"/>
          </a:solidFill>
          <a:prstDash val="solid"/>
          <a:round/>
          <a:headEnd type="none" w="sm" len="sm"/>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04775" cap="flat" cmpd="sng" algn="ctr">
          <a:solidFill>
            <a:schemeClr val="tx1"/>
          </a:solidFill>
          <a:prstDash val="solid"/>
          <a:round/>
          <a:headEnd type="none" w="sm" len="sm"/>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1601</Words>
  <Application>Microsoft Office PowerPoint</Application>
  <PresentationFormat>Letter Paper (8.5x11 in)</PresentationFormat>
  <Paragraphs>244</Paragraphs>
  <Slides>39</Slides>
  <Notes>39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Monotype Sorts</vt:lpstr>
      <vt:lpstr>Times New Roman</vt:lpstr>
      <vt:lpstr>Wingdings</vt:lpstr>
      <vt:lpstr>den1</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lpstr>1 Thessalonians 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2023-07-13T15:54:54Z</dcterms:created>
  <dcterms:modified xsi:type="dcterms:W3CDTF">2023-07-13T15:55:38Z</dcterms:modified>
</cp:coreProperties>
</file>