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9"/>
  </p:notesMasterIdLst>
  <p:sldIdLst>
    <p:sldId id="1273" r:id="rId2"/>
    <p:sldId id="7584" r:id="rId3"/>
    <p:sldId id="7497" r:id="rId4"/>
    <p:sldId id="7558" r:id="rId5"/>
    <p:sldId id="7559" r:id="rId6"/>
    <p:sldId id="7582" r:id="rId7"/>
    <p:sldId id="7583" r:id="rId8"/>
    <p:sldId id="7556" r:id="rId9"/>
    <p:sldId id="7557" r:id="rId10"/>
    <p:sldId id="7560" r:id="rId11"/>
    <p:sldId id="7561" r:id="rId12"/>
    <p:sldId id="7581" r:id="rId13"/>
    <p:sldId id="7562" r:id="rId14"/>
    <p:sldId id="7563" r:id="rId15"/>
    <p:sldId id="7564" r:id="rId16"/>
    <p:sldId id="7565" r:id="rId17"/>
    <p:sldId id="7566" r:id="rId18"/>
    <p:sldId id="7567" r:id="rId19"/>
    <p:sldId id="7568" r:id="rId20"/>
    <p:sldId id="7569" r:id="rId21"/>
    <p:sldId id="7570" r:id="rId22"/>
    <p:sldId id="7571" r:id="rId23"/>
    <p:sldId id="7578" r:id="rId24"/>
    <p:sldId id="7572" r:id="rId25"/>
    <p:sldId id="7573" r:id="rId26"/>
    <p:sldId id="7575" r:id="rId27"/>
    <p:sldId id="7585" r:id="rId28"/>
    <p:sldId id="7588" r:id="rId29"/>
    <p:sldId id="7589" r:id="rId30"/>
    <p:sldId id="7590" r:id="rId31"/>
    <p:sldId id="7576" r:id="rId32"/>
    <p:sldId id="7577" r:id="rId33"/>
    <p:sldId id="7579" r:id="rId34"/>
    <p:sldId id="7580" r:id="rId35"/>
    <p:sldId id="7586" r:id="rId36"/>
    <p:sldId id="7493" r:id="rId37"/>
    <p:sldId id="6665" r:id="rId38"/>
  </p:sldIdLst>
  <p:sldSz cx="10160000" cy="5715000"/>
  <p:notesSz cx="7010400" cy="92964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400"/>
    <a:srgbClr val="B85C00"/>
    <a:srgbClr val="C06000"/>
    <a:srgbClr val="005AB4"/>
    <a:srgbClr val="4D4D4D"/>
    <a:srgbClr val="595959"/>
    <a:srgbClr val="000064"/>
    <a:srgbClr val="640000"/>
    <a:srgbClr val="006400"/>
    <a:srgbClr val="00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095" autoAdjust="0"/>
    <p:restoredTop sz="90476" autoAdjust="0"/>
  </p:normalViewPr>
  <p:slideViewPr>
    <p:cSldViewPr>
      <p:cViewPr varScale="1">
        <p:scale>
          <a:sx n="72" d="100"/>
          <a:sy n="72" d="100"/>
        </p:scale>
        <p:origin x="68" y="292"/>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6400" y="696913"/>
            <a:ext cx="6197600" cy="348615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81957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50649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9974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7138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64780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00725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12788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268547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316376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7072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483990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073650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96617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51794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19602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05692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707762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38713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15052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67087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85649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a:latin typeface="Times New Roman"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58949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37</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406400" y="696913"/>
            <a:ext cx="6197600" cy="348615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3041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96235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2448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26206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8761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8718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latin typeface="Calibri Light" panose="020F0302020204030204" pitchFamily="34" charset="0"/>
                <a:cs typeface="Calibri Light" panose="020F03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635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270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atin typeface="Calibri Light" panose="020F0302020204030204" pitchFamily="34" charset="0"/>
                <a:cs typeface="Calibri Light" panose="020F03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2000" i="1"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2000" i="1"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i="1" baseline="0">
                <a:solidFill>
                  <a:schemeClr val="tx1">
                    <a:lumMod val="50000"/>
                    <a:lumOff val="50000"/>
                  </a:schemeClr>
                </a:solidFill>
                <a:latin typeface="Calibri Light" panose="020F0302020204030204" pitchFamily="34" charset="0"/>
                <a:cs typeface="Calibri Light" panose="020F0302020204030204" pitchFamily="34" charset="0"/>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6799" y="5143500"/>
            <a:ext cx="3865034" cy="482314"/>
          </a:xfrm>
        </p:spPr>
        <p:txBody>
          <a:bodyPr anchor="t"/>
          <a:lstStyle>
            <a:lvl1pPr algn="ctr">
              <a:defRPr sz="180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6146800" y="79376"/>
            <a:ext cx="3865033" cy="5064124"/>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79377"/>
            <a:ext cx="5901265" cy="5521324"/>
          </a:xfrm>
        </p:spPr>
        <p:txBody>
          <a:bodyPr/>
          <a:lstStyle>
            <a:lvl1pPr marL="228600" indent="-228600">
              <a:lnSpc>
                <a:spcPct val="90000"/>
              </a:lnSpc>
              <a:buNone/>
              <a:defRPr sz="3600" baseline="0">
                <a:latin typeface="Georgia" panose="02040502050405020303" pitchFamily="18"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2000" b="1" i="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atin typeface="Calibri Light" panose="020F0302020204030204" pitchFamily="34" charset="0"/>
                <a:cs typeface="Calibri Light" panose="020F0302020204030204" pitchFamily="34" charset="0"/>
              </a:defRPr>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a:ea typeface="ＭＳ Ｐゴシック" pitchFamily="34" charset="-128"/>
              </a:rPr>
              <a:t>Why This Waste?</a:t>
            </a:r>
          </a:p>
        </p:txBody>
      </p:sp>
      <p:sp>
        <p:nvSpPr>
          <p:cNvPr id="7171" name="Subtitle 2"/>
          <p:cNvSpPr>
            <a:spLocks noGrp="1"/>
          </p:cNvSpPr>
          <p:nvPr>
            <p:ph type="subTitle" idx="1"/>
          </p:nvPr>
        </p:nvSpPr>
        <p:spPr/>
        <p:txBody>
          <a:bodyPr/>
          <a:lstStyle/>
          <a:p>
            <a:r>
              <a:rPr lang="en-US" sz="4400" i="1" dirty="0">
                <a:ea typeface="ＭＳ Ｐゴシック" pitchFamily="34" charset="-128"/>
              </a:rPr>
              <a:t>John 12</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11</a:t>
            </a:r>
          </a:p>
        </p:txBody>
      </p:sp>
      <p:sp>
        <p:nvSpPr>
          <p:cNvPr id="7" name="Content Placeholder 6"/>
          <p:cNvSpPr>
            <a:spLocks noGrp="1"/>
          </p:cNvSpPr>
          <p:nvPr>
            <p:ph idx="1"/>
          </p:nvPr>
        </p:nvSpPr>
        <p:spPr/>
        <p:txBody>
          <a:bodyPr/>
          <a:lstStyle/>
          <a:p>
            <a:r>
              <a:rPr lang="en-US" sz="4000" baseline="30000" dirty="0"/>
              <a:t>1 </a:t>
            </a:r>
            <a:r>
              <a:rPr lang="en-US" sz="4000" dirty="0"/>
              <a:t>A man named Lazarus was sick. He lived in Bethany with his sisters, Mary and Martha…</a:t>
            </a:r>
          </a:p>
          <a:p>
            <a:r>
              <a:rPr lang="en-US" sz="4000" baseline="30000" dirty="0"/>
              <a:t>3 </a:t>
            </a:r>
            <a:r>
              <a:rPr lang="en-US" sz="4000" dirty="0"/>
              <a:t>So the two sisters sent a message to Jesus telling him, “Lord, your dear friend is very sick.” </a:t>
            </a:r>
          </a:p>
        </p:txBody>
      </p:sp>
    </p:spTree>
    <p:extLst>
      <p:ext uri="{BB962C8B-B14F-4D97-AF65-F5344CB8AC3E}">
        <p14:creationId xmlns:p14="http://schemas.microsoft.com/office/powerpoint/2010/main" val="4055047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11</a:t>
            </a:r>
          </a:p>
        </p:txBody>
      </p:sp>
      <p:sp>
        <p:nvSpPr>
          <p:cNvPr id="7" name="Content Placeholder 6"/>
          <p:cNvSpPr>
            <a:spLocks noGrp="1"/>
          </p:cNvSpPr>
          <p:nvPr>
            <p:ph idx="1"/>
          </p:nvPr>
        </p:nvSpPr>
        <p:spPr/>
        <p:txBody>
          <a:bodyPr/>
          <a:lstStyle/>
          <a:p>
            <a:r>
              <a:rPr lang="en-US" sz="4000" baseline="30000" dirty="0"/>
              <a:t>4 </a:t>
            </a:r>
            <a:r>
              <a:rPr lang="en-US" sz="4000" dirty="0"/>
              <a:t>But when Jesus heard about it he said, “Lazarus’s sickness will not end in death. No, it happened for the glory of God so that the Son of God will receive glory from this.” </a:t>
            </a:r>
          </a:p>
        </p:txBody>
      </p:sp>
    </p:spTree>
    <p:extLst>
      <p:ext uri="{BB962C8B-B14F-4D97-AF65-F5344CB8AC3E}">
        <p14:creationId xmlns:p14="http://schemas.microsoft.com/office/powerpoint/2010/main" val="161135836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11</a:t>
            </a:r>
          </a:p>
        </p:txBody>
      </p:sp>
      <p:sp>
        <p:nvSpPr>
          <p:cNvPr id="7" name="Content Placeholder 6"/>
          <p:cNvSpPr>
            <a:spLocks noGrp="1"/>
          </p:cNvSpPr>
          <p:nvPr>
            <p:ph idx="1"/>
          </p:nvPr>
        </p:nvSpPr>
        <p:spPr/>
        <p:txBody>
          <a:bodyPr/>
          <a:lstStyle/>
          <a:p>
            <a:r>
              <a:rPr lang="en-US" sz="4000" baseline="30000" dirty="0"/>
              <a:t>5 </a:t>
            </a:r>
            <a:r>
              <a:rPr lang="en-US" sz="4000" dirty="0"/>
              <a:t>So </a:t>
            </a:r>
            <a:r>
              <a:rPr lang="en-US" sz="4000" i="1" dirty="0"/>
              <a:t>because </a:t>
            </a:r>
            <a:r>
              <a:rPr lang="en-US" sz="4000" dirty="0"/>
              <a:t>Jesus loved Martha, Mary, and Lazarus, </a:t>
            </a:r>
            <a:r>
              <a:rPr lang="en-US" sz="4000" baseline="30000" dirty="0"/>
              <a:t>6 </a:t>
            </a:r>
            <a:r>
              <a:rPr lang="en-US" sz="4000" dirty="0"/>
              <a:t>he stayed where he was for the next two days. </a:t>
            </a:r>
            <a:r>
              <a:rPr lang="en-US" sz="4000" baseline="30000" dirty="0"/>
              <a:t>7 </a:t>
            </a:r>
            <a:r>
              <a:rPr lang="en-US" sz="4000" dirty="0"/>
              <a:t>Finally, he said to his disciples, “Let’s go back to Judea.”</a:t>
            </a:r>
            <a:endParaRPr lang="en-US" dirty="0"/>
          </a:p>
        </p:txBody>
      </p:sp>
      <p:sp>
        <p:nvSpPr>
          <p:cNvPr id="4" name="TextBox 3">
            <a:extLst>
              <a:ext uri="{FF2B5EF4-FFF2-40B4-BE49-F238E27FC236}">
                <a16:creationId xmlns:a16="http://schemas.microsoft.com/office/drawing/2014/main" id="{E3A74E59-CF29-4484-90B7-6B0A5C602A45}"/>
              </a:ext>
            </a:extLst>
          </p:cNvPr>
          <p:cNvSpPr txBox="1"/>
          <p:nvPr/>
        </p:nvSpPr>
        <p:spPr>
          <a:xfrm>
            <a:off x="148167" y="2567396"/>
            <a:ext cx="9863666" cy="1323439"/>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When Jesus delays his answer, he has a bigger truth for us to learn</a:t>
            </a:r>
          </a:p>
        </p:txBody>
      </p:sp>
    </p:spTree>
    <p:extLst>
      <p:ext uri="{BB962C8B-B14F-4D97-AF65-F5344CB8AC3E}">
        <p14:creationId xmlns:p14="http://schemas.microsoft.com/office/powerpoint/2010/main" val="39541703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11</a:t>
            </a:r>
          </a:p>
        </p:txBody>
      </p:sp>
      <p:sp>
        <p:nvSpPr>
          <p:cNvPr id="7" name="Content Placeholder 6"/>
          <p:cNvSpPr>
            <a:spLocks noGrp="1"/>
          </p:cNvSpPr>
          <p:nvPr>
            <p:ph idx="1"/>
          </p:nvPr>
        </p:nvSpPr>
        <p:spPr/>
        <p:txBody>
          <a:bodyPr/>
          <a:lstStyle/>
          <a:p>
            <a:r>
              <a:rPr lang="en-US" sz="4000" baseline="30000" dirty="0"/>
              <a:t>20 </a:t>
            </a:r>
            <a:r>
              <a:rPr lang="en-US" sz="4000" dirty="0"/>
              <a:t>When Martha got word that Jesus was coming, she went to meet him. But Mary stayed in the house. </a:t>
            </a:r>
          </a:p>
          <a:p>
            <a:r>
              <a:rPr lang="en-US" sz="4000" baseline="30000" dirty="0"/>
              <a:t>21 </a:t>
            </a:r>
            <a:r>
              <a:rPr lang="en-US" sz="4000" dirty="0"/>
              <a:t>Martha said to Jesus, “Lord, if only you had been here, my brother would not have died. </a:t>
            </a:r>
            <a:r>
              <a:rPr lang="en-US" sz="4000" baseline="30000" dirty="0"/>
              <a:t>22 </a:t>
            </a:r>
            <a:r>
              <a:rPr lang="en-US" sz="4000" dirty="0"/>
              <a:t>But even now I know that God will give you whatever you ask.”</a:t>
            </a:r>
          </a:p>
        </p:txBody>
      </p:sp>
    </p:spTree>
    <p:extLst>
      <p:ext uri="{BB962C8B-B14F-4D97-AF65-F5344CB8AC3E}">
        <p14:creationId xmlns:p14="http://schemas.microsoft.com/office/powerpoint/2010/main" val="9838364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11</a:t>
            </a:r>
          </a:p>
        </p:txBody>
      </p:sp>
      <p:sp>
        <p:nvSpPr>
          <p:cNvPr id="7" name="Content Placeholder 6"/>
          <p:cNvSpPr>
            <a:spLocks noGrp="1"/>
          </p:cNvSpPr>
          <p:nvPr>
            <p:ph idx="1"/>
          </p:nvPr>
        </p:nvSpPr>
        <p:spPr/>
        <p:txBody>
          <a:bodyPr/>
          <a:lstStyle/>
          <a:p>
            <a:r>
              <a:rPr lang="en-US" sz="4000" baseline="30000" dirty="0"/>
              <a:t>25 </a:t>
            </a:r>
            <a:r>
              <a:rPr lang="en-US" sz="4000" dirty="0"/>
              <a:t>Jesus told her, “I am the resurrection and the life. Anyone who believes in me will live, even after dying. </a:t>
            </a:r>
            <a:r>
              <a:rPr lang="en-US" sz="4000" baseline="30000" dirty="0"/>
              <a:t>26 </a:t>
            </a:r>
            <a:r>
              <a:rPr lang="en-US" sz="4000" dirty="0"/>
              <a:t>Everyone who lives in me and believes in me will never ever die. </a:t>
            </a:r>
          </a:p>
          <a:p>
            <a:r>
              <a:rPr lang="en-US" sz="4000" dirty="0"/>
              <a:t>Do you believe this, Martha?”</a:t>
            </a:r>
          </a:p>
        </p:txBody>
      </p:sp>
    </p:spTree>
    <p:extLst>
      <p:ext uri="{BB962C8B-B14F-4D97-AF65-F5344CB8AC3E}">
        <p14:creationId xmlns:p14="http://schemas.microsoft.com/office/powerpoint/2010/main" val="34955380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11</a:t>
            </a:r>
          </a:p>
        </p:txBody>
      </p:sp>
      <p:sp>
        <p:nvSpPr>
          <p:cNvPr id="7" name="Content Placeholder 6"/>
          <p:cNvSpPr>
            <a:spLocks noGrp="1"/>
          </p:cNvSpPr>
          <p:nvPr>
            <p:ph idx="1"/>
          </p:nvPr>
        </p:nvSpPr>
        <p:spPr/>
        <p:txBody>
          <a:bodyPr/>
          <a:lstStyle/>
          <a:p>
            <a:r>
              <a:rPr lang="en-US" sz="4000" baseline="30000" dirty="0"/>
              <a:t>32 </a:t>
            </a:r>
            <a:r>
              <a:rPr lang="en-US" sz="4000" dirty="0"/>
              <a:t>When Mary arrived and saw Jesus, </a:t>
            </a:r>
            <a:r>
              <a:rPr lang="en-US" sz="4000" u="sng" dirty="0"/>
              <a:t>she fell at his feet</a:t>
            </a:r>
            <a:r>
              <a:rPr lang="en-US" sz="4000" dirty="0"/>
              <a:t> and said, “Lord, if only you had been here, my brother would not have died.”</a:t>
            </a:r>
          </a:p>
        </p:txBody>
      </p:sp>
      <p:sp>
        <p:nvSpPr>
          <p:cNvPr id="4" name="TextBox 3">
            <a:extLst>
              <a:ext uri="{FF2B5EF4-FFF2-40B4-BE49-F238E27FC236}">
                <a16:creationId xmlns:a16="http://schemas.microsoft.com/office/drawing/2014/main" id="{841ED825-6741-4A0F-820D-719815E2E0EB}"/>
              </a:ext>
            </a:extLst>
          </p:cNvPr>
          <p:cNvSpPr txBox="1"/>
          <p:nvPr/>
        </p:nvSpPr>
        <p:spPr>
          <a:xfrm>
            <a:off x="114663" y="3848100"/>
            <a:ext cx="5803537" cy="707886"/>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Mary gave Jesus her hurts</a:t>
            </a:r>
          </a:p>
        </p:txBody>
      </p:sp>
    </p:spTree>
    <p:extLst>
      <p:ext uri="{BB962C8B-B14F-4D97-AF65-F5344CB8AC3E}">
        <p14:creationId xmlns:p14="http://schemas.microsoft.com/office/powerpoint/2010/main" val="14015795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11</a:t>
            </a:r>
          </a:p>
        </p:txBody>
      </p:sp>
      <p:sp>
        <p:nvSpPr>
          <p:cNvPr id="7" name="Content Placeholder 6"/>
          <p:cNvSpPr>
            <a:spLocks noGrp="1"/>
          </p:cNvSpPr>
          <p:nvPr>
            <p:ph idx="1"/>
          </p:nvPr>
        </p:nvSpPr>
        <p:spPr/>
        <p:txBody>
          <a:bodyPr/>
          <a:lstStyle/>
          <a:p>
            <a:pPr lvl="0"/>
            <a:r>
              <a:rPr lang="en-US" sz="4000" baseline="30000" dirty="0"/>
              <a:t>43 </a:t>
            </a:r>
            <a:r>
              <a:rPr lang="en-US" sz="4000" dirty="0"/>
              <a:t>Then Jesus shouted, “Lazarus, come out!” </a:t>
            </a:r>
          </a:p>
          <a:p>
            <a:pPr lvl="0"/>
            <a:r>
              <a:rPr lang="en-US" sz="4000" baseline="30000" dirty="0"/>
              <a:t>44 </a:t>
            </a:r>
            <a:r>
              <a:rPr lang="en-US" sz="4000" dirty="0"/>
              <a:t>And the dead man came out</a:t>
            </a:r>
          </a:p>
        </p:txBody>
      </p:sp>
    </p:spTree>
    <p:extLst>
      <p:ext uri="{BB962C8B-B14F-4D97-AF65-F5344CB8AC3E}">
        <p14:creationId xmlns:p14="http://schemas.microsoft.com/office/powerpoint/2010/main" val="20088962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12</a:t>
            </a:r>
          </a:p>
        </p:txBody>
      </p:sp>
      <p:sp>
        <p:nvSpPr>
          <p:cNvPr id="7" name="Content Placeholder 6"/>
          <p:cNvSpPr>
            <a:spLocks noGrp="1"/>
          </p:cNvSpPr>
          <p:nvPr>
            <p:ph idx="1"/>
          </p:nvPr>
        </p:nvSpPr>
        <p:spPr/>
        <p:txBody>
          <a:bodyPr/>
          <a:lstStyle/>
          <a:p>
            <a:r>
              <a:rPr lang="en-US" sz="4000" baseline="30000" dirty="0"/>
              <a:t>1 </a:t>
            </a:r>
            <a:r>
              <a:rPr lang="en-US" sz="4000" u="sng" dirty="0"/>
              <a:t>Six days before the Passover celebration</a:t>
            </a:r>
            <a:r>
              <a:rPr lang="en-US" sz="4000" dirty="0"/>
              <a:t> began, Jesus arrived in Bethany, the home of Lazarus—the man he had raised from the dead.</a:t>
            </a:r>
          </a:p>
        </p:txBody>
      </p:sp>
    </p:spTree>
    <p:extLst>
      <p:ext uri="{BB962C8B-B14F-4D97-AF65-F5344CB8AC3E}">
        <p14:creationId xmlns:p14="http://schemas.microsoft.com/office/powerpoint/2010/main" val="36114230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12</a:t>
            </a:r>
          </a:p>
        </p:txBody>
      </p:sp>
      <p:sp>
        <p:nvSpPr>
          <p:cNvPr id="7" name="Content Placeholder 6"/>
          <p:cNvSpPr>
            <a:spLocks noGrp="1"/>
          </p:cNvSpPr>
          <p:nvPr>
            <p:ph idx="1"/>
          </p:nvPr>
        </p:nvSpPr>
        <p:spPr/>
        <p:txBody>
          <a:bodyPr/>
          <a:lstStyle/>
          <a:p>
            <a:r>
              <a:rPr lang="en-US" sz="4000" dirty="0"/>
              <a:t> </a:t>
            </a:r>
            <a:r>
              <a:rPr lang="en-US" sz="4000" baseline="30000" dirty="0"/>
              <a:t>2 </a:t>
            </a:r>
            <a:r>
              <a:rPr lang="en-US" sz="4000" dirty="0"/>
              <a:t>A dinner was prepared in Jesus’ honor. Martha served, and Lazarus was among those who ate with him. </a:t>
            </a:r>
          </a:p>
        </p:txBody>
      </p:sp>
      <p:sp>
        <p:nvSpPr>
          <p:cNvPr id="4" name="TextBox 3">
            <a:extLst>
              <a:ext uri="{FF2B5EF4-FFF2-40B4-BE49-F238E27FC236}">
                <a16:creationId xmlns:a16="http://schemas.microsoft.com/office/drawing/2014/main" id="{F9F8E438-48D4-4630-A7DF-A082257893F6}"/>
              </a:ext>
            </a:extLst>
          </p:cNvPr>
          <p:cNvSpPr txBox="1"/>
          <p:nvPr/>
        </p:nvSpPr>
        <p:spPr>
          <a:xfrm>
            <a:off x="127000" y="2095500"/>
            <a:ext cx="9863666" cy="1323439"/>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Mark 14:3 – Meanwhile, Jesus was at the home of Simon, a man who previously had leprosy.</a:t>
            </a:r>
          </a:p>
        </p:txBody>
      </p:sp>
    </p:spTree>
    <p:extLst>
      <p:ext uri="{BB962C8B-B14F-4D97-AF65-F5344CB8AC3E}">
        <p14:creationId xmlns:p14="http://schemas.microsoft.com/office/powerpoint/2010/main" val="21259779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12</a:t>
            </a:r>
          </a:p>
        </p:txBody>
      </p:sp>
      <p:sp>
        <p:nvSpPr>
          <p:cNvPr id="7" name="Content Placeholder 6"/>
          <p:cNvSpPr>
            <a:spLocks noGrp="1"/>
          </p:cNvSpPr>
          <p:nvPr>
            <p:ph idx="1"/>
          </p:nvPr>
        </p:nvSpPr>
        <p:spPr/>
        <p:txBody>
          <a:bodyPr/>
          <a:lstStyle/>
          <a:p>
            <a:r>
              <a:rPr lang="en-US" sz="4000" baseline="30000" dirty="0"/>
              <a:t>3 </a:t>
            </a:r>
            <a:r>
              <a:rPr lang="en-US" sz="4000" dirty="0"/>
              <a:t>Then Mary took a twelve-ounce jar of expensive perfume made from essence of nard, and she anointed Jesus’ feet with it, wiping his feet with her hair. The house was filled with the fragrance.</a:t>
            </a:r>
          </a:p>
        </p:txBody>
      </p:sp>
      <p:sp>
        <p:nvSpPr>
          <p:cNvPr id="4" name="TextBox 3">
            <a:extLst>
              <a:ext uri="{FF2B5EF4-FFF2-40B4-BE49-F238E27FC236}">
                <a16:creationId xmlns:a16="http://schemas.microsoft.com/office/drawing/2014/main" id="{77197676-9335-4649-8BE1-9FDF4063C314}"/>
              </a:ext>
            </a:extLst>
          </p:cNvPr>
          <p:cNvSpPr txBox="1"/>
          <p:nvPr/>
        </p:nvSpPr>
        <p:spPr>
          <a:xfrm>
            <a:off x="965200" y="3238500"/>
            <a:ext cx="6477000" cy="707886"/>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Mark 14:3 – She broke the jar </a:t>
            </a:r>
          </a:p>
        </p:txBody>
      </p:sp>
    </p:spTree>
    <p:extLst>
      <p:ext uri="{BB962C8B-B14F-4D97-AF65-F5344CB8AC3E}">
        <p14:creationId xmlns:p14="http://schemas.microsoft.com/office/powerpoint/2010/main" val="39353421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12</a:t>
            </a:r>
          </a:p>
        </p:txBody>
      </p:sp>
      <p:sp>
        <p:nvSpPr>
          <p:cNvPr id="7" name="Content Placeholder 6"/>
          <p:cNvSpPr>
            <a:spLocks noGrp="1"/>
          </p:cNvSpPr>
          <p:nvPr>
            <p:ph idx="1"/>
          </p:nvPr>
        </p:nvSpPr>
        <p:spPr/>
        <p:txBody>
          <a:bodyPr/>
          <a:lstStyle/>
          <a:p>
            <a:r>
              <a:rPr lang="en-US" sz="4000" baseline="30000" dirty="0"/>
              <a:t>1 </a:t>
            </a:r>
            <a:r>
              <a:rPr lang="en-US" sz="4000" dirty="0"/>
              <a:t>Six days before the Passover celebration began, Jesus arrived in Bethany, the home of Lazarus—the man he had raised from the dead.</a:t>
            </a:r>
          </a:p>
        </p:txBody>
      </p:sp>
    </p:spTree>
    <p:extLst>
      <p:ext uri="{BB962C8B-B14F-4D97-AF65-F5344CB8AC3E}">
        <p14:creationId xmlns:p14="http://schemas.microsoft.com/office/powerpoint/2010/main" val="21530941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12</a:t>
            </a:r>
          </a:p>
        </p:txBody>
      </p:sp>
      <p:sp>
        <p:nvSpPr>
          <p:cNvPr id="7" name="Content Placeholder 6"/>
          <p:cNvSpPr>
            <a:spLocks noGrp="1"/>
          </p:cNvSpPr>
          <p:nvPr>
            <p:ph idx="1"/>
          </p:nvPr>
        </p:nvSpPr>
        <p:spPr/>
        <p:txBody>
          <a:bodyPr/>
          <a:lstStyle/>
          <a:p>
            <a:r>
              <a:rPr lang="en-US" sz="4000" baseline="30000" dirty="0"/>
              <a:t>3 </a:t>
            </a:r>
            <a:r>
              <a:rPr lang="en-US" sz="4000" dirty="0"/>
              <a:t>Then Mary took a twelve-ounce jar of expensive perfume made from essence of nard, and she anointed Jesus’ feet with it, </a:t>
            </a:r>
            <a:r>
              <a:rPr lang="en-US" sz="4000" u="sng" dirty="0"/>
              <a:t>wiping his feet with her hair</a:t>
            </a:r>
            <a:r>
              <a:rPr lang="en-US" sz="4000" dirty="0"/>
              <a:t>. The house was filled with the fragrance.</a:t>
            </a:r>
          </a:p>
        </p:txBody>
      </p:sp>
      <p:sp>
        <p:nvSpPr>
          <p:cNvPr id="4" name="TextBox 3">
            <a:extLst>
              <a:ext uri="{FF2B5EF4-FFF2-40B4-BE49-F238E27FC236}">
                <a16:creationId xmlns:a16="http://schemas.microsoft.com/office/drawing/2014/main" id="{77197676-9335-4649-8BE1-9FDF4063C314}"/>
              </a:ext>
            </a:extLst>
          </p:cNvPr>
          <p:cNvSpPr txBox="1"/>
          <p:nvPr/>
        </p:nvSpPr>
        <p:spPr>
          <a:xfrm>
            <a:off x="965200" y="3238500"/>
            <a:ext cx="6477000" cy="707886"/>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Mark 14:3 – She broke the jar </a:t>
            </a:r>
          </a:p>
        </p:txBody>
      </p:sp>
      <p:sp>
        <p:nvSpPr>
          <p:cNvPr id="6" name="TextBox 5">
            <a:extLst>
              <a:ext uri="{FF2B5EF4-FFF2-40B4-BE49-F238E27FC236}">
                <a16:creationId xmlns:a16="http://schemas.microsoft.com/office/drawing/2014/main" id="{13BEA7EC-819F-41F1-B20A-BAB08D19C088}"/>
              </a:ext>
            </a:extLst>
          </p:cNvPr>
          <p:cNvSpPr txBox="1"/>
          <p:nvPr/>
        </p:nvSpPr>
        <p:spPr>
          <a:xfrm>
            <a:off x="1041400" y="4076700"/>
            <a:ext cx="8001000" cy="1323439"/>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It is hard to overstate how shocking this whole scene would have been </a:t>
            </a:r>
          </a:p>
        </p:txBody>
      </p:sp>
    </p:spTree>
    <p:extLst>
      <p:ext uri="{BB962C8B-B14F-4D97-AF65-F5344CB8AC3E}">
        <p14:creationId xmlns:p14="http://schemas.microsoft.com/office/powerpoint/2010/main" val="35204056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gn="ctr"/>
            <a:r>
              <a:rPr lang="en-US" sz="4000" dirty="0"/>
              <a:t>Mary’s Shocking Act</a:t>
            </a:r>
          </a:p>
          <a:p>
            <a:r>
              <a:rPr lang="en-US" sz="4000" dirty="0"/>
              <a:t>Her perfume:</a:t>
            </a:r>
          </a:p>
          <a:p>
            <a:pPr marL="571500" indent="-571500">
              <a:buFontTx/>
              <a:buChar char="-"/>
            </a:pPr>
            <a:r>
              <a:rPr lang="en-US" sz="4000" dirty="0"/>
              <a:t>Made from nard, a rare spice from India</a:t>
            </a:r>
          </a:p>
          <a:p>
            <a:pPr marL="571500" indent="-571500">
              <a:buFontTx/>
              <a:buChar char="-"/>
            </a:pPr>
            <a:r>
              <a:rPr lang="en-US" sz="4000" dirty="0"/>
              <a:t>Worth 300 days wages ($50-70k) </a:t>
            </a:r>
            <a:r>
              <a:rPr lang="en-US" sz="3200" dirty="0"/>
              <a:t>(her dowry?)</a:t>
            </a:r>
            <a:endParaRPr lang="en-US" sz="4000" dirty="0"/>
          </a:p>
          <a:p>
            <a:pPr marL="571500" indent="-571500">
              <a:buFontTx/>
              <a:buChar char="-"/>
            </a:pPr>
            <a:r>
              <a:rPr lang="en-US" sz="4000" dirty="0"/>
              <a:t>She broke the jar = irreversible</a:t>
            </a:r>
          </a:p>
          <a:p>
            <a:pPr marL="0" indent="0"/>
            <a:r>
              <a:rPr lang="en-US" sz="4000" dirty="0"/>
              <a:t>Her appearance: Women only let down their hair for their husbands</a:t>
            </a:r>
          </a:p>
        </p:txBody>
      </p:sp>
    </p:spTree>
    <p:extLst>
      <p:ext uri="{BB962C8B-B14F-4D97-AF65-F5344CB8AC3E}">
        <p14:creationId xmlns:p14="http://schemas.microsoft.com/office/powerpoint/2010/main" val="9422184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12</a:t>
            </a:r>
          </a:p>
        </p:txBody>
      </p:sp>
      <p:sp>
        <p:nvSpPr>
          <p:cNvPr id="7" name="Content Placeholder 6"/>
          <p:cNvSpPr>
            <a:spLocks noGrp="1"/>
          </p:cNvSpPr>
          <p:nvPr>
            <p:ph idx="1"/>
          </p:nvPr>
        </p:nvSpPr>
        <p:spPr/>
        <p:txBody>
          <a:bodyPr/>
          <a:lstStyle/>
          <a:p>
            <a:r>
              <a:rPr lang="en-US" sz="4000" baseline="30000" dirty="0"/>
              <a:t>3 </a:t>
            </a:r>
            <a:r>
              <a:rPr lang="en-US" sz="4000" dirty="0"/>
              <a:t>Then Mary took a twelve-ounce jar of expensive perfume made from essence of nard, and she anointed Jesus’ feet with it, wiping his feet with her hair. The house was filled with the fragrance.</a:t>
            </a:r>
          </a:p>
        </p:txBody>
      </p:sp>
      <p:sp>
        <p:nvSpPr>
          <p:cNvPr id="6" name="TextBox 5">
            <a:extLst>
              <a:ext uri="{FF2B5EF4-FFF2-40B4-BE49-F238E27FC236}">
                <a16:creationId xmlns:a16="http://schemas.microsoft.com/office/drawing/2014/main" id="{13BEA7EC-819F-41F1-B20A-BAB08D19C088}"/>
              </a:ext>
            </a:extLst>
          </p:cNvPr>
          <p:cNvSpPr txBox="1"/>
          <p:nvPr/>
        </p:nvSpPr>
        <p:spPr>
          <a:xfrm>
            <a:off x="169333" y="3162300"/>
            <a:ext cx="8001000" cy="1323439"/>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Mary poured out her future, her security, her reputation.</a:t>
            </a:r>
          </a:p>
        </p:txBody>
      </p:sp>
      <p:sp>
        <p:nvSpPr>
          <p:cNvPr id="8" name="TextBox 7">
            <a:extLst>
              <a:ext uri="{FF2B5EF4-FFF2-40B4-BE49-F238E27FC236}">
                <a16:creationId xmlns:a16="http://schemas.microsoft.com/office/drawing/2014/main" id="{3F8F3C6F-D23F-4E4C-8873-5CA50546B77B}"/>
              </a:ext>
            </a:extLst>
          </p:cNvPr>
          <p:cNvSpPr txBox="1"/>
          <p:nvPr/>
        </p:nvSpPr>
        <p:spPr>
          <a:xfrm>
            <a:off x="431800" y="4524911"/>
            <a:ext cx="8001000" cy="707886"/>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Mary gave Jesus her hopes</a:t>
            </a:r>
          </a:p>
        </p:txBody>
      </p:sp>
    </p:spTree>
    <p:extLst>
      <p:ext uri="{BB962C8B-B14F-4D97-AF65-F5344CB8AC3E}">
        <p14:creationId xmlns:p14="http://schemas.microsoft.com/office/powerpoint/2010/main" val="35580261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12</a:t>
            </a:r>
          </a:p>
        </p:txBody>
      </p:sp>
      <p:sp>
        <p:nvSpPr>
          <p:cNvPr id="7" name="Content Placeholder 6"/>
          <p:cNvSpPr>
            <a:spLocks noGrp="1"/>
          </p:cNvSpPr>
          <p:nvPr>
            <p:ph idx="1"/>
          </p:nvPr>
        </p:nvSpPr>
        <p:spPr/>
        <p:txBody>
          <a:bodyPr/>
          <a:lstStyle/>
          <a:p>
            <a:r>
              <a:rPr lang="en-US" sz="4000" baseline="30000" dirty="0"/>
              <a:t>4</a:t>
            </a:r>
            <a:r>
              <a:rPr lang="en-US" sz="4000" dirty="0"/>
              <a:t> But one of his disciples, </a:t>
            </a:r>
            <a:r>
              <a:rPr lang="en-US" sz="4000" u="sng" dirty="0"/>
              <a:t>Judas Iscariot</a:t>
            </a:r>
            <a:r>
              <a:rPr lang="en-US" sz="4000" dirty="0"/>
              <a:t>, who was later to betray him, objected, </a:t>
            </a:r>
            <a:r>
              <a:rPr lang="en-US" sz="4000" baseline="30000" dirty="0"/>
              <a:t>5</a:t>
            </a:r>
            <a:r>
              <a:rPr lang="en-US" sz="4000" dirty="0"/>
              <a:t> “Why wasn’t this perfume sold and the money given to the poor? It was worth a year’s wages.” </a:t>
            </a:r>
          </a:p>
          <a:p>
            <a:r>
              <a:rPr lang="en-US" sz="4000" baseline="30000" dirty="0"/>
              <a:t>6</a:t>
            </a:r>
            <a:r>
              <a:rPr lang="en-US" sz="4000" dirty="0"/>
              <a:t> He did not say this because he cared about the poor but because he was a thief; as keeper of the money bag, he used to help himself to what was put into it. </a:t>
            </a:r>
          </a:p>
        </p:txBody>
      </p:sp>
    </p:spTree>
    <p:extLst>
      <p:ext uri="{BB962C8B-B14F-4D97-AF65-F5344CB8AC3E}">
        <p14:creationId xmlns:p14="http://schemas.microsoft.com/office/powerpoint/2010/main" val="26213832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12</a:t>
            </a:r>
          </a:p>
        </p:txBody>
      </p:sp>
      <p:sp>
        <p:nvSpPr>
          <p:cNvPr id="7" name="Content Placeholder 6"/>
          <p:cNvSpPr>
            <a:spLocks noGrp="1"/>
          </p:cNvSpPr>
          <p:nvPr>
            <p:ph idx="1"/>
          </p:nvPr>
        </p:nvSpPr>
        <p:spPr/>
        <p:txBody>
          <a:bodyPr/>
          <a:lstStyle/>
          <a:p>
            <a:r>
              <a:rPr lang="en-US" sz="4000" dirty="0"/>
              <a:t>Mark 14:4-5 – Some of those present were saying indignantly to one another, “Why this waste of perfume?  It could have been sold for more than a year’s wages and the money given to the poor.” </a:t>
            </a:r>
          </a:p>
          <a:p>
            <a:r>
              <a:rPr lang="en-US" sz="4000" dirty="0"/>
              <a:t>And they rebuked her harshly. </a:t>
            </a:r>
          </a:p>
        </p:txBody>
      </p:sp>
    </p:spTree>
    <p:extLst>
      <p:ext uri="{BB962C8B-B14F-4D97-AF65-F5344CB8AC3E}">
        <p14:creationId xmlns:p14="http://schemas.microsoft.com/office/powerpoint/2010/main" val="34279730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B2BE94-0F8C-4354-9A6E-225C96071729}"/>
              </a:ext>
            </a:extLst>
          </p:cNvPr>
          <p:cNvSpPr>
            <a:spLocks noGrp="1"/>
          </p:cNvSpPr>
          <p:nvPr>
            <p:ph type="body" sz="half" idx="2"/>
          </p:nvPr>
        </p:nvSpPr>
        <p:spPr>
          <a:xfrm>
            <a:off x="169335" y="79377"/>
            <a:ext cx="7196665" cy="5521324"/>
          </a:xfrm>
        </p:spPr>
        <p:txBody>
          <a:bodyPr/>
          <a:lstStyle/>
          <a:p>
            <a:r>
              <a:rPr lang="en-US" sz="4000" dirty="0">
                <a:latin typeface="Calibri Light" panose="020F0302020204030204" pitchFamily="34" charset="0"/>
              </a:rPr>
              <a:t>What is waste? Waste means, among other things, giving more than is necessary. </a:t>
            </a:r>
          </a:p>
          <a:p>
            <a:r>
              <a:rPr lang="en-US" sz="4000" dirty="0">
                <a:latin typeface="Calibri Light" panose="020F0302020204030204" pitchFamily="34" charset="0"/>
              </a:rPr>
              <a:t>If a [quarter] will do and you give a [dollar], it is a waste… </a:t>
            </a:r>
          </a:p>
          <a:p>
            <a:r>
              <a:rPr lang="en-US" sz="4000" dirty="0">
                <a:latin typeface="Calibri Light" panose="020F0302020204030204" pitchFamily="34" charset="0"/>
              </a:rPr>
              <a:t>If three days will suffice to finish a task well enough and you lavish five days or a week on it, it is a waste. </a:t>
            </a:r>
          </a:p>
        </p:txBody>
      </p:sp>
    </p:spTree>
    <p:extLst>
      <p:ext uri="{BB962C8B-B14F-4D97-AF65-F5344CB8AC3E}">
        <p14:creationId xmlns:p14="http://schemas.microsoft.com/office/powerpoint/2010/main" val="33325418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B2BE94-0F8C-4354-9A6E-225C96071729}"/>
              </a:ext>
            </a:extLst>
          </p:cNvPr>
          <p:cNvSpPr>
            <a:spLocks noGrp="1"/>
          </p:cNvSpPr>
          <p:nvPr>
            <p:ph type="body" sz="half" idx="2"/>
          </p:nvPr>
        </p:nvSpPr>
        <p:spPr>
          <a:xfrm>
            <a:off x="169335" y="79377"/>
            <a:ext cx="7196665" cy="5521324"/>
          </a:xfrm>
        </p:spPr>
        <p:txBody>
          <a:bodyPr/>
          <a:lstStyle/>
          <a:p>
            <a:r>
              <a:rPr lang="en-US" sz="4000" dirty="0">
                <a:latin typeface="Calibri Light" panose="020F0302020204030204" pitchFamily="34" charset="0"/>
              </a:rPr>
              <a:t>Waste means that you give something too much for something too little. </a:t>
            </a:r>
          </a:p>
          <a:p>
            <a:r>
              <a:rPr lang="en-US" sz="4000" dirty="0">
                <a:latin typeface="Calibri Light" panose="020F0302020204030204" pitchFamily="34" charset="0"/>
              </a:rPr>
              <a:t>If someone is receiving more than he is considered to be worth, then that is waste.</a:t>
            </a:r>
          </a:p>
        </p:txBody>
      </p:sp>
      <p:sp>
        <p:nvSpPr>
          <p:cNvPr id="4" name="TextBox 3">
            <a:extLst>
              <a:ext uri="{FF2B5EF4-FFF2-40B4-BE49-F238E27FC236}">
                <a16:creationId xmlns:a16="http://schemas.microsoft.com/office/drawing/2014/main" id="{066ED873-E478-4473-9FB0-612F25D23D7D}"/>
              </a:ext>
            </a:extLst>
          </p:cNvPr>
          <p:cNvSpPr txBox="1"/>
          <p:nvPr/>
        </p:nvSpPr>
        <p:spPr>
          <a:xfrm>
            <a:off x="50800" y="3743861"/>
            <a:ext cx="9677400" cy="1323439"/>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What was Jesus ‘worth’ to Mary?</a:t>
            </a:r>
          </a:p>
          <a:p>
            <a:r>
              <a:rPr lang="en-US" dirty="0">
                <a:latin typeface="Calibri Light" panose="020F0302020204030204" pitchFamily="34" charset="0"/>
                <a:cs typeface="Calibri Light" panose="020F0302020204030204" pitchFamily="34" charset="0"/>
              </a:rPr>
              <a:t>What is Jesus ‘worth’ to you?</a:t>
            </a:r>
          </a:p>
        </p:txBody>
      </p:sp>
    </p:spTree>
    <p:extLst>
      <p:ext uri="{BB962C8B-B14F-4D97-AF65-F5344CB8AC3E}">
        <p14:creationId xmlns:p14="http://schemas.microsoft.com/office/powerpoint/2010/main" val="15604363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B2BE94-0F8C-4354-9A6E-225C96071729}"/>
              </a:ext>
            </a:extLst>
          </p:cNvPr>
          <p:cNvSpPr>
            <a:spLocks noGrp="1"/>
          </p:cNvSpPr>
          <p:nvPr>
            <p:ph type="body" sz="half" idx="2"/>
          </p:nvPr>
        </p:nvSpPr>
        <p:spPr>
          <a:xfrm>
            <a:off x="169335" y="79377"/>
            <a:ext cx="7196665" cy="5521324"/>
          </a:xfrm>
        </p:spPr>
        <p:txBody>
          <a:bodyPr/>
          <a:lstStyle/>
          <a:p>
            <a:pPr marL="571500" indent="-571500">
              <a:buFont typeface="Arial" panose="020B0604020202020204" pitchFamily="34" charset="0"/>
              <a:buChar char="•"/>
            </a:pPr>
            <a:r>
              <a:rPr lang="en-US" sz="4000" dirty="0">
                <a:latin typeface="Calibri Light" panose="020F0302020204030204" pitchFamily="34" charset="0"/>
              </a:rPr>
              <a:t>What worries you?</a:t>
            </a:r>
          </a:p>
          <a:p>
            <a:pPr marL="571500" indent="-571500">
              <a:buFont typeface="Arial" panose="020B0604020202020204" pitchFamily="34" charset="0"/>
              <a:buChar char="•"/>
            </a:pPr>
            <a:r>
              <a:rPr lang="en-US" sz="4000" dirty="0">
                <a:latin typeface="Calibri Light" panose="020F0302020204030204" pitchFamily="34" charset="0"/>
              </a:rPr>
              <a:t>What distracts you?</a:t>
            </a:r>
          </a:p>
          <a:p>
            <a:pPr marL="571500" indent="-571500">
              <a:buFont typeface="Arial" panose="020B0604020202020204" pitchFamily="34" charset="0"/>
              <a:buChar char="•"/>
            </a:pPr>
            <a:r>
              <a:rPr lang="en-US" sz="4000" dirty="0">
                <a:latin typeface="Calibri Light" panose="020F0302020204030204" pitchFamily="34" charset="0"/>
              </a:rPr>
              <a:t>What do you feel like you “have to have” to be happy?</a:t>
            </a:r>
          </a:p>
        </p:txBody>
      </p:sp>
      <p:sp>
        <p:nvSpPr>
          <p:cNvPr id="4" name="TextBox 3">
            <a:extLst>
              <a:ext uri="{FF2B5EF4-FFF2-40B4-BE49-F238E27FC236}">
                <a16:creationId xmlns:a16="http://schemas.microsoft.com/office/drawing/2014/main" id="{066ED873-E478-4473-9FB0-612F25D23D7D}"/>
              </a:ext>
            </a:extLst>
          </p:cNvPr>
          <p:cNvSpPr txBox="1"/>
          <p:nvPr/>
        </p:nvSpPr>
        <p:spPr>
          <a:xfrm>
            <a:off x="50800" y="3743861"/>
            <a:ext cx="9677400" cy="1323439"/>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What was Jesus ‘worth’ to Mary?</a:t>
            </a:r>
          </a:p>
          <a:p>
            <a:r>
              <a:rPr lang="en-US" dirty="0">
                <a:latin typeface="Calibri Light" panose="020F0302020204030204" pitchFamily="34" charset="0"/>
                <a:cs typeface="Calibri Light" panose="020F0302020204030204" pitchFamily="34" charset="0"/>
              </a:rPr>
              <a:t>What is Jesus ‘worth’ to you?</a:t>
            </a:r>
          </a:p>
        </p:txBody>
      </p:sp>
    </p:spTree>
    <p:extLst>
      <p:ext uri="{BB962C8B-B14F-4D97-AF65-F5344CB8AC3E}">
        <p14:creationId xmlns:p14="http://schemas.microsoft.com/office/powerpoint/2010/main" val="8898579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B2BE94-0F8C-4354-9A6E-225C96071729}"/>
              </a:ext>
            </a:extLst>
          </p:cNvPr>
          <p:cNvSpPr>
            <a:spLocks noGrp="1"/>
          </p:cNvSpPr>
          <p:nvPr>
            <p:ph type="body" sz="half" idx="2"/>
          </p:nvPr>
        </p:nvSpPr>
        <p:spPr>
          <a:xfrm>
            <a:off x="169335" y="79377"/>
            <a:ext cx="7196665" cy="5521324"/>
          </a:xfrm>
        </p:spPr>
        <p:txBody>
          <a:bodyPr/>
          <a:lstStyle/>
          <a:p>
            <a:pPr marL="571500" indent="-571500">
              <a:buFont typeface="Arial" panose="020B0604020202020204" pitchFamily="34" charset="0"/>
              <a:buChar char="•"/>
            </a:pPr>
            <a:r>
              <a:rPr lang="en-US" sz="4000" dirty="0">
                <a:latin typeface="Calibri Light" panose="020F0302020204030204" pitchFamily="34" charset="0"/>
              </a:rPr>
              <a:t>What worries you?</a:t>
            </a:r>
          </a:p>
          <a:p>
            <a:pPr marL="571500" indent="-571500">
              <a:buFont typeface="Arial" panose="020B0604020202020204" pitchFamily="34" charset="0"/>
              <a:buChar char="•"/>
            </a:pPr>
            <a:r>
              <a:rPr lang="en-US" sz="4000" dirty="0">
                <a:latin typeface="Calibri Light" panose="020F0302020204030204" pitchFamily="34" charset="0"/>
              </a:rPr>
              <a:t>What distracts you?</a:t>
            </a:r>
          </a:p>
          <a:p>
            <a:pPr marL="571500" indent="-571500">
              <a:buFont typeface="Arial" panose="020B0604020202020204" pitchFamily="34" charset="0"/>
              <a:buChar char="•"/>
            </a:pPr>
            <a:r>
              <a:rPr lang="en-US" sz="4000" dirty="0">
                <a:latin typeface="Calibri Light" panose="020F0302020204030204" pitchFamily="34" charset="0"/>
              </a:rPr>
              <a:t>What do you feel like you “have to have” to be happy?</a:t>
            </a:r>
          </a:p>
        </p:txBody>
      </p:sp>
      <p:sp>
        <p:nvSpPr>
          <p:cNvPr id="4" name="TextBox 3">
            <a:extLst>
              <a:ext uri="{FF2B5EF4-FFF2-40B4-BE49-F238E27FC236}">
                <a16:creationId xmlns:a16="http://schemas.microsoft.com/office/drawing/2014/main" id="{066ED873-E478-4473-9FB0-612F25D23D7D}"/>
              </a:ext>
            </a:extLst>
          </p:cNvPr>
          <p:cNvSpPr txBox="1"/>
          <p:nvPr/>
        </p:nvSpPr>
        <p:spPr>
          <a:xfrm>
            <a:off x="169335" y="2628900"/>
            <a:ext cx="9677400" cy="3170099"/>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Mark 12:41 - Jesus sat down opposite the place where the offerings were put and watched the crowd putting their money into the temple treasury. Many rich people threw in large amounts.</a:t>
            </a:r>
          </a:p>
        </p:txBody>
      </p:sp>
    </p:spTree>
    <p:extLst>
      <p:ext uri="{BB962C8B-B14F-4D97-AF65-F5344CB8AC3E}">
        <p14:creationId xmlns:p14="http://schemas.microsoft.com/office/powerpoint/2010/main" val="197126490"/>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B2BE94-0F8C-4354-9A6E-225C96071729}"/>
              </a:ext>
            </a:extLst>
          </p:cNvPr>
          <p:cNvSpPr>
            <a:spLocks noGrp="1"/>
          </p:cNvSpPr>
          <p:nvPr>
            <p:ph type="body" sz="half" idx="2"/>
          </p:nvPr>
        </p:nvSpPr>
        <p:spPr>
          <a:xfrm>
            <a:off x="169335" y="79377"/>
            <a:ext cx="7196665" cy="5521324"/>
          </a:xfrm>
        </p:spPr>
        <p:txBody>
          <a:bodyPr/>
          <a:lstStyle/>
          <a:p>
            <a:pPr marL="571500" indent="-571500">
              <a:buFont typeface="Arial" panose="020B0604020202020204" pitchFamily="34" charset="0"/>
              <a:buChar char="•"/>
            </a:pPr>
            <a:r>
              <a:rPr lang="en-US" sz="4000" dirty="0">
                <a:latin typeface="Calibri Light" panose="020F0302020204030204" pitchFamily="34" charset="0"/>
              </a:rPr>
              <a:t>What worries you?</a:t>
            </a:r>
          </a:p>
          <a:p>
            <a:pPr marL="571500" indent="-571500">
              <a:buFont typeface="Arial" panose="020B0604020202020204" pitchFamily="34" charset="0"/>
              <a:buChar char="•"/>
            </a:pPr>
            <a:r>
              <a:rPr lang="en-US" sz="4000" dirty="0">
                <a:latin typeface="Calibri Light" panose="020F0302020204030204" pitchFamily="34" charset="0"/>
              </a:rPr>
              <a:t>What distracts you?</a:t>
            </a:r>
          </a:p>
          <a:p>
            <a:pPr marL="571500" indent="-571500">
              <a:buFont typeface="Arial" panose="020B0604020202020204" pitchFamily="34" charset="0"/>
              <a:buChar char="•"/>
            </a:pPr>
            <a:r>
              <a:rPr lang="en-US" sz="4000" dirty="0">
                <a:latin typeface="Calibri Light" panose="020F0302020204030204" pitchFamily="34" charset="0"/>
              </a:rPr>
              <a:t>What do you feel like you “have to have” to be happy?</a:t>
            </a:r>
          </a:p>
        </p:txBody>
      </p:sp>
      <p:sp>
        <p:nvSpPr>
          <p:cNvPr id="4" name="TextBox 3">
            <a:extLst>
              <a:ext uri="{FF2B5EF4-FFF2-40B4-BE49-F238E27FC236}">
                <a16:creationId xmlns:a16="http://schemas.microsoft.com/office/drawing/2014/main" id="{066ED873-E478-4473-9FB0-612F25D23D7D}"/>
              </a:ext>
            </a:extLst>
          </p:cNvPr>
          <p:cNvSpPr txBox="1"/>
          <p:nvPr/>
        </p:nvSpPr>
        <p:spPr>
          <a:xfrm>
            <a:off x="50800" y="2544901"/>
            <a:ext cx="9677400" cy="3170099"/>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Mark 12:42 - But a poor widow came and put in two very small copper coins, worth only a few cents. </a:t>
            </a:r>
          </a:p>
          <a:p>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597892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Luke 10</a:t>
            </a:r>
          </a:p>
        </p:txBody>
      </p:sp>
      <p:sp>
        <p:nvSpPr>
          <p:cNvPr id="7" name="Content Placeholder 6"/>
          <p:cNvSpPr>
            <a:spLocks noGrp="1"/>
          </p:cNvSpPr>
          <p:nvPr>
            <p:ph idx="1"/>
          </p:nvPr>
        </p:nvSpPr>
        <p:spPr/>
        <p:txBody>
          <a:bodyPr/>
          <a:lstStyle/>
          <a:p>
            <a:r>
              <a:rPr lang="en-US" sz="4000" baseline="30000" dirty="0"/>
              <a:t>38 </a:t>
            </a:r>
            <a:r>
              <a:rPr lang="en-US" sz="4000" dirty="0"/>
              <a:t>As Jesus and the disciples continued on their way to Jerusalem, they came to a certain village where a woman named </a:t>
            </a:r>
            <a:r>
              <a:rPr lang="en-US" sz="4000" u="sng" dirty="0"/>
              <a:t>Martha</a:t>
            </a:r>
            <a:r>
              <a:rPr lang="en-US" sz="4000" dirty="0"/>
              <a:t> welcomed him into her home.</a:t>
            </a:r>
          </a:p>
          <a:p>
            <a:r>
              <a:rPr lang="en-US" sz="4000" baseline="30000" dirty="0"/>
              <a:t>39 </a:t>
            </a:r>
            <a:r>
              <a:rPr lang="en-US" sz="4000" dirty="0"/>
              <a:t>Her sister, </a:t>
            </a:r>
            <a:r>
              <a:rPr lang="en-US" sz="4000" u="sng" dirty="0"/>
              <a:t>Mary</a:t>
            </a:r>
            <a:r>
              <a:rPr lang="en-US" sz="4000" dirty="0"/>
              <a:t>, sat at the Lord’s feet, listening to what he taught.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B2BE94-0F8C-4354-9A6E-225C96071729}"/>
              </a:ext>
            </a:extLst>
          </p:cNvPr>
          <p:cNvSpPr>
            <a:spLocks noGrp="1"/>
          </p:cNvSpPr>
          <p:nvPr>
            <p:ph type="body" sz="half" idx="2"/>
          </p:nvPr>
        </p:nvSpPr>
        <p:spPr>
          <a:xfrm>
            <a:off x="169335" y="79377"/>
            <a:ext cx="7196665" cy="5521324"/>
          </a:xfrm>
        </p:spPr>
        <p:txBody>
          <a:bodyPr/>
          <a:lstStyle/>
          <a:p>
            <a:r>
              <a:rPr lang="en-US" dirty="0">
                <a:latin typeface="Calibri Light" panose="020F0302020204030204" pitchFamily="34" charset="0"/>
              </a:rPr>
              <a:t>To Judas of course, who had never called Jesus "Lord," ev­erything that was poured out upon him was waste. </a:t>
            </a:r>
          </a:p>
          <a:p>
            <a:r>
              <a:rPr lang="en-US" dirty="0">
                <a:latin typeface="Calibri Light" panose="020F0302020204030204" pitchFamily="34" charset="0"/>
              </a:rPr>
              <a:t>Not only was ointment waste: even water would have been waste. </a:t>
            </a:r>
          </a:p>
          <a:p>
            <a:r>
              <a:rPr lang="en-US" dirty="0">
                <a:latin typeface="Calibri Light" panose="020F0302020204030204" pitchFamily="34" charset="0"/>
              </a:rPr>
              <a:t>In the world's estimation the service of the Lord, and our giving ourselves to him for such service, is sheer waste. </a:t>
            </a:r>
            <a:endParaRPr lang="en-US" sz="4000" dirty="0">
              <a:latin typeface="Calibri Light" panose="020F0302020204030204" pitchFamily="34" charset="0"/>
            </a:endParaRPr>
          </a:p>
        </p:txBody>
      </p:sp>
      <p:sp>
        <p:nvSpPr>
          <p:cNvPr id="3" name="Picture Placeholder 2">
            <a:extLst>
              <a:ext uri="{FF2B5EF4-FFF2-40B4-BE49-F238E27FC236}">
                <a16:creationId xmlns:a16="http://schemas.microsoft.com/office/drawing/2014/main" id="{A8AF1B26-BBE2-43C1-B37A-E9129BE2F2DE}"/>
              </a:ext>
            </a:extLst>
          </p:cNvPr>
          <p:cNvSpPr>
            <a:spLocks noGrp="1"/>
          </p:cNvSpPr>
          <p:nvPr>
            <p:ph type="pic" idx="1"/>
          </p:nvPr>
        </p:nvSpPr>
        <p:spPr/>
      </p:sp>
    </p:spTree>
    <p:extLst>
      <p:ext uri="{BB962C8B-B14F-4D97-AF65-F5344CB8AC3E}">
        <p14:creationId xmlns:p14="http://schemas.microsoft.com/office/powerpoint/2010/main" val="19859558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12</a:t>
            </a:r>
          </a:p>
        </p:txBody>
      </p:sp>
      <p:sp>
        <p:nvSpPr>
          <p:cNvPr id="7" name="Content Placeholder 6"/>
          <p:cNvSpPr>
            <a:spLocks noGrp="1"/>
          </p:cNvSpPr>
          <p:nvPr>
            <p:ph idx="1"/>
          </p:nvPr>
        </p:nvSpPr>
        <p:spPr/>
        <p:txBody>
          <a:bodyPr/>
          <a:lstStyle/>
          <a:p>
            <a:r>
              <a:rPr lang="en-US" sz="4000" dirty="0"/>
              <a:t>Mark 14:4-5 – Some of those present were saying indignantly to one another, “Why this waste of perfume?  It could have been sold for more than a year’s wages and the money given to the poor.” </a:t>
            </a:r>
          </a:p>
          <a:p>
            <a:r>
              <a:rPr lang="en-US" sz="4000" dirty="0"/>
              <a:t>And they rebuked her harshly. </a:t>
            </a:r>
          </a:p>
        </p:txBody>
      </p:sp>
      <p:sp>
        <p:nvSpPr>
          <p:cNvPr id="9" name="TextBox 8">
            <a:extLst>
              <a:ext uri="{FF2B5EF4-FFF2-40B4-BE49-F238E27FC236}">
                <a16:creationId xmlns:a16="http://schemas.microsoft.com/office/drawing/2014/main" id="{0A418877-0976-4D93-953F-F0818F3F256D}"/>
              </a:ext>
            </a:extLst>
          </p:cNvPr>
          <p:cNvSpPr txBox="1"/>
          <p:nvPr/>
        </p:nvSpPr>
        <p:spPr>
          <a:xfrm>
            <a:off x="50800" y="3896261"/>
            <a:ext cx="9677400" cy="1323439"/>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Matt 26:8 – When the disciples saw this, they were indignant. “Why this waste?” they asked.</a:t>
            </a:r>
          </a:p>
        </p:txBody>
      </p:sp>
    </p:spTree>
    <p:extLst>
      <p:ext uri="{BB962C8B-B14F-4D97-AF65-F5344CB8AC3E}">
        <p14:creationId xmlns:p14="http://schemas.microsoft.com/office/powerpoint/2010/main" val="34618879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12</a:t>
            </a:r>
          </a:p>
        </p:txBody>
      </p:sp>
      <p:sp>
        <p:nvSpPr>
          <p:cNvPr id="7" name="Content Placeholder 6"/>
          <p:cNvSpPr>
            <a:spLocks noGrp="1"/>
          </p:cNvSpPr>
          <p:nvPr>
            <p:ph idx="1"/>
          </p:nvPr>
        </p:nvSpPr>
        <p:spPr/>
        <p:txBody>
          <a:bodyPr/>
          <a:lstStyle/>
          <a:p>
            <a:r>
              <a:rPr lang="en-US" sz="4000" dirty="0"/>
              <a:t>Mark 14:4-5 – Some of those present were saying indignantly to one another, “Why this waste of perfume?  It could have been sold for more than a year’s wages and the money given to the poor.” </a:t>
            </a:r>
          </a:p>
          <a:p>
            <a:r>
              <a:rPr lang="en-US" sz="4000" u="sng" dirty="0"/>
              <a:t>And they rebuked her harshly</a:t>
            </a:r>
            <a:r>
              <a:rPr lang="en-US" sz="4000" dirty="0"/>
              <a:t>. </a:t>
            </a:r>
          </a:p>
        </p:txBody>
      </p:sp>
    </p:spTree>
    <p:extLst>
      <p:ext uri="{BB962C8B-B14F-4D97-AF65-F5344CB8AC3E}">
        <p14:creationId xmlns:p14="http://schemas.microsoft.com/office/powerpoint/2010/main" val="1669463152"/>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12</a:t>
            </a:r>
          </a:p>
        </p:txBody>
      </p:sp>
      <p:sp>
        <p:nvSpPr>
          <p:cNvPr id="7" name="Content Placeholder 6"/>
          <p:cNvSpPr>
            <a:spLocks noGrp="1"/>
          </p:cNvSpPr>
          <p:nvPr>
            <p:ph idx="1"/>
          </p:nvPr>
        </p:nvSpPr>
        <p:spPr/>
        <p:txBody>
          <a:bodyPr/>
          <a:lstStyle/>
          <a:p>
            <a:r>
              <a:rPr lang="en-US" sz="4000" dirty="0"/>
              <a:t>Mark 14:6-9 – “Leave her alone,” said Jesus. “Why are you bothering her? She has done a beautiful thing to me.  The poor you will always have with you, and you can help them any time you want. But you will not always have me. </a:t>
            </a:r>
          </a:p>
        </p:txBody>
      </p:sp>
    </p:spTree>
    <p:extLst>
      <p:ext uri="{BB962C8B-B14F-4D97-AF65-F5344CB8AC3E}">
        <p14:creationId xmlns:p14="http://schemas.microsoft.com/office/powerpoint/2010/main" val="2845291751"/>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12</a:t>
            </a:r>
          </a:p>
        </p:txBody>
      </p:sp>
      <p:sp>
        <p:nvSpPr>
          <p:cNvPr id="7" name="Content Placeholder 6"/>
          <p:cNvSpPr>
            <a:spLocks noGrp="1"/>
          </p:cNvSpPr>
          <p:nvPr>
            <p:ph idx="1"/>
          </p:nvPr>
        </p:nvSpPr>
        <p:spPr/>
        <p:txBody>
          <a:bodyPr/>
          <a:lstStyle/>
          <a:p>
            <a:r>
              <a:rPr lang="en-US" sz="4000" dirty="0"/>
              <a:t>Mark 14:6-9 – “She did what she could. </a:t>
            </a:r>
          </a:p>
          <a:p>
            <a:r>
              <a:rPr lang="en-US" sz="4000" dirty="0"/>
              <a:t>She poured perfume on my body beforehand to prepare for my burial. </a:t>
            </a:r>
          </a:p>
        </p:txBody>
      </p:sp>
      <p:sp>
        <p:nvSpPr>
          <p:cNvPr id="4" name="TextBox 3">
            <a:extLst>
              <a:ext uri="{FF2B5EF4-FFF2-40B4-BE49-F238E27FC236}">
                <a16:creationId xmlns:a16="http://schemas.microsoft.com/office/drawing/2014/main" id="{45C11E25-8E9A-43BE-AB6B-003CB0DBC063}"/>
              </a:ext>
            </a:extLst>
          </p:cNvPr>
          <p:cNvSpPr txBox="1"/>
          <p:nvPr/>
        </p:nvSpPr>
        <p:spPr>
          <a:xfrm>
            <a:off x="119984" y="2324100"/>
            <a:ext cx="9677400" cy="1323439"/>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Jesus knew he was going to the cross.</a:t>
            </a:r>
          </a:p>
          <a:p>
            <a:r>
              <a:rPr lang="en-US" dirty="0">
                <a:latin typeface="Calibri Light" panose="020F0302020204030204" pitchFamily="34" charset="0"/>
                <a:cs typeface="Calibri Light" panose="020F0302020204030204" pitchFamily="34" charset="0"/>
              </a:rPr>
              <a:t>You know who else knew? Mary.</a:t>
            </a:r>
          </a:p>
        </p:txBody>
      </p:sp>
    </p:spTree>
    <p:extLst>
      <p:ext uri="{BB962C8B-B14F-4D97-AF65-F5344CB8AC3E}">
        <p14:creationId xmlns:p14="http://schemas.microsoft.com/office/powerpoint/2010/main" val="20563070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12</a:t>
            </a:r>
          </a:p>
        </p:txBody>
      </p:sp>
      <p:sp>
        <p:nvSpPr>
          <p:cNvPr id="7" name="Content Placeholder 6"/>
          <p:cNvSpPr>
            <a:spLocks noGrp="1"/>
          </p:cNvSpPr>
          <p:nvPr>
            <p:ph idx="1"/>
          </p:nvPr>
        </p:nvSpPr>
        <p:spPr/>
        <p:txBody>
          <a:bodyPr/>
          <a:lstStyle/>
          <a:p>
            <a:r>
              <a:rPr lang="en-US" sz="4000" dirty="0"/>
              <a:t>Mark 14:6-9 – “Truly I tell you, wherever the gospel is preached throughout the world, what she has done will also be told, in memory of her.”</a:t>
            </a:r>
          </a:p>
        </p:txBody>
      </p:sp>
      <p:sp>
        <p:nvSpPr>
          <p:cNvPr id="4" name="TextBox 3">
            <a:extLst>
              <a:ext uri="{FF2B5EF4-FFF2-40B4-BE49-F238E27FC236}">
                <a16:creationId xmlns:a16="http://schemas.microsoft.com/office/drawing/2014/main" id="{45C11E25-8E9A-43BE-AB6B-003CB0DBC063}"/>
              </a:ext>
            </a:extLst>
          </p:cNvPr>
          <p:cNvSpPr txBox="1"/>
          <p:nvPr/>
        </p:nvSpPr>
        <p:spPr>
          <a:xfrm>
            <a:off x="169333" y="2476500"/>
            <a:ext cx="9677400" cy="3170099"/>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Did Mary regret pouring out her future?</a:t>
            </a:r>
          </a:p>
          <a:p>
            <a:pPr marL="571500" indent="-571500">
              <a:buFontTx/>
              <a:buChar char="-"/>
            </a:pPr>
            <a:r>
              <a:rPr lang="en-US" dirty="0">
                <a:latin typeface="Calibri Light" panose="020F0302020204030204" pitchFamily="34" charset="0"/>
                <a:cs typeface="Calibri Light" panose="020F0302020204030204" pitchFamily="34" charset="0"/>
              </a:rPr>
              <a:t>Not that night, seeing Jesus’ face</a:t>
            </a:r>
          </a:p>
          <a:p>
            <a:pPr marL="571500" indent="-571500">
              <a:buFontTx/>
              <a:buChar char="-"/>
            </a:pPr>
            <a:r>
              <a:rPr lang="en-US" dirty="0">
                <a:latin typeface="Calibri Light" panose="020F0302020204030204" pitchFamily="34" charset="0"/>
                <a:cs typeface="Calibri Light" panose="020F0302020204030204" pitchFamily="34" charset="0"/>
              </a:rPr>
              <a:t>Not after his death and resurrection</a:t>
            </a:r>
          </a:p>
          <a:p>
            <a:pPr marL="571500" indent="-571500">
              <a:buFontTx/>
              <a:buChar char="-"/>
            </a:pPr>
            <a:r>
              <a:rPr lang="en-US" dirty="0">
                <a:latin typeface="Calibri Light" panose="020F0302020204030204" pitchFamily="34" charset="0"/>
                <a:cs typeface="Calibri Light" panose="020F0302020204030204" pitchFamily="34" charset="0"/>
              </a:rPr>
              <a:t>Not for the rest of her life</a:t>
            </a:r>
          </a:p>
          <a:p>
            <a:pPr marL="571500" indent="-571500">
              <a:buFontTx/>
              <a:buChar char="-"/>
            </a:pPr>
            <a:r>
              <a:rPr lang="en-US" dirty="0">
                <a:latin typeface="Calibri Light" panose="020F0302020204030204" pitchFamily="34" charset="0"/>
                <a:cs typeface="Calibri Light" panose="020F0302020204030204" pitchFamily="34" charset="0"/>
              </a:rPr>
              <a:t>DEFINITELY not when she got to heaven</a:t>
            </a:r>
          </a:p>
        </p:txBody>
      </p:sp>
    </p:spTree>
    <p:extLst>
      <p:ext uri="{BB962C8B-B14F-4D97-AF65-F5344CB8AC3E}">
        <p14:creationId xmlns:p14="http://schemas.microsoft.com/office/powerpoint/2010/main" val="41367262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left)">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left)">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DC93B-43DA-4040-A0EC-11D4BC39C017}"/>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D575E187-8C70-F736-6622-AE85221EAB4A}"/>
              </a:ext>
            </a:extLst>
          </p:cNvPr>
          <p:cNvSpPr>
            <a:spLocks noGrp="1"/>
          </p:cNvSpPr>
          <p:nvPr>
            <p:ph idx="1"/>
          </p:nvPr>
        </p:nvSpPr>
        <p:spPr/>
        <p:txBody>
          <a:bodyPr/>
          <a:lstStyle/>
          <a:p>
            <a:pPr marL="0" indent="0"/>
            <a:r>
              <a:rPr lang="en-US" sz="4000" dirty="0"/>
              <a:t>Will you give your heart to Jesus?</a:t>
            </a:r>
          </a:p>
          <a:p>
            <a:pPr marL="0" indent="0"/>
            <a:r>
              <a:rPr lang="en-US" sz="4000" dirty="0"/>
              <a:t>Will you give your home to Jesus?</a:t>
            </a:r>
          </a:p>
          <a:p>
            <a:pPr marL="0" indent="0"/>
            <a:r>
              <a:rPr lang="en-US" sz="4000" dirty="0"/>
              <a:t>Will you give your hurts to Jesus?</a:t>
            </a:r>
          </a:p>
          <a:p>
            <a:pPr marL="0" indent="0"/>
            <a:r>
              <a:rPr lang="en-US" sz="4000" dirty="0"/>
              <a:t>Will you give your hopes to Jesus?</a:t>
            </a:r>
          </a:p>
        </p:txBody>
      </p:sp>
    </p:spTree>
    <p:extLst>
      <p:ext uri="{BB962C8B-B14F-4D97-AF65-F5344CB8AC3E}">
        <p14:creationId xmlns:p14="http://schemas.microsoft.com/office/powerpoint/2010/main" val="23968964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algn="r" eaLnBrk="1" hangingPunct="1"/>
            <a:r>
              <a:rPr lang="en-US" dirty="0">
                <a:ea typeface="ＭＳ Ｐゴシック" pitchFamily="34" charset="-128"/>
              </a:rPr>
              <a:t>Questions?</a:t>
            </a:r>
          </a:p>
          <a:p>
            <a:pPr algn="r" eaLnBrk="1" hangingPunct="1"/>
            <a:r>
              <a:rPr lang="en-US" dirty="0">
                <a:ea typeface="ＭＳ Ｐゴシック" pitchFamily="34" charset="-128"/>
              </a:rPr>
              <a:t>Comments?</a:t>
            </a:r>
          </a:p>
          <a:p>
            <a:pPr algn="r" eaLnBrk="1" hangingPunct="1"/>
            <a:r>
              <a:rPr lang="en-US" dirty="0">
                <a:ea typeface="ＭＳ Ｐゴシック" pitchFamily="34" charset="-128"/>
              </a:rPr>
              <a:t>Experiences?</a:t>
            </a:r>
          </a:p>
          <a:p>
            <a:pPr eaLnBrk="1" hangingPunct="1"/>
            <a:endParaRPr lang="en-US" sz="2800" dirty="0">
              <a:ea typeface="ＭＳ Ｐゴシック" pitchFamily="34" charset="-128"/>
            </a:endParaRPr>
          </a:p>
          <a:p>
            <a:pPr eaLnBrk="1" hangingPunct="1"/>
            <a:endParaRPr lang="en-US" sz="34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r>
              <a:rPr lang="en-US" sz="2400" dirty="0">
                <a:ea typeface="ＭＳ Ｐゴシック" pitchFamily="34" charset="-128"/>
              </a:rPr>
              <a:t>risleyc@dwellcc.org</a:t>
            </a:r>
          </a:p>
        </p:txBody>
      </p:sp>
      <p:sp>
        <p:nvSpPr>
          <p:cNvPr id="63491" name="Rectangle 8"/>
          <p:cNvSpPr>
            <a:spLocks noGrp="1" noChangeArrowheads="1"/>
          </p:cNvSpPr>
          <p:nvPr>
            <p:ph type="title"/>
          </p:nvPr>
        </p:nvSpPr>
        <p:spPr>
          <a:xfrm>
            <a:off x="169334" y="266700"/>
            <a:ext cx="9821333" cy="698500"/>
          </a:xfrm>
        </p:spPr>
        <p:txBody>
          <a:bodyPr/>
          <a:lstStyle/>
          <a:p>
            <a:pPr eaLnBrk="1" hangingPunct="1"/>
            <a:r>
              <a:rPr lang="en-US" dirty="0">
                <a:ea typeface="ＭＳ Ｐゴシック" pitchFamily="34" charset="-128"/>
              </a:rPr>
              <a:t>Why This Waste?</a:t>
            </a:r>
            <a:br>
              <a:rPr lang="en-US" dirty="0">
                <a:ea typeface="ＭＳ Ｐゴシック" pitchFamily="34" charset="-128"/>
              </a:rPr>
            </a:br>
            <a:r>
              <a:rPr lang="en-US" sz="2400" i="1" dirty="0">
                <a:ea typeface="ＭＳ Ｐゴシック" pitchFamily="34" charset="-128"/>
              </a:rPr>
              <a:t>(John 12)</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7" end="7"/>
                                            </p:txEl>
                                          </p:spTgt>
                                        </p:tgtEl>
                                        <p:attrNameLst>
                                          <p:attrName>style.visibility</p:attrName>
                                        </p:attrNameLst>
                                      </p:cBhvr>
                                      <p:to>
                                        <p:strVal val="visible"/>
                                      </p:to>
                                    </p:set>
                                    <p:animEffect transition="in" filter="wipe(left)">
                                      <p:cBhvr>
                                        <p:cTn id="19" dur="500"/>
                                        <p:tgtEl>
                                          <p:spTgt spid="8837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Luke 10</a:t>
            </a:r>
          </a:p>
        </p:txBody>
      </p:sp>
      <p:sp>
        <p:nvSpPr>
          <p:cNvPr id="7" name="Content Placeholder 6"/>
          <p:cNvSpPr>
            <a:spLocks noGrp="1"/>
          </p:cNvSpPr>
          <p:nvPr>
            <p:ph idx="1"/>
          </p:nvPr>
        </p:nvSpPr>
        <p:spPr/>
        <p:txBody>
          <a:bodyPr/>
          <a:lstStyle/>
          <a:p>
            <a:r>
              <a:rPr lang="en-US" sz="4000" baseline="30000" dirty="0"/>
              <a:t>38 </a:t>
            </a:r>
            <a:r>
              <a:rPr lang="en-US" sz="4000" dirty="0"/>
              <a:t>As Jesus and the disciples continued on their way to Jerusalem, they came to a certain village where a woman named Martha welcomed him into her home.</a:t>
            </a:r>
          </a:p>
          <a:p>
            <a:r>
              <a:rPr lang="en-US" sz="4000" baseline="30000" dirty="0"/>
              <a:t>39 </a:t>
            </a:r>
            <a:r>
              <a:rPr lang="en-US" sz="4000" dirty="0"/>
              <a:t>Her sister, Mary, </a:t>
            </a:r>
            <a:r>
              <a:rPr lang="en-US" sz="4000" u="sng" dirty="0"/>
              <a:t>sat at the Lord’s feet</a:t>
            </a:r>
            <a:r>
              <a:rPr lang="en-US" sz="4000" dirty="0"/>
              <a:t>, listening to what he taught. </a:t>
            </a:r>
          </a:p>
        </p:txBody>
      </p:sp>
      <p:sp>
        <p:nvSpPr>
          <p:cNvPr id="4" name="TextBox 3">
            <a:extLst>
              <a:ext uri="{FF2B5EF4-FFF2-40B4-BE49-F238E27FC236}">
                <a16:creationId xmlns:a16="http://schemas.microsoft.com/office/drawing/2014/main" id="{21A52EA7-9383-436F-9190-0A67B28D8A41}"/>
              </a:ext>
            </a:extLst>
          </p:cNvPr>
          <p:cNvSpPr txBox="1"/>
          <p:nvPr/>
        </p:nvSpPr>
        <p:spPr>
          <a:xfrm>
            <a:off x="114663" y="3848100"/>
            <a:ext cx="5955937" cy="707886"/>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Mary gave Jesus her heart</a:t>
            </a:r>
          </a:p>
        </p:txBody>
      </p:sp>
    </p:spTree>
    <p:extLst>
      <p:ext uri="{BB962C8B-B14F-4D97-AF65-F5344CB8AC3E}">
        <p14:creationId xmlns:p14="http://schemas.microsoft.com/office/powerpoint/2010/main" val="8523828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Luke 10</a:t>
            </a:r>
          </a:p>
        </p:txBody>
      </p:sp>
      <p:sp>
        <p:nvSpPr>
          <p:cNvPr id="7" name="Content Placeholder 6"/>
          <p:cNvSpPr>
            <a:spLocks noGrp="1"/>
          </p:cNvSpPr>
          <p:nvPr>
            <p:ph idx="1"/>
          </p:nvPr>
        </p:nvSpPr>
        <p:spPr/>
        <p:txBody>
          <a:bodyPr/>
          <a:lstStyle/>
          <a:p>
            <a:r>
              <a:rPr lang="en-US" sz="4000" baseline="30000" dirty="0"/>
              <a:t>38 </a:t>
            </a:r>
            <a:r>
              <a:rPr lang="en-US" sz="4000" dirty="0"/>
              <a:t>As Jesus and the disciples continued on their way to Jerusalem, they came to a certain village where a woman named Martha </a:t>
            </a:r>
            <a:r>
              <a:rPr lang="en-US" sz="4000" u="sng" dirty="0"/>
              <a:t>welcomed him into her home</a:t>
            </a:r>
            <a:r>
              <a:rPr lang="en-US" sz="4000" dirty="0"/>
              <a:t>.</a:t>
            </a:r>
          </a:p>
          <a:p>
            <a:r>
              <a:rPr lang="en-US" sz="4000" baseline="30000" dirty="0"/>
              <a:t>39 </a:t>
            </a:r>
            <a:r>
              <a:rPr lang="en-US" sz="4000" dirty="0"/>
              <a:t>Her sister, Mary, sat at the Lord’s feet, listening to what he taught. </a:t>
            </a:r>
          </a:p>
        </p:txBody>
      </p:sp>
      <p:sp>
        <p:nvSpPr>
          <p:cNvPr id="4" name="TextBox 3">
            <a:extLst>
              <a:ext uri="{FF2B5EF4-FFF2-40B4-BE49-F238E27FC236}">
                <a16:creationId xmlns:a16="http://schemas.microsoft.com/office/drawing/2014/main" id="{1C622D62-0BB7-4B23-B9B9-3833DB509FF8}"/>
              </a:ext>
            </a:extLst>
          </p:cNvPr>
          <p:cNvSpPr txBox="1"/>
          <p:nvPr/>
        </p:nvSpPr>
        <p:spPr>
          <a:xfrm>
            <a:off x="114663" y="3848100"/>
            <a:ext cx="5998754" cy="707886"/>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Mary gave Jesus her home</a:t>
            </a:r>
          </a:p>
        </p:txBody>
      </p:sp>
    </p:spTree>
    <p:extLst>
      <p:ext uri="{BB962C8B-B14F-4D97-AF65-F5344CB8AC3E}">
        <p14:creationId xmlns:p14="http://schemas.microsoft.com/office/powerpoint/2010/main" val="31465189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Luke 10</a:t>
            </a:r>
          </a:p>
        </p:txBody>
      </p:sp>
      <p:sp>
        <p:nvSpPr>
          <p:cNvPr id="7" name="Content Placeholder 6"/>
          <p:cNvSpPr>
            <a:spLocks noGrp="1"/>
          </p:cNvSpPr>
          <p:nvPr>
            <p:ph idx="1"/>
          </p:nvPr>
        </p:nvSpPr>
        <p:spPr/>
        <p:txBody>
          <a:bodyPr/>
          <a:lstStyle/>
          <a:p>
            <a:r>
              <a:rPr lang="en-US" sz="4000" baseline="30000" dirty="0"/>
              <a:t>38 </a:t>
            </a:r>
            <a:r>
              <a:rPr lang="en-US" sz="4000" dirty="0"/>
              <a:t>As Jesus and the disciples continued on their way to Jerusalem, they came to a certain village where a woman named Martha </a:t>
            </a:r>
            <a:r>
              <a:rPr lang="en-US" sz="4000" u="sng" dirty="0"/>
              <a:t>welcomed him into her home</a:t>
            </a:r>
            <a:r>
              <a:rPr lang="en-US" sz="4000" dirty="0"/>
              <a:t>.</a:t>
            </a:r>
          </a:p>
          <a:p>
            <a:r>
              <a:rPr lang="en-US" sz="4000" baseline="30000" dirty="0"/>
              <a:t>39 </a:t>
            </a:r>
            <a:r>
              <a:rPr lang="en-US" sz="4000" dirty="0"/>
              <a:t>Her sister, Mary, sat at the Lord’s feet, listening to what he taught. </a:t>
            </a:r>
          </a:p>
        </p:txBody>
      </p:sp>
      <p:sp>
        <p:nvSpPr>
          <p:cNvPr id="4" name="TextBox 3">
            <a:extLst>
              <a:ext uri="{FF2B5EF4-FFF2-40B4-BE49-F238E27FC236}">
                <a16:creationId xmlns:a16="http://schemas.microsoft.com/office/drawing/2014/main" id="{1C622D62-0BB7-4B23-B9B9-3833DB509FF8}"/>
              </a:ext>
            </a:extLst>
          </p:cNvPr>
          <p:cNvSpPr txBox="1"/>
          <p:nvPr/>
        </p:nvSpPr>
        <p:spPr>
          <a:xfrm>
            <a:off x="114663" y="3848100"/>
            <a:ext cx="5998754" cy="707886"/>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Mary gave Jesus her home</a:t>
            </a:r>
          </a:p>
        </p:txBody>
      </p:sp>
      <p:pic>
        <p:nvPicPr>
          <p:cNvPr id="2" name="Picture 1">
            <a:extLst>
              <a:ext uri="{FF2B5EF4-FFF2-40B4-BE49-F238E27FC236}">
                <a16:creationId xmlns:a16="http://schemas.microsoft.com/office/drawing/2014/main" id="{E96AB6BA-C1F9-4BC0-9661-94D179BAE934}"/>
              </a:ext>
            </a:extLst>
          </p:cNvPr>
          <p:cNvPicPr>
            <a:picLocks noChangeAspect="1"/>
          </p:cNvPicPr>
          <p:nvPr/>
        </p:nvPicPr>
        <p:blipFill>
          <a:blip r:embed="rId3"/>
          <a:stretch>
            <a:fillRect/>
          </a:stretch>
        </p:blipFill>
        <p:spPr>
          <a:xfrm>
            <a:off x="1498600" y="419100"/>
            <a:ext cx="7102320" cy="4764975"/>
          </a:xfrm>
          <a:prstGeom prst="rect">
            <a:avLst/>
          </a:prstGeom>
        </p:spPr>
      </p:pic>
    </p:spTree>
    <p:extLst>
      <p:ext uri="{BB962C8B-B14F-4D97-AF65-F5344CB8AC3E}">
        <p14:creationId xmlns:p14="http://schemas.microsoft.com/office/powerpoint/2010/main" val="169314727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Luke 10</a:t>
            </a:r>
          </a:p>
        </p:txBody>
      </p:sp>
      <p:sp>
        <p:nvSpPr>
          <p:cNvPr id="7" name="Content Placeholder 6"/>
          <p:cNvSpPr>
            <a:spLocks noGrp="1"/>
          </p:cNvSpPr>
          <p:nvPr>
            <p:ph idx="1"/>
          </p:nvPr>
        </p:nvSpPr>
        <p:spPr/>
        <p:txBody>
          <a:bodyPr/>
          <a:lstStyle/>
          <a:p>
            <a:r>
              <a:rPr lang="en-US" sz="4000" baseline="30000" dirty="0"/>
              <a:t>38 </a:t>
            </a:r>
            <a:r>
              <a:rPr lang="en-US" sz="4000" dirty="0"/>
              <a:t>As Jesus and the disciples continued on their way to Jerusalem, they came to a certain village where a woman named Martha </a:t>
            </a:r>
            <a:r>
              <a:rPr lang="en-US" sz="4000" u="sng" dirty="0"/>
              <a:t>welcomed him into her home</a:t>
            </a:r>
            <a:r>
              <a:rPr lang="en-US" sz="4000" dirty="0"/>
              <a:t>.</a:t>
            </a:r>
          </a:p>
          <a:p>
            <a:r>
              <a:rPr lang="en-US" sz="4000" baseline="30000" dirty="0"/>
              <a:t>39 </a:t>
            </a:r>
            <a:r>
              <a:rPr lang="en-US" sz="4000" dirty="0"/>
              <a:t>Her sister, Mary, sat at the Lord’s feet, listening to what he taught. </a:t>
            </a:r>
          </a:p>
        </p:txBody>
      </p:sp>
      <p:sp>
        <p:nvSpPr>
          <p:cNvPr id="4" name="TextBox 3">
            <a:extLst>
              <a:ext uri="{FF2B5EF4-FFF2-40B4-BE49-F238E27FC236}">
                <a16:creationId xmlns:a16="http://schemas.microsoft.com/office/drawing/2014/main" id="{1C622D62-0BB7-4B23-B9B9-3833DB509FF8}"/>
              </a:ext>
            </a:extLst>
          </p:cNvPr>
          <p:cNvSpPr txBox="1"/>
          <p:nvPr/>
        </p:nvSpPr>
        <p:spPr>
          <a:xfrm>
            <a:off x="114663" y="3848100"/>
            <a:ext cx="5998754" cy="707886"/>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Mary gave Jesus her home</a:t>
            </a:r>
          </a:p>
        </p:txBody>
      </p:sp>
    </p:spTree>
    <p:extLst>
      <p:ext uri="{BB962C8B-B14F-4D97-AF65-F5344CB8AC3E}">
        <p14:creationId xmlns:p14="http://schemas.microsoft.com/office/powerpoint/2010/main" val="91235322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Luke 10</a:t>
            </a:r>
          </a:p>
        </p:txBody>
      </p:sp>
      <p:sp>
        <p:nvSpPr>
          <p:cNvPr id="7" name="Content Placeholder 6"/>
          <p:cNvSpPr>
            <a:spLocks noGrp="1"/>
          </p:cNvSpPr>
          <p:nvPr>
            <p:ph idx="1"/>
          </p:nvPr>
        </p:nvSpPr>
        <p:spPr/>
        <p:txBody>
          <a:bodyPr/>
          <a:lstStyle/>
          <a:p>
            <a:r>
              <a:rPr lang="en-US" sz="4000" baseline="30000" dirty="0"/>
              <a:t>40 </a:t>
            </a:r>
            <a:r>
              <a:rPr lang="en-US" sz="4000" dirty="0"/>
              <a:t>But Martha was distracted by the big dinner she was preparing. She came to Jesus and said, “Lord, doesn’t it seem unfair to you that my sister just sits here while I do all the work? </a:t>
            </a:r>
          </a:p>
          <a:p>
            <a:r>
              <a:rPr lang="en-US" sz="4000" dirty="0"/>
              <a:t>Tell her to come and help me.” </a:t>
            </a:r>
          </a:p>
        </p:txBody>
      </p:sp>
    </p:spTree>
    <p:extLst>
      <p:ext uri="{BB962C8B-B14F-4D97-AF65-F5344CB8AC3E}">
        <p14:creationId xmlns:p14="http://schemas.microsoft.com/office/powerpoint/2010/main" val="7478449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Luke 10</a:t>
            </a:r>
          </a:p>
        </p:txBody>
      </p:sp>
      <p:sp>
        <p:nvSpPr>
          <p:cNvPr id="7" name="Content Placeholder 6"/>
          <p:cNvSpPr>
            <a:spLocks noGrp="1"/>
          </p:cNvSpPr>
          <p:nvPr>
            <p:ph idx="1"/>
          </p:nvPr>
        </p:nvSpPr>
        <p:spPr/>
        <p:txBody>
          <a:bodyPr/>
          <a:lstStyle/>
          <a:p>
            <a:r>
              <a:rPr lang="en-US" sz="4000" baseline="30000" dirty="0"/>
              <a:t>41 </a:t>
            </a:r>
            <a:r>
              <a:rPr lang="en-US" sz="4000" dirty="0"/>
              <a:t>But the Lord said to her, “My dear Martha, you are worried and upset over all these details! </a:t>
            </a:r>
          </a:p>
          <a:p>
            <a:r>
              <a:rPr lang="en-US" sz="4000" baseline="30000" dirty="0"/>
              <a:t>42 </a:t>
            </a:r>
            <a:r>
              <a:rPr lang="en-US" sz="4000" dirty="0"/>
              <a:t>There is only one thing worth being concerned about. Mary has discovered it, and it will not be taken away from her.”</a:t>
            </a:r>
          </a:p>
        </p:txBody>
      </p:sp>
      <p:sp>
        <p:nvSpPr>
          <p:cNvPr id="4" name="TextBox 3">
            <a:extLst>
              <a:ext uri="{FF2B5EF4-FFF2-40B4-BE49-F238E27FC236}">
                <a16:creationId xmlns:a16="http://schemas.microsoft.com/office/drawing/2014/main" id="{7D231B19-E264-404D-994E-7DCD2C618EDC}"/>
              </a:ext>
            </a:extLst>
          </p:cNvPr>
          <p:cNvSpPr txBox="1"/>
          <p:nvPr/>
        </p:nvSpPr>
        <p:spPr>
          <a:xfrm>
            <a:off x="114663" y="3848100"/>
            <a:ext cx="8699137" cy="707886"/>
          </a:xfrm>
          <a:prstGeom prst="rect">
            <a:avLst/>
          </a:prstGeom>
          <a:noFill/>
          <a:ln w="15875">
            <a:solidFill>
              <a:schemeClr val="bg1"/>
            </a:solidFill>
          </a:ln>
        </p:spPr>
        <p:txBody>
          <a:bodyPr wrap="square" rtlCol="0">
            <a:spAutoFit/>
          </a:bodyPr>
          <a:lstStyle/>
          <a:p>
            <a:r>
              <a:rPr lang="en-US" dirty="0">
                <a:latin typeface="Calibri Light" panose="020F0302020204030204" pitchFamily="34" charset="0"/>
                <a:cs typeface="Calibri Light" panose="020F0302020204030204" pitchFamily="34" charset="0"/>
              </a:rPr>
              <a:t>Mary loved spending time with Jesus</a:t>
            </a:r>
          </a:p>
        </p:txBody>
      </p:sp>
    </p:spTree>
    <p:extLst>
      <p:ext uri="{BB962C8B-B14F-4D97-AF65-F5344CB8AC3E}">
        <p14:creationId xmlns:p14="http://schemas.microsoft.com/office/powerpoint/2010/main" val="22063344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1877</Words>
  <Application>Microsoft Office PowerPoint</Application>
  <PresentationFormat>Custom</PresentationFormat>
  <Paragraphs>167</Paragraphs>
  <Slides>37</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ＭＳ Ｐゴシック</vt:lpstr>
      <vt:lpstr>ＭＳ Ｐゴシック</vt:lpstr>
      <vt:lpstr>Arial</vt:lpstr>
      <vt:lpstr>Calibri Light</vt:lpstr>
      <vt:lpstr>Georgia</vt:lpstr>
      <vt:lpstr>Papyrus</vt:lpstr>
      <vt:lpstr>Times New Roman</vt:lpstr>
      <vt:lpstr>Default Design</vt:lpstr>
      <vt:lpstr>Why This Waste?</vt:lpstr>
      <vt:lpstr>John 12</vt:lpstr>
      <vt:lpstr>Luke 10</vt:lpstr>
      <vt:lpstr>Luke 10</vt:lpstr>
      <vt:lpstr>Luke 10</vt:lpstr>
      <vt:lpstr>Luke 10</vt:lpstr>
      <vt:lpstr>Luke 10</vt:lpstr>
      <vt:lpstr>Luke 10</vt:lpstr>
      <vt:lpstr>Luke 10</vt:lpstr>
      <vt:lpstr>John 11</vt:lpstr>
      <vt:lpstr>John 11</vt:lpstr>
      <vt:lpstr>John 11</vt:lpstr>
      <vt:lpstr>John 11</vt:lpstr>
      <vt:lpstr>John 11</vt:lpstr>
      <vt:lpstr>John 11</vt:lpstr>
      <vt:lpstr>John 11</vt:lpstr>
      <vt:lpstr>John 12</vt:lpstr>
      <vt:lpstr>John 12</vt:lpstr>
      <vt:lpstr>John 12</vt:lpstr>
      <vt:lpstr>John 12</vt:lpstr>
      <vt:lpstr>PowerPoint Presentation</vt:lpstr>
      <vt:lpstr>John 12</vt:lpstr>
      <vt:lpstr>John 12</vt:lpstr>
      <vt:lpstr>John 12</vt:lpstr>
      <vt:lpstr>PowerPoint Presentation</vt:lpstr>
      <vt:lpstr>PowerPoint Presentation</vt:lpstr>
      <vt:lpstr>PowerPoint Presentation</vt:lpstr>
      <vt:lpstr>PowerPoint Presentation</vt:lpstr>
      <vt:lpstr>PowerPoint Presentation</vt:lpstr>
      <vt:lpstr>PowerPoint Presentation</vt:lpstr>
      <vt:lpstr>John 12</vt:lpstr>
      <vt:lpstr>John 12</vt:lpstr>
      <vt:lpstr>John 12</vt:lpstr>
      <vt:lpstr>John 12</vt:lpstr>
      <vt:lpstr>John 12</vt:lpstr>
      <vt:lpstr>Summary</vt:lpstr>
      <vt:lpstr>Why This Waste? (John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2024-06-17T19:58:28Z</dcterms:created>
  <dcterms:modified xsi:type="dcterms:W3CDTF">2024-06-17T19:58:33Z</dcterms:modified>
</cp:coreProperties>
</file>