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5683" r:id="rId4"/>
  </p:sldMasterIdLst>
  <p:notesMasterIdLst>
    <p:notesMasterId r:id="rId41"/>
  </p:notesMasterIdLst>
  <p:sldIdLst>
    <p:sldId id="8541" r:id="rId5"/>
    <p:sldId id="8872" r:id="rId6"/>
    <p:sldId id="9711" r:id="rId7"/>
    <p:sldId id="9710" r:id="rId8"/>
    <p:sldId id="9712" r:id="rId9"/>
    <p:sldId id="9713" r:id="rId10"/>
    <p:sldId id="9714" r:id="rId11"/>
    <p:sldId id="9716" r:id="rId12"/>
    <p:sldId id="9717" r:id="rId13"/>
    <p:sldId id="9718" r:id="rId14"/>
    <p:sldId id="9719" r:id="rId15"/>
    <p:sldId id="9720" r:id="rId16"/>
    <p:sldId id="9721" r:id="rId17"/>
    <p:sldId id="9722" r:id="rId18"/>
    <p:sldId id="9723" r:id="rId19"/>
    <p:sldId id="9724" r:id="rId20"/>
    <p:sldId id="9725" r:id="rId21"/>
    <p:sldId id="9726" r:id="rId22"/>
    <p:sldId id="9727" r:id="rId23"/>
    <p:sldId id="9728" r:id="rId24"/>
    <p:sldId id="9729" r:id="rId25"/>
    <p:sldId id="9730" r:id="rId26"/>
    <p:sldId id="9732" r:id="rId27"/>
    <p:sldId id="9709" r:id="rId28"/>
    <p:sldId id="9742" r:id="rId29"/>
    <p:sldId id="9733" r:id="rId30"/>
    <p:sldId id="9707" r:id="rId31"/>
    <p:sldId id="9734" r:id="rId32"/>
    <p:sldId id="9735" r:id="rId33"/>
    <p:sldId id="9743" r:id="rId34"/>
    <p:sldId id="9736" r:id="rId35"/>
    <p:sldId id="9737" r:id="rId36"/>
    <p:sldId id="9738" r:id="rId37"/>
    <p:sldId id="9739" r:id="rId38"/>
    <p:sldId id="9740" r:id="rId39"/>
    <p:sldId id="9741" r:id="rId4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4038"/>
    <a:srgbClr val="586676"/>
    <a:srgbClr val="5286C4"/>
    <a:srgbClr val="393939"/>
    <a:srgbClr val="254061"/>
    <a:srgbClr val="D3E6FF"/>
    <a:srgbClr val="B0E4CD"/>
    <a:srgbClr val="35A5C2"/>
    <a:srgbClr val="385D8A"/>
    <a:srgbClr val="3862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21"/>
    <p:restoredTop sz="59347"/>
  </p:normalViewPr>
  <p:slideViewPr>
    <p:cSldViewPr snapToGrid="0" snapToObjects="1">
      <p:cViewPr varScale="1">
        <p:scale>
          <a:sx n="40" d="100"/>
          <a:sy n="40" d="100"/>
        </p:scale>
        <p:origin x="1404" y="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517133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5404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b="1" dirty="0">
                <a:solidFill>
                  <a:srgbClr val="0432FF"/>
                </a:solidFill>
                <a:effectLst/>
                <a:latin typeface="Times New Roman" panose="02020603050405020304" pitchFamily="18" charset="0"/>
                <a:ea typeface="Cambria" panose="02040503050406030204" pitchFamily="18" charset="0"/>
                <a:cs typeface="Times New Roman" panose="02020603050405020304" pitchFamily="18" charset="0"/>
              </a:rPr>
              <a:t>Helicopter parents attempt to soothe their children anytime they are having an emotional meltdown</a:t>
            </a:r>
            <a:r>
              <a:rPr lang="en-US" sz="1800" b="1" dirty="0">
                <a:solidFill>
                  <a:srgbClr val="000000"/>
                </a:solidFill>
                <a:effectLst/>
                <a:latin typeface="Times New Roman" panose="02020603050405020304" pitchFamily="18" charset="0"/>
                <a:ea typeface="Cambria" panose="02040503050406030204" pitchFamily="18" charset="0"/>
                <a:cs typeface="Times New Roman" panose="02020603050405020304" pitchFamily="18" charset="0"/>
              </a:rPr>
              <a:t>.</a:t>
            </a:r>
            <a:r>
              <a:rPr lang="en-US" sz="1800" dirty="0">
                <a:solidFill>
                  <a:srgbClr val="000000"/>
                </a:solidFill>
                <a:effectLst/>
                <a:latin typeface="Times New Roman" panose="02020603050405020304" pitchFamily="18" charset="0"/>
                <a:ea typeface="Cambria" panose="02040503050406030204" pitchFamily="18" charset="0"/>
                <a:cs typeface="Times New Roman" panose="02020603050405020304" pitchFamily="18" charset="0"/>
              </a:rPr>
              <a:t> They’re always asking their children, “How are you feeling right now, buddy?” “Are you okay?” “Are you upset, frustrated, sad?” </a:t>
            </a:r>
            <a:endParaRPr lang="en-US" sz="18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8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b="1" dirty="0">
                <a:solidFill>
                  <a:srgbClr val="0432FF"/>
                </a:solidFill>
                <a:effectLst/>
                <a:latin typeface="Times New Roman" panose="02020603050405020304" pitchFamily="18" charset="0"/>
                <a:ea typeface="Cambria" panose="02040503050406030204" pitchFamily="18" charset="0"/>
                <a:cs typeface="Times New Roman" panose="02020603050405020304" pitchFamily="18" charset="0"/>
              </a:rPr>
              <a:t>This emphasis on emotions teaches children that their feelings matter most, and that they are fragile.</a:t>
            </a:r>
            <a:r>
              <a:rPr lang="en-US" sz="1800" dirty="0">
                <a:solidFill>
                  <a:srgbClr val="000000"/>
                </a:solidFill>
                <a:effectLst/>
                <a:latin typeface="Times New Roman" panose="02020603050405020304" pitchFamily="18" charset="0"/>
                <a:ea typeface="Cambria" panose="02040503050406030204" pitchFamily="18" charset="0"/>
                <a:cs typeface="Times New Roman" panose="02020603050405020304" pitchFamily="18" charset="0"/>
              </a:rPr>
              <a:t> It teaches them that they can’t deal with hard things.</a:t>
            </a:r>
            <a:endParaRPr lang="en-US" sz="18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286912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27653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1" indent="0" algn="l" defTabSz="914400" rtl="0" eaLnBrk="0" fontAlgn="base" latinLnBrk="0" hangingPunct="0">
              <a:lnSpc>
                <a:spcPct val="100000"/>
              </a:lnSpc>
              <a:spcBef>
                <a:spcPct val="30000"/>
              </a:spcBef>
              <a:spcAft>
                <a:spcPct val="0"/>
              </a:spcAft>
              <a:buClrTx/>
              <a:buSzTx/>
              <a:buFontTx/>
              <a:buNone/>
              <a:tabLst/>
              <a:defRPr/>
            </a:pPr>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602949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527648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887427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84413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430449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95886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034683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932516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598019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403258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014901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630989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850304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039745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937385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741017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5999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168769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216173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59483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950818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788631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0229838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6967542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23620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99751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1"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73650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a:lnSpc>
                <a:spcPts val="144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16630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1"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97197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552966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87341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4/25/2024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4/25/2024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4/25/2024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4/25/2024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4/25/2024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4/25/2024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4/25/2024</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4/25/2024</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4/25/2024</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4/25/2024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4/25/2024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4/25/2024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628649" y="1871518"/>
            <a:ext cx="10934701" cy="3114964"/>
          </a:xfrm>
        </p:spPr>
        <p:txBody>
          <a:bodyPr>
            <a:normAutofit/>
          </a:bodyPr>
          <a:lstStyle/>
          <a:p>
            <a:r>
              <a:rPr lang="en-US" sz="8900" dirty="0">
                <a:solidFill>
                  <a:schemeClr val="bg1"/>
                </a:solidFill>
                <a:latin typeface="Century Gothic" panose="020B0502020202020204" pitchFamily="34" charset="0"/>
              </a:rPr>
              <a:t>PARENTING MEETING</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4987586-7BE2-0603-F944-3CCDA802C87B}"/>
              </a:ext>
            </a:extLst>
          </p:cNvPr>
          <p:cNvSpPr/>
          <p:nvPr/>
        </p:nvSpPr>
        <p:spPr>
          <a:xfrm>
            <a:off x="171450" y="171450"/>
            <a:ext cx="11849100" cy="6477000"/>
          </a:xfrm>
          <a:prstGeom prst="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71C7305B-8564-B5E3-84DF-15C62ED82357}"/>
              </a:ext>
            </a:extLst>
          </p:cNvPr>
          <p:cNvCxnSpPr>
            <a:cxnSpLocks/>
          </p:cNvCxnSpPr>
          <p:nvPr/>
        </p:nvCxnSpPr>
        <p:spPr>
          <a:xfrm>
            <a:off x="152400" y="1085850"/>
            <a:ext cx="118681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161BA6-3958-E867-00E5-E00245E23084}"/>
              </a:ext>
            </a:extLst>
          </p:cNvPr>
          <p:cNvCxnSpPr>
            <a:stCxn id="5" idx="0"/>
          </p:cNvCxnSpPr>
          <p:nvPr/>
        </p:nvCxnSpPr>
        <p:spPr>
          <a:xfrm>
            <a:off x="6096000" y="171450"/>
            <a:ext cx="0" cy="6477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228CF2B-90FB-73C8-A8E9-8084F498E302}"/>
              </a:ext>
            </a:extLst>
          </p:cNvPr>
          <p:cNvSpPr txBox="1"/>
          <p:nvPr/>
        </p:nvSpPr>
        <p:spPr>
          <a:xfrm>
            <a:off x="171450"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Helicopter</a:t>
            </a:r>
          </a:p>
        </p:txBody>
      </p:sp>
      <p:sp>
        <p:nvSpPr>
          <p:cNvPr id="14" name="TextBox 13">
            <a:extLst>
              <a:ext uri="{FF2B5EF4-FFF2-40B4-BE49-F238E27FC236}">
                <a16:creationId xmlns:a16="http://schemas.microsoft.com/office/drawing/2014/main" id="{2A905557-465F-ED8D-EE28-B84C05735471}"/>
              </a:ext>
            </a:extLst>
          </p:cNvPr>
          <p:cNvSpPr txBox="1"/>
          <p:nvPr/>
        </p:nvSpPr>
        <p:spPr>
          <a:xfrm>
            <a:off x="6124575"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Village</a:t>
            </a:r>
          </a:p>
        </p:txBody>
      </p:sp>
      <p:sp>
        <p:nvSpPr>
          <p:cNvPr id="15" name="TextBox 14">
            <a:extLst>
              <a:ext uri="{FF2B5EF4-FFF2-40B4-BE49-F238E27FC236}">
                <a16:creationId xmlns:a16="http://schemas.microsoft.com/office/drawing/2014/main" id="{1DCFA532-6AAC-858C-A994-8132C0736E35}"/>
              </a:ext>
            </a:extLst>
          </p:cNvPr>
          <p:cNvSpPr txBox="1"/>
          <p:nvPr/>
        </p:nvSpPr>
        <p:spPr>
          <a:xfrm>
            <a:off x="209550" y="1162050"/>
            <a:ext cx="5886449" cy="4856714"/>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Tends to emphasize nurture (cf. Grant Study).</a:t>
            </a:r>
          </a:p>
          <a:p>
            <a:pPr marL="466725" indent="-466725">
              <a:lnSpc>
                <a:spcPct val="90000"/>
              </a:lnSpc>
              <a:buFont typeface="Arial" panose="020B0604020202020204" pitchFamily="34" charset="0"/>
              <a:buChar char="•"/>
            </a:pP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 men in the study with warm relationships with their fathers</a:t>
            </a:r>
            <a:r>
              <a:rPr lang="en-US" sz="3400" dirty="0">
                <a:solidFill>
                  <a:schemeClr val="bg1"/>
                </a:solidFill>
                <a:latin typeface="Calibri Light" panose="020F0302020204030204" pitchFamily="34" charset="0"/>
                <a:cs typeface="Calibri Light" panose="020F0302020204030204" pitchFamily="34" charset="0"/>
              </a:rPr>
              <a:t>.   </a:t>
            </a:r>
          </a:p>
          <a:p>
            <a:pPr marL="914400" lvl="1" indent="-447675">
              <a:lnSpc>
                <a:spcPct val="90000"/>
              </a:lnSpc>
              <a:buSzPct val="80000"/>
              <a:buFont typeface="Wingdings" pitchFamily="2" charset="2"/>
              <a:buChar char="§"/>
            </a:pPr>
            <a:r>
              <a:rPr lang="en-US" sz="3400" dirty="0">
                <a:solidFill>
                  <a:schemeClr val="bg1"/>
                </a:solidFill>
                <a:latin typeface="Calibri Light" panose="020F0302020204030204" pitchFamily="34" charset="0"/>
                <a:cs typeface="Calibri Light" panose="020F0302020204030204" pitchFamily="34" charset="0"/>
              </a:rPr>
              <a:t>More content in their retirements</a:t>
            </a:r>
          </a:p>
          <a:p>
            <a:pPr marL="914400" lvl="1" indent="-447675">
              <a:lnSpc>
                <a:spcPct val="90000"/>
              </a:lnSpc>
              <a:buSzPct val="80000"/>
              <a:buFont typeface="Wingdings" pitchFamily="2" charset="2"/>
              <a:buChar char="§"/>
            </a:pPr>
            <a:r>
              <a:rPr lang="en-US" sz="3400" dirty="0">
                <a:solidFill>
                  <a:schemeClr val="bg1"/>
                </a:solidFill>
                <a:latin typeface="Calibri Light" panose="020F0302020204030204" pitchFamily="34" charset="0"/>
                <a:cs typeface="Calibri Light" panose="020F0302020204030204" pitchFamily="34" charset="0"/>
              </a:rPr>
              <a:t>Was better predictor of adult social mobility than intelligence</a:t>
            </a:r>
          </a:p>
        </p:txBody>
      </p:sp>
      <p:sp>
        <p:nvSpPr>
          <p:cNvPr id="2" name="TextBox 1">
            <a:extLst>
              <a:ext uri="{FF2B5EF4-FFF2-40B4-BE49-F238E27FC236}">
                <a16:creationId xmlns:a16="http://schemas.microsoft.com/office/drawing/2014/main" id="{1FAFBCA3-25AE-848E-5698-63871D59EA62}"/>
              </a:ext>
            </a:extLst>
          </p:cNvPr>
          <p:cNvSpPr txBox="1"/>
          <p:nvPr/>
        </p:nvSpPr>
        <p:spPr>
          <a:xfrm>
            <a:off x="6115051" y="1162050"/>
            <a:ext cx="5867398" cy="4358116"/>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May lead to emotional neglect</a:t>
            </a:r>
          </a:p>
          <a:p>
            <a:pPr marL="457200" indent="-457200">
              <a:lnSpc>
                <a:spcPct val="90000"/>
              </a:lnSpc>
              <a:buFont typeface="Arial" panose="020B0604020202020204" pitchFamily="34" charset="0"/>
              <a:buChar char="•"/>
            </a:pPr>
            <a:r>
              <a:rPr lang="en-US" sz="3400" dirty="0">
                <a:solidFill>
                  <a:schemeClr val="bg1"/>
                </a:solidFill>
                <a:latin typeface="Calibri Light" panose="020F0302020204030204" pitchFamily="34" charset="0"/>
                <a:cs typeface="Calibri Light" panose="020F0302020204030204" pitchFamily="34" charset="0"/>
              </a:rPr>
              <a:t>According to the Grant Study, men with a poor relationship with their mothers   </a:t>
            </a:r>
          </a:p>
          <a:p>
            <a:pPr marL="914400" lvl="0" indent="-447675">
              <a:lnSpc>
                <a:spcPct val="90000"/>
              </a:lnSpc>
              <a:buSzPct val="80000"/>
              <a:buFont typeface="Wingdings" pitchFamily="2" charset="2"/>
              <a:buChar char="§"/>
            </a:pPr>
            <a:r>
              <a:rPr lang="en-US" sz="3400" dirty="0">
                <a:solidFill>
                  <a:schemeClr val="bg1"/>
                </a:solidFill>
                <a:latin typeface="Calibri Light" panose="020F0302020204030204" pitchFamily="34" charset="0"/>
                <a:cs typeface="Calibri Light" panose="020F0302020204030204" pitchFamily="34" charset="0"/>
              </a:rPr>
              <a:t>Took more prescription drugs of all kinds, and</a:t>
            </a:r>
          </a:p>
          <a:p>
            <a:pPr marL="914400" lvl="0" indent="-447675">
              <a:lnSpc>
                <a:spcPct val="90000"/>
              </a:lnSpc>
              <a:buSzPct val="80000"/>
              <a:buFont typeface="Wingdings" pitchFamily="2" charset="2"/>
              <a:buChar char="§"/>
            </a:pPr>
            <a:r>
              <a:rPr lang="en-US" sz="3400" dirty="0">
                <a:solidFill>
                  <a:schemeClr val="bg1"/>
                </a:solidFill>
                <a:latin typeface="Calibri Light" panose="020F0302020204030204" pitchFamily="34" charset="0"/>
                <a:cs typeface="Calibri Light" panose="020F0302020204030204" pitchFamily="34" charset="0"/>
              </a:rPr>
              <a:t>Spent five times as much time in psychiatric hospitals </a:t>
            </a:r>
          </a:p>
        </p:txBody>
      </p:sp>
      <p:sp>
        <p:nvSpPr>
          <p:cNvPr id="3" name="Rectangle 2">
            <a:extLst>
              <a:ext uri="{FF2B5EF4-FFF2-40B4-BE49-F238E27FC236}">
                <a16:creationId xmlns:a16="http://schemas.microsoft.com/office/drawing/2014/main" id="{F8D0B10D-6A17-F7C8-D9C4-804566BDAE30}"/>
              </a:ext>
            </a:extLst>
          </p:cNvPr>
          <p:cNvSpPr>
            <a:spLocks noChangeArrowheads="1"/>
          </p:cNvSpPr>
          <p:nvPr/>
        </p:nvSpPr>
        <p:spPr bwMode="auto">
          <a:xfrm>
            <a:off x="340346" y="4082061"/>
            <a:ext cx="11718304" cy="264256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43F3C0CE-C765-1A17-0B05-97D045F17F8B}"/>
              </a:ext>
            </a:extLst>
          </p:cNvPr>
          <p:cNvSpPr txBox="1">
            <a:spLocks noChangeArrowheads="1"/>
          </p:cNvSpPr>
          <p:nvPr/>
        </p:nvSpPr>
        <p:spPr bwMode="auto">
          <a:xfrm>
            <a:off x="377617" y="4182711"/>
            <a:ext cx="11618041" cy="167122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George Vaillant: “Yes, difficulties may sometimes lead to post-traumatic growth, and some men’s lives did improve over time. </a:t>
            </a:r>
          </a:p>
        </p:txBody>
      </p:sp>
    </p:spTree>
    <p:extLst>
      <p:ext uri="{BB962C8B-B14F-4D97-AF65-F5344CB8AC3E}">
        <p14:creationId xmlns:p14="http://schemas.microsoft.com/office/powerpoint/2010/main" val="1275717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4987586-7BE2-0603-F944-3CCDA802C87B}"/>
              </a:ext>
            </a:extLst>
          </p:cNvPr>
          <p:cNvSpPr/>
          <p:nvPr/>
        </p:nvSpPr>
        <p:spPr>
          <a:xfrm>
            <a:off x="171450" y="171450"/>
            <a:ext cx="11849100" cy="6477000"/>
          </a:xfrm>
          <a:prstGeom prst="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71C7305B-8564-B5E3-84DF-15C62ED82357}"/>
              </a:ext>
            </a:extLst>
          </p:cNvPr>
          <p:cNvCxnSpPr>
            <a:cxnSpLocks/>
          </p:cNvCxnSpPr>
          <p:nvPr/>
        </p:nvCxnSpPr>
        <p:spPr>
          <a:xfrm>
            <a:off x="152400" y="1085850"/>
            <a:ext cx="118681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161BA6-3958-E867-00E5-E00245E23084}"/>
              </a:ext>
            </a:extLst>
          </p:cNvPr>
          <p:cNvCxnSpPr>
            <a:stCxn id="5" idx="0"/>
          </p:cNvCxnSpPr>
          <p:nvPr/>
        </p:nvCxnSpPr>
        <p:spPr>
          <a:xfrm>
            <a:off x="6096000" y="171450"/>
            <a:ext cx="0" cy="6477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228CF2B-90FB-73C8-A8E9-8084F498E302}"/>
              </a:ext>
            </a:extLst>
          </p:cNvPr>
          <p:cNvSpPr txBox="1"/>
          <p:nvPr/>
        </p:nvSpPr>
        <p:spPr>
          <a:xfrm>
            <a:off x="171450"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Helicopter</a:t>
            </a:r>
          </a:p>
        </p:txBody>
      </p:sp>
      <p:sp>
        <p:nvSpPr>
          <p:cNvPr id="14" name="TextBox 13">
            <a:extLst>
              <a:ext uri="{FF2B5EF4-FFF2-40B4-BE49-F238E27FC236}">
                <a16:creationId xmlns:a16="http://schemas.microsoft.com/office/drawing/2014/main" id="{2A905557-465F-ED8D-EE28-B84C05735471}"/>
              </a:ext>
            </a:extLst>
          </p:cNvPr>
          <p:cNvSpPr txBox="1"/>
          <p:nvPr/>
        </p:nvSpPr>
        <p:spPr>
          <a:xfrm>
            <a:off x="6124575"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Village</a:t>
            </a:r>
          </a:p>
        </p:txBody>
      </p:sp>
      <p:sp>
        <p:nvSpPr>
          <p:cNvPr id="15" name="TextBox 14">
            <a:extLst>
              <a:ext uri="{FF2B5EF4-FFF2-40B4-BE49-F238E27FC236}">
                <a16:creationId xmlns:a16="http://schemas.microsoft.com/office/drawing/2014/main" id="{1DCFA532-6AAC-858C-A994-8132C0736E35}"/>
              </a:ext>
            </a:extLst>
          </p:cNvPr>
          <p:cNvSpPr txBox="1"/>
          <p:nvPr/>
        </p:nvSpPr>
        <p:spPr>
          <a:xfrm>
            <a:off x="209550" y="1162050"/>
            <a:ext cx="5886449" cy="4856714"/>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Tends to emphasize nurture (cf. Grant Study).</a:t>
            </a:r>
          </a:p>
          <a:p>
            <a:pPr marL="466725" indent="-466725">
              <a:lnSpc>
                <a:spcPct val="90000"/>
              </a:lnSpc>
              <a:buFont typeface="Arial" panose="020B0604020202020204" pitchFamily="34" charset="0"/>
              <a:buChar char="•"/>
            </a:pP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 men in the study with warm relationships with their fathers</a:t>
            </a:r>
            <a:r>
              <a:rPr lang="en-US" sz="3400" dirty="0">
                <a:solidFill>
                  <a:schemeClr val="bg1"/>
                </a:solidFill>
                <a:latin typeface="Calibri Light" panose="020F0302020204030204" pitchFamily="34" charset="0"/>
                <a:cs typeface="Calibri Light" panose="020F0302020204030204" pitchFamily="34" charset="0"/>
              </a:rPr>
              <a:t>.   </a:t>
            </a:r>
          </a:p>
          <a:p>
            <a:pPr marL="914400" lvl="1" indent="-447675">
              <a:lnSpc>
                <a:spcPct val="90000"/>
              </a:lnSpc>
              <a:buSzPct val="80000"/>
              <a:buFont typeface="Wingdings" pitchFamily="2" charset="2"/>
              <a:buChar char="§"/>
            </a:pPr>
            <a:r>
              <a:rPr lang="en-US" sz="3400" dirty="0">
                <a:solidFill>
                  <a:schemeClr val="bg1"/>
                </a:solidFill>
                <a:latin typeface="Calibri Light" panose="020F0302020204030204" pitchFamily="34" charset="0"/>
                <a:cs typeface="Calibri Light" panose="020F0302020204030204" pitchFamily="34" charset="0"/>
              </a:rPr>
              <a:t>More content in their retirements</a:t>
            </a:r>
          </a:p>
          <a:p>
            <a:pPr marL="914400" lvl="1" indent="-447675">
              <a:lnSpc>
                <a:spcPct val="90000"/>
              </a:lnSpc>
              <a:buSzPct val="80000"/>
              <a:buFont typeface="Wingdings" pitchFamily="2" charset="2"/>
              <a:buChar char="§"/>
            </a:pPr>
            <a:r>
              <a:rPr lang="en-US" sz="3400" dirty="0">
                <a:solidFill>
                  <a:schemeClr val="bg1"/>
                </a:solidFill>
                <a:latin typeface="Calibri Light" panose="020F0302020204030204" pitchFamily="34" charset="0"/>
                <a:cs typeface="Calibri Light" panose="020F0302020204030204" pitchFamily="34" charset="0"/>
              </a:rPr>
              <a:t>Was better predictor of adult social mobility than intelligence</a:t>
            </a:r>
          </a:p>
        </p:txBody>
      </p:sp>
      <p:sp>
        <p:nvSpPr>
          <p:cNvPr id="2" name="TextBox 1">
            <a:extLst>
              <a:ext uri="{FF2B5EF4-FFF2-40B4-BE49-F238E27FC236}">
                <a16:creationId xmlns:a16="http://schemas.microsoft.com/office/drawing/2014/main" id="{1FAFBCA3-25AE-848E-5698-63871D59EA62}"/>
              </a:ext>
            </a:extLst>
          </p:cNvPr>
          <p:cNvSpPr txBox="1"/>
          <p:nvPr/>
        </p:nvSpPr>
        <p:spPr>
          <a:xfrm>
            <a:off x="6115051" y="1162050"/>
            <a:ext cx="5867398" cy="4358116"/>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May lead to emotional neglect</a:t>
            </a:r>
          </a:p>
          <a:p>
            <a:pPr marL="457200" indent="-457200">
              <a:lnSpc>
                <a:spcPct val="90000"/>
              </a:lnSpc>
              <a:buFont typeface="Arial" panose="020B0604020202020204" pitchFamily="34" charset="0"/>
              <a:buChar char="•"/>
            </a:pPr>
            <a:r>
              <a:rPr lang="en-US" sz="3400" dirty="0">
                <a:solidFill>
                  <a:schemeClr val="bg1"/>
                </a:solidFill>
                <a:latin typeface="Calibri Light" panose="020F0302020204030204" pitchFamily="34" charset="0"/>
                <a:cs typeface="Calibri Light" panose="020F0302020204030204" pitchFamily="34" charset="0"/>
              </a:rPr>
              <a:t>According to the Grant Study, men with a poor relationship with their mothers   </a:t>
            </a:r>
          </a:p>
          <a:p>
            <a:pPr marL="914400" lvl="0" indent="-447675">
              <a:lnSpc>
                <a:spcPct val="90000"/>
              </a:lnSpc>
              <a:buSzPct val="80000"/>
              <a:buFont typeface="Wingdings" pitchFamily="2" charset="2"/>
              <a:buChar char="§"/>
            </a:pPr>
            <a:r>
              <a:rPr lang="en-US" sz="3400" dirty="0">
                <a:solidFill>
                  <a:schemeClr val="bg1"/>
                </a:solidFill>
                <a:latin typeface="Calibri Light" panose="020F0302020204030204" pitchFamily="34" charset="0"/>
                <a:cs typeface="Calibri Light" panose="020F0302020204030204" pitchFamily="34" charset="0"/>
              </a:rPr>
              <a:t>Took more prescription drugs of all kinds, and</a:t>
            </a:r>
          </a:p>
          <a:p>
            <a:pPr marL="914400" lvl="0" indent="-447675">
              <a:lnSpc>
                <a:spcPct val="90000"/>
              </a:lnSpc>
              <a:buSzPct val="80000"/>
              <a:buFont typeface="Wingdings" pitchFamily="2" charset="2"/>
              <a:buChar char="§"/>
            </a:pPr>
            <a:r>
              <a:rPr lang="en-US" sz="3400" dirty="0">
                <a:solidFill>
                  <a:schemeClr val="bg1"/>
                </a:solidFill>
                <a:latin typeface="Calibri Light" panose="020F0302020204030204" pitchFamily="34" charset="0"/>
                <a:cs typeface="Calibri Light" panose="020F0302020204030204" pitchFamily="34" charset="0"/>
              </a:rPr>
              <a:t>Spent five times as much time in psychiatric hospitals </a:t>
            </a:r>
          </a:p>
        </p:txBody>
      </p:sp>
      <p:sp>
        <p:nvSpPr>
          <p:cNvPr id="3" name="Rectangle 2">
            <a:extLst>
              <a:ext uri="{FF2B5EF4-FFF2-40B4-BE49-F238E27FC236}">
                <a16:creationId xmlns:a16="http://schemas.microsoft.com/office/drawing/2014/main" id="{F8D0B10D-6A17-F7C8-D9C4-804566BDAE30}"/>
              </a:ext>
            </a:extLst>
          </p:cNvPr>
          <p:cNvSpPr>
            <a:spLocks noChangeArrowheads="1"/>
          </p:cNvSpPr>
          <p:nvPr/>
        </p:nvSpPr>
        <p:spPr bwMode="auto">
          <a:xfrm>
            <a:off x="340346" y="4082061"/>
            <a:ext cx="11718304" cy="264256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43F3C0CE-C765-1A17-0B05-97D045F17F8B}"/>
              </a:ext>
            </a:extLst>
          </p:cNvPr>
          <p:cNvSpPr txBox="1">
            <a:spLocks noChangeArrowheads="1"/>
          </p:cNvSpPr>
          <p:nvPr/>
        </p:nvSpPr>
        <p:spPr bwMode="auto">
          <a:xfrm>
            <a:off x="377617" y="4182711"/>
            <a:ext cx="11618041" cy="167122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George Vaillant: “But there is always a high cost in pain and lost opportunities, and for many men with bleak childhoods the outlook remained bleak until they died.”</a:t>
            </a:r>
          </a:p>
        </p:txBody>
      </p:sp>
    </p:spTree>
    <p:extLst>
      <p:ext uri="{BB962C8B-B14F-4D97-AF65-F5344CB8AC3E}">
        <p14:creationId xmlns:p14="http://schemas.microsoft.com/office/powerpoint/2010/main" val="3112838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4987586-7BE2-0603-F944-3CCDA802C87B}"/>
              </a:ext>
            </a:extLst>
          </p:cNvPr>
          <p:cNvSpPr/>
          <p:nvPr/>
        </p:nvSpPr>
        <p:spPr>
          <a:xfrm>
            <a:off x="171450" y="171450"/>
            <a:ext cx="11849100" cy="6477000"/>
          </a:xfrm>
          <a:prstGeom prst="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71C7305B-8564-B5E3-84DF-15C62ED82357}"/>
              </a:ext>
            </a:extLst>
          </p:cNvPr>
          <p:cNvCxnSpPr>
            <a:cxnSpLocks/>
          </p:cNvCxnSpPr>
          <p:nvPr/>
        </p:nvCxnSpPr>
        <p:spPr>
          <a:xfrm>
            <a:off x="152400" y="1085850"/>
            <a:ext cx="118681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161BA6-3958-E867-00E5-E00245E23084}"/>
              </a:ext>
            </a:extLst>
          </p:cNvPr>
          <p:cNvCxnSpPr>
            <a:stCxn id="5" idx="0"/>
          </p:cNvCxnSpPr>
          <p:nvPr/>
        </p:nvCxnSpPr>
        <p:spPr>
          <a:xfrm>
            <a:off x="6096000" y="171450"/>
            <a:ext cx="0" cy="6477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228CF2B-90FB-73C8-A8E9-8084F498E302}"/>
              </a:ext>
            </a:extLst>
          </p:cNvPr>
          <p:cNvSpPr txBox="1"/>
          <p:nvPr/>
        </p:nvSpPr>
        <p:spPr>
          <a:xfrm>
            <a:off x="171450"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Helicopter</a:t>
            </a:r>
          </a:p>
        </p:txBody>
      </p:sp>
      <p:sp>
        <p:nvSpPr>
          <p:cNvPr id="14" name="TextBox 13">
            <a:extLst>
              <a:ext uri="{FF2B5EF4-FFF2-40B4-BE49-F238E27FC236}">
                <a16:creationId xmlns:a16="http://schemas.microsoft.com/office/drawing/2014/main" id="{2A905557-465F-ED8D-EE28-B84C05735471}"/>
              </a:ext>
            </a:extLst>
          </p:cNvPr>
          <p:cNvSpPr txBox="1"/>
          <p:nvPr/>
        </p:nvSpPr>
        <p:spPr>
          <a:xfrm>
            <a:off x="6124575"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Village</a:t>
            </a:r>
          </a:p>
        </p:txBody>
      </p:sp>
      <p:sp>
        <p:nvSpPr>
          <p:cNvPr id="15" name="TextBox 14">
            <a:extLst>
              <a:ext uri="{FF2B5EF4-FFF2-40B4-BE49-F238E27FC236}">
                <a16:creationId xmlns:a16="http://schemas.microsoft.com/office/drawing/2014/main" id="{1DCFA532-6AAC-858C-A994-8132C0736E35}"/>
              </a:ext>
            </a:extLst>
          </p:cNvPr>
          <p:cNvSpPr txBox="1"/>
          <p:nvPr/>
        </p:nvSpPr>
        <p:spPr>
          <a:xfrm>
            <a:off x="209550" y="1162050"/>
            <a:ext cx="5886449" cy="4856714"/>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Ultra-sensitive to the child’s emotions.</a:t>
            </a:r>
          </a:p>
          <a:p>
            <a:pPr marL="466725" indent="-449263">
              <a:lnSpc>
                <a:spcPct val="90000"/>
              </a:lnSpc>
              <a:buFont typeface="Arial" panose="020B0604020202020204" pitchFamily="34" charset="0"/>
              <a:buChar char="•"/>
            </a:pP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Helicopter parents attempt to soothe their children anytime they are having an emotional meltdown</a:t>
            </a:r>
            <a:r>
              <a:rPr lang="en-US" sz="3400" dirty="0">
                <a:solidFill>
                  <a:schemeClr val="bg1"/>
                </a:solidFill>
                <a:latin typeface="Calibri Light" panose="020F0302020204030204" pitchFamily="34" charset="0"/>
                <a:cs typeface="Calibri Light" panose="020F0302020204030204" pitchFamily="34" charset="0"/>
              </a:rPr>
              <a:t>.   </a:t>
            </a:r>
          </a:p>
          <a:p>
            <a:pPr marL="466725" indent="-449263">
              <a:lnSpc>
                <a:spcPct val="90000"/>
              </a:lnSpc>
              <a:buFont typeface="Arial" panose="020B0604020202020204" pitchFamily="34" charset="0"/>
              <a:buChar char="•"/>
            </a:pPr>
            <a:r>
              <a:rPr lang="en-US" sz="3400" dirty="0">
                <a:solidFill>
                  <a:schemeClr val="bg1"/>
                </a:solidFill>
                <a:latin typeface="Calibri Light" panose="020F0302020204030204" pitchFamily="34" charset="0"/>
                <a:cs typeface="Calibri Light" panose="020F0302020204030204" pitchFamily="34" charset="0"/>
              </a:rPr>
              <a:t>This emphasis on emotions teaches children that their feelings matter most, and that they can’t handle hard things.</a:t>
            </a:r>
          </a:p>
        </p:txBody>
      </p:sp>
      <p:sp>
        <p:nvSpPr>
          <p:cNvPr id="2" name="TextBox 1">
            <a:extLst>
              <a:ext uri="{FF2B5EF4-FFF2-40B4-BE49-F238E27FC236}">
                <a16:creationId xmlns:a16="http://schemas.microsoft.com/office/drawing/2014/main" id="{1FAFBCA3-25AE-848E-5698-63871D59EA62}"/>
              </a:ext>
            </a:extLst>
          </p:cNvPr>
          <p:cNvSpPr txBox="1"/>
          <p:nvPr/>
        </p:nvSpPr>
        <p:spPr>
          <a:xfrm>
            <a:off x="6115051" y="1162050"/>
            <a:ext cx="5867398" cy="590931"/>
          </a:xfrm>
          <a:prstGeom prst="rect">
            <a:avLst/>
          </a:prstGeom>
          <a:noFill/>
        </p:spPr>
        <p:txBody>
          <a:bodyPr wrap="square" rtlCol="0">
            <a:spAutoFit/>
          </a:bodyPr>
          <a:lstStyle/>
          <a:p>
            <a:pPr>
              <a:lnSpc>
                <a:spcPct val="90000"/>
              </a:lnSpc>
            </a:pPr>
            <a:r>
              <a:rPr lang="en-US" sz="3600" dirty="0">
                <a:latin typeface="Calibri Light" panose="020F0302020204030204" pitchFamily="34" charset="0"/>
                <a:cs typeface="Calibri Light" panose="020F0302020204030204" pitchFamily="34" charset="0"/>
              </a:rPr>
              <a:t>K</a:t>
            </a:r>
            <a:endParaRPr lang="en-US" sz="34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120160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4987586-7BE2-0603-F944-3CCDA802C87B}"/>
              </a:ext>
            </a:extLst>
          </p:cNvPr>
          <p:cNvSpPr/>
          <p:nvPr/>
        </p:nvSpPr>
        <p:spPr>
          <a:xfrm>
            <a:off x="171450" y="171450"/>
            <a:ext cx="11849100" cy="6477000"/>
          </a:xfrm>
          <a:prstGeom prst="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71C7305B-8564-B5E3-84DF-15C62ED82357}"/>
              </a:ext>
            </a:extLst>
          </p:cNvPr>
          <p:cNvCxnSpPr>
            <a:cxnSpLocks/>
          </p:cNvCxnSpPr>
          <p:nvPr/>
        </p:nvCxnSpPr>
        <p:spPr>
          <a:xfrm>
            <a:off x="152400" y="1085850"/>
            <a:ext cx="118681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161BA6-3958-E867-00E5-E00245E23084}"/>
              </a:ext>
            </a:extLst>
          </p:cNvPr>
          <p:cNvCxnSpPr>
            <a:stCxn id="5" idx="0"/>
          </p:cNvCxnSpPr>
          <p:nvPr/>
        </p:nvCxnSpPr>
        <p:spPr>
          <a:xfrm>
            <a:off x="6096000" y="171450"/>
            <a:ext cx="0" cy="6477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228CF2B-90FB-73C8-A8E9-8084F498E302}"/>
              </a:ext>
            </a:extLst>
          </p:cNvPr>
          <p:cNvSpPr txBox="1"/>
          <p:nvPr/>
        </p:nvSpPr>
        <p:spPr>
          <a:xfrm>
            <a:off x="171450"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Helicopter</a:t>
            </a:r>
          </a:p>
        </p:txBody>
      </p:sp>
      <p:sp>
        <p:nvSpPr>
          <p:cNvPr id="14" name="TextBox 13">
            <a:extLst>
              <a:ext uri="{FF2B5EF4-FFF2-40B4-BE49-F238E27FC236}">
                <a16:creationId xmlns:a16="http://schemas.microsoft.com/office/drawing/2014/main" id="{2A905557-465F-ED8D-EE28-B84C05735471}"/>
              </a:ext>
            </a:extLst>
          </p:cNvPr>
          <p:cNvSpPr txBox="1"/>
          <p:nvPr/>
        </p:nvSpPr>
        <p:spPr>
          <a:xfrm>
            <a:off x="6124575"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Village</a:t>
            </a:r>
          </a:p>
        </p:txBody>
      </p:sp>
      <p:sp>
        <p:nvSpPr>
          <p:cNvPr id="15" name="TextBox 14">
            <a:extLst>
              <a:ext uri="{FF2B5EF4-FFF2-40B4-BE49-F238E27FC236}">
                <a16:creationId xmlns:a16="http://schemas.microsoft.com/office/drawing/2014/main" id="{1DCFA532-6AAC-858C-A994-8132C0736E35}"/>
              </a:ext>
            </a:extLst>
          </p:cNvPr>
          <p:cNvSpPr txBox="1"/>
          <p:nvPr/>
        </p:nvSpPr>
        <p:spPr>
          <a:xfrm>
            <a:off x="209550" y="1162050"/>
            <a:ext cx="5886449" cy="2973122"/>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Ultra-sensitive to the child’s emotions.</a:t>
            </a:r>
          </a:p>
          <a:p>
            <a:pPr marL="466725" indent="-449263">
              <a:lnSpc>
                <a:spcPct val="90000"/>
              </a:lnSpc>
              <a:buFont typeface="Arial" panose="020B0604020202020204" pitchFamily="34" charset="0"/>
              <a:buChar char="•"/>
            </a:pP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What do you think will happen if a child learns to rely on their parents to regulate their emotions? </a:t>
            </a:r>
            <a:endParaRPr lang="en-US" sz="3400" dirty="0">
              <a:solidFill>
                <a:schemeClr val="bg1"/>
              </a:solidFill>
              <a:latin typeface="Calibri Light" panose="020F0302020204030204" pitchFamily="34" charset="0"/>
              <a:cs typeface="Calibri Light" panose="020F0302020204030204" pitchFamily="34" charset="0"/>
            </a:endParaRPr>
          </a:p>
        </p:txBody>
      </p:sp>
      <p:sp>
        <p:nvSpPr>
          <p:cNvPr id="2" name="TextBox 1">
            <a:extLst>
              <a:ext uri="{FF2B5EF4-FFF2-40B4-BE49-F238E27FC236}">
                <a16:creationId xmlns:a16="http://schemas.microsoft.com/office/drawing/2014/main" id="{1FAFBCA3-25AE-848E-5698-63871D59EA62}"/>
              </a:ext>
            </a:extLst>
          </p:cNvPr>
          <p:cNvSpPr txBox="1"/>
          <p:nvPr/>
        </p:nvSpPr>
        <p:spPr>
          <a:xfrm>
            <a:off x="6115051" y="1162050"/>
            <a:ext cx="5867398" cy="1089529"/>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Feelings are not the most important thing </a:t>
            </a:r>
            <a:endParaRPr lang="en-US" sz="3400" dirty="0">
              <a:solidFill>
                <a:schemeClr val="bg1"/>
              </a:solidFill>
              <a:latin typeface="Calibri Light" panose="020F0302020204030204" pitchFamily="34" charset="0"/>
              <a:cs typeface="Calibri Light" panose="020F0302020204030204" pitchFamily="34" charset="0"/>
            </a:endParaRPr>
          </a:p>
        </p:txBody>
      </p:sp>
      <p:sp>
        <p:nvSpPr>
          <p:cNvPr id="3" name="Rectangle 2">
            <a:extLst>
              <a:ext uri="{FF2B5EF4-FFF2-40B4-BE49-F238E27FC236}">
                <a16:creationId xmlns:a16="http://schemas.microsoft.com/office/drawing/2014/main" id="{7643F734-55EB-0BF0-7412-A614904C07F4}"/>
              </a:ext>
            </a:extLst>
          </p:cNvPr>
          <p:cNvSpPr>
            <a:spLocks noChangeArrowheads="1"/>
          </p:cNvSpPr>
          <p:nvPr/>
        </p:nvSpPr>
        <p:spPr bwMode="auto">
          <a:xfrm>
            <a:off x="299655" y="2242131"/>
            <a:ext cx="11630788" cy="189304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41F216FA-0081-FD94-1926-F720AE037E5D}"/>
              </a:ext>
            </a:extLst>
          </p:cNvPr>
          <p:cNvSpPr txBox="1">
            <a:spLocks noChangeArrowheads="1"/>
          </p:cNvSpPr>
          <p:nvPr/>
        </p:nvSpPr>
        <p:spPr bwMode="auto">
          <a:xfrm>
            <a:off x="336927" y="2488254"/>
            <a:ext cx="11531274" cy="1255728"/>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Of course, there is a danger in village parenting that the child’s emotions will be dismissed.</a:t>
            </a:r>
          </a:p>
        </p:txBody>
      </p:sp>
    </p:spTree>
    <p:extLst>
      <p:ext uri="{BB962C8B-B14F-4D97-AF65-F5344CB8AC3E}">
        <p14:creationId xmlns:p14="http://schemas.microsoft.com/office/powerpoint/2010/main" val="3594904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4987586-7BE2-0603-F944-3CCDA802C87B}"/>
              </a:ext>
            </a:extLst>
          </p:cNvPr>
          <p:cNvSpPr/>
          <p:nvPr/>
        </p:nvSpPr>
        <p:spPr>
          <a:xfrm>
            <a:off x="171450" y="171450"/>
            <a:ext cx="11849100" cy="6477000"/>
          </a:xfrm>
          <a:prstGeom prst="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71C7305B-8564-B5E3-84DF-15C62ED82357}"/>
              </a:ext>
            </a:extLst>
          </p:cNvPr>
          <p:cNvCxnSpPr>
            <a:cxnSpLocks/>
          </p:cNvCxnSpPr>
          <p:nvPr/>
        </p:nvCxnSpPr>
        <p:spPr>
          <a:xfrm>
            <a:off x="152400" y="1085850"/>
            <a:ext cx="118681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161BA6-3958-E867-00E5-E00245E23084}"/>
              </a:ext>
            </a:extLst>
          </p:cNvPr>
          <p:cNvCxnSpPr>
            <a:stCxn id="5" idx="0"/>
          </p:cNvCxnSpPr>
          <p:nvPr/>
        </p:nvCxnSpPr>
        <p:spPr>
          <a:xfrm>
            <a:off x="6096000" y="171450"/>
            <a:ext cx="0" cy="6477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228CF2B-90FB-73C8-A8E9-8084F498E302}"/>
              </a:ext>
            </a:extLst>
          </p:cNvPr>
          <p:cNvSpPr txBox="1"/>
          <p:nvPr/>
        </p:nvSpPr>
        <p:spPr>
          <a:xfrm>
            <a:off x="171450"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Helicopter</a:t>
            </a:r>
          </a:p>
        </p:txBody>
      </p:sp>
      <p:sp>
        <p:nvSpPr>
          <p:cNvPr id="14" name="TextBox 13">
            <a:extLst>
              <a:ext uri="{FF2B5EF4-FFF2-40B4-BE49-F238E27FC236}">
                <a16:creationId xmlns:a16="http://schemas.microsoft.com/office/drawing/2014/main" id="{2A905557-465F-ED8D-EE28-B84C05735471}"/>
              </a:ext>
            </a:extLst>
          </p:cNvPr>
          <p:cNvSpPr txBox="1"/>
          <p:nvPr/>
        </p:nvSpPr>
        <p:spPr>
          <a:xfrm>
            <a:off x="6124575"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Village</a:t>
            </a:r>
          </a:p>
        </p:txBody>
      </p:sp>
      <p:sp>
        <p:nvSpPr>
          <p:cNvPr id="15" name="TextBox 14">
            <a:extLst>
              <a:ext uri="{FF2B5EF4-FFF2-40B4-BE49-F238E27FC236}">
                <a16:creationId xmlns:a16="http://schemas.microsoft.com/office/drawing/2014/main" id="{1DCFA532-6AAC-858C-A994-8132C0736E35}"/>
              </a:ext>
            </a:extLst>
          </p:cNvPr>
          <p:cNvSpPr txBox="1"/>
          <p:nvPr/>
        </p:nvSpPr>
        <p:spPr>
          <a:xfrm>
            <a:off x="209550" y="1162050"/>
            <a:ext cx="5848349" cy="3000821"/>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Bears the responsibility to deliver children as followers of Jesus.</a:t>
            </a:r>
          </a:p>
          <a:p>
            <a:pPr marL="466725" indent="-449263">
              <a:lnSpc>
                <a:spcPct val="90000"/>
              </a:lnSpc>
              <a:buFont typeface="Arial" panose="020B0604020202020204" pitchFamily="34" charset="0"/>
              <a:buChar char="•"/>
            </a:pP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Parents matter most when it comes to a person’s spiritual development</a:t>
            </a:r>
            <a:endParaRPr lang="en-US" sz="3400" dirty="0">
              <a:solidFill>
                <a:schemeClr val="bg1"/>
              </a:solidFill>
              <a:latin typeface="Calibri Light" panose="020F0302020204030204" pitchFamily="34" charset="0"/>
              <a:cs typeface="Calibri Light" panose="020F0302020204030204" pitchFamily="34" charset="0"/>
            </a:endParaRPr>
          </a:p>
        </p:txBody>
      </p:sp>
      <p:sp>
        <p:nvSpPr>
          <p:cNvPr id="3" name="Rectangle 2">
            <a:extLst>
              <a:ext uri="{FF2B5EF4-FFF2-40B4-BE49-F238E27FC236}">
                <a16:creationId xmlns:a16="http://schemas.microsoft.com/office/drawing/2014/main" id="{29F1B7D3-15D0-204F-058E-7F40DDB64CD5}"/>
              </a:ext>
            </a:extLst>
          </p:cNvPr>
          <p:cNvSpPr>
            <a:spLocks noChangeArrowheads="1"/>
          </p:cNvSpPr>
          <p:nvPr/>
        </p:nvSpPr>
        <p:spPr bwMode="auto">
          <a:xfrm>
            <a:off x="340346" y="3662961"/>
            <a:ext cx="11718304" cy="272691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EB554FA3-71B1-0E2C-8228-EBB5070930B8}"/>
              </a:ext>
            </a:extLst>
          </p:cNvPr>
          <p:cNvSpPr txBox="1">
            <a:spLocks noChangeArrowheads="1"/>
          </p:cNvSpPr>
          <p:nvPr/>
        </p:nvSpPr>
        <p:spPr bwMode="auto">
          <a:xfrm>
            <a:off x="377617" y="3725511"/>
            <a:ext cx="11618041" cy="258532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George </a:t>
            </a:r>
            <a:r>
              <a:rPr lang="en-US" sz="3600" dirty="0" err="1">
                <a:solidFill>
                  <a:schemeClr val="bg1"/>
                </a:solidFill>
                <a:latin typeface="Calibri Light" panose="020F0302020204030204" pitchFamily="34" charset="0"/>
                <a:ea typeface="Cambria" panose="02040503050406030204" pitchFamily="18" charset="0"/>
                <a:cs typeface="Calibri Light" panose="020F0302020204030204" pitchFamily="34" charset="0"/>
              </a:rPr>
              <a:t>Barna</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says, “Many studies confirm that children begin absorbing values and beliefs as soon as they can understand language. Conventional wisdom reminds us that children are sponges, absorbing everything in their environment, whether we want them or not. </a:t>
            </a:r>
          </a:p>
        </p:txBody>
      </p:sp>
    </p:spTree>
    <p:extLst>
      <p:ext uri="{BB962C8B-B14F-4D97-AF65-F5344CB8AC3E}">
        <p14:creationId xmlns:p14="http://schemas.microsoft.com/office/powerpoint/2010/main" val="3100844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4987586-7BE2-0603-F944-3CCDA802C87B}"/>
              </a:ext>
            </a:extLst>
          </p:cNvPr>
          <p:cNvSpPr/>
          <p:nvPr/>
        </p:nvSpPr>
        <p:spPr>
          <a:xfrm>
            <a:off x="171450" y="171450"/>
            <a:ext cx="11849100" cy="6477000"/>
          </a:xfrm>
          <a:prstGeom prst="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71C7305B-8564-B5E3-84DF-15C62ED82357}"/>
              </a:ext>
            </a:extLst>
          </p:cNvPr>
          <p:cNvCxnSpPr>
            <a:cxnSpLocks/>
          </p:cNvCxnSpPr>
          <p:nvPr/>
        </p:nvCxnSpPr>
        <p:spPr>
          <a:xfrm>
            <a:off x="152400" y="1085850"/>
            <a:ext cx="118681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161BA6-3958-E867-00E5-E00245E23084}"/>
              </a:ext>
            </a:extLst>
          </p:cNvPr>
          <p:cNvCxnSpPr>
            <a:stCxn id="5" idx="0"/>
          </p:cNvCxnSpPr>
          <p:nvPr/>
        </p:nvCxnSpPr>
        <p:spPr>
          <a:xfrm>
            <a:off x="6096000" y="171450"/>
            <a:ext cx="0" cy="6477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228CF2B-90FB-73C8-A8E9-8084F498E302}"/>
              </a:ext>
            </a:extLst>
          </p:cNvPr>
          <p:cNvSpPr txBox="1"/>
          <p:nvPr/>
        </p:nvSpPr>
        <p:spPr>
          <a:xfrm>
            <a:off x="171450"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Helicopter</a:t>
            </a:r>
          </a:p>
        </p:txBody>
      </p:sp>
      <p:sp>
        <p:nvSpPr>
          <p:cNvPr id="14" name="TextBox 13">
            <a:extLst>
              <a:ext uri="{FF2B5EF4-FFF2-40B4-BE49-F238E27FC236}">
                <a16:creationId xmlns:a16="http://schemas.microsoft.com/office/drawing/2014/main" id="{2A905557-465F-ED8D-EE28-B84C05735471}"/>
              </a:ext>
            </a:extLst>
          </p:cNvPr>
          <p:cNvSpPr txBox="1"/>
          <p:nvPr/>
        </p:nvSpPr>
        <p:spPr>
          <a:xfrm>
            <a:off x="6124575"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Village</a:t>
            </a:r>
          </a:p>
        </p:txBody>
      </p:sp>
      <p:sp>
        <p:nvSpPr>
          <p:cNvPr id="15" name="TextBox 14">
            <a:extLst>
              <a:ext uri="{FF2B5EF4-FFF2-40B4-BE49-F238E27FC236}">
                <a16:creationId xmlns:a16="http://schemas.microsoft.com/office/drawing/2014/main" id="{1DCFA532-6AAC-858C-A994-8132C0736E35}"/>
              </a:ext>
            </a:extLst>
          </p:cNvPr>
          <p:cNvSpPr txBox="1"/>
          <p:nvPr/>
        </p:nvSpPr>
        <p:spPr>
          <a:xfrm>
            <a:off x="209550" y="1162050"/>
            <a:ext cx="5848349" cy="3000821"/>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Bears the responsibility to deliver children as followers of Jesus.</a:t>
            </a:r>
          </a:p>
          <a:p>
            <a:pPr marL="466725" indent="-449263">
              <a:lnSpc>
                <a:spcPct val="90000"/>
              </a:lnSpc>
              <a:buFont typeface="Arial" panose="020B0604020202020204" pitchFamily="34" charset="0"/>
              <a:buChar char="•"/>
            </a:pP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Parents matter most when it comes to a person’s spiritual development</a:t>
            </a:r>
            <a:endParaRPr lang="en-US" sz="3400" dirty="0">
              <a:solidFill>
                <a:schemeClr val="bg1"/>
              </a:solidFill>
              <a:latin typeface="Calibri Light" panose="020F0302020204030204" pitchFamily="34" charset="0"/>
              <a:cs typeface="Calibri Light" panose="020F0302020204030204" pitchFamily="34" charset="0"/>
            </a:endParaRPr>
          </a:p>
        </p:txBody>
      </p:sp>
      <p:sp>
        <p:nvSpPr>
          <p:cNvPr id="3" name="Rectangle 2">
            <a:extLst>
              <a:ext uri="{FF2B5EF4-FFF2-40B4-BE49-F238E27FC236}">
                <a16:creationId xmlns:a16="http://schemas.microsoft.com/office/drawing/2014/main" id="{29F1B7D3-15D0-204F-058E-7F40DDB64CD5}"/>
              </a:ext>
            </a:extLst>
          </p:cNvPr>
          <p:cNvSpPr>
            <a:spLocks noChangeArrowheads="1"/>
          </p:cNvSpPr>
          <p:nvPr/>
        </p:nvSpPr>
        <p:spPr bwMode="auto">
          <a:xfrm>
            <a:off x="340346" y="3662961"/>
            <a:ext cx="11718304" cy="272691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EB554FA3-71B1-0E2C-8228-EBB5070930B8}"/>
              </a:ext>
            </a:extLst>
          </p:cNvPr>
          <p:cNvSpPr txBox="1">
            <a:spLocks noChangeArrowheads="1"/>
          </p:cNvSpPr>
          <p:nvPr/>
        </p:nvSpPr>
        <p:spPr bwMode="auto">
          <a:xfrm>
            <a:off x="377617" y="3725511"/>
            <a:ext cx="11618041" cy="158812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George </a:t>
            </a:r>
            <a:r>
              <a:rPr lang="en-US" sz="3600" dirty="0" err="1">
                <a:solidFill>
                  <a:schemeClr val="bg1"/>
                </a:solidFill>
                <a:latin typeface="Calibri Light" panose="020F0302020204030204" pitchFamily="34" charset="0"/>
                <a:ea typeface="Cambria" panose="02040503050406030204" pitchFamily="18" charset="0"/>
                <a:cs typeface="Calibri Light" panose="020F0302020204030204" pitchFamily="34" charset="0"/>
              </a:rPr>
              <a:t>Barna</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says, “Think of all the opportunities they have to pick up life perspectives: television content, music, dinner table and household conversations they hear, and so on.</a:t>
            </a:r>
          </a:p>
        </p:txBody>
      </p:sp>
    </p:spTree>
    <p:extLst>
      <p:ext uri="{BB962C8B-B14F-4D97-AF65-F5344CB8AC3E}">
        <p14:creationId xmlns:p14="http://schemas.microsoft.com/office/powerpoint/2010/main" val="378732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4987586-7BE2-0603-F944-3CCDA802C87B}"/>
              </a:ext>
            </a:extLst>
          </p:cNvPr>
          <p:cNvSpPr/>
          <p:nvPr/>
        </p:nvSpPr>
        <p:spPr>
          <a:xfrm>
            <a:off x="171450" y="171450"/>
            <a:ext cx="11849100" cy="6477000"/>
          </a:xfrm>
          <a:prstGeom prst="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71C7305B-8564-B5E3-84DF-15C62ED82357}"/>
              </a:ext>
            </a:extLst>
          </p:cNvPr>
          <p:cNvCxnSpPr>
            <a:cxnSpLocks/>
          </p:cNvCxnSpPr>
          <p:nvPr/>
        </p:nvCxnSpPr>
        <p:spPr>
          <a:xfrm>
            <a:off x="152400" y="1085850"/>
            <a:ext cx="118681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161BA6-3958-E867-00E5-E00245E23084}"/>
              </a:ext>
            </a:extLst>
          </p:cNvPr>
          <p:cNvCxnSpPr>
            <a:stCxn id="5" idx="0"/>
          </p:cNvCxnSpPr>
          <p:nvPr/>
        </p:nvCxnSpPr>
        <p:spPr>
          <a:xfrm>
            <a:off x="6096000" y="171450"/>
            <a:ext cx="0" cy="6477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228CF2B-90FB-73C8-A8E9-8084F498E302}"/>
              </a:ext>
            </a:extLst>
          </p:cNvPr>
          <p:cNvSpPr txBox="1"/>
          <p:nvPr/>
        </p:nvSpPr>
        <p:spPr>
          <a:xfrm>
            <a:off x="171450"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Helicopter</a:t>
            </a:r>
          </a:p>
        </p:txBody>
      </p:sp>
      <p:sp>
        <p:nvSpPr>
          <p:cNvPr id="14" name="TextBox 13">
            <a:extLst>
              <a:ext uri="{FF2B5EF4-FFF2-40B4-BE49-F238E27FC236}">
                <a16:creationId xmlns:a16="http://schemas.microsoft.com/office/drawing/2014/main" id="{2A905557-465F-ED8D-EE28-B84C05735471}"/>
              </a:ext>
            </a:extLst>
          </p:cNvPr>
          <p:cNvSpPr txBox="1"/>
          <p:nvPr/>
        </p:nvSpPr>
        <p:spPr>
          <a:xfrm>
            <a:off x="6124575"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Village</a:t>
            </a:r>
          </a:p>
        </p:txBody>
      </p:sp>
      <p:sp>
        <p:nvSpPr>
          <p:cNvPr id="15" name="TextBox 14">
            <a:extLst>
              <a:ext uri="{FF2B5EF4-FFF2-40B4-BE49-F238E27FC236}">
                <a16:creationId xmlns:a16="http://schemas.microsoft.com/office/drawing/2014/main" id="{1DCFA532-6AAC-858C-A994-8132C0736E35}"/>
              </a:ext>
            </a:extLst>
          </p:cNvPr>
          <p:cNvSpPr txBox="1"/>
          <p:nvPr/>
        </p:nvSpPr>
        <p:spPr>
          <a:xfrm>
            <a:off x="209550" y="1162050"/>
            <a:ext cx="5848349" cy="3000821"/>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Bears the responsibility to deliver children as followers of Jesus.</a:t>
            </a:r>
          </a:p>
          <a:p>
            <a:pPr marL="466725" indent="-449263">
              <a:lnSpc>
                <a:spcPct val="90000"/>
              </a:lnSpc>
              <a:buFont typeface="Arial" panose="020B0604020202020204" pitchFamily="34" charset="0"/>
              <a:buChar char="•"/>
            </a:pP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Parents matter most when it comes to a person’s spiritual development</a:t>
            </a:r>
            <a:endParaRPr lang="en-US" sz="3400" dirty="0">
              <a:solidFill>
                <a:schemeClr val="bg1"/>
              </a:solidFill>
              <a:latin typeface="Calibri Light" panose="020F0302020204030204" pitchFamily="34" charset="0"/>
              <a:cs typeface="Calibri Light" panose="020F0302020204030204" pitchFamily="34" charset="0"/>
            </a:endParaRPr>
          </a:p>
        </p:txBody>
      </p:sp>
      <p:sp>
        <p:nvSpPr>
          <p:cNvPr id="3" name="Rectangle 2">
            <a:extLst>
              <a:ext uri="{FF2B5EF4-FFF2-40B4-BE49-F238E27FC236}">
                <a16:creationId xmlns:a16="http://schemas.microsoft.com/office/drawing/2014/main" id="{29F1B7D3-15D0-204F-058E-7F40DDB64CD5}"/>
              </a:ext>
            </a:extLst>
          </p:cNvPr>
          <p:cNvSpPr>
            <a:spLocks noChangeArrowheads="1"/>
          </p:cNvSpPr>
          <p:nvPr/>
        </p:nvSpPr>
        <p:spPr bwMode="auto">
          <a:xfrm>
            <a:off x="340346" y="3662961"/>
            <a:ext cx="11718304" cy="272691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EB554FA3-71B1-0E2C-8228-EBB5070930B8}"/>
              </a:ext>
            </a:extLst>
          </p:cNvPr>
          <p:cNvSpPr txBox="1">
            <a:spLocks noChangeArrowheads="1"/>
          </p:cNvSpPr>
          <p:nvPr/>
        </p:nvSpPr>
        <p:spPr bwMode="auto">
          <a:xfrm>
            <a:off x="377617" y="3725511"/>
            <a:ext cx="11618041" cy="208672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George </a:t>
            </a:r>
            <a:r>
              <a:rPr lang="en-US" sz="3600" dirty="0" err="1">
                <a:solidFill>
                  <a:schemeClr val="bg1"/>
                </a:solidFill>
                <a:latin typeface="Calibri Light" panose="020F0302020204030204" pitchFamily="34" charset="0"/>
                <a:ea typeface="Cambria" panose="02040503050406030204" pitchFamily="18" charset="0"/>
                <a:cs typeface="Calibri Light" panose="020F0302020204030204" pitchFamily="34" charset="0"/>
              </a:rPr>
              <a:t>Barna</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says, “Great parents recognize that from the moment a child leaves the womb until the time he or she leaves the home, they must tirelessly guard and shape the mind, heart, and soul of their child.” </a:t>
            </a:r>
          </a:p>
        </p:txBody>
      </p:sp>
    </p:spTree>
    <p:extLst>
      <p:ext uri="{BB962C8B-B14F-4D97-AF65-F5344CB8AC3E}">
        <p14:creationId xmlns:p14="http://schemas.microsoft.com/office/powerpoint/2010/main" val="4030008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4987586-7BE2-0603-F944-3CCDA802C87B}"/>
              </a:ext>
            </a:extLst>
          </p:cNvPr>
          <p:cNvSpPr/>
          <p:nvPr/>
        </p:nvSpPr>
        <p:spPr>
          <a:xfrm>
            <a:off x="171450" y="171450"/>
            <a:ext cx="11849100" cy="6477000"/>
          </a:xfrm>
          <a:prstGeom prst="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71C7305B-8564-B5E3-84DF-15C62ED82357}"/>
              </a:ext>
            </a:extLst>
          </p:cNvPr>
          <p:cNvCxnSpPr>
            <a:cxnSpLocks/>
          </p:cNvCxnSpPr>
          <p:nvPr/>
        </p:nvCxnSpPr>
        <p:spPr>
          <a:xfrm>
            <a:off x="152400" y="1085850"/>
            <a:ext cx="118681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161BA6-3958-E867-00E5-E00245E23084}"/>
              </a:ext>
            </a:extLst>
          </p:cNvPr>
          <p:cNvCxnSpPr>
            <a:stCxn id="5" idx="0"/>
          </p:cNvCxnSpPr>
          <p:nvPr/>
        </p:nvCxnSpPr>
        <p:spPr>
          <a:xfrm>
            <a:off x="6096000" y="171450"/>
            <a:ext cx="0" cy="6477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228CF2B-90FB-73C8-A8E9-8084F498E302}"/>
              </a:ext>
            </a:extLst>
          </p:cNvPr>
          <p:cNvSpPr txBox="1"/>
          <p:nvPr/>
        </p:nvSpPr>
        <p:spPr>
          <a:xfrm>
            <a:off x="171450"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Helicopter</a:t>
            </a:r>
          </a:p>
        </p:txBody>
      </p:sp>
      <p:sp>
        <p:nvSpPr>
          <p:cNvPr id="14" name="TextBox 13">
            <a:extLst>
              <a:ext uri="{FF2B5EF4-FFF2-40B4-BE49-F238E27FC236}">
                <a16:creationId xmlns:a16="http://schemas.microsoft.com/office/drawing/2014/main" id="{2A905557-465F-ED8D-EE28-B84C05735471}"/>
              </a:ext>
            </a:extLst>
          </p:cNvPr>
          <p:cNvSpPr txBox="1"/>
          <p:nvPr/>
        </p:nvSpPr>
        <p:spPr>
          <a:xfrm>
            <a:off x="6124575"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Village</a:t>
            </a:r>
          </a:p>
        </p:txBody>
      </p:sp>
      <p:sp>
        <p:nvSpPr>
          <p:cNvPr id="15" name="TextBox 14">
            <a:extLst>
              <a:ext uri="{FF2B5EF4-FFF2-40B4-BE49-F238E27FC236}">
                <a16:creationId xmlns:a16="http://schemas.microsoft.com/office/drawing/2014/main" id="{1DCFA532-6AAC-858C-A994-8132C0736E35}"/>
              </a:ext>
            </a:extLst>
          </p:cNvPr>
          <p:cNvSpPr txBox="1"/>
          <p:nvPr/>
        </p:nvSpPr>
        <p:spPr>
          <a:xfrm>
            <a:off x="209550" y="1162050"/>
            <a:ext cx="5848349" cy="3000821"/>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Bears the responsibility to deliver children as followers of Jesus.</a:t>
            </a:r>
          </a:p>
          <a:p>
            <a:pPr marL="466725" indent="-449263">
              <a:lnSpc>
                <a:spcPct val="90000"/>
              </a:lnSpc>
              <a:buFont typeface="Arial" panose="020B0604020202020204" pitchFamily="34" charset="0"/>
              <a:buChar char="•"/>
            </a:pP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Parents matter most when it comes to a person’s spiritual development</a:t>
            </a:r>
            <a:endParaRPr lang="en-US" sz="3400" dirty="0">
              <a:solidFill>
                <a:schemeClr val="bg1"/>
              </a:solidFill>
              <a:latin typeface="Calibri Light" panose="020F0302020204030204" pitchFamily="34" charset="0"/>
              <a:cs typeface="Calibri Light" panose="020F0302020204030204" pitchFamily="34" charset="0"/>
            </a:endParaRPr>
          </a:p>
        </p:txBody>
      </p:sp>
      <p:sp>
        <p:nvSpPr>
          <p:cNvPr id="2" name="TextBox 1">
            <a:extLst>
              <a:ext uri="{FF2B5EF4-FFF2-40B4-BE49-F238E27FC236}">
                <a16:creationId xmlns:a16="http://schemas.microsoft.com/office/drawing/2014/main" id="{1FAFBCA3-25AE-848E-5698-63871D59EA62}"/>
              </a:ext>
            </a:extLst>
          </p:cNvPr>
          <p:cNvSpPr txBox="1"/>
          <p:nvPr/>
        </p:nvSpPr>
        <p:spPr>
          <a:xfrm>
            <a:off x="6115051" y="1162050"/>
            <a:ext cx="5867398" cy="2031325"/>
          </a:xfrm>
          <a:prstGeom prst="rect">
            <a:avLst/>
          </a:prstGeom>
          <a:noFill/>
        </p:spPr>
        <p:txBody>
          <a:bodyPr wrap="square" rtlCol="0">
            <a:spAutoFit/>
          </a:bodyPr>
          <a:lstStyle/>
          <a:p>
            <a:pPr>
              <a:lnSpc>
                <a:spcPct val="90000"/>
              </a:lnSpc>
            </a:pPr>
            <a:r>
              <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Everybody’s job is nobody’s job.</a:t>
            </a:r>
          </a:p>
          <a:p>
            <a:pPr marL="466725" indent="-466725">
              <a:lnSpc>
                <a:spcPct val="90000"/>
              </a:lnSpc>
              <a:buFont typeface="Arial" panose="020B0604020202020204" pitchFamily="34" charset="0"/>
              <a:buChar char="•"/>
            </a:pPr>
            <a:r>
              <a:rPr lang="en-US" sz="3400" dirty="0">
                <a:solidFill>
                  <a:schemeClr val="bg1"/>
                </a:solidFill>
                <a:latin typeface="Calibri Light" panose="020F0302020204030204" pitchFamily="34" charset="0"/>
                <a:cs typeface="Calibri Light" panose="020F0302020204030204" pitchFamily="34" charset="0"/>
              </a:rPr>
              <a:t>Spiritual foundations are usually set before high school. </a:t>
            </a:r>
          </a:p>
        </p:txBody>
      </p:sp>
      <p:sp>
        <p:nvSpPr>
          <p:cNvPr id="3" name="Rectangle 2">
            <a:extLst>
              <a:ext uri="{FF2B5EF4-FFF2-40B4-BE49-F238E27FC236}">
                <a16:creationId xmlns:a16="http://schemas.microsoft.com/office/drawing/2014/main" id="{29F1B7D3-15D0-204F-058E-7F40DDB64CD5}"/>
              </a:ext>
            </a:extLst>
          </p:cNvPr>
          <p:cNvSpPr>
            <a:spLocks noChangeArrowheads="1"/>
          </p:cNvSpPr>
          <p:nvPr/>
        </p:nvSpPr>
        <p:spPr bwMode="auto">
          <a:xfrm>
            <a:off x="340346" y="3605810"/>
            <a:ext cx="11718304" cy="311883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EB554FA3-71B1-0E2C-8228-EBB5070930B8}"/>
              </a:ext>
            </a:extLst>
          </p:cNvPr>
          <p:cNvSpPr txBox="1">
            <a:spLocks noChangeArrowheads="1"/>
          </p:cNvSpPr>
          <p:nvPr/>
        </p:nvSpPr>
        <p:spPr bwMode="auto">
          <a:xfrm>
            <a:off x="377617" y="3668361"/>
            <a:ext cx="11618041" cy="251607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George </a:t>
            </a:r>
            <a:r>
              <a:rPr lang="en-US" sz="3500" dirty="0" err="1">
                <a:solidFill>
                  <a:schemeClr val="bg1"/>
                </a:solidFill>
                <a:latin typeface="Calibri Light" panose="020F0302020204030204" pitchFamily="34" charset="0"/>
                <a:ea typeface="Cambria" panose="02040503050406030204" pitchFamily="18" charset="0"/>
                <a:cs typeface="Calibri Light" panose="020F0302020204030204" pitchFamily="34" charset="0"/>
              </a:rPr>
              <a:t>Barna</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says, “What we found is that…by the age of nine, your moral foundations are pretty much in place. So we can't wait until a person is in their teen years, the college years, the young adult years, and say, "Okay, now we'll get busy with them."  Very early, you've got to get to it...</a:t>
            </a:r>
          </a:p>
        </p:txBody>
      </p:sp>
    </p:spTree>
    <p:extLst>
      <p:ext uri="{BB962C8B-B14F-4D97-AF65-F5344CB8AC3E}">
        <p14:creationId xmlns:p14="http://schemas.microsoft.com/office/powerpoint/2010/main" val="1738799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4987586-7BE2-0603-F944-3CCDA802C87B}"/>
              </a:ext>
            </a:extLst>
          </p:cNvPr>
          <p:cNvSpPr/>
          <p:nvPr/>
        </p:nvSpPr>
        <p:spPr>
          <a:xfrm>
            <a:off x="171450" y="171450"/>
            <a:ext cx="11849100" cy="6477000"/>
          </a:xfrm>
          <a:prstGeom prst="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71C7305B-8564-B5E3-84DF-15C62ED82357}"/>
              </a:ext>
            </a:extLst>
          </p:cNvPr>
          <p:cNvCxnSpPr>
            <a:cxnSpLocks/>
          </p:cNvCxnSpPr>
          <p:nvPr/>
        </p:nvCxnSpPr>
        <p:spPr>
          <a:xfrm>
            <a:off x="152400" y="1085850"/>
            <a:ext cx="118681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161BA6-3958-E867-00E5-E00245E23084}"/>
              </a:ext>
            </a:extLst>
          </p:cNvPr>
          <p:cNvCxnSpPr>
            <a:stCxn id="5" idx="0"/>
          </p:cNvCxnSpPr>
          <p:nvPr/>
        </p:nvCxnSpPr>
        <p:spPr>
          <a:xfrm>
            <a:off x="6096000" y="171450"/>
            <a:ext cx="0" cy="6477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228CF2B-90FB-73C8-A8E9-8084F498E302}"/>
              </a:ext>
            </a:extLst>
          </p:cNvPr>
          <p:cNvSpPr txBox="1"/>
          <p:nvPr/>
        </p:nvSpPr>
        <p:spPr>
          <a:xfrm>
            <a:off x="171450"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Helicopter</a:t>
            </a:r>
          </a:p>
        </p:txBody>
      </p:sp>
      <p:sp>
        <p:nvSpPr>
          <p:cNvPr id="14" name="TextBox 13">
            <a:extLst>
              <a:ext uri="{FF2B5EF4-FFF2-40B4-BE49-F238E27FC236}">
                <a16:creationId xmlns:a16="http://schemas.microsoft.com/office/drawing/2014/main" id="{2A905557-465F-ED8D-EE28-B84C05735471}"/>
              </a:ext>
            </a:extLst>
          </p:cNvPr>
          <p:cNvSpPr txBox="1"/>
          <p:nvPr/>
        </p:nvSpPr>
        <p:spPr>
          <a:xfrm>
            <a:off x="6124575"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Village</a:t>
            </a:r>
          </a:p>
        </p:txBody>
      </p:sp>
      <p:sp>
        <p:nvSpPr>
          <p:cNvPr id="15" name="TextBox 14">
            <a:extLst>
              <a:ext uri="{FF2B5EF4-FFF2-40B4-BE49-F238E27FC236}">
                <a16:creationId xmlns:a16="http://schemas.microsoft.com/office/drawing/2014/main" id="{1DCFA532-6AAC-858C-A994-8132C0736E35}"/>
              </a:ext>
            </a:extLst>
          </p:cNvPr>
          <p:cNvSpPr txBox="1"/>
          <p:nvPr/>
        </p:nvSpPr>
        <p:spPr>
          <a:xfrm>
            <a:off x="209550" y="1162050"/>
            <a:ext cx="5848349" cy="3000821"/>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Bears the responsibility to deliver children as followers of Jesus.</a:t>
            </a:r>
          </a:p>
          <a:p>
            <a:pPr marL="466725" indent="-449263">
              <a:lnSpc>
                <a:spcPct val="90000"/>
              </a:lnSpc>
              <a:buFont typeface="Arial" panose="020B0604020202020204" pitchFamily="34" charset="0"/>
              <a:buChar char="•"/>
            </a:pP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Parents matter most when it comes to a person’s spiritual development</a:t>
            </a:r>
            <a:endParaRPr lang="en-US" sz="3400" dirty="0">
              <a:solidFill>
                <a:schemeClr val="bg1"/>
              </a:solidFill>
              <a:latin typeface="Calibri Light" panose="020F0302020204030204" pitchFamily="34" charset="0"/>
              <a:cs typeface="Calibri Light" panose="020F0302020204030204" pitchFamily="34" charset="0"/>
            </a:endParaRPr>
          </a:p>
        </p:txBody>
      </p:sp>
      <p:sp>
        <p:nvSpPr>
          <p:cNvPr id="2" name="TextBox 1">
            <a:extLst>
              <a:ext uri="{FF2B5EF4-FFF2-40B4-BE49-F238E27FC236}">
                <a16:creationId xmlns:a16="http://schemas.microsoft.com/office/drawing/2014/main" id="{1FAFBCA3-25AE-848E-5698-63871D59EA62}"/>
              </a:ext>
            </a:extLst>
          </p:cNvPr>
          <p:cNvSpPr txBox="1"/>
          <p:nvPr/>
        </p:nvSpPr>
        <p:spPr>
          <a:xfrm>
            <a:off x="6115051" y="1162050"/>
            <a:ext cx="5867398" cy="2031325"/>
          </a:xfrm>
          <a:prstGeom prst="rect">
            <a:avLst/>
          </a:prstGeom>
          <a:noFill/>
        </p:spPr>
        <p:txBody>
          <a:bodyPr wrap="square" rtlCol="0">
            <a:spAutoFit/>
          </a:bodyPr>
          <a:lstStyle/>
          <a:p>
            <a:pPr>
              <a:lnSpc>
                <a:spcPct val="90000"/>
              </a:lnSpc>
            </a:pPr>
            <a:r>
              <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Everybody’s job is nobody’s job.</a:t>
            </a:r>
          </a:p>
          <a:p>
            <a:pPr marL="466725" indent="-466725">
              <a:lnSpc>
                <a:spcPct val="90000"/>
              </a:lnSpc>
              <a:buFont typeface="Arial" panose="020B0604020202020204" pitchFamily="34" charset="0"/>
              <a:buChar char="•"/>
            </a:pPr>
            <a:r>
              <a:rPr lang="en-US" sz="3400" dirty="0">
                <a:solidFill>
                  <a:schemeClr val="bg1"/>
                </a:solidFill>
                <a:latin typeface="Calibri Light" panose="020F0302020204030204" pitchFamily="34" charset="0"/>
                <a:cs typeface="Calibri Light" panose="020F0302020204030204" pitchFamily="34" charset="0"/>
              </a:rPr>
              <a:t>Spiritual foundations are usually set before high school. </a:t>
            </a:r>
          </a:p>
        </p:txBody>
      </p:sp>
      <p:sp>
        <p:nvSpPr>
          <p:cNvPr id="3" name="Rectangle 2">
            <a:extLst>
              <a:ext uri="{FF2B5EF4-FFF2-40B4-BE49-F238E27FC236}">
                <a16:creationId xmlns:a16="http://schemas.microsoft.com/office/drawing/2014/main" id="{29F1B7D3-15D0-204F-058E-7F40DDB64CD5}"/>
              </a:ext>
            </a:extLst>
          </p:cNvPr>
          <p:cNvSpPr>
            <a:spLocks noChangeArrowheads="1"/>
          </p:cNvSpPr>
          <p:nvPr/>
        </p:nvSpPr>
        <p:spPr bwMode="auto">
          <a:xfrm>
            <a:off x="340346" y="3605810"/>
            <a:ext cx="11718304" cy="311883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EB554FA3-71B1-0E2C-8228-EBB5070930B8}"/>
              </a:ext>
            </a:extLst>
          </p:cNvPr>
          <p:cNvSpPr txBox="1">
            <a:spLocks noChangeArrowheads="1"/>
          </p:cNvSpPr>
          <p:nvPr/>
        </p:nvSpPr>
        <p:spPr bwMode="auto">
          <a:xfrm>
            <a:off x="377617" y="3668361"/>
            <a:ext cx="11618041" cy="300082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George </a:t>
            </a:r>
            <a:r>
              <a:rPr lang="en-US" sz="3500" dirty="0" err="1">
                <a:solidFill>
                  <a:schemeClr val="bg1"/>
                </a:solidFill>
                <a:latin typeface="Calibri Light" panose="020F0302020204030204" pitchFamily="34" charset="0"/>
                <a:ea typeface="Cambria" panose="02040503050406030204" pitchFamily="18" charset="0"/>
                <a:cs typeface="Calibri Light" panose="020F0302020204030204" pitchFamily="34" charset="0"/>
              </a:rPr>
              <a:t>Barna</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“Secondly, we looked at the spiritual development of people, and we found that by the age of 13, most of what you believe about the content of the Bible, about the Bible itself, about God, about the church [etc.] – all of these things are pretty well formulated in your mind, and pretty much do not change after the age of 13.” </a:t>
            </a:r>
          </a:p>
        </p:txBody>
      </p:sp>
    </p:spTree>
    <p:extLst>
      <p:ext uri="{BB962C8B-B14F-4D97-AF65-F5344CB8AC3E}">
        <p14:creationId xmlns:p14="http://schemas.microsoft.com/office/powerpoint/2010/main" val="3722364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4987586-7BE2-0603-F944-3CCDA802C87B}"/>
              </a:ext>
            </a:extLst>
          </p:cNvPr>
          <p:cNvSpPr/>
          <p:nvPr/>
        </p:nvSpPr>
        <p:spPr>
          <a:xfrm>
            <a:off x="171450" y="171450"/>
            <a:ext cx="11849100" cy="6477000"/>
          </a:xfrm>
          <a:prstGeom prst="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71C7305B-8564-B5E3-84DF-15C62ED82357}"/>
              </a:ext>
            </a:extLst>
          </p:cNvPr>
          <p:cNvCxnSpPr>
            <a:cxnSpLocks/>
          </p:cNvCxnSpPr>
          <p:nvPr/>
        </p:nvCxnSpPr>
        <p:spPr>
          <a:xfrm>
            <a:off x="152400" y="1085850"/>
            <a:ext cx="118681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161BA6-3958-E867-00E5-E00245E23084}"/>
              </a:ext>
            </a:extLst>
          </p:cNvPr>
          <p:cNvCxnSpPr>
            <a:stCxn id="5" idx="0"/>
          </p:cNvCxnSpPr>
          <p:nvPr/>
        </p:nvCxnSpPr>
        <p:spPr>
          <a:xfrm>
            <a:off x="6096000" y="171450"/>
            <a:ext cx="0" cy="6477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228CF2B-90FB-73C8-A8E9-8084F498E302}"/>
              </a:ext>
            </a:extLst>
          </p:cNvPr>
          <p:cNvSpPr txBox="1"/>
          <p:nvPr/>
        </p:nvSpPr>
        <p:spPr>
          <a:xfrm>
            <a:off x="171450"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Helicopter</a:t>
            </a:r>
          </a:p>
        </p:txBody>
      </p:sp>
      <p:sp>
        <p:nvSpPr>
          <p:cNvPr id="14" name="TextBox 13">
            <a:extLst>
              <a:ext uri="{FF2B5EF4-FFF2-40B4-BE49-F238E27FC236}">
                <a16:creationId xmlns:a16="http://schemas.microsoft.com/office/drawing/2014/main" id="{2A905557-465F-ED8D-EE28-B84C05735471}"/>
              </a:ext>
            </a:extLst>
          </p:cNvPr>
          <p:cNvSpPr txBox="1"/>
          <p:nvPr/>
        </p:nvSpPr>
        <p:spPr>
          <a:xfrm>
            <a:off x="6124575"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Village</a:t>
            </a:r>
          </a:p>
        </p:txBody>
      </p:sp>
      <p:sp>
        <p:nvSpPr>
          <p:cNvPr id="15" name="TextBox 14">
            <a:extLst>
              <a:ext uri="{FF2B5EF4-FFF2-40B4-BE49-F238E27FC236}">
                <a16:creationId xmlns:a16="http://schemas.microsoft.com/office/drawing/2014/main" id="{1DCFA532-6AAC-858C-A994-8132C0736E35}"/>
              </a:ext>
            </a:extLst>
          </p:cNvPr>
          <p:cNvSpPr txBox="1"/>
          <p:nvPr/>
        </p:nvSpPr>
        <p:spPr>
          <a:xfrm>
            <a:off x="209550" y="1162050"/>
            <a:ext cx="5848349" cy="3914918"/>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Hyper-protective of their children. </a:t>
            </a:r>
          </a:p>
          <a:p>
            <a:pPr marL="466725" indent="-449263">
              <a:lnSpc>
                <a:spcPct val="90000"/>
              </a:lnSpc>
              <a:buFont typeface="Arial" panose="020B0604020202020204" pitchFamily="34" charset="0"/>
              <a:buChar char="•"/>
            </a:pP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Intervening when a person in a position of authority has treated their child unfairly</a:t>
            </a:r>
          </a:p>
          <a:p>
            <a:pPr marL="914400" indent="-447675">
              <a:lnSpc>
                <a:spcPct val="90000"/>
              </a:lnSpc>
              <a:buSzPct val="70000"/>
              <a:buFont typeface="Wingdings" pitchFamily="2" charset="2"/>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It’s not our job to prevent people from sinning against our kids 	</a:t>
            </a: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a:t>
            </a:r>
            <a:endParaRPr lang="en-US" sz="3400"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778206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Helicopter</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5161413"/>
          </a:xfrm>
          <a:prstGeom prst="rect">
            <a:avLst/>
          </a:prstGeom>
          <a:noFill/>
          <a:ln w="9525">
            <a:noFill/>
            <a:miter lim="800000"/>
            <a:headEnd/>
            <a:tailEnd/>
          </a:ln>
        </p:spPr>
        <p:txBody>
          <a:bodyPr wrap="square">
            <a:spAutoFit/>
          </a:bodyPr>
          <a:lstStyle/>
          <a:p>
            <a:pPr marL="17463" indent="-17463">
              <a:lnSpc>
                <a:spcPct val="90000"/>
              </a:lnSpc>
            </a:pPr>
            <a:r>
              <a:rPr lang="en-US" sz="3800" dirty="0">
                <a:solidFill>
                  <a:schemeClr val="bg1"/>
                </a:solidFill>
                <a:latin typeface="Calibri Light" panose="020F0302020204030204" pitchFamily="34" charset="0"/>
                <a:cs typeface="Calibri Light" panose="020F0302020204030204" pitchFamily="34" charset="0"/>
              </a:rPr>
              <a:t>Definition: “An overprotective form of child-rearing where parents constantly monitor their children’s activities and provide them with excessive levels of support.” </a:t>
            </a:r>
          </a:p>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First, information seeking behaviors include knowing your children’s daily schedule and where they are at all times, helping them make decisions, and being informed about grades and other accomplishments.</a:t>
            </a:r>
          </a:p>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Second, direct intervention means jumping into conflicts with kids’ roommates, friends, romantic partners, and even bosses.</a:t>
            </a:r>
          </a:p>
        </p:txBody>
      </p:sp>
    </p:spTree>
    <p:extLst>
      <p:ext uri="{BB962C8B-B14F-4D97-AF65-F5344CB8AC3E}">
        <p14:creationId xmlns:p14="http://schemas.microsoft.com/office/powerpoint/2010/main" val="2575527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4987586-7BE2-0603-F944-3CCDA802C87B}"/>
              </a:ext>
            </a:extLst>
          </p:cNvPr>
          <p:cNvSpPr/>
          <p:nvPr/>
        </p:nvSpPr>
        <p:spPr>
          <a:xfrm>
            <a:off x="171450" y="171450"/>
            <a:ext cx="11849100" cy="6477000"/>
          </a:xfrm>
          <a:prstGeom prst="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71C7305B-8564-B5E3-84DF-15C62ED82357}"/>
              </a:ext>
            </a:extLst>
          </p:cNvPr>
          <p:cNvCxnSpPr>
            <a:cxnSpLocks/>
          </p:cNvCxnSpPr>
          <p:nvPr/>
        </p:nvCxnSpPr>
        <p:spPr>
          <a:xfrm>
            <a:off x="152400" y="1085850"/>
            <a:ext cx="118681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161BA6-3958-E867-00E5-E00245E23084}"/>
              </a:ext>
            </a:extLst>
          </p:cNvPr>
          <p:cNvCxnSpPr>
            <a:stCxn id="5" idx="0"/>
          </p:cNvCxnSpPr>
          <p:nvPr/>
        </p:nvCxnSpPr>
        <p:spPr>
          <a:xfrm>
            <a:off x="6096000" y="171450"/>
            <a:ext cx="0" cy="6477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228CF2B-90FB-73C8-A8E9-8084F498E302}"/>
              </a:ext>
            </a:extLst>
          </p:cNvPr>
          <p:cNvSpPr txBox="1"/>
          <p:nvPr/>
        </p:nvSpPr>
        <p:spPr>
          <a:xfrm>
            <a:off x="171450"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Helicopter</a:t>
            </a:r>
          </a:p>
        </p:txBody>
      </p:sp>
      <p:sp>
        <p:nvSpPr>
          <p:cNvPr id="14" name="TextBox 13">
            <a:extLst>
              <a:ext uri="{FF2B5EF4-FFF2-40B4-BE49-F238E27FC236}">
                <a16:creationId xmlns:a16="http://schemas.microsoft.com/office/drawing/2014/main" id="{2A905557-465F-ED8D-EE28-B84C05735471}"/>
              </a:ext>
            </a:extLst>
          </p:cNvPr>
          <p:cNvSpPr txBox="1"/>
          <p:nvPr/>
        </p:nvSpPr>
        <p:spPr>
          <a:xfrm>
            <a:off x="6124575"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Village</a:t>
            </a:r>
          </a:p>
        </p:txBody>
      </p:sp>
      <p:sp>
        <p:nvSpPr>
          <p:cNvPr id="15" name="TextBox 14">
            <a:extLst>
              <a:ext uri="{FF2B5EF4-FFF2-40B4-BE49-F238E27FC236}">
                <a16:creationId xmlns:a16="http://schemas.microsoft.com/office/drawing/2014/main" id="{1DCFA532-6AAC-858C-A994-8132C0736E35}"/>
              </a:ext>
            </a:extLst>
          </p:cNvPr>
          <p:cNvSpPr txBox="1"/>
          <p:nvPr/>
        </p:nvSpPr>
        <p:spPr>
          <a:xfrm>
            <a:off x="209550" y="1162050"/>
            <a:ext cx="5848349" cy="4385816"/>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Hyper-protective of their children. </a:t>
            </a:r>
          </a:p>
          <a:p>
            <a:pPr marL="466725" indent="-449263">
              <a:lnSpc>
                <a:spcPct val="90000"/>
              </a:lnSpc>
              <a:buFont typeface="Arial" panose="020B0604020202020204" pitchFamily="34" charset="0"/>
              <a:buChar char="•"/>
            </a:pP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Intervening when a person in a position of authority has treated their child unfairly</a:t>
            </a:r>
          </a:p>
          <a:p>
            <a:pPr marL="466725" indent="-449263">
              <a:lnSpc>
                <a:spcPct val="90000"/>
              </a:lnSpc>
              <a:buFont typeface="Arial" panose="020B0604020202020204" pitchFamily="34" charset="0"/>
              <a:buChar char="•"/>
            </a:pP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Parents intervening when there is conflict or drama within their child’s friend group</a:t>
            </a:r>
            <a:endParaRPr lang="en-US" sz="3400" dirty="0">
              <a:solidFill>
                <a:schemeClr val="bg1"/>
              </a:solidFill>
              <a:latin typeface="Calibri Light" panose="020F0302020204030204" pitchFamily="34" charset="0"/>
              <a:cs typeface="Calibri Light" panose="020F0302020204030204" pitchFamily="34" charset="0"/>
            </a:endParaRPr>
          </a:p>
        </p:txBody>
      </p:sp>
      <p:sp>
        <p:nvSpPr>
          <p:cNvPr id="3" name="Rectangle 2">
            <a:extLst>
              <a:ext uri="{FF2B5EF4-FFF2-40B4-BE49-F238E27FC236}">
                <a16:creationId xmlns:a16="http://schemas.microsoft.com/office/drawing/2014/main" id="{C3B76DA7-CF93-349F-8A67-6BC95FE92E7F}"/>
              </a:ext>
            </a:extLst>
          </p:cNvPr>
          <p:cNvSpPr>
            <a:spLocks noChangeArrowheads="1"/>
          </p:cNvSpPr>
          <p:nvPr/>
        </p:nvSpPr>
        <p:spPr bwMode="auto">
          <a:xfrm>
            <a:off x="2223655" y="5180979"/>
            <a:ext cx="9200760" cy="11823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A75BAF92-AB4A-4787-0A1A-853E7623FE8D}"/>
              </a:ext>
            </a:extLst>
          </p:cNvPr>
          <p:cNvSpPr txBox="1">
            <a:spLocks noChangeArrowheads="1"/>
          </p:cNvSpPr>
          <p:nvPr/>
        </p:nvSpPr>
        <p:spPr bwMode="auto">
          <a:xfrm>
            <a:off x="2254276" y="5406320"/>
            <a:ext cx="9122037" cy="7017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Farmer repairing a fence with his sons </a:t>
            </a:r>
          </a:p>
        </p:txBody>
      </p:sp>
    </p:spTree>
    <p:extLst>
      <p:ext uri="{BB962C8B-B14F-4D97-AF65-F5344CB8AC3E}">
        <p14:creationId xmlns:p14="http://schemas.microsoft.com/office/powerpoint/2010/main" val="2714877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4987586-7BE2-0603-F944-3CCDA802C87B}"/>
              </a:ext>
            </a:extLst>
          </p:cNvPr>
          <p:cNvSpPr/>
          <p:nvPr/>
        </p:nvSpPr>
        <p:spPr>
          <a:xfrm>
            <a:off x="171450" y="171450"/>
            <a:ext cx="11849100" cy="6477000"/>
          </a:xfrm>
          <a:prstGeom prst="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71C7305B-8564-B5E3-84DF-15C62ED82357}"/>
              </a:ext>
            </a:extLst>
          </p:cNvPr>
          <p:cNvCxnSpPr>
            <a:cxnSpLocks/>
          </p:cNvCxnSpPr>
          <p:nvPr/>
        </p:nvCxnSpPr>
        <p:spPr>
          <a:xfrm>
            <a:off x="152400" y="1085850"/>
            <a:ext cx="118681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161BA6-3958-E867-00E5-E00245E23084}"/>
              </a:ext>
            </a:extLst>
          </p:cNvPr>
          <p:cNvCxnSpPr>
            <a:stCxn id="5" idx="0"/>
          </p:cNvCxnSpPr>
          <p:nvPr/>
        </p:nvCxnSpPr>
        <p:spPr>
          <a:xfrm>
            <a:off x="6096000" y="171450"/>
            <a:ext cx="0" cy="6477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228CF2B-90FB-73C8-A8E9-8084F498E302}"/>
              </a:ext>
            </a:extLst>
          </p:cNvPr>
          <p:cNvSpPr txBox="1"/>
          <p:nvPr/>
        </p:nvSpPr>
        <p:spPr>
          <a:xfrm>
            <a:off x="171450"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Helicopter</a:t>
            </a:r>
          </a:p>
        </p:txBody>
      </p:sp>
      <p:sp>
        <p:nvSpPr>
          <p:cNvPr id="14" name="TextBox 13">
            <a:extLst>
              <a:ext uri="{FF2B5EF4-FFF2-40B4-BE49-F238E27FC236}">
                <a16:creationId xmlns:a16="http://schemas.microsoft.com/office/drawing/2014/main" id="{2A905557-465F-ED8D-EE28-B84C05735471}"/>
              </a:ext>
            </a:extLst>
          </p:cNvPr>
          <p:cNvSpPr txBox="1"/>
          <p:nvPr/>
        </p:nvSpPr>
        <p:spPr>
          <a:xfrm>
            <a:off x="6124575"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Village</a:t>
            </a:r>
          </a:p>
        </p:txBody>
      </p:sp>
      <p:sp>
        <p:nvSpPr>
          <p:cNvPr id="15" name="TextBox 14">
            <a:extLst>
              <a:ext uri="{FF2B5EF4-FFF2-40B4-BE49-F238E27FC236}">
                <a16:creationId xmlns:a16="http://schemas.microsoft.com/office/drawing/2014/main" id="{1DCFA532-6AAC-858C-A994-8132C0736E35}"/>
              </a:ext>
            </a:extLst>
          </p:cNvPr>
          <p:cNvSpPr txBox="1"/>
          <p:nvPr/>
        </p:nvSpPr>
        <p:spPr>
          <a:xfrm>
            <a:off x="209550" y="1162050"/>
            <a:ext cx="5848349" cy="2502223"/>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Hyper-protective of their children. </a:t>
            </a:r>
          </a:p>
          <a:p>
            <a:pPr marL="466725" indent="-449263">
              <a:lnSpc>
                <a:spcPct val="90000"/>
              </a:lnSpc>
              <a:buFont typeface="Arial" panose="020B0604020202020204" pitchFamily="34" charset="0"/>
              <a:buChar char="•"/>
            </a:pPr>
            <a:r>
              <a:rPr lang="en-US" sz="3400" spc="15"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Protecting your child from the consequences of their decisions. </a:t>
            </a:r>
            <a:endParaRPr lang="en-US" sz="3400" dirty="0">
              <a:solidFill>
                <a:schemeClr val="bg1"/>
              </a:solidFill>
              <a:latin typeface="Calibri Light" panose="020F0302020204030204" pitchFamily="34" charset="0"/>
              <a:cs typeface="Calibri Light" panose="020F0302020204030204" pitchFamily="34" charset="0"/>
            </a:endParaRPr>
          </a:p>
        </p:txBody>
      </p:sp>
      <p:sp>
        <p:nvSpPr>
          <p:cNvPr id="2" name="Rectangle 1">
            <a:extLst>
              <a:ext uri="{FF2B5EF4-FFF2-40B4-BE49-F238E27FC236}">
                <a16:creationId xmlns:a16="http://schemas.microsoft.com/office/drawing/2014/main" id="{9CA6BD28-CE0B-0D23-28D4-12E41C7E0B5D}"/>
              </a:ext>
            </a:extLst>
          </p:cNvPr>
          <p:cNvSpPr>
            <a:spLocks noChangeArrowheads="1"/>
          </p:cNvSpPr>
          <p:nvPr/>
        </p:nvSpPr>
        <p:spPr bwMode="auto">
          <a:xfrm>
            <a:off x="340346" y="3586761"/>
            <a:ext cx="11718304" cy="272691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59A01111-B289-031F-BACC-940C3AEEC008}"/>
              </a:ext>
            </a:extLst>
          </p:cNvPr>
          <p:cNvSpPr txBox="1">
            <a:spLocks noChangeArrowheads="1"/>
          </p:cNvSpPr>
          <p:nvPr/>
        </p:nvSpPr>
        <p:spPr bwMode="auto">
          <a:xfrm>
            <a:off x="377617" y="3649311"/>
            <a:ext cx="11618041" cy="258532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Mark Travers: “Helicopter parents often try to protect their children from the disappointment of failure by intervening and taking the reins in their hands… When parents are always there to catch their children, kids never learn how to deal with disappointment or frustration.”</a:t>
            </a:r>
          </a:p>
        </p:txBody>
      </p:sp>
    </p:spTree>
    <p:extLst>
      <p:ext uri="{BB962C8B-B14F-4D97-AF65-F5344CB8AC3E}">
        <p14:creationId xmlns:p14="http://schemas.microsoft.com/office/powerpoint/2010/main" val="2671252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4987586-7BE2-0603-F944-3CCDA802C87B}"/>
              </a:ext>
            </a:extLst>
          </p:cNvPr>
          <p:cNvSpPr/>
          <p:nvPr/>
        </p:nvSpPr>
        <p:spPr>
          <a:xfrm>
            <a:off x="171450" y="171450"/>
            <a:ext cx="11849100" cy="6477000"/>
          </a:xfrm>
          <a:prstGeom prst="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71C7305B-8564-B5E3-84DF-15C62ED82357}"/>
              </a:ext>
            </a:extLst>
          </p:cNvPr>
          <p:cNvCxnSpPr>
            <a:cxnSpLocks/>
          </p:cNvCxnSpPr>
          <p:nvPr/>
        </p:nvCxnSpPr>
        <p:spPr>
          <a:xfrm>
            <a:off x="152400" y="1085850"/>
            <a:ext cx="118681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161BA6-3958-E867-00E5-E00245E23084}"/>
              </a:ext>
            </a:extLst>
          </p:cNvPr>
          <p:cNvCxnSpPr>
            <a:stCxn id="5" idx="0"/>
          </p:cNvCxnSpPr>
          <p:nvPr/>
        </p:nvCxnSpPr>
        <p:spPr>
          <a:xfrm>
            <a:off x="6096000" y="171450"/>
            <a:ext cx="0" cy="6477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228CF2B-90FB-73C8-A8E9-8084F498E302}"/>
              </a:ext>
            </a:extLst>
          </p:cNvPr>
          <p:cNvSpPr txBox="1"/>
          <p:nvPr/>
        </p:nvSpPr>
        <p:spPr>
          <a:xfrm>
            <a:off x="171450"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Helicopter</a:t>
            </a:r>
          </a:p>
        </p:txBody>
      </p:sp>
      <p:sp>
        <p:nvSpPr>
          <p:cNvPr id="14" name="TextBox 13">
            <a:extLst>
              <a:ext uri="{FF2B5EF4-FFF2-40B4-BE49-F238E27FC236}">
                <a16:creationId xmlns:a16="http://schemas.microsoft.com/office/drawing/2014/main" id="{2A905557-465F-ED8D-EE28-B84C05735471}"/>
              </a:ext>
            </a:extLst>
          </p:cNvPr>
          <p:cNvSpPr txBox="1"/>
          <p:nvPr/>
        </p:nvSpPr>
        <p:spPr>
          <a:xfrm>
            <a:off x="6124575"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Village</a:t>
            </a:r>
          </a:p>
        </p:txBody>
      </p:sp>
      <p:sp>
        <p:nvSpPr>
          <p:cNvPr id="15" name="TextBox 14">
            <a:extLst>
              <a:ext uri="{FF2B5EF4-FFF2-40B4-BE49-F238E27FC236}">
                <a16:creationId xmlns:a16="http://schemas.microsoft.com/office/drawing/2014/main" id="{1DCFA532-6AAC-858C-A994-8132C0736E35}"/>
              </a:ext>
            </a:extLst>
          </p:cNvPr>
          <p:cNvSpPr txBox="1"/>
          <p:nvPr/>
        </p:nvSpPr>
        <p:spPr>
          <a:xfrm>
            <a:off x="209550" y="1162050"/>
            <a:ext cx="5848349" cy="2502223"/>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Hyper-protective of their children. </a:t>
            </a:r>
          </a:p>
          <a:p>
            <a:pPr marL="466725" indent="-449263">
              <a:lnSpc>
                <a:spcPct val="90000"/>
              </a:lnSpc>
              <a:buFont typeface="Arial" panose="020B0604020202020204" pitchFamily="34" charset="0"/>
              <a:buChar char="•"/>
            </a:pPr>
            <a:r>
              <a:rPr lang="en-US" sz="3400" spc="15"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Protecting your child from the consequences of their decisions. </a:t>
            </a:r>
            <a:endParaRPr lang="en-US" sz="3400" dirty="0">
              <a:solidFill>
                <a:schemeClr val="bg1"/>
              </a:solidFill>
              <a:latin typeface="Calibri Light" panose="020F0302020204030204" pitchFamily="34" charset="0"/>
              <a:cs typeface="Calibri Light" panose="020F0302020204030204" pitchFamily="34" charset="0"/>
            </a:endParaRPr>
          </a:p>
        </p:txBody>
      </p:sp>
      <p:sp>
        <p:nvSpPr>
          <p:cNvPr id="4" name="TextBox 3">
            <a:extLst>
              <a:ext uri="{FF2B5EF4-FFF2-40B4-BE49-F238E27FC236}">
                <a16:creationId xmlns:a16="http://schemas.microsoft.com/office/drawing/2014/main" id="{46136F39-BE30-F279-70BD-C6C762CD0FA6}"/>
              </a:ext>
            </a:extLst>
          </p:cNvPr>
          <p:cNvSpPr txBox="1"/>
          <p:nvPr/>
        </p:nvSpPr>
        <p:spPr>
          <a:xfrm>
            <a:off x="6115051" y="1162050"/>
            <a:ext cx="5867398" cy="1089529"/>
          </a:xfrm>
          <a:prstGeom prst="rect">
            <a:avLst/>
          </a:prstGeom>
          <a:noFill/>
        </p:spPr>
        <p:txBody>
          <a:bodyPr wrap="square" rtlCol="0">
            <a:spAutoFit/>
          </a:bodyPr>
          <a:lstStyle/>
          <a:p>
            <a:pPr>
              <a:lnSpc>
                <a:spcPct val="90000"/>
              </a:lnSpc>
            </a:pPr>
            <a:r>
              <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Lack of supervision may endanger your child. </a:t>
            </a:r>
          </a:p>
        </p:txBody>
      </p:sp>
      <p:sp>
        <p:nvSpPr>
          <p:cNvPr id="6" name="Rectangle 5">
            <a:extLst>
              <a:ext uri="{FF2B5EF4-FFF2-40B4-BE49-F238E27FC236}">
                <a16:creationId xmlns:a16="http://schemas.microsoft.com/office/drawing/2014/main" id="{59395BF4-ACDE-AC81-6246-E931BF6110F3}"/>
              </a:ext>
            </a:extLst>
          </p:cNvPr>
          <p:cNvSpPr>
            <a:spLocks noChangeArrowheads="1"/>
          </p:cNvSpPr>
          <p:nvPr/>
        </p:nvSpPr>
        <p:spPr bwMode="auto">
          <a:xfrm>
            <a:off x="761998" y="2246659"/>
            <a:ext cx="11078053" cy="179194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id="{71DC3AB3-CD6D-A275-1CD4-E505EBE416BA}"/>
              </a:ext>
            </a:extLst>
          </p:cNvPr>
          <p:cNvSpPr txBox="1">
            <a:spLocks noChangeArrowheads="1"/>
          </p:cNvSpPr>
          <p:nvPr/>
        </p:nvSpPr>
        <p:spPr bwMode="auto">
          <a:xfrm>
            <a:off x="808682" y="2347308"/>
            <a:ext cx="10983268" cy="158812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Me and my kids have regular conversations about three things: screen and video game addiction, pornography, and sexual abuse. </a:t>
            </a:r>
          </a:p>
        </p:txBody>
      </p:sp>
    </p:spTree>
    <p:extLst>
      <p:ext uri="{BB962C8B-B14F-4D97-AF65-F5344CB8AC3E}">
        <p14:creationId xmlns:p14="http://schemas.microsoft.com/office/powerpoint/2010/main" val="867089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4987586-7BE2-0603-F944-3CCDA802C87B}"/>
              </a:ext>
            </a:extLst>
          </p:cNvPr>
          <p:cNvSpPr/>
          <p:nvPr/>
        </p:nvSpPr>
        <p:spPr>
          <a:xfrm>
            <a:off x="171450" y="171450"/>
            <a:ext cx="11849100" cy="6477000"/>
          </a:xfrm>
          <a:prstGeom prst="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71C7305B-8564-B5E3-84DF-15C62ED82357}"/>
              </a:ext>
            </a:extLst>
          </p:cNvPr>
          <p:cNvCxnSpPr>
            <a:cxnSpLocks/>
          </p:cNvCxnSpPr>
          <p:nvPr/>
        </p:nvCxnSpPr>
        <p:spPr>
          <a:xfrm>
            <a:off x="152400" y="1085850"/>
            <a:ext cx="118681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161BA6-3958-E867-00E5-E00245E23084}"/>
              </a:ext>
            </a:extLst>
          </p:cNvPr>
          <p:cNvCxnSpPr>
            <a:stCxn id="5" idx="0"/>
          </p:cNvCxnSpPr>
          <p:nvPr/>
        </p:nvCxnSpPr>
        <p:spPr>
          <a:xfrm>
            <a:off x="6096000" y="171450"/>
            <a:ext cx="0" cy="6477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228CF2B-90FB-73C8-A8E9-8084F498E302}"/>
              </a:ext>
            </a:extLst>
          </p:cNvPr>
          <p:cNvSpPr txBox="1"/>
          <p:nvPr/>
        </p:nvSpPr>
        <p:spPr>
          <a:xfrm>
            <a:off x="171450"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Helicopter</a:t>
            </a:r>
          </a:p>
        </p:txBody>
      </p:sp>
      <p:sp>
        <p:nvSpPr>
          <p:cNvPr id="14" name="TextBox 13">
            <a:extLst>
              <a:ext uri="{FF2B5EF4-FFF2-40B4-BE49-F238E27FC236}">
                <a16:creationId xmlns:a16="http://schemas.microsoft.com/office/drawing/2014/main" id="{2A905557-465F-ED8D-EE28-B84C05735471}"/>
              </a:ext>
            </a:extLst>
          </p:cNvPr>
          <p:cNvSpPr txBox="1"/>
          <p:nvPr/>
        </p:nvSpPr>
        <p:spPr>
          <a:xfrm>
            <a:off x="6124575"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Village</a:t>
            </a:r>
          </a:p>
        </p:txBody>
      </p:sp>
      <p:sp>
        <p:nvSpPr>
          <p:cNvPr id="15" name="TextBox 14">
            <a:extLst>
              <a:ext uri="{FF2B5EF4-FFF2-40B4-BE49-F238E27FC236}">
                <a16:creationId xmlns:a16="http://schemas.microsoft.com/office/drawing/2014/main" id="{1DCFA532-6AAC-858C-A994-8132C0736E35}"/>
              </a:ext>
            </a:extLst>
          </p:cNvPr>
          <p:cNvSpPr txBox="1"/>
          <p:nvPr/>
        </p:nvSpPr>
        <p:spPr>
          <a:xfrm>
            <a:off x="209550" y="1162050"/>
            <a:ext cx="5848349" cy="4887492"/>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Does not feel comfortable with others being an authority figure in their child’s life.</a:t>
            </a:r>
          </a:p>
          <a:p>
            <a:pPr>
              <a:lnSpc>
                <a:spcPct val="90000"/>
              </a:lnSpc>
            </a:pPr>
            <a:endParaRPr lang="en-US" sz="3600" dirty="0">
              <a:solidFill>
                <a:schemeClr val="bg1"/>
              </a:solidFill>
              <a:latin typeface="Calibri Light" panose="020F0302020204030204" pitchFamily="34" charset="0"/>
              <a:cs typeface="Calibri Light" panose="020F0302020204030204" pitchFamily="34" charset="0"/>
            </a:endParaRPr>
          </a:p>
          <a:p>
            <a:pPr>
              <a:lnSpc>
                <a:spcPct val="90000"/>
              </a:lnSpc>
              <a:spcBef>
                <a:spcPts val="1200"/>
              </a:spcBef>
            </a:pPr>
            <a:r>
              <a:rPr lang="en-US" sz="3600" dirty="0">
                <a:solidFill>
                  <a:schemeClr val="bg1"/>
                </a:solidFill>
                <a:latin typeface="Calibri Light" panose="020F0302020204030204" pitchFamily="34" charset="0"/>
                <a:cs typeface="Calibri Light" panose="020F0302020204030204" pitchFamily="34" charset="0"/>
              </a:rPr>
              <a:t>“I know what’s best for my child.” </a:t>
            </a:r>
          </a:p>
          <a:p>
            <a:pPr>
              <a:lnSpc>
                <a:spcPct val="90000"/>
              </a:lnSpc>
            </a:pPr>
            <a:endParaRPr lang="en-US" sz="3600" dirty="0">
              <a:solidFill>
                <a:schemeClr val="bg1"/>
              </a:solidFill>
              <a:latin typeface="Calibri Light" panose="020F0302020204030204" pitchFamily="34" charset="0"/>
              <a:cs typeface="Calibri Light" panose="020F0302020204030204" pitchFamily="34" charset="0"/>
            </a:endParaRPr>
          </a:p>
          <a:p>
            <a:pPr>
              <a:lnSpc>
                <a:spcPct val="90000"/>
              </a:lnSpc>
              <a:spcBef>
                <a:spcPts val="1200"/>
              </a:spcBef>
            </a:pPr>
            <a:r>
              <a:rPr lang="en-US" sz="3600" dirty="0">
                <a:solidFill>
                  <a:schemeClr val="bg1"/>
                </a:solidFill>
                <a:latin typeface="Calibri Light" panose="020F0302020204030204" pitchFamily="34" charset="0"/>
                <a:cs typeface="Calibri Light" panose="020F0302020204030204" pitchFamily="34" charset="0"/>
              </a:rPr>
              <a:t>Tends to be very reactive and not proactive. </a:t>
            </a:r>
          </a:p>
        </p:txBody>
      </p:sp>
      <p:sp>
        <p:nvSpPr>
          <p:cNvPr id="4" name="TextBox 3">
            <a:extLst>
              <a:ext uri="{FF2B5EF4-FFF2-40B4-BE49-F238E27FC236}">
                <a16:creationId xmlns:a16="http://schemas.microsoft.com/office/drawing/2014/main" id="{46136F39-BE30-F279-70BD-C6C762CD0FA6}"/>
              </a:ext>
            </a:extLst>
          </p:cNvPr>
          <p:cNvSpPr txBox="1"/>
          <p:nvPr/>
        </p:nvSpPr>
        <p:spPr>
          <a:xfrm>
            <a:off x="6115051" y="1162050"/>
            <a:ext cx="5867398" cy="4887492"/>
          </a:xfrm>
          <a:prstGeom prst="rect">
            <a:avLst/>
          </a:prstGeom>
          <a:noFill/>
        </p:spPr>
        <p:txBody>
          <a:bodyPr wrap="square" rtlCol="0">
            <a:spAutoFit/>
          </a:bodyPr>
          <a:lstStyle/>
          <a:p>
            <a:pPr>
              <a:lnSpc>
                <a:spcPct val="90000"/>
              </a:lnSpc>
            </a:pPr>
            <a:r>
              <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Draws on the strengths and roles of others in community to contribute to their child’s development. </a:t>
            </a:r>
            <a:endPar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a:lnSpc>
                <a:spcPct val="90000"/>
              </a:lnSpc>
              <a:spcBef>
                <a:spcPts val="1200"/>
              </a:spcBef>
              <a:spcAft>
                <a:spcPts val="0"/>
              </a:spcAft>
            </a:pPr>
            <a:r>
              <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Draws on the collective wisdom of the community or village. </a:t>
            </a:r>
            <a:endPar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a:lnSpc>
                <a:spcPct val="90000"/>
              </a:lnSpc>
              <a:spcBef>
                <a:spcPts val="1200"/>
              </a:spcBef>
              <a:spcAft>
                <a:spcPts val="0"/>
              </a:spcAft>
            </a:pPr>
            <a:r>
              <a:rPr lang="en-US" sz="3600" dirty="0">
                <a:solidFill>
                  <a:schemeClr val="bg1"/>
                </a:solidFill>
                <a:latin typeface="Calibri Light" panose="020F0302020204030204" pitchFamily="34" charset="0"/>
                <a:cs typeface="Calibri Light" panose="020F0302020204030204" pitchFamily="34" charset="0"/>
              </a:rPr>
              <a:t>Tends to be very reactive and not proactive. </a:t>
            </a:r>
            <a:endPar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1469114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Biblical Parenting</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1089529"/>
          </a:xfrm>
          <a:prstGeom prst="rect">
            <a:avLst/>
          </a:prstGeom>
          <a:noFill/>
          <a:ln w="9525">
            <a:noFill/>
            <a:miter lim="800000"/>
            <a:headEnd/>
            <a:tailEnd/>
          </a:ln>
        </p:spPr>
        <p:txBody>
          <a:bodyPr wrap="square">
            <a:spAutoFit/>
          </a:bodyPr>
          <a:lstStyle/>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Your children are a gift from God and a stewardship (Matthew 25, Psalm 127:3, Luke 12:48).</a:t>
            </a:r>
          </a:p>
        </p:txBody>
      </p:sp>
      <p:sp>
        <p:nvSpPr>
          <p:cNvPr id="2" name="Rectangle 1">
            <a:extLst>
              <a:ext uri="{FF2B5EF4-FFF2-40B4-BE49-F238E27FC236}">
                <a16:creationId xmlns:a16="http://schemas.microsoft.com/office/drawing/2014/main" id="{9EB5BB13-F6E0-CE67-B95B-2DCA4367A246}"/>
              </a:ext>
            </a:extLst>
          </p:cNvPr>
          <p:cNvSpPr>
            <a:spLocks noChangeArrowheads="1"/>
          </p:cNvSpPr>
          <p:nvPr/>
        </p:nvSpPr>
        <p:spPr bwMode="auto">
          <a:xfrm>
            <a:off x="278000" y="2461080"/>
            <a:ext cx="11718304" cy="177841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CA4744F-D291-4FC2-A4D6-CB51E3EA33CC}"/>
              </a:ext>
            </a:extLst>
          </p:cNvPr>
          <p:cNvSpPr txBox="1">
            <a:spLocks noChangeArrowheads="1"/>
          </p:cNvSpPr>
          <p:nvPr/>
        </p:nvSpPr>
        <p:spPr bwMode="auto">
          <a:xfrm>
            <a:off x="315271" y="2561730"/>
            <a:ext cx="11618041" cy="153272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200" dirty="0">
                <a:solidFill>
                  <a:schemeClr val="bg1"/>
                </a:solidFill>
                <a:latin typeface="Calibri Light" panose="020F0302020204030204" pitchFamily="34" charset="0"/>
                <a:cs typeface="Calibri Light" panose="020F0302020204030204" pitchFamily="34" charset="0"/>
              </a:rPr>
              <a:t>Luke 12:48: </a:t>
            </a:r>
            <a:r>
              <a:rPr lang="en-US" sz="3400" dirty="0">
                <a:solidFill>
                  <a:prstClr val="white"/>
                </a:solidFill>
                <a:latin typeface="Calibri Light" panose="020F0302020204030204" pitchFamily="34" charset="0"/>
                <a:cs typeface="Calibri Light" panose="020F0302020204030204" pitchFamily="34" charset="0"/>
              </a:rPr>
              <a:t>From everyone who has been given much, much will be demanded; and from the one who has been entrusted with much, much more will be asked.</a:t>
            </a:r>
          </a:p>
        </p:txBody>
      </p:sp>
    </p:spTree>
    <p:extLst>
      <p:ext uri="{BB962C8B-B14F-4D97-AF65-F5344CB8AC3E}">
        <p14:creationId xmlns:p14="http://schemas.microsoft.com/office/powerpoint/2010/main" val="2304145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Biblical Parenting</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2585323"/>
          </a:xfrm>
          <a:prstGeom prst="rect">
            <a:avLst/>
          </a:prstGeom>
          <a:noFill/>
          <a:ln w="9525">
            <a:noFill/>
            <a:miter lim="800000"/>
            <a:headEnd/>
            <a:tailEnd/>
          </a:ln>
        </p:spPr>
        <p:txBody>
          <a:bodyPr wrap="square">
            <a:spAutoFit/>
          </a:bodyPr>
          <a:lstStyle/>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Your children are a gift from God and a stewardship (Matthew 25, Psalm 127:3, Luke 12:48).</a:t>
            </a:r>
          </a:p>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You must be proactive, not just reactive in your parenting (Deuteronomy 6:4-7) . </a:t>
            </a:r>
          </a:p>
          <a:p>
            <a:pPr marL="465138" indent="-465138">
              <a:lnSpc>
                <a:spcPct val="90000"/>
              </a:lnSpc>
            </a:pPr>
            <a:endParaRPr lang="en-US" sz="3600" dirty="0">
              <a:solidFill>
                <a:schemeClr val="bg1"/>
              </a:solidFill>
              <a:latin typeface="Calibri Light" panose="020F0302020204030204" pitchFamily="34" charset="0"/>
              <a:cs typeface="Calibri Light" panose="020F0302020204030204" pitchFamily="34" charset="0"/>
            </a:endParaRPr>
          </a:p>
        </p:txBody>
      </p:sp>
      <p:sp>
        <p:nvSpPr>
          <p:cNvPr id="2" name="Rectangle 1">
            <a:extLst>
              <a:ext uri="{FF2B5EF4-FFF2-40B4-BE49-F238E27FC236}">
                <a16:creationId xmlns:a16="http://schemas.microsoft.com/office/drawing/2014/main" id="{9EB5BB13-F6E0-CE67-B95B-2DCA4367A246}"/>
              </a:ext>
            </a:extLst>
          </p:cNvPr>
          <p:cNvSpPr>
            <a:spLocks noChangeArrowheads="1"/>
          </p:cNvSpPr>
          <p:nvPr/>
        </p:nvSpPr>
        <p:spPr bwMode="auto">
          <a:xfrm>
            <a:off x="340346" y="3458606"/>
            <a:ext cx="11718304" cy="315001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CA4744F-D291-4FC2-A4D6-CB51E3EA33CC}"/>
              </a:ext>
            </a:extLst>
          </p:cNvPr>
          <p:cNvSpPr txBox="1">
            <a:spLocks noChangeArrowheads="1"/>
          </p:cNvSpPr>
          <p:nvPr/>
        </p:nvSpPr>
        <p:spPr bwMode="auto">
          <a:xfrm>
            <a:off x="377617" y="3559256"/>
            <a:ext cx="11618041" cy="2917722"/>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400" dirty="0">
                <a:solidFill>
                  <a:prstClr val="white"/>
                </a:solidFill>
                <a:latin typeface="Calibri Light" panose="020F0302020204030204" pitchFamily="34" charset="0"/>
                <a:cs typeface="Calibri Light" panose="020F0302020204030204" pitchFamily="34" charset="0"/>
              </a:rPr>
              <a:t>Deuteronomy 6:4-7: “Hear, O Israel: The Lord our God, the Lord is one. Love the Lord your God with all your heart and with all your soul and with all your strength. These commandments that I give you today are to be on your hearts. Impress them on your children. Talk about them when you sit at home and when you walk along the road, when you lie down and when you get up. </a:t>
            </a:r>
          </a:p>
        </p:txBody>
      </p:sp>
    </p:spTree>
    <p:extLst>
      <p:ext uri="{BB962C8B-B14F-4D97-AF65-F5344CB8AC3E}">
        <p14:creationId xmlns:p14="http://schemas.microsoft.com/office/powerpoint/2010/main" val="1465774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Biblical Parenting</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3582519"/>
          </a:xfrm>
          <a:prstGeom prst="rect">
            <a:avLst/>
          </a:prstGeom>
          <a:noFill/>
          <a:ln w="9525">
            <a:noFill/>
            <a:miter lim="800000"/>
            <a:headEnd/>
            <a:tailEnd/>
          </a:ln>
        </p:spPr>
        <p:txBody>
          <a:bodyPr wrap="square">
            <a:spAutoFit/>
          </a:bodyPr>
          <a:lstStyle/>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You’re job isn’t just to encourage and nurture, it’s also to equip (Prov. 22:6).</a:t>
            </a:r>
          </a:p>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You matter most when it comes to your child’s spiritual development, but you must draw on the wisdom and help from the Body of Christ to accomplish this. </a:t>
            </a:r>
          </a:p>
          <a:p>
            <a:pPr marL="465138" indent="-465138">
              <a:lnSpc>
                <a:spcPct val="90000"/>
              </a:lnSpc>
            </a:pPr>
            <a:endParaRPr lang="en-US" sz="3600" dirty="0">
              <a:solidFill>
                <a:schemeClr val="bg1"/>
              </a:solidFill>
              <a:latin typeface="Calibri Light" panose="020F0302020204030204" pitchFamily="34" charset="0"/>
              <a:cs typeface="Calibri Light" panose="020F0302020204030204" pitchFamily="34" charset="0"/>
            </a:endParaRPr>
          </a:p>
          <a:p>
            <a:pPr marL="465138" indent="-465138">
              <a:lnSpc>
                <a:spcPct val="90000"/>
              </a:lnSpc>
            </a:pPr>
            <a:endParaRPr lang="en-US" sz="3600"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120577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Practical Steps</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2086725"/>
          </a:xfrm>
          <a:prstGeom prst="rect">
            <a:avLst/>
          </a:prstGeom>
          <a:noFill/>
          <a:ln w="9525">
            <a:noFill/>
            <a:miter lim="800000"/>
            <a:headEnd/>
            <a:tailEnd/>
          </a:ln>
        </p:spPr>
        <p:txBody>
          <a:bodyPr wrap="square">
            <a:spAutoFit/>
          </a:bodyPr>
          <a:lstStyle/>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Seek input. </a:t>
            </a:r>
          </a:p>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Deputize several people you trust, to raise questions about your parenting.</a:t>
            </a:r>
          </a:p>
          <a:p>
            <a:pPr marL="465138" indent="-465138">
              <a:lnSpc>
                <a:spcPct val="90000"/>
              </a:lnSpc>
            </a:pPr>
            <a:endParaRPr lang="en-US" sz="3600" dirty="0">
              <a:solidFill>
                <a:schemeClr val="bg1"/>
              </a:solidFill>
              <a:latin typeface="Calibri Light" panose="020F0302020204030204" pitchFamily="34" charset="0"/>
              <a:cs typeface="Calibri Light" panose="020F0302020204030204" pitchFamily="34" charset="0"/>
            </a:endParaRPr>
          </a:p>
        </p:txBody>
      </p:sp>
      <p:sp>
        <p:nvSpPr>
          <p:cNvPr id="4" name="Rectangle 3">
            <a:extLst>
              <a:ext uri="{FF2B5EF4-FFF2-40B4-BE49-F238E27FC236}">
                <a16:creationId xmlns:a16="http://schemas.microsoft.com/office/drawing/2014/main" id="{2D658F0E-5C22-EA39-12D4-AB77A829F86C}"/>
              </a:ext>
            </a:extLst>
          </p:cNvPr>
          <p:cNvSpPr>
            <a:spLocks noChangeArrowheads="1"/>
          </p:cNvSpPr>
          <p:nvPr/>
        </p:nvSpPr>
        <p:spPr bwMode="auto">
          <a:xfrm>
            <a:off x="741216" y="3015585"/>
            <a:ext cx="11078053" cy="179194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3E65ECCC-ABF2-C455-2E84-36181C1F96FE}"/>
              </a:ext>
            </a:extLst>
          </p:cNvPr>
          <p:cNvSpPr txBox="1">
            <a:spLocks noChangeArrowheads="1"/>
          </p:cNvSpPr>
          <p:nvPr/>
        </p:nvSpPr>
        <p:spPr bwMode="auto">
          <a:xfrm>
            <a:off x="787900" y="3116234"/>
            <a:ext cx="10983268" cy="158812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Discussion: Why do you think people are very sensitive to people giving them feedback or constructive criticism about their parenting? </a:t>
            </a:r>
          </a:p>
        </p:txBody>
      </p:sp>
    </p:spTree>
    <p:extLst>
      <p:ext uri="{BB962C8B-B14F-4D97-AF65-F5344CB8AC3E}">
        <p14:creationId xmlns:p14="http://schemas.microsoft.com/office/powerpoint/2010/main" val="9623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Practical Steps</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2585323"/>
          </a:xfrm>
          <a:prstGeom prst="rect">
            <a:avLst/>
          </a:prstGeom>
          <a:noFill/>
          <a:ln w="9525">
            <a:noFill/>
            <a:miter lim="800000"/>
            <a:headEnd/>
            <a:tailEnd/>
          </a:ln>
        </p:spPr>
        <p:txBody>
          <a:bodyPr wrap="square">
            <a:spAutoFit/>
          </a:bodyPr>
          <a:lstStyle/>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Seek input. </a:t>
            </a:r>
          </a:p>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Deputize several people you trust, to raise questions about your parenting.</a:t>
            </a:r>
          </a:p>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Work on your character and strive to live a life of godliness </a:t>
            </a:r>
          </a:p>
          <a:p>
            <a:pPr marL="465138" indent="-465138">
              <a:lnSpc>
                <a:spcPct val="90000"/>
              </a:lnSpc>
            </a:pPr>
            <a:endParaRPr lang="en-US" sz="3600"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3939322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Practical Steps</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590931"/>
          </a:xfrm>
          <a:prstGeom prst="rect">
            <a:avLst/>
          </a:prstGeom>
          <a:noFill/>
          <a:ln w="9525">
            <a:noFill/>
            <a:miter lim="800000"/>
            <a:headEnd/>
            <a:tailEnd/>
          </a:ln>
        </p:spPr>
        <p:txBody>
          <a:bodyPr wrap="square">
            <a:spAutoFit/>
          </a:bodyPr>
          <a:lstStyle/>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Determine what values should drive your parenting.</a:t>
            </a:r>
          </a:p>
        </p:txBody>
      </p:sp>
      <p:sp>
        <p:nvSpPr>
          <p:cNvPr id="4" name="Rectangle 3">
            <a:extLst>
              <a:ext uri="{FF2B5EF4-FFF2-40B4-BE49-F238E27FC236}">
                <a16:creationId xmlns:a16="http://schemas.microsoft.com/office/drawing/2014/main" id="{9448CC08-EAFC-86CD-77D3-D5C79B8ADCCF}"/>
              </a:ext>
            </a:extLst>
          </p:cNvPr>
          <p:cNvSpPr>
            <a:spLocks noChangeArrowheads="1"/>
          </p:cNvSpPr>
          <p:nvPr/>
        </p:nvSpPr>
        <p:spPr bwMode="auto">
          <a:xfrm>
            <a:off x="319564" y="2003880"/>
            <a:ext cx="11718304" cy="22563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902CFC1B-03D6-6631-B392-7B9CC0503D50}"/>
              </a:ext>
            </a:extLst>
          </p:cNvPr>
          <p:cNvSpPr txBox="1">
            <a:spLocks noChangeArrowheads="1"/>
          </p:cNvSpPr>
          <p:nvPr/>
        </p:nvSpPr>
        <p:spPr bwMode="auto">
          <a:xfrm>
            <a:off x="356835" y="2104530"/>
            <a:ext cx="11618041" cy="1975926"/>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400" dirty="0">
                <a:solidFill>
                  <a:prstClr val="white"/>
                </a:solidFill>
                <a:latin typeface="Calibri Light" panose="020F0302020204030204" pitchFamily="34" charset="0"/>
                <a:cs typeface="Calibri Light" panose="020F0302020204030204" pitchFamily="34" charset="0"/>
              </a:rPr>
              <a:t>Jon Tyson: “We need to have a vision of the day our sons will leave our homes and work backward from that day with a plan to help them gain the knowledge, skills, character, and experiences they need.</a:t>
            </a:r>
          </a:p>
        </p:txBody>
      </p:sp>
    </p:spTree>
    <p:extLst>
      <p:ext uri="{BB962C8B-B14F-4D97-AF65-F5344CB8AC3E}">
        <p14:creationId xmlns:p14="http://schemas.microsoft.com/office/powerpoint/2010/main" val="45497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Helicopter</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3665619"/>
          </a:xfrm>
          <a:prstGeom prst="rect">
            <a:avLst/>
          </a:prstGeom>
          <a:noFill/>
          <a:ln w="9525">
            <a:noFill/>
            <a:miter lim="800000"/>
            <a:headEnd/>
            <a:tailEnd/>
          </a:ln>
        </p:spPr>
        <p:txBody>
          <a:bodyPr wrap="square">
            <a:spAutoFit/>
          </a:bodyPr>
          <a:lstStyle/>
          <a:p>
            <a:pPr marL="17463" indent="-17463">
              <a:lnSpc>
                <a:spcPct val="90000"/>
              </a:lnSpc>
            </a:pPr>
            <a:r>
              <a:rPr lang="en-US" sz="3800" dirty="0">
                <a:solidFill>
                  <a:schemeClr val="bg1"/>
                </a:solidFill>
                <a:latin typeface="Calibri Light" panose="020F0302020204030204" pitchFamily="34" charset="0"/>
                <a:cs typeface="Calibri Light" panose="020F0302020204030204" pitchFamily="34" charset="0"/>
              </a:rPr>
              <a:t>Definition: “An overprotective form of child-rearing where parents constantly monitor their children’s activities and provide them with excessive levels of support.” </a:t>
            </a:r>
          </a:p>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Third, autonomy limiting is when students think their parents are preventing them from making their own mistakes, controlling their lives for them, and failing to support their decisions. </a:t>
            </a:r>
          </a:p>
        </p:txBody>
      </p:sp>
    </p:spTree>
    <p:extLst>
      <p:ext uri="{BB962C8B-B14F-4D97-AF65-F5344CB8AC3E}">
        <p14:creationId xmlns:p14="http://schemas.microsoft.com/office/powerpoint/2010/main" val="18182810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Practical Steps</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590931"/>
          </a:xfrm>
          <a:prstGeom prst="rect">
            <a:avLst/>
          </a:prstGeom>
          <a:noFill/>
          <a:ln w="9525">
            <a:noFill/>
            <a:miter lim="800000"/>
            <a:headEnd/>
            <a:tailEnd/>
          </a:ln>
        </p:spPr>
        <p:txBody>
          <a:bodyPr wrap="square">
            <a:spAutoFit/>
          </a:bodyPr>
          <a:lstStyle/>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Determine what values should drive your parenting.</a:t>
            </a:r>
          </a:p>
        </p:txBody>
      </p:sp>
      <p:sp>
        <p:nvSpPr>
          <p:cNvPr id="2" name="Rectangle 1">
            <a:extLst>
              <a:ext uri="{FF2B5EF4-FFF2-40B4-BE49-F238E27FC236}">
                <a16:creationId xmlns:a16="http://schemas.microsoft.com/office/drawing/2014/main" id="{8C13598F-F6A2-8A29-28C8-3AD787F5A992}"/>
              </a:ext>
            </a:extLst>
          </p:cNvPr>
          <p:cNvSpPr>
            <a:spLocks noChangeArrowheads="1"/>
          </p:cNvSpPr>
          <p:nvPr/>
        </p:nvSpPr>
        <p:spPr bwMode="auto">
          <a:xfrm>
            <a:off x="319564" y="1983097"/>
            <a:ext cx="11718304" cy="470864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94863F2-223B-1103-EA13-5F56E59D17C2}"/>
              </a:ext>
            </a:extLst>
          </p:cNvPr>
          <p:cNvSpPr txBox="1">
            <a:spLocks noChangeArrowheads="1"/>
          </p:cNvSpPr>
          <p:nvPr/>
        </p:nvSpPr>
        <p:spPr bwMode="auto">
          <a:xfrm>
            <a:off x="377617" y="2083747"/>
            <a:ext cx="11618041" cy="3914918"/>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Godly</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Loving</a:t>
            </a:r>
          </a:p>
          <a:p>
            <a:pPr marL="469900" lvl="3" indent="-457200">
              <a:lnSpc>
                <a:spcPct val="90000"/>
              </a:lnSpc>
              <a:spcBef>
                <a:spcPts val="0"/>
              </a:spcBef>
              <a:spcAft>
                <a:spcPts val="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Has a heart for the lost.</a:t>
            </a:r>
          </a:p>
          <a:p>
            <a:pPr marL="469900" lvl="3" indent="-457200">
              <a:lnSpc>
                <a:spcPct val="90000"/>
              </a:lnSpc>
              <a:spcBef>
                <a:spcPts val="0"/>
              </a:spcBef>
              <a:spcAft>
                <a:spcPts val="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Has a heart for the poor without being patronizing</a:t>
            </a:r>
          </a:p>
          <a:p>
            <a:pPr marL="469900" lvl="3" indent="-457200">
              <a:lnSpc>
                <a:spcPct val="90000"/>
              </a:lnSpc>
              <a:spcBef>
                <a:spcPts val="0"/>
              </a:spcBef>
              <a:spcAft>
                <a:spcPts val="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Has compassion for those who are hurting.</a:t>
            </a:r>
          </a:p>
          <a:p>
            <a:pPr marL="469900" lvl="3" indent="-457200">
              <a:lnSpc>
                <a:spcPct val="90000"/>
              </a:lnSpc>
              <a:spcBef>
                <a:spcPts val="0"/>
              </a:spcBef>
              <a:spcAft>
                <a:spcPts val="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Can empathize with others.</a:t>
            </a:r>
          </a:p>
          <a:p>
            <a:pPr marL="469900" lvl="3" indent="-457200">
              <a:lnSpc>
                <a:spcPct val="90000"/>
              </a:lnSpc>
              <a:spcBef>
                <a:spcPts val="0"/>
              </a:spcBef>
              <a:spcAft>
                <a:spcPts val="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Knows how to forgive and reconcile. </a:t>
            </a:r>
          </a:p>
          <a:p>
            <a:pPr marL="469900" lvl="3" indent="-457200">
              <a:lnSpc>
                <a:spcPct val="90000"/>
              </a:lnSpc>
              <a:spcBef>
                <a:spcPts val="0"/>
              </a:spcBef>
              <a:spcAft>
                <a:spcPts val="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Isn’t afraid to confront others in love. </a:t>
            </a:r>
          </a:p>
        </p:txBody>
      </p:sp>
    </p:spTree>
    <p:extLst>
      <p:ext uri="{BB962C8B-B14F-4D97-AF65-F5344CB8AC3E}">
        <p14:creationId xmlns:p14="http://schemas.microsoft.com/office/powerpoint/2010/main" val="1393804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Practical Steps</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590931"/>
          </a:xfrm>
          <a:prstGeom prst="rect">
            <a:avLst/>
          </a:prstGeom>
          <a:noFill/>
          <a:ln w="9525">
            <a:noFill/>
            <a:miter lim="800000"/>
            <a:headEnd/>
            <a:tailEnd/>
          </a:ln>
        </p:spPr>
        <p:txBody>
          <a:bodyPr wrap="square">
            <a:spAutoFit/>
          </a:bodyPr>
          <a:lstStyle/>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Determine what values should drive your parenting.</a:t>
            </a:r>
          </a:p>
        </p:txBody>
      </p:sp>
      <p:sp>
        <p:nvSpPr>
          <p:cNvPr id="2" name="Rectangle 1">
            <a:extLst>
              <a:ext uri="{FF2B5EF4-FFF2-40B4-BE49-F238E27FC236}">
                <a16:creationId xmlns:a16="http://schemas.microsoft.com/office/drawing/2014/main" id="{8C13598F-F6A2-8A29-28C8-3AD787F5A992}"/>
              </a:ext>
            </a:extLst>
          </p:cNvPr>
          <p:cNvSpPr>
            <a:spLocks noChangeArrowheads="1"/>
          </p:cNvSpPr>
          <p:nvPr/>
        </p:nvSpPr>
        <p:spPr bwMode="auto">
          <a:xfrm>
            <a:off x="319564" y="1983097"/>
            <a:ext cx="11718304" cy="470864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94863F2-223B-1103-EA13-5F56E59D17C2}"/>
              </a:ext>
            </a:extLst>
          </p:cNvPr>
          <p:cNvSpPr txBox="1">
            <a:spLocks noChangeArrowheads="1"/>
          </p:cNvSpPr>
          <p:nvPr/>
        </p:nvSpPr>
        <p:spPr bwMode="auto">
          <a:xfrm>
            <a:off x="377617" y="2083747"/>
            <a:ext cx="11618041" cy="3000821"/>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Godly</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Loving</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Wise</a:t>
            </a:r>
          </a:p>
          <a:p>
            <a:pPr marL="469900" lvl="3" indent="-457200">
              <a:lnSpc>
                <a:spcPct val="90000"/>
              </a:lnSpc>
              <a:spcBef>
                <a:spcPts val="0"/>
              </a:spcBef>
              <a:spcAft>
                <a:spcPts val="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Possess a high degree of relational IQ</a:t>
            </a:r>
          </a:p>
          <a:p>
            <a:pPr marL="469900" lvl="3" indent="-457200">
              <a:lnSpc>
                <a:spcPct val="90000"/>
              </a:lnSpc>
              <a:spcBef>
                <a:spcPts val="0"/>
              </a:spcBef>
              <a:spcAft>
                <a:spcPts val="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Capable of making good decisions </a:t>
            </a:r>
          </a:p>
          <a:p>
            <a:pPr marL="469900" lvl="3" indent="-457200">
              <a:lnSpc>
                <a:spcPct val="90000"/>
              </a:lnSpc>
              <a:spcBef>
                <a:spcPts val="0"/>
              </a:spcBef>
              <a:spcAft>
                <a:spcPts val="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Takes input from others</a:t>
            </a:r>
            <a:endParaRPr lang="en-US" sz="60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325335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Practical Steps</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590931"/>
          </a:xfrm>
          <a:prstGeom prst="rect">
            <a:avLst/>
          </a:prstGeom>
          <a:noFill/>
          <a:ln w="9525">
            <a:noFill/>
            <a:miter lim="800000"/>
            <a:headEnd/>
            <a:tailEnd/>
          </a:ln>
        </p:spPr>
        <p:txBody>
          <a:bodyPr wrap="square">
            <a:spAutoFit/>
          </a:bodyPr>
          <a:lstStyle/>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Determine what values should drive your parenting.</a:t>
            </a:r>
          </a:p>
        </p:txBody>
      </p:sp>
      <p:sp>
        <p:nvSpPr>
          <p:cNvPr id="2" name="Rectangle 1">
            <a:extLst>
              <a:ext uri="{FF2B5EF4-FFF2-40B4-BE49-F238E27FC236}">
                <a16:creationId xmlns:a16="http://schemas.microsoft.com/office/drawing/2014/main" id="{8C13598F-F6A2-8A29-28C8-3AD787F5A992}"/>
              </a:ext>
            </a:extLst>
          </p:cNvPr>
          <p:cNvSpPr>
            <a:spLocks noChangeArrowheads="1"/>
          </p:cNvSpPr>
          <p:nvPr/>
        </p:nvSpPr>
        <p:spPr bwMode="auto">
          <a:xfrm>
            <a:off x="319564" y="1983097"/>
            <a:ext cx="11718304" cy="470864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94863F2-223B-1103-EA13-5F56E59D17C2}"/>
              </a:ext>
            </a:extLst>
          </p:cNvPr>
          <p:cNvSpPr txBox="1">
            <a:spLocks noChangeArrowheads="1"/>
          </p:cNvSpPr>
          <p:nvPr/>
        </p:nvSpPr>
        <p:spPr bwMode="auto">
          <a:xfrm>
            <a:off x="377617" y="2083747"/>
            <a:ext cx="11618041" cy="3970318"/>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Godly</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Loving</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Wise</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Self Controlled</a:t>
            </a:r>
          </a:p>
          <a:p>
            <a:pPr marL="469900" lvl="3" indent="-457200">
              <a:lnSpc>
                <a:spcPct val="90000"/>
              </a:lnSpc>
              <a:spcBef>
                <a:spcPts val="0"/>
              </a:spcBef>
              <a:spcAft>
                <a:spcPts val="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Patient</a:t>
            </a:r>
          </a:p>
          <a:p>
            <a:pPr marL="469900" lvl="3" indent="-457200">
              <a:lnSpc>
                <a:spcPct val="90000"/>
              </a:lnSpc>
              <a:spcBef>
                <a:spcPts val="0"/>
              </a:spcBef>
              <a:spcAft>
                <a:spcPts val="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Can work toward long-term goals and resist instant gratification</a:t>
            </a:r>
          </a:p>
          <a:p>
            <a:pPr marL="469900" lvl="3" indent="-457200">
              <a:lnSpc>
                <a:spcPct val="90000"/>
              </a:lnSpc>
              <a:spcBef>
                <a:spcPts val="0"/>
              </a:spcBef>
              <a:spcAft>
                <a:spcPts val="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Wise with money</a:t>
            </a:r>
          </a:p>
          <a:p>
            <a:pPr marL="469900" lvl="3" indent="-457200">
              <a:lnSpc>
                <a:spcPct val="90000"/>
              </a:lnSpc>
              <a:spcBef>
                <a:spcPts val="0"/>
              </a:spcBef>
              <a:spcAft>
                <a:spcPts val="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Convinced of the biblical view of sexuality and sobriety </a:t>
            </a:r>
            <a:endParaRPr lang="en-US" sz="9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4090955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Practical Steps</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590931"/>
          </a:xfrm>
          <a:prstGeom prst="rect">
            <a:avLst/>
          </a:prstGeom>
          <a:noFill/>
          <a:ln w="9525">
            <a:noFill/>
            <a:miter lim="800000"/>
            <a:headEnd/>
            <a:tailEnd/>
          </a:ln>
        </p:spPr>
        <p:txBody>
          <a:bodyPr wrap="square">
            <a:spAutoFit/>
          </a:bodyPr>
          <a:lstStyle/>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Determine what values should drive your parenting.</a:t>
            </a:r>
          </a:p>
        </p:txBody>
      </p:sp>
      <p:sp>
        <p:nvSpPr>
          <p:cNvPr id="2" name="Rectangle 1">
            <a:extLst>
              <a:ext uri="{FF2B5EF4-FFF2-40B4-BE49-F238E27FC236}">
                <a16:creationId xmlns:a16="http://schemas.microsoft.com/office/drawing/2014/main" id="{8C13598F-F6A2-8A29-28C8-3AD787F5A992}"/>
              </a:ext>
            </a:extLst>
          </p:cNvPr>
          <p:cNvSpPr>
            <a:spLocks noChangeArrowheads="1"/>
          </p:cNvSpPr>
          <p:nvPr/>
        </p:nvSpPr>
        <p:spPr bwMode="auto">
          <a:xfrm>
            <a:off x="319564" y="1983097"/>
            <a:ext cx="11718304" cy="470864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94863F2-223B-1103-EA13-5F56E59D17C2}"/>
              </a:ext>
            </a:extLst>
          </p:cNvPr>
          <p:cNvSpPr txBox="1">
            <a:spLocks noChangeArrowheads="1"/>
          </p:cNvSpPr>
          <p:nvPr/>
        </p:nvSpPr>
        <p:spPr bwMode="auto">
          <a:xfrm>
            <a:off x="377617" y="2083747"/>
            <a:ext cx="11618041" cy="3527119"/>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Godly</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Loving</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Wise</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Self Controlled</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Diligent</a:t>
            </a:r>
          </a:p>
          <a:p>
            <a:pPr marL="469900" lvl="3" indent="-457200">
              <a:lnSpc>
                <a:spcPct val="90000"/>
              </a:lnSpc>
              <a:spcBef>
                <a:spcPts val="0"/>
              </a:spcBef>
              <a:spcAft>
                <a:spcPts val="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Hard work is more important than gifting and talent. </a:t>
            </a:r>
          </a:p>
          <a:p>
            <a:pPr marL="469900" lvl="3" indent="-457200">
              <a:lnSpc>
                <a:spcPct val="90000"/>
              </a:lnSpc>
              <a:spcBef>
                <a:spcPts val="0"/>
              </a:spcBef>
              <a:spcAft>
                <a:spcPts val="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This includes mental diligence </a:t>
            </a:r>
            <a:endParaRPr lang="en-US" sz="192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615905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Practical Steps</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590931"/>
          </a:xfrm>
          <a:prstGeom prst="rect">
            <a:avLst/>
          </a:prstGeom>
          <a:noFill/>
          <a:ln w="9525">
            <a:noFill/>
            <a:miter lim="800000"/>
            <a:headEnd/>
            <a:tailEnd/>
          </a:ln>
        </p:spPr>
        <p:txBody>
          <a:bodyPr wrap="square">
            <a:spAutoFit/>
          </a:bodyPr>
          <a:lstStyle/>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Determine what values should drive your parenting.</a:t>
            </a:r>
          </a:p>
        </p:txBody>
      </p:sp>
      <p:sp>
        <p:nvSpPr>
          <p:cNvPr id="2" name="Rectangle 1">
            <a:extLst>
              <a:ext uri="{FF2B5EF4-FFF2-40B4-BE49-F238E27FC236}">
                <a16:creationId xmlns:a16="http://schemas.microsoft.com/office/drawing/2014/main" id="{8C13598F-F6A2-8A29-28C8-3AD787F5A992}"/>
              </a:ext>
            </a:extLst>
          </p:cNvPr>
          <p:cNvSpPr>
            <a:spLocks noChangeArrowheads="1"/>
          </p:cNvSpPr>
          <p:nvPr/>
        </p:nvSpPr>
        <p:spPr bwMode="auto">
          <a:xfrm>
            <a:off x="319564" y="1983097"/>
            <a:ext cx="11718304" cy="470864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94863F2-223B-1103-EA13-5F56E59D17C2}"/>
              </a:ext>
            </a:extLst>
          </p:cNvPr>
          <p:cNvSpPr txBox="1">
            <a:spLocks noChangeArrowheads="1"/>
          </p:cNvSpPr>
          <p:nvPr/>
        </p:nvSpPr>
        <p:spPr bwMode="auto">
          <a:xfrm>
            <a:off x="377617" y="2083747"/>
            <a:ext cx="11618041" cy="3554819"/>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Godly</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Loving</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Wise</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Self Controlled</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Diligent</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Takes Risks</a:t>
            </a:r>
          </a:p>
          <a:p>
            <a:pPr marL="469900" lvl="3" indent="-457200">
              <a:lnSpc>
                <a:spcPct val="90000"/>
              </a:lnSpc>
              <a:spcBef>
                <a:spcPts val="0"/>
              </a:spcBef>
              <a:spcAft>
                <a:spcPts val="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Feels drawn to uncomfortable and scary things</a:t>
            </a:r>
            <a:endParaRPr lang="en-US" sz="192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986893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Practical Steps</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590931"/>
          </a:xfrm>
          <a:prstGeom prst="rect">
            <a:avLst/>
          </a:prstGeom>
          <a:noFill/>
          <a:ln w="9525">
            <a:noFill/>
            <a:miter lim="800000"/>
            <a:headEnd/>
            <a:tailEnd/>
          </a:ln>
        </p:spPr>
        <p:txBody>
          <a:bodyPr wrap="square">
            <a:spAutoFit/>
          </a:bodyPr>
          <a:lstStyle/>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Determine what values should drive your parenting.</a:t>
            </a:r>
          </a:p>
        </p:txBody>
      </p:sp>
      <p:sp>
        <p:nvSpPr>
          <p:cNvPr id="2" name="Rectangle 1">
            <a:extLst>
              <a:ext uri="{FF2B5EF4-FFF2-40B4-BE49-F238E27FC236}">
                <a16:creationId xmlns:a16="http://schemas.microsoft.com/office/drawing/2014/main" id="{8C13598F-F6A2-8A29-28C8-3AD787F5A992}"/>
              </a:ext>
            </a:extLst>
          </p:cNvPr>
          <p:cNvSpPr>
            <a:spLocks noChangeArrowheads="1"/>
          </p:cNvSpPr>
          <p:nvPr/>
        </p:nvSpPr>
        <p:spPr bwMode="auto">
          <a:xfrm>
            <a:off x="319564" y="1983097"/>
            <a:ext cx="11718304" cy="470864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94863F2-223B-1103-EA13-5F56E59D17C2}"/>
              </a:ext>
            </a:extLst>
          </p:cNvPr>
          <p:cNvSpPr txBox="1">
            <a:spLocks noChangeArrowheads="1"/>
          </p:cNvSpPr>
          <p:nvPr/>
        </p:nvSpPr>
        <p:spPr bwMode="auto">
          <a:xfrm>
            <a:off x="377617" y="2083747"/>
            <a:ext cx="11618041" cy="4081117"/>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Godly</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Loving</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Wise</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Self Controlled</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Diligent</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Takes Risks</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Resilient</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Critical Thinker</a:t>
            </a:r>
          </a:p>
        </p:txBody>
      </p:sp>
    </p:spTree>
    <p:extLst>
      <p:ext uri="{BB962C8B-B14F-4D97-AF65-F5344CB8AC3E}">
        <p14:creationId xmlns:p14="http://schemas.microsoft.com/office/powerpoint/2010/main" val="2666343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Practical Steps</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1588127"/>
          </a:xfrm>
          <a:prstGeom prst="rect">
            <a:avLst/>
          </a:prstGeom>
          <a:noFill/>
          <a:ln w="9525">
            <a:noFill/>
            <a:miter lim="800000"/>
            <a:headEnd/>
            <a:tailEnd/>
          </a:ln>
        </p:spPr>
        <p:txBody>
          <a:bodyPr wrap="square">
            <a:spAutoFit/>
          </a:bodyPr>
          <a:lstStyle/>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Determine what values should drive your parenting.</a:t>
            </a:r>
          </a:p>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You need to be dynamic in your parenting</a:t>
            </a:r>
          </a:p>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Be creative</a:t>
            </a:r>
          </a:p>
        </p:txBody>
      </p:sp>
      <p:sp>
        <p:nvSpPr>
          <p:cNvPr id="4" name="Rectangle 3">
            <a:extLst>
              <a:ext uri="{FF2B5EF4-FFF2-40B4-BE49-F238E27FC236}">
                <a16:creationId xmlns:a16="http://schemas.microsoft.com/office/drawing/2014/main" id="{B67A59DD-D24E-AEE4-B7AB-42EC6F42A725}"/>
              </a:ext>
            </a:extLst>
          </p:cNvPr>
          <p:cNvSpPr>
            <a:spLocks noChangeArrowheads="1"/>
          </p:cNvSpPr>
          <p:nvPr/>
        </p:nvSpPr>
        <p:spPr bwMode="auto">
          <a:xfrm>
            <a:off x="741216" y="2994803"/>
            <a:ext cx="11078053" cy="134859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64D45AA2-E065-51BC-9706-0316FCA81EBB}"/>
              </a:ext>
            </a:extLst>
          </p:cNvPr>
          <p:cNvSpPr txBox="1">
            <a:spLocks noChangeArrowheads="1"/>
          </p:cNvSpPr>
          <p:nvPr/>
        </p:nvSpPr>
        <p:spPr bwMode="auto">
          <a:xfrm>
            <a:off x="787900" y="3095452"/>
            <a:ext cx="10983268" cy="108952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Discussion: How do we parent with intentionality without being overbearing? </a:t>
            </a:r>
          </a:p>
        </p:txBody>
      </p:sp>
    </p:spTree>
    <p:extLst>
      <p:ext uri="{BB962C8B-B14F-4D97-AF65-F5344CB8AC3E}">
        <p14:creationId xmlns:p14="http://schemas.microsoft.com/office/powerpoint/2010/main" val="1757598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Communal/Village</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4745915"/>
          </a:xfrm>
          <a:prstGeom prst="rect">
            <a:avLst/>
          </a:prstGeom>
          <a:noFill/>
          <a:ln w="9525">
            <a:noFill/>
            <a:miter lim="800000"/>
            <a:headEnd/>
            <a:tailEnd/>
          </a:ln>
        </p:spPr>
        <p:txBody>
          <a:bodyPr wrap="square">
            <a:spAutoFit/>
          </a:bodyPr>
          <a:lstStyle/>
          <a:p>
            <a:pPr marL="17463" indent="-17463">
              <a:lnSpc>
                <a:spcPct val="90000"/>
              </a:lnSpc>
            </a:pPr>
            <a:r>
              <a:rPr lang="en-US" sz="3800" dirty="0">
                <a:solidFill>
                  <a:schemeClr val="bg1"/>
                </a:solidFill>
                <a:latin typeface="Calibri Light" panose="020F0302020204030204" pitchFamily="34" charset="0"/>
                <a:cs typeface="Calibri Light" panose="020F0302020204030204" pitchFamily="34" charset="0"/>
              </a:rPr>
              <a:t>Definition: The phrase “it takes a village to raise a child” originates from an African proverb and conveys the message that it takes many people (“the village”) to provide a safe, healthy environment for children…to develop and flourish, and to be able to realize their hopes and dreams. </a:t>
            </a:r>
          </a:p>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An entire community of “investors” (aunts, uncles, sisters, parents, neighbors, etc.) taking responsibility for the life and welfare of the children in the community.</a:t>
            </a:r>
          </a:p>
        </p:txBody>
      </p:sp>
    </p:spTree>
    <p:extLst>
      <p:ext uri="{BB962C8B-B14F-4D97-AF65-F5344CB8AC3E}">
        <p14:creationId xmlns:p14="http://schemas.microsoft.com/office/powerpoint/2010/main" val="1047459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Communal/Village</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4745915"/>
          </a:xfrm>
          <a:prstGeom prst="rect">
            <a:avLst/>
          </a:prstGeom>
          <a:noFill/>
          <a:ln w="9525">
            <a:noFill/>
            <a:miter lim="800000"/>
            <a:headEnd/>
            <a:tailEnd/>
          </a:ln>
        </p:spPr>
        <p:txBody>
          <a:bodyPr wrap="square">
            <a:spAutoFit/>
          </a:bodyPr>
          <a:lstStyle/>
          <a:p>
            <a:pPr marL="17463" indent="-17463">
              <a:lnSpc>
                <a:spcPct val="90000"/>
              </a:lnSpc>
            </a:pPr>
            <a:r>
              <a:rPr lang="en-US" sz="3800" dirty="0">
                <a:solidFill>
                  <a:schemeClr val="bg1"/>
                </a:solidFill>
                <a:latin typeface="Calibri Light" panose="020F0302020204030204" pitchFamily="34" charset="0"/>
                <a:cs typeface="Calibri Light" panose="020F0302020204030204" pitchFamily="34" charset="0"/>
              </a:rPr>
              <a:t>Definition: The phrase “it takes a village to raise a child” originates from an African proverb and conveys the message that it takes many people (“the village”) to provide a safe, healthy environment for children…to develop and flourish, and to be able to realize their hopes and dreams. </a:t>
            </a:r>
          </a:p>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This style of parenting is also common in single parent homes and impoverished families.</a:t>
            </a:r>
          </a:p>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Each “investor” often has a role in raising the child.</a:t>
            </a:r>
          </a:p>
        </p:txBody>
      </p:sp>
    </p:spTree>
    <p:extLst>
      <p:ext uri="{BB962C8B-B14F-4D97-AF65-F5344CB8AC3E}">
        <p14:creationId xmlns:p14="http://schemas.microsoft.com/office/powerpoint/2010/main" val="3311899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4987586-7BE2-0603-F944-3CCDA802C87B}"/>
              </a:ext>
            </a:extLst>
          </p:cNvPr>
          <p:cNvSpPr/>
          <p:nvPr/>
        </p:nvSpPr>
        <p:spPr>
          <a:xfrm>
            <a:off x="171450" y="171450"/>
            <a:ext cx="11849100" cy="6477000"/>
          </a:xfrm>
          <a:prstGeom prst="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71C7305B-8564-B5E3-84DF-15C62ED82357}"/>
              </a:ext>
            </a:extLst>
          </p:cNvPr>
          <p:cNvCxnSpPr>
            <a:cxnSpLocks/>
          </p:cNvCxnSpPr>
          <p:nvPr/>
        </p:nvCxnSpPr>
        <p:spPr>
          <a:xfrm>
            <a:off x="152400" y="1085850"/>
            <a:ext cx="118681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161BA6-3958-E867-00E5-E00245E23084}"/>
              </a:ext>
            </a:extLst>
          </p:cNvPr>
          <p:cNvCxnSpPr>
            <a:stCxn id="5" idx="0"/>
          </p:cNvCxnSpPr>
          <p:nvPr/>
        </p:nvCxnSpPr>
        <p:spPr>
          <a:xfrm>
            <a:off x="6096000" y="171450"/>
            <a:ext cx="0" cy="6477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228CF2B-90FB-73C8-A8E9-8084F498E302}"/>
              </a:ext>
            </a:extLst>
          </p:cNvPr>
          <p:cNvSpPr txBox="1"/>
          <p:nvPr/>
        </p:nvSpPr>
        <p:spPr>
          <a:xfrm>
            <a:off x="171450"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Helicopter</a:t>
            </a:r>
          </a:p>
        </p:txBody>
      </p:sp>
      <p:sp>
        <p:nvSpPr>
          <p:cNvPr id="14" name="TextBox 13">
            <a:extLst>
              <a:ext uri="{FF2B5EF4-FFF2-40B4-BE49-F238E27FC236}">
                <a16:creationId xmlns:a16="http://schemas.microsoft.com/office/drawing/2014/main" id="{2A905557-465F-ED8D-EE28-B84C05735471}"/>
              </a:ext>
            </a:extLst>
          </p:cNvPr>
          <p:cNvSpPr txBox="1"/>
          <p:nvPr/>
        </p:nvSpPr>
        <p:spPr>
          <a:xfrm>
            <a:off x="6124575"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Village</a:t>
            </a:r>
          </a:p>
        </p:txBody>
      </p:sp>
      <p:sp>
        <p:nvSpPr>
          <p:cNvPr id="15" name="TextBox 14">
            <a:extLst>
              <a:ext uri="{FF2B5EF4-FFF2-40B4-BE49-F238E27FC236}">
                <a16:creationId xmlns:a16="http://schemas.microsoft.com/office/drawing/2014/main" id="{1DCFA532-6AAC-858C-A994-8132C0736E35}"/>
              </a:ext>
            </a:extLst>
          </p:cNvPr>
          <p:cNvSpPr txBox="1"/>
          <p:nvPr/>
        </p:nvSpPr>
        <p:spPr>
          <a:xfrm>
            <a:off x="209551" y="1162050"/>
            <a:ext cx="5915024" cy="3444020"/>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Tends to emphasize nurture (cf. Grant Study).</a:t>
            </a:r>
          </a:p>
          <a:p>
            <a:pPr marL="466725" indent="-449263">
              <a:lnSpc>
                <a:spcPct val="90000"/>
              </a:lnSpc>
              <a:buFont typeface="Arial" panose="020B0604020202020204" pitchFamily="34" charset="0"/>
              <a:buChar char="•"/>
            </a:pPr>
            <a:r>
              <a:rPr lang="en-US" sz="3400" dirty="0">
                <a:solidFill>
                  <a:schemeClr val="bg1"/>
                </a:solidFill>
                <a:latin typeface="Calibri Light" panose="020F0302020204030204" pitchFamily="34" charset="0"/>
                <a:cs typeface="Calibri Light" panose="020F0302020204030204" pitchFamily="34" charset="0"/>
              </a:rPr>
              <a:t>The study found that the quality of your relationships determines the quality of your life, especially relationships in childhood.   </a:t>
            </a:r>
          </a:p>
        </p:txBody>
      </p:sp>
    </p:spTree>
    <p:extLst>
      <p:ext uri="{BB962C8B-B14F-4D97-AF65-F5344CB8AC3E}">
        <p14:creationId xmlns:p14="http://schemas.microsoft.com/office/powerpoint/2010/main" val="750916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4987586-7BE2-0603-F944-3CCDA802C87B}"/>
              </a:ext>
            </a:extLst>
          </p:cNvPr>
          <p:cNvSpPr/>
          <p:nvPr/>
        </p:nvSpPr>
        <p:spPr>
          <a:xfrm>
            <a:off x="171450" y="171450"/>
            <a:ext cx="11849100" cy="6477000"/>
          </a:xfrm>
          <a:prstGeom prst="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71C7305B-8564-B5E3-84DF-15C62ED82357}"/>
              </a:ext>
            </a:extLst>
          </p:cNvPr>
          <p:cNvCxnSpPr>
            <a:cxnSpLocks/>
          </p:cNvCxnSpPr>
          <p:nvPr/>
        </p:nvCxnSpPr>
        <p:spPr>
          <a:xfrm>
            <a:off x="152400" y="1085850"/>
            <a:ext cx="118681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161BA6-3958-E867-00E5-E00245E23084}"/>
              </a:ext>
            </a:extLst>
          </p:cNvPr>
          <p:cNvCxnSpPr>
            <a:stCxn id="5" idx="0"/>
          </p:cNvCxnSpPr>
          <p:nvPr/>
        </p:nvCxnSpPr>
        <p:spPr>
          <a:xfrm>
            <a:off x="6096000" y="171450"/>
            <a:ext cx="0" cy="6477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228CF2B-90FB-73C8-A8E9-8084F498E302}"/>
              </a:ext>
            </a:extLst>
          </p:cNvPr>
          <p:cNvSpPr txBox="1"/>
          <p:nvPr/>
        </p:nvSpPr>
        <p:spPr>
          <a:xfrm>
            <a:off x="171450"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Helicopter</a:t>
            </a:r>
          </a:p>
        </p:txBody>
      </p:sp>
      <p:sp>
        <p:nvSpPr>
          <p:cNvPr id="14" name="TextBox 13">
            <a:extLst>
              <a:ext uri="{FF2B5EF4-FFF2-40B4-BE49-F238E27FC236}">
                <a16:creationId xmlns:a16="http://schemas.microsoft.com/office/drawing/2014/main" id="{2A905557-465F-ED8D-EE28-B84C05735471}"/>
              </a:ext>
            </a:extLst>
          </p:cNvPr>
          <p:cNvSpPr txBox="1"/>
          <p:nvPr/>
        </p:nvSpPr>
        <p:spPr>
          <a:xfrm>
            <a:off x="6124575"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Village</a:t>
            </a:r>
          </a:p>
        </p:txBody>
      </p:sp>
      <p:sp>
        <p:nvSpPr>
          <p:cNvPr id="15" name="TextBox 14">
            <a:extLst>
              <a:ext uri="{FF2B5EF4-FFF2-40B4-BE49-F238E27FC236}">
                <a16:creationId xmlns:a16="http://schemas.microsoft.com/office/drawing/2014/main" id="{1DCFA532-6AAC-858C-A994-8132C0736E35}"/>
              </a:ext>
            </a:extLst>
          </p:cNvPr>
          <p:cNvSpPr txBox="1"/>
          <p:nvPr/>
        </p:nvSpPr>
        <p:spPr>
          <a:xfrm>
            <a:off x="209550" y="1162050"/>
            <a:ext cx="5886449" cy="4856714"/>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Tends to emphasize nurture (cf. Grant Study).</a:t>
            </a:r>
          </a:p>
          <a:p>
            <a:pPr marL="466725" indent="-466725">
              <a:lnSpc>
                <a:spcPct val="90000"/>
              </a:lnSpc>
              <a:buFont typeface="Arial" panose="020B0604020202020204" pitchFamily="34" charset="0"/>
              <a:buChar char="•"/>
            </a:pP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 men in the study with warm relationships with their fathers</a:t>
            </a:r>
            <a:r>
              <a:rPr lang="en-US" sz="3400" dirty="0">
                <a:solidFill>
                  <a:schemeClr val="bg1"/>
                </a:solidFill>
                <a:latin typeface="Calibri Light" panose="020F0302020204030204" pitchFamily="34" charset="0"/>
                <a:cs typeface="Calibri Light" panose="020F0302020204030204" pitchFamily="34" charset="0"/>
              </a:rPr>
              <a:t>.   </a:t>
            </a:r>
          </a:p>
          <a:p>
            <a:pPr marL="914400" lvl="1" indent="-447675">
              <a:lnSpc>
                <a:spcPct val="90000"/>
              </a:lnSpc>
              <a:buSzPct val="80000"/>
              <a:buFont typeface="Wingdings" pitchFamily="2" charset="2"/>
              <a:buChar char="§"/>
            </a:pPr>
            <a:r>
              <a:rPr lang="en-US" sz="3400" dirty="0">
                <a:solidFill>
                  <a:schemeClr val="bg1"/>
                </a:solidFill>
                <a:latin typeface="Calibri Light" panose="020F0302020204030204" pitchFamily="34" charset="0"/>
                <a:cs typeface="Calibri Light" panose="020F0302020204030204" pitchFamily="34" charset="0"/>
              </a:rPr>
              <a:t>Enjoyed their vacations more through life </a:t>
            </a:r>
          </a:p>
          <a:p>
            <a:pPr marL="914400" lvl="1" indent="-447675">
              <a:lnSpc>
                <a:spcPct val="90000"/>
              </a:lnSpc>
              <a:buSzPct val="80000"/>
              <a:buFont typeface="Wingdings" pitchFamily="2" charset="2"/>
              <a:buChar char="§"/>
            </a:pPr>
            <a:r>
              <a:rPr lang="en-US" sz="3400" dirty="0">
                <a:solidFill>
                  <a:schemeClr val="bg1"/>
                </a:solidFill>
                <a:latin typeface="Calibri Light" panose="020F0302020204030204" pitchFamily="34" charset="0"/>
                <a:cs typeface="Calibri Light" panose="020F0302020204030204" pitchFamily="34" charset="0"/>
              </a:rPr>
              <a:t>Were better able to use humor as a coping mechanism</a:t>
            </a:r>
          </a:p>
        </p:txBody>
      </p:sp>
    </p:spTree>
    <p:extLst>
      <p:ext uri="{BB962C8B-B14F-4D97-AF65-F5344CB8AC3E}">
        <p14:creationId xmlns:p14="http://schemas.microsoft.com/office/powerpoint/2010/main" val="894610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4987586-7BE2-0603-F944-3CCDA802C87B}"/>
              </a:ext>
            </a:extLst>
          </p:cNvPr>
          <p:cNvSpPr/>
          <p:nvPr/>
        </p:nvSpPr>
        <p:spPr>
          <a:xfrm>
            <a:off x="171450" y="171450"/>
            <a:ext cx="11849100" cy="6477000"/>
          </a:xfrm>
          <a:prstGeom prst="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71C7305B-8564-B5E3-84DF-15C62ED82357}"/>
              </a:ext>
            </a:extLst>
          </p:cNvPr>
          <p:cNvCxnSpPr>
            <a:cxnSpLocks/>
          </p:cNvCxnSpPr>
          <p:nvPr/>
        </p:nvCxnSpPr>
        <p:spPr>
          <a:xfrm>
            <a:off x="152400" y="1085850"/>
            <a:ext cx="118681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161BA6-3958-E867-00E5-E00245E23084}"/>
              </a:ext>
            </a:extLst>
          </p:cNvPr>
          <p:cNvCxnSpPr>
            <a:stCxn id="5" idx="0"/>
          </p:cNvCxnSpPr>
          <p:nvPr/>
        </p:nvCxnSpPr>
        <p:spPr>
          <a:xfrm>
            <a:off x="6096000" y="171450"/>
            <a:ext cx="0" cy="6477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228CF2B-90FB-73C8-A8E9-8084F498E302}"/>
              </a:ext>
            </a:extLst>
          </p:cNvPr>
          <p:cNvSpPr txBox="1"/>
          <p:nvPr/>
        </p:nvSpPr>
        <p:spPr>
          <a:xfrm>
            <a:off x="171450"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Helicopter</a:t>
            </a:r>
          </a:p>
        </p:txBody>
      </p:sp>
      <p:sp>
        <p:nvSpPr>
          <p:cNvPr id="14" name="TextBox 13">
            <a:extLst>
              <a:ext uri="{FF2B5EF4-FFF2-40B4-BE49-F238E27FC236}">
                <a16:creationId xmlns:a16="http://schemas.microsoft.com/office/drawing/2014/main" id="{2A905557-465F-ED8D-EE28-B84C05735471}"/>
              </a:ext>
            </a:extLst>
          </p:cNvPr>
          <p:cNvSpPr txBox="1"/>
          <p:nvPr/>
        </p:nvSpPr>
        <p:spPr>
          <a:xfrm>
            <a:off x="6124575"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Village</a:t>
            </a:r>
          </a:p>
        </p:txBody>
      </p:sp>
      <p:sp>
        <p:nvSpPr>
          <p:cNvPr id="15" name="TextBox 14">
            <a:extLst>
              <a:ext uri="{FF2B5EF4-FFF2-40B4-BE49-F238E27FC236}">
                <a16:creationId xmlns:a16="http://schemas.microsoft.com/office/drawing/2014/main" id="{1DCFA532-6AAC-858C-A994-8132C0736E35}"/>
              </a:ext>
            </a:extLst>
          </p:cNvPr>
          <p:cNvSpPr txBox="1"/>
          <p:nvPr/>
        </p:nvSpPr>
        <p:spPr>
          <a:xfrm>
            <a:off x="209550" y="1162050"/>
            <a:ext cx="5886449" cy="4856714"/>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Tends to emphasize nurture (cf. Grant Study).</a:t>
            </a:r>
          </a:p>
          <a:p>
            <a:pPr marL="466725" indent="-466725">
              <a:lnSpc>
                <a:spcPct val="90000"/>
              </a:lnSpc>
              <a:buFont typeface="Arial" panose="020B0604020202020204" pitchFamily="34" charset="0"/>
              <a:buChar char="•"/>
            </a:pP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 men in the study with warm relationships with their fathers</a:t>
            </a:r>
            <a:r>
              <a:rPr lang="en-US" sz="3400" dirty="0">
                <a:solidFill>
                  <a:schemeClr val="bg1"/>
                </a:solidFill>
                <a:latin typeface="Calibri Light" panose="020F0302020204030204" pitchFamily="34" charset="0"/>
                <a:cs typeface="Calibri Light" panose="020F0302020204030204" pitchFamily="34" charset="0"/>
              </a:rPr>
              <a:t>.   </a:t>
            </a:r>
          </a:p>
          <a:p>
            <a:pPr marL="914400" lvl="1" indent="-447675">
              <a:lnSpc>
                <a:spcPct val="90000"/>
              </a:lnSpc>
              <a:buSzPct val="80000"/>
              <a:buFont typeface="Wingdings" pitchFamily="2" charset="2"/>
              <a:buChar char="§"/>
            </a:pPr>
            <a:r>
              <a:rPr lang="en-US" sz="3400" dirty="0">
                <a:solidFill>
                  <a:schemeClr val="bg1"/>
                </a:solidFill>
                <a:latin typeface="Calibri Light" panose="020F0302020204030204" pitchFamily="34" charset="0"/>
                <a:cs typeface="Calibri Light" panose="020F0302020204030204" pitchFamily="34" charset="0"/>
              </a:rPr>
              <a:t>More content in their retirements</a:t>
            </a:r>
          </a:p>
          <a:p>
            <a:pPr marL="914400" lvl="1" indent="-447675">
              <a:lnSpc>
                <a:spcPct val="90000"/>
              </a:lnSpc>
              <a:buSzPct val="80000"/>
              <a:buFont typeface="Wingdings" pitchFamily="2" charset="2"/>
              <a:buChar char="§"/>
            </a:pPr>
            <a:r>
              <a:rPr lang="en-US" sz="3400" dirty="0">
                <a:solidFill>
                  <a:schemeClr val="bg1"/>
                </a:solidFill>
                <a:latin typeface="Calibri Light" panose="020F0302020204030204" pitchFamily="34" charset="0"/>
                <a:cs typeface="Calibri Light" panose="020F0302020204030204" pitchFamily="34" charset="0"/>
              </a:rPr>
              <a:t>Was better predictor of adult social mobility than intelligence</a:t>
            </a:r>
          </a:p>
        </p:txBody>
      </p:sp>
      <p:sp>
        <p:nvSpPr>
          <p:cNvPr id="2" name="TextBox 1">
            <a:extLst>
              <a:ext uri="{FF2B5EF4-FFF2-40B4-BE49-F238E27FC236}">
                <a16:creationId xmlns:a16="http://schemas.microsoft.com/office/drawing/2014/main" id="{1FAFBCA3-25AE-848E-5698-63871D59EA62}"/>
              </a:ext>
            </a:extLst>
          </p:cNvPr>
          <p:cNvSpPr txBox="1"/>
          <p:nvPr/>
        </p:nvSpPr>
        <p:spPr>
          <a:xfrm>
            <a:off x="6115051" y="1162050"/>
            <a:ext cx="5867398" cy="3887218"/>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May lead to emotional neglect</a:t>
            </a:r>
          </a:p>
          <a:p>
            <a:pPr marL="457200" indent="-457200">
              <a:lnSpc>
                <a:spcPct val="90000"/>
              </a:lnSpc>
              <a:buFont typeface="Arial" panose="020B0604020202020204" pitchFamily="34" charset="0"/>
              <a:buChar char="•"/>
            </a:pPr>
            <a:r>
              <a:rPr lang="en-US" sz="3400" dirty="0">
                <a:solidFill>
                  <a:schemeClr val="bg1"/>
                </a:solidFill>
                <a:latin typeface="Calibri Light" panose="020F0302020204030204" pitchFamily="34" charset="0"/>
                <a:cs typeface="Calibri Light" panose="020F0302020204030204" pitchFamily="34" charset="0"/>
              </a:rPr>
              <a:t>According to the Grant Study, men with a poor relationship with their mothers   </a:t>
            </a:r>
          </a:p>
          <a:p>
            <a:pPr marL="914400" lvl="0" indent="-447675">
              <a:lnSpc>
                <a:spcPct val="90000"/>
              </a:lnSpc>
              <a:buSzPct val="80000"/>
              <a:buFont typeface="Wingdings" pitchFamily="2" charset="2"/>
              <a:buChar char="§"/>
            </a:pPr>
            <a:r>
              <a:rPr lang="en-US" sz="3400" dirty="0">
                <a:solidFill>
                  <a:schemeClr val="bg1"/>
                </a:solidFill>
                <a:latin typeface="Calibri Light" panose="020F0302020204030204" pitchFamily="34" charset="0"/>
                <a:cs typeface="Calibri Light" panose="020F0302020204030204" pitchFamily="34" charset="0"/>
              </a:rPr>
              <a:t>Were more likely to suffer from dementia in old age. Those who grew up in cold homes</a:t>
            </a:r>
          </a:p>
        </p:txBody>
      </p:sp>
    </p:spTree>
    <p:extLst>
      <p:ext uri="{BB962C8B-B14F-4D97-AF65-F5344CB8AC3E}">
        <p14:creationId xmlns:p14="http://schemas.microsoft.com/office/powerpoint/2010/main" val="573864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4987586-7BE2-0603-F944-3CCDA802C87B}"/>
              </a:ext>
            </a:extLst>
          </p:cNvPr>
          <p:cNvSpPr/>
          <p:nvPr/>
        </p:nvSpPr>
        <p:spPr>
          <a:xfrm>
            <a:off x="171450" y="171450"/>
            <a:ext cx="11849100" cy="6477000"/>
          </a:xfrm>
          <a:prstGeom prst="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71C7305B-8564-B5E3-84DF-15C62ED82357}"/>
              </a:ext>
            </a:extLst>
          </p:cNvPr>
          <p:cNvCxnSpPr>
            <a:cxnSpLocks/>
          </p:cNvCxnSpPr>
          <p:nvPr/>
        </p:nvCxnSpPr>
        <p:spPr>
          <a:xfrm>
            <a:off x="152400" y="1085850"/>
            <a:ext cx="118681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161BA6-3958-E867-00E5-E00245E23084}"/>
              </a:ext>
            </a:extLst>
          </p:cNvPr>
          <p:cNvCxnSpPr>
            <a:stCxn id="5" idx="0"/>
          </p:cNvCxnSpPr>
          <p:nvPr/>
        </p:nvCxnSpPr>
        <p:spPr>
          <a:xfrm>
            <a:off x="6096000" y="171450"/>
            <a:ext cx="0" cy="6477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228CF2B-90FB-73C8-A8E9-8084F498E302}"/>
              </a:ext>
            </a:extLst>
          </p:cNvPr>
          <p:cNvSpPr txBox="1"/>
          <p:nvPr/>
        </p:nvSpPr>
        <p:spPr>
          <a:xfrm>
            <a:off x="171450"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Helicopter</a:t>
            </a:r>
          </a:p>
        </p:txBody>
      </p:sp>
      <p:sp>
        <p:nvSpPr>
          <p:cNvPr id="14" name="TextBox 13">
            <a:extLst>
              <a:ext uri="{FF2B5EF4-FFF2-40B4-BE49-F238E27FC236}">
                <a16:creationId xmlns:a16="http://schemas.microsoft.com/office/drawing/2014/main" id="{2A905557-465F-ED8D-EE28-B84C05735471}"/>
              </a:ext>
            </a:extLst>
          </p:cNvPr>
          <p:cNvSpPr txBox="1"/>
          <p:nvPr/>
        </p:nvSpPr>
        <p:spPr>
          <a:xfrm>
            <a:off x="6124575" y="171450"/>
            <a:ext cx="5915025"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Village</a:t>
            </a:r>
          </a:p>
        </p:txBody>
      </p:sp>
      <p:sp>
        <p:nvSpPr>
          <p:cNvPr id="15" name="TextBox 14">
            <a:extLst>
              <a:ext uri="{FF2B5EF4-FFF2-40B4-BE49-F238E27FC236}">
                <a16:creationId xmlns:a16="http://schemas.microsoft.com/office/drawing/2014/main" id="{1DCFA532-6AAC-858C-A994-8132C0736E35}"/>
              </a:ext>
            </a:extLst>
          </p:cNvPr>
          <p:cNvSpPr txBox="1"/>
          <p:nvPr/>
        </p:nvSpPr>
        <p:spPr>
          <a:xfrm>
            <a:off x="209550" y="1162050"/>
            <a:ext cx="5886449" cy="4856714"/>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Tends to emphasize nurture (cf. Grant Study).</a:t>
            </a:r>
          </a:p>
          <a:p>
            <a:pPr marL="466725" indent="-449263">
              <a:lnSpc>
                <a:spcPct val="90000"/>
              </a:lnSpc>
              <a:buFont typeface="Arial" panose="020B0604020202020204" pitchFamily="34" charset="0"/>
              <a:buChar char="•"/>
            </a:pP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 men in the study with warm relationships with their fathers</a:t>
            </a:r>
            <a:r>
              <a:rPr lang="en-US" sz="3400" dirty="0">
                <a:solidFill>
                  <a:schemeClr val="bg1"/>
                </a:solidFill>
                <a:latin typeface="Calibri Light" panose="020F0302020204030204" pitchFamily="34" charset="0"/>
                <a:cs typeface="Calibri Light" panose="020F0302020204030204" pitchFamily="34" charset="0"/>
              </a:rPr>
              <a:t>.   </a:t>
            </a:r>
          </a:p>
          <a:p>
            <a:pPr marL="914400" lvl="1" indent="-447675">
              <a:lnSpc>
                <a:spcPct val="90000"/>
              </a:lnSpc>
              <a:buSzPct val="80000"/>
              <a:buFont typeface="Wingdings" pitchFamily="2" charset="2"/>
              <a:buChar char="§"/>
            </a:pPr>
            <a:r>
              <a:rPr lang="en-US" sz="3400" dirty="0">
                <a:solidFill>
                  <a:schemeClr val="bg1"/>
                </a:solidFill>
                <a:latin typeface="Calibri Light" panose="020F0302020204030204" pitchFamily="34" charset="0"/>
                <a:cs typeface="Calibri Light" panose="020F0302020204030204" pitchFamily="34" charset="0"/>
              </a:rPr>
              <a:t>More content in their retirements</a:t>
            </a:r>
          </a:p>
          <a:p>
            <a:pPr marL="914400" lvl="1" indent="-447675">
              <a:lnSpc>
                <a:spcPct val="90000"/>
              </a:lnSpc>
              <a:buSzPct val="80000"/>
              <a:buFont typeface="Wingdings" pitchFamily="2" charset="2"/>
              <a:buChar char="§"/>
            </a:pPr>
            <a:r>
              <a:rPr lang="en-US" sz="3400" dirty="0">
                <a:solidFill>
                  <a:schemeClr val="bg1"/>
                </a:solidFill>
                <a:latin typeface="Calibri Light" panose="020F0302020204030204" pitchFamily="34" charset="0"/>
                <a:cs typeface="Calibri Light" panose="020F0302020204030204" pitchFamily="34" charset="0"/>
              </a:rPr>
              <a:t>Was better predictor of adult social mobility than intelligence</a:t>
            </a:r>
          </a:p>
        </p:txBody>
      </p:sp>
      <p:sp>
        <p:nvSpPr>
          <p:cNvPr id="2" name="TextBox 1">
            <a:extLst>
              <a:ext uri="{FF2B5EF4-FFF2-40B4-BE49-F238E27FC236}">
                <a16:creationId xmlns:a16="http://schemas.microsoft.com/office/drawing/2014/main" id="{1FAFBCA3-25AE-848E-5698-63871D59EA62}"/>
              </a:ext>
            </a:extLst>
          </p:cNvPr>
          <p:cNvSpPr txBox="1"/>
          <p:nvPr/>
        </p:nvSpPr>
        <p:spPr>
          <a:xfrm>
            <a:off x="6115051" y="1162050"/>
            <a:ext cx="5867398" cy="4358116"/>
          </a:xfrm>
          <a:prstGeom prst="rect">
            <a:avLst/>
          </a:prstGeom>
          <a:noFill/>
        </p:spPr>
        <p:txBody>
          <a:bodyPr wrap="square" rtlCol="0">
            <a:spAutoFit/>
          </a:bodyPr>
          <a:lstStyle/>
          <a:p>
            <a:pPr>
              <a:lnSpc>
                <a:spcPct val="90000"/>
              </a:lnSpc>
            </a:pPr>
            <a:r>
              <a:rPr lang="en-US" sz="3600" dirty="0">
                <a:solidFill>
                  <a:schemeClr val="bg1"/>
                </a:solidFill>
                <a:latin typeface="Calibri Light" panose="020F0302020204030204" pitchFamily="34" charset="0"/>
                <a:cs typeface="Calibri Light" panose="020F0302020204030204" pitchFamily="34" charset="0"/>
              </a:rPr>
              <a:t>May lead to emotional neglect</a:t>
            </a:r>
          </a:p>
          <a:p>
            <a:pPr marL="457200" indent="-457200">
              <a:lnSpc>
                <a:spcPct val="90000"/>
              </a:lnSpc>
              <a:buFont typeface="Arial" panose="020B0604020202020204" pitchFamily="34" charset="0"/>
              <a:buChar char="•"/>
            </a:pPr>
            <a:r>
              <a:rPr lang="en-US" sz="3400" dirty="0">
                <a:solidFill>
                  <a:schemeClr val="bg1"/>
                </a:solidFill>
                <a:latin typeface="Calibri Light" panose="020F0302020204030204" pitchFamily="34" charset="0"/>
                <a:cs typeface="Calibri Light" panose="020F0302020204030204" pitchFamily="34" charset="0"/>
              </a:rPr>
              <a:t>According to the Grant Study, men with a poor relationship with their mothers   </a:t>
            </a:r>
          </a:p>
          <a:p>
            <a:pPr marL="914400" lvl="0" indent="-447675">
              <a:lnSpc>
                <a:spcPct val="90000"/>
              </a:lnSpc>
              <a:buSzPct val="80000"/>
              <a:buFont typeface="Wingdings" pitchFamily="2" charset="2"/>
              <a:buChar char="§"/>
            </a:pPr>
            <a:r>
              <a:rPr lang="en-US" sz="3400" dirty="0">
                <a:solidFill>
                  <a:schemeClr val="bg1"/>
                </a:solidFill>
                <a:latin typeface="Calibri Light" panose="020F0302020204030204" pitchFamily="34" charset="0"/>
                <a:cs typeface="Calibri Light" panose="020F0302020204030204" pitchFamily="34" charset="0"/>
              </a:rPr>
              <a:t>Took more prescription drugs of all kinds, and</a:t>
            </a:r>
          </a:p>
          <a:p>
            <a:pPr marL="914400" lvl="0" indent="-447675">
              <a:lnSpc>
                <a:spcPct val="90000"/>
              </a:lnSpc>
              <a:buSzPct val="80000"/>
              <a:buFont typeface="Wingdings" pitchFamily="2" charset="2"/>
              <a:buChar char="§"/>
            </a:pPr>
            <a:r>
              <a:rPr lang="en-US" sz="3400" dirty="0">
                <a:solidFill>
                  <a:schemeClr val="bg1"/>
                </a:solidFill>
                <a:latin typeface="Calibri Light" panose="020F0302020204030204" pitchFamily="34" charset="0"/>
                <a:cs typeface="Calibri Light" panose="020F0302020204030204" pitchFamily="34" charset="0"/>
              </a:rPr>
              <a:t>Spent five times as much time in psychiatric hospitals </a:t>
            </a:r>
          </a:p>
        </p:txBody>
      </p:sp>
      <p:sp>
        <p:nvSpPr>
          <p:cNvPr id="6" name="Rectangle 5">
            <a:extLst>
              <a:ext uri="{FF2B5EF4-FFF2-40B4-BE49-F238E27FC236}">
                <a16:creationId xmlns:a16="http://schemas.microsoft.com/office/drawing/2014/main" id="{95119AB8-DCEC-C4A4-6FD9-33DB35007DF4}"/>
              </a:ext>
            </a:extLst>
          </p:cNvPr>
          <p:cNvSpPr>
            <a:spLocks noChangeArrowheads="1"/>
          </p:cNvSpPr>
          <p:nvPr/>
        </p:nvSpPr>
        <p:spPr bwMode="auto">
          <a:xfrm>
            <a:off x="340346" y="4082061"/>
            <a:ext cx="11718304" cy="264256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id="{02748135-73A6-3017-9598-3E5EF5689CA5}"/>
              </a:ext>
            </a:extLst>
          </p:cNvPr>
          <p:cNvSpPr txBox="1">
            <a:spLocks noChangeArrowheads="1"/>
          </p:cNvSpPr>
          <p:nvPr/>
        </p:nvSpPr>
        <p:spPr bwMode="auto">
          <a:xfrm>
            <a:off x="377617" y="4182711"/>
            <a:ext cx="11618041" cy="219752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George Vaillant: “Whereas a warm childhood, like a rich father, tends to inoculate a man against future pain, a bleak childhood is like poverty; it cannot cushion the difficulties of life. </a:t>
            </a:r>
          </a:p>
        </p:txBody>
      </p:sp>
    </p:spTree>
    <p:extLst>
      <p:ext uri="{BB962C8B-B14F-4D97-AF65-F5344CB8AC3E}">
        <p14:creationId xmlns:p14="http://schemas.microsoft.com/office/powerpoint/2010/main" val="726289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CAE15BC24320841B732EA1C620706F1" ma:contentTypeVersion="13" ma:contentTypeDescription="Create a new document." ma:contentTypeScope="" ma:versionID="581c0934c9164dd76d9082214434c48c">
  <xsd:schema xmlns:xsd="http://www.w3.org/2001/XMLSchema" xmlns:xs="http://www.w3.org/2001/XMLSchema" xmlns:p="http://schemas.microsoft.com/office/2006/metadata/properties" xmlns:ns3="369b7a70-faf7-49ad-93f7-50be65527ab7" xmlns:ns4="ff815424-4e70-49c6-b287-782c85bc6f8e" targetNamespace="http://schemas.microsoft.com/office/2006/metadata/properties" ma:root="true" ma:fieldsID="e09e129f1aa0b73a08a9e58b1ff9de78" ns3:_="" ns4:_="">
    <xsd:import namespace="369b7a70-faf7-49ad-93f7-50be65527ab7"/>
    <xsd:import namespace="ff815424-4e70-49c6-b287-782c85bc6f8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9b7a70-faf7-49ad-93f7-50be65527a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815424-4e70-49c6-b287-782c85bc6f8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325CAD-493D-4420-99CF-615174C39033}">
  <ds:schemaRefs>
    <ds:schemaRef ds:uri="http://schemas.microsoft.com/sharepoint/v3/contenttype/forms"/>
  </ds:schemaRefs>
</ds:datastoreItem>
</file>

<file path=customXml/itemProps2.xml><?xml version="1.0" encoding="utf-8"?>
<ds:datastoreItem xmlns:ds="http://schemas.openxmlformats.org/officeDocument/2006/customXml" ds:itemID="{512760A6-F761-4C5E-BD8C-9B89D0C666C6}">
  <ds:schemaRefs>
    <ds:schemaRef ds:uri="http://schemas.microsoft.com/office/2006/metadata/properties"/>
    <ds:schemaRef ds:uri="http://www.w3.org/XML/1998/namespace"/>
    <ds:schemaRef ds:uri="369b7a70-faf7-49ad-93f7-50be65527ab7"/>
    <ds:schemaRef ds:uri="http://schemas.microsoft.com/office/2006/documentManagement/types"/>
    <ds:schemaRef ds:uri="http://purl.org/dc/elements/1.1/"/>
    <ds:schemaRef ds:uri="ff815424-4e70-49c6-b287-782c85bc6f8e"/>
    <ds:schemaRef ds:uri="http://purl.org/dc/terms/"/>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E100AA60-8A43-4548-B7E5-E21A21801B54}">
  <ds:schemaRefs>
    <ds:schemaRef ds:uri="369b7a70-faf7-49ad-93f7-50be65527ab7"/>
    <ds:schemaRef ds:uri="ff815424-4e70-49c6-b287-782c85bc6f8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5640</TotalTime>
  <Words>2312</Words>
  <Application>Microsoft Office PowerPoint</Application>
  <PresentationFormat>Widescreen</PresentationFormat>
  <Paragraphs>261</Paragraphs>
  <Slides>36</Slides>
  <Notes>36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Calibri</vt:lpstr>
      <vt:lpstr>Calibri Light</vt:lpstr>
      <vt:lpstr>Cambria</vt:lpstr>
      <vt:lpstr>Century Gothic</vt:lpstr>
      <vt:lpstr>Times New Roman</vt:lpstr>
      <vt:lpstr>Wingdings</vt:lpstr>
      <vt:lpstr>Office Theme</vt:lpstr>
      <vt:lpstr>PARENTING MEETING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PEACE</dc:title>
  <dc:creator>Conrad Hilario</dc:creator>
  <cp:lastModifiedBy>Haley</cp:lastModifiedBy>
  <cp:revision>6</cp:revision>
  <dcterms:created xsi:type="dcterms:W3CDTF">2019-11-11T23:15:35Z</dcterms:created>
  <dcterms:modified xsi:type="dcterms:W3CDTF">2024-04-25T18:17:17Z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0x0101001CAE15BC24320841B732EA1C620706F1</vt:lpwstr>
  </property>
</Properties>
</file>