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4"/>
  </p:notesMasterIdLst>
  <p:sldIdLst>
    <p:sldId id="6226" r:id="rId2"/>
    <p:sldId id="6030" r:id="rId3"/>
    <p:sldId id="6227" r:id="rId4"/>
    <p:sldId id="6230" r:id="rId5"/>
    <p:sldId id="6232" r:id="rId6"/>
    <p:sldId id="6233" r:id="rId7"/>
    <p:sldId id="6234" r:id="rId8"/>
    <p:sldId id="6236" r:id="rId9"/>
    <p:sldId id="6235" r:id="rId10"/>
    <p:sldId id="6237" r:id="rId11"/>
    <p:sldId id="6238" r:id="rId12"/>
    <p:sldId id="6239" r:id="rId13"/>
    <p:sldId id="6259" r:id="rId14"/>
    <p:sldId id="6241" r:id="rId15"/>
    <p:sldId id="6242" r:id="rId16"/>
    <p:sldId id="6252" r:id="rId17"/>
    <p:sldId id="6253" r:id="rId18"/>
    <p:sldId id="6254" r:id="rId19"/>
    <p:sldId id="6243" r:id="rId20"/>
    <p:sldId id="6244" r:id="rId21"/>
    <p:sldId id="6245" r:id="rId22"/>
    <p:sldId id="6246" r:id="rId23"/>
    <p:sldId id="6255" r:id="rId24"/>
    <p:sldId id="6256" r:id="rId25"/>
    <p:sldId id="6257" r:id="rId26"/>
    <p:sldId id="6247" r:id="rId27"/>
    <p:sldId id="6258" r:id="rId28"/>
    <p:sldId id="6248" r:id="rId29"/>
    <p:sldId id="6260" r:id="rId30"/>
    <p:sldId id="6249" r:id="rId31"/>
    <p:sldId id="6251" r:id="rId32"/>
    <p:sldId id="625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2008"/>
    <a:srgbClr val="A73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03" autoAdjust="0"/>
    <p:restoredTop sz="89165" autoAdjust="0"/>
  </p:normalViewPr>
  <p:slideViewPr>
    <p:cSldViewPr snapToGrid="0">
      <p:cViewPr varScale="1">
        <p:scale>
          <a:sx n="67" d="100"/>
          <a:sy n="67" d="100"/>
        </p:scale>
        <p:origin x="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A0213-B28A-4CB2-812D-990230FA6FF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0140-4816-450C-AE2B-F5C59B1DC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704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183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21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133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15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EF7E24-54CF-447B-B928-ACF47B519A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18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6F864E-3332-406C-9257-B538C02137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0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D256C-FC3C-4D68-A0FE-27C1396AD01D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81A1-4845-4BB8-9D43-F6882A9DA1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03881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0AB7-94FF-4A12-87B6-12BF6B060502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75A1C-5711-4518-9FD1-0737E4395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555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892F-64E3-4E4D-A779-4AC117A7042A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55791-5D71-41CA-ADEF-30150793F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95807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7800" b="1">
                <a:latin typeface="Perpetua" panose="02020502060401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800">
                <a:latin typeface="Perpetua" panose="02020502060401020303" pitchFamily="18" charset="0"/>
              </a:defRPr>
            </a:lvl1pPr>
            <a:lvl2pPr>
              <a:defRPr sz="3800">
                <a:latin typeface="Perpetua" panose="02020502060401020303" pitchFamily="18" charset="0"/>
              </a:defRPr>
            </a:lvl2pPr>
            <a:lvl3pPr>
              <a:defRPr sz="3500">
                <a:latin typeface="Perpetua" panose="02020502060401020303" pitchFamily="18" charset="0"/>
              </a:defRPr>
            </a:lvl3pPr>
            <a:lvl4pPr>
              <a:defRPr>
                <a:latin typeface="Perpetua" panose="02020502060401020303" pitchFamily="18" charset="0"/>
              </a:defRPr>
            </a:lvl4pPr>
            <a:lvl5pPr>
              <a:defRPr>
                <a:latin typeface="Perpetua" panose="02020502060401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1051-A16A-427C-8899-C35613957D83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BD3AF-902B-469E-A6D9-B77733F4B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656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A3BB-9766-4096-8FE5-15E95B6C98DB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F273-6B82-4A41-B97F-88FABCE2BC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69895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D21A2-18DF-4662-B9EF-CDBC5477518B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5FB5-0516-4E4D-B2B5-A7F094E37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370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D34-BA4E-4F32-A7BA-3F0CFF91848E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A413-04E4-435A-9179-602D01E89A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21413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B3BF-C193-4091-8F7F-50CA82A7AE6A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6C55-15AA-40E2-96B8-644A4561C1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4681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AF3-96BB-4DF7-BEED-8CA7EB7663EB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0B05-6BB4-4AE0-BE15-7EF11E40A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625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A64FA-08FF-4583-881C-E434C3AA3999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1C39-2802-4575-9D6E-ECDBD10DC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02435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A91D-8149-4669-B53C-738122626FB4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8DB6-7A1E-4948-9F4F-7C73CA98C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923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4EC063-737A-4011-A470-CDA529CC06EA}" type="datetimeFigureOut">
              <a:rPr lang="en-US"/>
              <a:pPr>
                <a:defRPr/>
              </a:pPr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25029F-3199-43D2-869F-5577BEC1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860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5184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9900" dirty="0">
                <a:latin typeface="Haettenschweiler" panose="020B0706040902060204" pitchFamily="34" charset="0"/>
              </a:rPr>
              <a:t>JOHN 2:13-25</a:t>
            </a:r>
            <a:endParaRPr lang="en-US" altLang="en-US" sz="8800" dirty="0">
              <a:latin typeface="Haettenschweiler" panose="020B0706040902060204" pitchFamily="34" charset="0"/>
            </a:endParaRPr>
          </a:p>
        </p:txBody>
      </p:sp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2209800" y="4724400"/>
            <a:ext cx="7772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Cleansing the Temple</a:t>
            </a:r>
          </a:p>
        </p:txBody>
      </p:sp>
    </p:spTree>
    <p:extLst>
      <p:ext uri="{BB962C8B-B14F-4D97-AF65-F5344CB8AC3E}">
        <p14:creationId xmlns:p14="http://schemas.microsoft.com/office/powerpoint/2010/main" val="407644791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xmlns="" id="{E891C34F-E0C2-FF5A-8F37-1F3374AE5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1381239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41E505-B92C-6F5D-71C9-193BC56D75FE}"/>
              </a:ext>
            </a:extLst>
          </p:cNvPr>
          <p:cNvSpPr txBox="1"/>
          <p:nvPr/>
        </p:nvSpPr>
        <p:spPr>
          <a:xfrm>
            <a:off x="1317171" y="1915886"/>
            <a:ext cx="4876800" cy="24314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Garamond" pitchFamily="18" charset="0"/>
              </a:rPr>
              <a:t>[T]he Romans exacted of us, in a little time, above ten thousand talents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3C199D-472B-0550-E2FC-C99D345778C8}"/>
              </a:ext>
            </a:extLst>
          </p:cNvPr>
          <p:cNvSpPr txBox="1"/>
          <p:nvPr/>
        </p:nvSpPr>
        <p:spPr>
          <a:xfrm>
            <a:off x="293298" y="35996"/>
            <a:ext cx="5900673" cy="160043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Josephus</a:t>
            </a:r>
          </a:p>
          <a:p>
            <a:r>
              <a:rPr lang="en-US" sz="2400" dirty="0">
                <a:latin typeface="Perpetua" panose="02020502060401020303" pitchFamily="18" charset="0"/>
              </a:rPr>
              <a:t>(Jewish historian)</a:t>
            </a:r>
            <a:r>
              <a:rPr lang="en-US" sz="5000" dirty="0">
                <a:latin typeface="Perpetua" panose="02020502060401020303" pitchFamily="18" charset="0"/>
              </a:rPr>
              <a:t/>
            </a:r>
            <a:br>
              <a:rPr lang="en-US" sz="5000" dirty="0">
                <a:latin typeface="Perpetua" panose="02020502060401020303" pitchFamily="18" charset="0"/>
              </a:rPr>
            </a:br>
            <a:r>
              <a:rPr lang="en-US" sz="2400" i="1" dirty="0">
                <a:latin typeface="Perpetua" panose="02020502060401020303" pitchFamily="18" charset="0"/>
              </a:rPr>
              <a:t>Antiquities of the Jews</a:t>
            </a:r>
            <a:r>
              <a:rPr lang="en-US" sz="2400" dirty="0">
                <a:latin typeface="Perpetua" panose="02020502060401020303" pitchFamily="18" charset="0"/>
              </a:rPr>
              <a:t>, 14:78</a:t>
            </a:r>
            <a:endParaRPr lang="en-US" sz="5000" dirty="0">
              <a:latin typeface="Perpetua" panose="02020502060401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DEC79C3-D1F3-AF7E-6909-1D0F1ECB858B}"/>
              </a:ext>
            </a:extLst>
          </p:cNvPr>
          <p:cNvSpPr txBox="1"/>
          <p:nvPr/>
        </p:nvSpPr>
        <p:spPr>
          <a:xfrm>
            <a:off x="707571" y="4626773"/>
            <a:ext cx="3922348" cy="677108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latin typeface="Perpetua" panose="02020502060401020303" pitchFamily="18" charset="0"/>
              </a:rPr>
              <a:t>$19.4 billion!</a:t>
            </a:r>
          </a:p>
        </p:txBody>
      </p:sp>
    </p:spTree>
    <p:extLst>
      <p:ext uri="{BB962C8B-B14F-4D97-AF65-F5344CB8AC3E}">
        <p14:creationId xmlns:p14="http://schemas.microsoft.com/office/powerpoint/2010/main" val="8279574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xmlns="" id="{E891C34F-E0C2-FF5A-8F37-1F3374AE5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1381239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41E505-B92C-6F5D-71C9-193BC56D75FE}"/>
              </a:ext>
            </a:extLst>
          </p:cNvPr>
          <p:cNvSpPr txBox="1"/>
          <p:nvPr/>
        </p:nvSpPr>
        <p:spPr>
          <a:xfrm>
            <a:off x="1317171" y="1915886"/>
            <a:ext cx="4876800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Garamond" pitchFamily="18" charset="0"/>
              </a:rPr>
              <a:t>And let no one wonder that there was so much wealth in our temple, since all the Jews throughout the habitable earth, and that worshipped God,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3C199D-472B-0550-E2FC-C99D345778C8}"/>
              </a:ext>
            </a:extLst>
          </p:cNvPr>
          <p:cNvSpPr txBox="1"/>
          <p:nvPr/>
        </p:nvSpPr>
        <p:spPr>
          <a:xfrm>
            <a:off x="293298" y="35996"/>
            <a:ext cx="5900673" cy="160043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Josephus</a:t>
            </a:r>
          </a:p>
          <a:p>
            <a:r>
              <a:rPr lang="en-US" sz="2400" dirty="0">
                <a:latin typeface="Perpetua" panose="02020502060401020303" pitchFamily="18" charset="0"/>
              </a:rPr>
              <a:t>(Jewish historian)</a:t>
            </a:r>
            <a:r>
              <a:rPr lang="en-US" sz="5000" dirty="0">
                <a:latin typeface="Perpetua" panose="02020502060401020303" pitchFamily="18" charset="0"/>
              </a:rPr>
              <a:t/>
            </a:r>
            <a:br>
              <a:rPr lang="en-US" sz="5000" dirty="0">
                <a:latin typeface="Perpetua" panose="02020502060401020303" pitchFamily="18" charset="0"/>
              </a:rPr>
            </a:br>
            <a:r>
              <a:rPr lang="en-US" sz="2400" i="1" dirty="0">
                <a:latin typeface="Perpetua" panose="02020502060401020303" pitchFamily="18" charset="0"/>
              </a:rPr>
              <a:t>Antiquities of the Jews</a:t>
            </a:r>
            <a:r>
              <a:rPr lang="en-US" sz="2400" dirty="0">
                <a:latin typeface="Perpetua" panose="02020502060401020303" pitchFamily="18" charset="0"/>
              </a:rPr>
              <a:t>, 14:110-111</a:t>
            </a:r>
            <a:endParaRPr lang="en-US" sz="5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6311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xmlns="" id="{E891C34F-E0C2-FF5A-8F37-1F3374AE5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1381239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41E505-B92C-6F5D-71C9-193BC56D75FE}"/>
              </a:ext>
            </a:extLst>
          </p:cNvPr>
          <p:cNvSpPr txBox="1"/>
          <p:nvPr/>
        </p:nvSpPr>
        <p:spPr>
          <a:xfrm>
            <a:off x="1317171" y="1915886"/>
            <a:ext cx="4876800" cy="41857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Garamond" pitchFamily="18" charset="0"/>
              </a:rPr>
              <a:t>nay, even those of Asia and Europe, sent their contributions to it. </a:t>
            </a:r>
          </a:p>
          <a:p>
            <a:r>
              <a:rPr lang="en-US" sz="3800" dirty="0">
                <a:latin typeface="Garamond" pitchFamily="18" charset="0"/>
              </a:rPr>
              <a:t>Nor is their largeness without its attestation…there are many witnesses to 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3C199D-472B-0550-E2FC-C99D345778C8}"/>
              </a:ext>
            </a:extLst>
          </p:cNvPr>
          <p:cNvSpPr txBox="1"/>
          <p:nvPr/>
        </p:nvSpPr>
        <p:spPr>
          <a:xfrm>
            <a:off x="293298" y="35996"/>
            <a:ext cx="5900673" cy="160043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Josephus</a:t>
            </a:r>
          </a:p>
          <a:p>
            <a:r>
              <a:rPr lang="en-US" sz="2400" dirty="0">
                <a:latin typeface="Perpetua" panose="02020502060401020303" pitchFamily="18" charset="0"/>
              </a:rPr>
              <a:t>(Jewish historian)</a:t>
            </a:r>
            <a:r>
              <a:rPr lang="en-US" sz="5000" dirty="0">
                <a:latin typeface="Perpetua" panose="02020502060401020303" pitchFamily="18" charset="0"/>
              </a:rPr>
              <a:t/>
            </a:r>
            <a:br>
              <a:rPr lang="en-US" sz="5000" dirty="0">
                <a:latin typeface="Perpetua" panose="02020502060401020303" pitchFamily="18" charset="0"/>
              </a:rPr>
            </a:br>
            <a:r>
              <a:rPr lang="en-US" sz="2400" i="1" dirty="0">
                <a:latin typeface="Perpetua" panose="02020502060401020303" pitchFamily="18" charset="0"/>
              </a:rPr>
              <a:t>Antiquities of the Jews</a:t>
            </a:r>
            <a:r>
              <a:rPr lang="en-US" sz="2400" dirty="0">
                <a:latin typeface="Perpetua" panose="02020502060401020303" pitchFamily="18" charset="0"/>
              </a:rPr>
              <a:t>, 14:110-111</a:t>
            </a:r>
            <a:endParaRPr lang="en-US" sz="5000" dirty="0">
              <a:latin typeface="Perpetua" panose="02020502060401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827F58-04BA-17F2-7350-C0947CC2FFC8}"/>
              </a:ext>
            </a:extLst>
          </p:cNvPr>
          <p:cNvSpPr txBox="1"/>
          <p:nvPr/>
        </p:nvSpPr>
        <p:spPr>
          <a:xfrm>
            <a:off x="5018314" y="141647"/>
            <a:ext cx="6727372" cy="1754326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Perpetua" panose="02020502060401020303" pitchFamily="18" charset="0"/>
              </a:rPr>
              <a:t>What is that much money doing in a temple??</a:t>
            </a:r>
          </a:p>
        </p:txBody>
      </p:sp>
    </p:spTree>
    <p:extLst>
      <p:ext uri="{BB962C8B-B14F-4D97-AF65-F5344CB8AC3E}">
        <p14:creationId xmlns:p14="http://schemas.microsoft.com/office/powerpoint/2010/main" val="212436318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Corruption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01FDA6EE-0F59-AEBD-DA16-D44480568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5200" dirty="0"/>
              <a:t>Still common today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200" dirty="0"/>
              <a:t>Faith healers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200" dirty="0"/>
              <a:t>“Health and wealth” churches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5200" dirty="0"/>
              <a:t>Pastors promising health and hefty paychecks </a:t>
            </a:r>
            <a:r>
              <a:rPr lang="en-US" sz="5200" i="1" dirty="0"/>
              <a:t>are the richest people in the room!</a:t>
            </a:r>
            <a:r>
              <a:rPr lang="en-US" sz="5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620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0C7B28-F868-381D-8D76-E40B42383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DF5C7D-A887-37DC-6AD9-590A7835D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So he made a whip out of cords, and drove all from the temple courts, both sheep and cattle; he scattered the coins of the money changers and overturned their tables. </a:t>
            </a:r>
          </a:p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To those who sold doves he said, “Get these out of here! Stop turning my Father’s house into a market!” </a:t>
            </a:r>
            <a:endParaRPr lang="en-US" baseline="30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83348E-B248-89C2-F1BF-353E49829246}"/>
              </a:ext>
            </a:extLst>
          </p:cNvPr>
          <p:cNvSpPr txBox="1"/>
          <p:nvPr/>
        </p:nvSpPr>
        <p:spPr>
          <a:xfrm>
            <a:off x="217715" y="4909157"/>
            <a:ext cx="7663542" cy="1846659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How did nobody stop him?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This isn’t the Jesus you normally hear about! </a:t>
            </a:r>
          </a:p>
        </p:txBody>
      </p:sp>
    </p:spTree>
    <p:extLst>
      <p:ext uri="{BB962C8B-B14F-4D97-AF65-F5344CB8AC3E}">
        <p14:creationId xmlns:p14="http://schemas.microsoft.com/office/powerpoint/2010/main" val="10676785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20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4753F-7A4A-0D94-4ED9-C0DFB276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60706"/>
            <a:ext cx="10972800" cy="1143000"/>
          </a:xfrm>
        </p:spPr>
        <p:txBody>
          <a:bodyPr/>
          <a:lstStyle/>
          <a:p>
            <a:pPr algn="ctr"/>
            <a:r>
              <a:rPr lang="en-US" sz="13800" spc="300" dirty="0">
                <a:latin typeface="Haettenschweiler" panose="020B0706040902060204" pitchFamily="34" charset="0"/>
              </a:rPr>
              <a:t>ANGER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BEC488-1B55-3AB9-6710-F797EE6D3621}"/>
              </a:ext>
            </a:extLst>
          </p:cNvPr>
          <p:cNvSpPr txBox="1"/>
          <p:nvPr/>
        </p:nvSpPr>
        <p:spPr>
          <a:xfrm>
            <a:off x="424543" y="522514"/>
            <a:ext cx="11375571" cy="2923877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800" dirty="0">
                <a:latin typeface="Haettenschweiler" panose="020B0706040902060204" pitchFamily="34" charset="0"/>
              </a:rPr>
              <a:t>God experiences and expresses anger </a:t>
            </a:r>
            <a:r>
              <a:rPr lang="en-US" sz="4000" dirty="0">
                <a:latin typeface="Haettenschweiler" panose="020B0706040902060204" pitchFamily="34" charset="0"/>
              </a:rPr>
              <a:t>(Mt. 21:12-13; Mk. 3:5; 10:14)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800" dirty="0">
                <a:latin typeface="Haettenschweiler" panose="020B0706040902060204" pitchFamily="34" charset="0"/>
              </a:rPr>
              <a:t>Not all anger is sinful </a:t>
            </a:r>
            <a:r>
              <a:rPr lang="en-US" sz="4000" dirty="0">
                <a:latin typeface="Haettenschweiler" panose="020B0706040902060204" pitchFamily="34" charset="0"/>
              </a:rPr>
              <a:t>(Eph. 4:26; Jas. 1:19)</a:t>
            </a:r>
          </a:p>
          <a:p>
            <a:pPr marL="571500" indent="-571500" algn="l">
              <a:buFont typeface="Wingdings" panose="05000000000000000000" pitchFamily="2" charset="2"/>
              <a:buChar char="§"/>
            </a:pPr>
            <a:r>
              <a:rPr lang="en-US" sz="4800" dirty="0">
                <a:latin typeface="Haettenschweiler" panose="020B0706040902060204" pitchFamily="34" charset="0"/>
              </a:rPr>
              <a:t>Anger can be controlled </a:t>
            </a:r>
            <a:r>
              <a:rPr lang="en-US" sz="4000" dirty="0">
                <a:latin typeface="Haettenschweiler" panose="020B0706040902060204" pitchFamily="34" charset="0"/>
              </a:rPr>
              <a:t>(Gal. 5:18-26; Jas. 1:19-21)</a:t>
            </a:r>
            <a:endParaRPr lang="en-US" sz="4800" dirty="0">
              <a:latin typeface="Haettenschweiler" panose="020B0706040902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8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20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4753F-7A4A-0D94-4ED9-C0DFB276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60706"/>
            <a:ext cx="10972800" cy="1143000"/>
          </a:xfrm>
        </p:spPr>
        <p:txBody>
          <a:bodyPr/>
          <a:lstStyle/>
          <a:p>
            <a:pPr algn="ctr"/>
            <a:r>
              <a:rPr lang="en-US" sz="13800" spc="300" dirty="0">
                <a:latin typeface="Haettenschweiler" panose="020B0706040902060204" pitchFamily="34" charset="0"/>
              </a:rPr>
              <a:t>RIGHTEOUS ANGER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BEC488-1B55-3AB9-6710-F797EE6D3621}"/>
              </a:ext>
            </a:extLst>
          </p:cNvPr>
          <p:cNvSpPr txBox="1"/>
          <p:nvPr/>
        </p:nvSpPr>
        <p:spPr>
          <a:xfrm>
            <a:off x="201385" y="1987038"/>
            <a:ext cx="3461658" cy="178510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Done for the sake of others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4BEA0E5-6762-10BD-5ACB-C2FBBF102948}"/>
              </a:ext>
            </a:extLst>
          </p:cNvPr>
          <p:cNvSpPr txBox="1"/>
          <p:nvPr/>
        </p:nvSpPr>
        <p:spPr>
          <a:xfrm>
            <a:off x="4147457" y="2395227"/>
            <a:ext cx="3461658" cy="93871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Objective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08BFDE-22A2-BFA7-A1E3-790FD724F3EE}"/>
              </a:ext>
            </a:extLst>
          </p:cNvPr>
          <p:cNvSpPr txBox="1"/>
          <p:nvPr/>
        </p:nvSpPr>
        <p:spPr>
          <a:xfrm>
            <a:off x="8120742" y="1972035"/>
            <a:ext cx="3461658" cy="178510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Slow and controlled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5E6BF2E-FC8D-1082-D193-389C5C8EFAF0}"/>
              </a:ext>
            </a:extLst>
          </p:cNvPr>
          <p:cNvCxnSpPr>
            <a:cxnSpLocks/>
          </p:cNvCxnSpPr>
          <p:nvPr/>
        </p:nvCxnSpPr>
        <p:spPr>
          <a:xfrm>
            <a:off x="3799114" y="1427673"/>
            <a:ext cx="0" cy="2873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4D9A93F-1FD1-FDB9-9EB7-3302375E64E5}"/>
              </a:ext>
            </a:extLst>
          </p:cNvPr>
          <p:cNvCxnSpPr>
            <a:cxnSpLocks/>
          </p:cNvCxnSpPr>
          <p:nvPr/>
        </p:nvCxnSpPr>
        <p:spPr>
          <a:xfrm>
            <a:off x="7957458" y="1427673"/>
            <a:ext cx="0" cy="2873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79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20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4753F-7A4A-0D94-4ED9-C0DFB276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5" y="5260706"/>
            <a:ext cx="11835423" cy="1143000"/>
          </a:xfrm>
        </p:spPr>
        <p:txBody>
          <a:bodyPr/>
          <a:lstStyle/>
          <a:p>
            <a:pPr algn="ctr"/>
            <a:r>
              <a:rPr lang="en-US" sz="13800" spc="300" dirty="0">
                <a:latin typeface="Haettenschweiler" panose="020B0706040902060204" pitchFamily="34" charset="0"/>
              </a:rPr>
              <a:t>UNRIGHTEOUS ANGER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BEC488-1B55-3AB9-6710-F797EE6D3621}"/>
              </a:ext>
            </a:extLst>
          </p:cNvPr>
          <p:cNvSpPr txBox="1"/>
          <p:nvPr/>
        </p:nvSpPr>
        <p:spPr>
          <a:xfrm>
            <a:off x="163285" y="1972034"/>
            <a:ext cx="3461658" cy="178510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Done for the sake of self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4BEA0E5-6762-10BD-5ACB-C2FBBF102948}"/>
              </a:ext>
            </a:extLst>
          </p:cNvPr>
          <p:cNvSpPr txBox="1"/>
          <p:nvPr/>
        </p:nvSpPr>
        <p:spPr>
          <a:xfrm>
            <a:off x="4147457" y="2395227"/>
            <a:ext cx="3461658" cy="93871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Subjective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08BFDE-22A2-BFA7-A1E3-790FD724F3EE}"/>
              </a:ext>
            </a:extLst>
          </p:cNvPr>
          <p:cNvSpPr txBox="1"/>
          <p:nvPr/>
        </p:nvSpPr>
        <p:spPr>
          <a:xfrm>
            <a:off x="7957458" y="1670011"/>
            <a:ext cx="3461658" cy="263149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Reactionary and uncontrolled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5E6BF2E-FC8D-1082-D193-389C5C8EFAF0}"/>
              </a:ext>
            </a:extLst>
          </p:cNvPr>
          <p:cNvCxnSpPr>
            <a:cxnSpLocks/>
          </p:cNvCxnSpPr>
          <p:nvPr/>
        </p:nvCxnSpPr>
        <p:spPr>
          <a:xfrm>
            <a:off x="3799114" y="1427673"/>
            <a:ext cx="0" cy="2873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4D9A93F-1FD1-FDB9-9EB7-3302375E64E5}"/>
              </a:ext>
            </a:extLst>
          </p:cNvPr>
          <p:cNvCxnSpPr>
            <a:cxnSpLocks/>
          </p:cNvCxnSpPr>
          <p:nvPr/>
        </p:nvCxnSpPr>
        <p:spPr>
          <a:xfrm>
            <a:off x="7957458" y="1427673"/>
            <a:ext cx="0" cy="2873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6C0741-F4D1-4DAB-29D8-9A81D99120C3}"/>
              </a:ext>
            </a:extLst>
          </p:cNvPr>
          <p:cNvSpPr txBox="1"/>
          <p:nvPr/>
        </p:nvSpPr>
        <p:spPr>
          <a:xfrm>
            <a:off x="2816879" y="166443"/>
            <a:ext cx="6122813" cy="93871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5500" dirty="0">
                <a:latin typeface="Haettenschweiler" panose="020B0706040902060204" pitchFamily="34" charset="0"/>
              </a:rPr>
              <a:t>Not </a:t>
            </a:r>
            <a:r>
              <a:rPr lang="en-US" sz="5500" i="1" dirty="0">
                <a:latin typeface="Haettenschweiler" panose="020B0706040902060204" pitchFamily="34" charset="0"/>
              </a:rPr>
              <a:t>necessarily</a:t>
            </a:r>
            <a:r>
              <a:rPr lang="en-US" sz="5500" dirty="0">
                <a:latin typeface="Haettenschweiler" panose="020B0706040902060204" pitchFamily="34" charset="0"/>
              </a:rPr>
              <a:t> explosive</a:t>
            </a:r>
          </a:p>
        </p:txBody>
      </p:sp>
    </p:spTree>
    <p:extLst>
      <p:ext uri="{BB962C8B-B14F-4D97-AF65-F5344CB8AC3E}">
        <p14:creationId xmlns:p14="http://schemas.microsoft.com/office/powerpoint/2010/main" val="21148081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20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4753F-7A4A-0D94-4ED9-C0DFB276C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260706"/>
            <a:ext cx="10972800" cy="1143000"/>
          </a:xfrm>
        </p:spPr>
        <p:txBody>
          <a:bodyPr/>
          <a:lstStyle/>
          <a:p>
            <a:pPr algn="ctr"/>
            <a:r>
              <a:rPr lang="en-US" sz="13800" spc="300" dirty="0">
                <a:latin typeface="Haettenschweiler" panose="020B0706040902060204" pitchFamily="34" charset="0"/>
              </a:rPr>
              <a:t>ACHIEVING GROWTH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BEC488-1B55-3AB9-6710-F797EE6D3621}"/>
              </a:ext>
            </a:extLst>
          </p:cNvPr>
          <p:cNvSpPr txBox="1"/>
          <p:nvPr/>
        </p:nvSpPr>
        <p:spPr>
          <a:xfrm>
            <a:off x="336101" y="3232594"/>
            <a:ext cx="3461658" cy="938719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0" dirty="0">
                <a:solidFill>
                  <a:prstClr val="white"/>
                </a:solidFill>
                <a:latin typeface="Haettenschweiler" panose="020B0706040902060204" pitchFamily="34" charset="0"/>
              </a:rPr>
              <a:t>Pray</a:t>
            </a:r>
            <a:endParaRPr kumimoji="0" lang="en-US" sz="5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4BEA0E5-6762-10BD-5ACB-C2FBBF102948}"/>
              </a:ext>
            </a:extLst>
          </p:cNvPr>
          <p:cNvSpPr txBox="1"/>
          <p:nvPr/>
        </p:nvSpPr>
        <p:spPr>
          <a:xfrm>
            <a:off x="4069895" y="3112647"/>
            <a:ext cx="3461658" cy="178510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Learn to forgive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08BFDE-22A2-BFA7-A1E3-790FD724F3EE}"/>
              </a:ext>
            </a:extLst>
          </p:cNvPr>
          <p:cNvSpPr txBox="1"/>
          <p:nvPr/>
        </p:nvSpPr>
        <p:spPr>
          <a:xfrm>
            <a:off x="8293551" y="2354159"/>
            <a:ext cx="3461658" cy="2631490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Learn to overlook offenses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65E6BF2E-FC8D-1082-D193-389C5C8EFAF0}"/>
              </a:ext>
            </a:extLst>
          </p:cNvPr>
          <p:cNvCxnSpPr>
            <a:cxnSpLocks/>
          </p:cNvCxnSpPr>
          <p:nvPr/>
        </p:nvCxnSpPr>
        <p:spPr>
          <a:xfrm>
            <a:off x="3810001" y="1949569"/>
            <a:ext cx="0" cy="2873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4D9A93F-1FD1-FDB9-9EB7-3302375E64E5}"/>
              </a:ext>
            </a:extLst>
          </p:cNvPr>
          <p:cNvCxnSpPr>
            <a:cxnSpLocks/>
          </p:cNvCxnSpPr>
          <p:nvPr/>
        </p:nvCxnSpPr>
        <p:spPr>
          <a:xfrm>
            <a:off x="8033658" y="1973689"/>
            <a:ext cx="0" cy="2873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009715E-6335-C0A7-C474-87206BAB7ABA}"/>
              </a:ext>
            </a:extLst>
          </p:cNvPr>
          <p:cNvSpPr txBox="1"/>
          <p:nvPr/>
        </p:nvSpPr>
        <p:spPr>
          <a:xfrm>
            <a:off x="609600" y="45172"/>
            <a:ext cx="11157853" cy="126188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Haettenschweiler" panose="020B0706040902060204" pitchFamily="34" charset="0"/>
              </a:rPr>
              <a:t>Eph. 4:32 – Be kind to one another, tender-hearted, forgiving each other, just as God in Christ also has forgiven you.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E0FA55F-99D3-C2F6-C1F0-A6931B9D27A1}"/>
              </a:ext>
            </a:extLst>
          </p:cNvPr>
          <p:cNvSpPr txBox="1"/>
          <p:nvPr/>
        </p:nvSpPr>
        <p:spPr>
          <a:xfrm>
            <a:off x="66675" y="1318627"/>
            <a:ext cx="11157853" cy="126188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dirty="0">
                <a:latin typeface="Haettenschweiler" panose="020B0706040902060204" pitchFamily="34" charset="0"/>
              </a:rPr>
              <a:t>Prov. 19:11 – A person’s wisdom yields patience; and it is to one’s glory to overlook an offense.</a:t>
            </a:r>
          </a:p>
        </p:txBody>
      </p:sp>
    </p:spTree>
    <p:extLst>
      <p:ext uri="{BB962C8B-B14F-4D97-AF65-F5344CB8AC3E}">
        <p14:creationId xmlns:p14="http://schemas.microsoft.com/office/powerpoint/2010/main" val="4228440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6" grpId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His disciples remembered that it was written: “Zeal for your house will consume me.” </a:t>
            </a:r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The Jews then responded to him, “What sign can you show us to prove your authority to do this?”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11938896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John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3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800" baseline="30000" dirty="0">
                <a:latin typeface="Perpetua" panose="02020502060401020303" pitchFamily="18" charset="0"/>
              </a:rPr>
              <a:t>13</a:t>
            </a:r>
            <a:r>
              <a:rPr lang="en-US" sz="3800" dirty="0">
                <a:latin typeface="Perpetua" panose="02020502060401020303" pitchFamily="18" charset="0"/>
              </a:rPr>
              <a:t>When it was almost time for the Jewish Passover, Jesus went up to Jerusalem.</a:t>
            </a:r>
            <a:endParaRPr lang="en-US" sz="3800" baseline="30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4899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Jesus answered them, “Destroy this temple, and I will raise it again in three days.” </a:t>
            </a:r>
            <a:endParaRPr lang="en-US" baseline="30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DFCA4EE-28C2-EB17-2E6C-23B6CA0941A5}"/>
              </a:ext>
            </a:extLst>
          </p:cNvPr>
          <p:cNvSpPr txBox="1"/>
          <p:nvPr/>
        </p:nvSpPr>
        <p:spPr>
          <a:xfrm>
            <a:off x="609600" y="3260930"/>
            <a:ext cx="9023230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Mark 14:58 – We heard him say, “I will destroy this temple made with human hands and in three days will build another, not made with hands.”</a:t>
            </a:r>
          </a:p>
        </p:txBody>
      </p:sp>
    </p:spTree>
    <p:extLst>
      <p:ext uri="{BB962C8B-B14F-4D97-AF65-F5344CB8AC3E}">
        <p14:creationId xmlns:p14="http://schemas.microsoft.com/office/powerpoint/2010/main" val="32793482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20</a:t>
            </a:r>
            <a:r>
              <a:rPr lang="en-US" dirty="0"/>
              <a:t>They replied, “It has taken forty-six years to build this temple, and you are going to raise it in three days?”</a:t>
            </a:r>
          </a:p>
          <a:p>
            <a:pPr marL="0" indent="0">
              <a:buNone/>
            </a:pPr>
            <a:r>
              <a:rPr lang="en-US" baseline="30000" dirty="0"/>
              <a:t>21</a:t>
            </a:r>
            <a:r>
              <a:rPr lang="en-US" dirty="0"/>
              <a:t>But the temple he had spoken of was his body.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56207830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4CB106-39A6-4D39-9AC3-E33CFE396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704"/>
            <a:ext cx="11258550" cy="401971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Georgia" panose="02040502050405020303" pitchFamily="18" charset="0"/>
              </a:rPr>
              <a:t>What is a temple?</a:t>
            </a:r>
            <a:endParaRPr lang="en-US" dirty="0">
              <a:latin typeface="Georgia" panose="02040502050405020303" pitchFamily="18" charset="0"/>
            </a:endParaRPr>
          </a:p>
          <a:p>
            <a:pPr marL="742950" indent="-7429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A place where God dwells (symbolically)</a:t>
            </a:r>
          </a:p>
          <a:p>
            <a:pPr marL="742950" indent="-7429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A place where God meets man</a:t>
            </a:r>
          </a:p>
        </p:txBody>
      </p:sp>
    </p:spTree>
    <p:extLst>
      <p:ext uri="{BB962C8B-B14F-4D97-AF65-F5344CB8AC3E}">
        <p14:creationId xmlns:p14="http://schemas.microsoft.com/office/powerpoint/2010/main" val="434547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4CB106-39A6-4D39-9AC3-E33CFE396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704"/>
            <a:ext cx="11258550" cy="401971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Georgia" panose="02040502050405020303" pitchFamily="18" charset="0"/>
              </a:rPr>
              <a:t>John 1:14</a:t>
            </a:r>
            <a:r>
              <a:rPr lang="en-US" dirty="0">
                <a:latin typeface="Georgia" panose="02040502050405020303" pitchFamily="18" charset="0"/>
              </a:rPr>
              <a:t> – The Word became flesh and </a:t>
            </a:r>
            <a:r>
              <a:rPr lang="en-US" b="1" u="sng" dirty="0">
                <a:latin typeface="Georgia" panose="02040502050405020303" pitchFamily="18" charset="0"/>
              </a:rPr>
              <a:t>made his dwelling among us</a:t>
            </a:r>
            <a:r>
              <a:rPr lang="en-US" dirty="0">
                <a:latin typeface="Georgia" panose="02040502050405020303" pitchFamily="18" charset="0"/>
              </a:rPr>
              <a:t>. We have seen his glory, the glory of the one and only Son, who came from the Father, full of grace and truth. 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0CF44EC-4B7D-25A4-51F2-E8F6A673204C}"/>
              </a:ext>
            </a:extLst>
          </p:cNvPr>
          <p:cNvSpPr txBox="1"/>
          <p:nvPr/>
        </p:nvSpPr>
        <p:spPr>
          <a:xfrm>
            <a:off x="1087890" y="2864838"/>
            <a:ext cx="9844769" cy="1261884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l"/>
            <a:r>
              <a:rPr lang="en-US" sz="3800" dirty="0">
                <a:latin typeface="Georgia" panose="02040502050405020303" pitchFamily="18" charset="0"/>
              </a:rPr>
              <a:t>Gr. </a:t>
            </a:r>
            <a:r>
              <a:rPr lang="en-US" sz="3800" b="1" dirty="0" err="1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Skēnŏō</a:t>
            </a:r>
            <a:r>
              <a:rPr lang="en-US" sz="3800" b="1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– to tent, to encamp, to reside as God did in the Tabernacle of old</a:t>
            </a:r>
            <a:r>
              <a:rPr lang="en-US" sz="3800" b="1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3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046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4CB106-39A6-4D39-9AC3-E33CFE396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704"/>
            <a:ext cx="11258550" cy="401971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Georgia" panose="02040502050405020303" pitchFamily="18" charset="0"/>
              </a:rPr>
              <a:t>John 1:14</a:t>
            </a:r>
            <a:r>
              <a:rPr lang="en-US" dirty="0">
                <a:latin typeface="Georgia" panose="02040502050405020303" pitchFamily="18" charset="0"/>
              </a:rPr>
              <a:t> – The Word became flesh and </a:t>
            </a:r>
            <a:r>
              <a:rPr lang="en-US" b="1" u="sng" dirty="0">
                <a:latin typeface="Georgia" panose="02040502050405020303" pitchFamily="18" charset="0"/>
              </a:rPr>
              <a:t>made his dwelling among us</a:t>
            </a:r>
            <a:r>
              <a:rPr lang="en-US" dirty="0">
                <a:latin typeface="Georgia" panose="02040502050405020303" pitchFamily="18" charset="0"/>
              </a:rPr>
              <a:t>. We have seen his glory, the glory of the one and only Son, who came from the Father, full of grace and truth. 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0CF44EC-4B7D-25A4-51F2-E8F6A673204C}"/>
              </a:ext>
            </a:extLst>
          </p:cNvPr>
          <p:cNvSpPr txBox="1"/>
          <p:nvPr/>
        </p:nvSpPr>
        <p:spPr>
          <a:xfrm>
            <a:off x="1087890" y="2864838"/>
            <a:ext cx="9844769" cy="1015663"/>
          </a:xfrm>
          <a:prstGeom prst="rect">
            <a:avLst/>
          </a:prstGeom>
          <a:noFill/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Georgia" panose="02040502050405020303" pitchFamily="18" charset="0"/>
              </a:rPr>
              <a:t>Jesus is the true temple!</a:t>
            </a:r>
          </a:p>
        </p:txBody>
      </p:sp>
    </p:spTree>
    <p:extLst>
      <p:ext uri="{BB962C8B-B14F-4D97-AF65-F5344CB8AC3E}">
        <p14:creationId xmlns:p14="http://schemas.microsoft.com/office/powerpoint/2010/main" val="624506401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4CB106-39A6-4D39-9AC3-E33CFE396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2704"/>
            <a:ext cx="11258550" cy="4019719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Georgia" panose="02040502050405020303" pitchFamily="18" charset="0"/>
              </a:rPr>
              <a:t>What is a temple?</a:t>
            </a:r>
            <a:endParaRPr lang="en-US" dirty="0">
              <a:latin typeface="Georgia" panose="02040502050405020303" pitchFamily="18" charset="0"/>
            </a:endParaRPr>
          </a:p>
          <a:p>
            <a:pPr marL="742950" indent="-7429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A place where God dwells – </a:t>
            </a:r>
            <a:r>
              <a:rPr lang="en-US" b="1" u="sng" dirty="0">
                <a:latin typeface="Georgia" panose="02040502050405020303" pitchFamily="18" charset="0"/>
              </a:rPr>
              <a:t>Jesus is the union of the divine &amp; human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sz="3200" dirty="0">
                <a:latin typeface="Georgia" panose="02040502050405020303" pitchFamily="18" charset="0"/>
              </a:rPr>
              <a:t>(Col. 2:9)</a:t>
            </a:r>
            <a:endParaRPr lang="en-US" b="1" u="sng" dirty="0">
              <a:latin typeface="Georgia" panose="02040502050405020303" pitchFamily="18" charset="0"/>
            </a:endParaRPr>
          </a:p>
          <a:p>
            <a:pPr marL="742950" indent="-742950"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A place where God meets man – </a:t>
            </a:r>
            <a:r>
              <a:rPr lang="en-US" b="1" u="sng" dirty="0">
                <a:latin typeface="Georgia" panose="02040502050405020303" pitchFamily="18" charset="0"/>
              </a:rPr>
              <a:t>through Jesus we can meet God personally </a:t>
            </a:r>
          </a:p>
        </p:txBody>
      </p:sp>
    </p:spTree>
    <p:extLst>
      <p:ext uri="{BB962C8B-B14F-4D97-AF65-F5344CB8AC3E}">
        <p14:creationId xmlns:p14="http://schemas.microsoft.com/office/powerpoint/2010/main" val="13675873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Jesus answered them, “Destroy this temple, and I will raise it again in three days.” </a:t>
            </a:r>
            <a:endParaRPr lang="en-US" baseline="30000" dirty="0"/>
          </a:p>
          <a:p>
            <a:pPr marL="0" indent="0">
              <a:buNone/>
            </a:pPr>
            <a:r>
              <a:rPr lang="en-US" baseline="30000" dirty="0"/>
              <a:t>22</a:t>
            </a:r>
            <a:r>
              <a:rPr lang="en-US" dirty="0"/>
              <a:t>After he was raised from the dead, his disciples recalled what he had said. Then they believed the scripture and the words that Jesus had spoken.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362953322"/>
      </p:ext>
    </p:extLst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19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Jesus answered them, “Destroy this temple, and I will raise it again in three days.” </a:t>
            </a:r>
            <a:endParaRPr lang="en-US" baseline="30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aseline="30000" dirty="0">
                <a:solidFill>
                  <a:schemeClr val="tx1">
                    <a:lumMod val="50000"/>
                  </a:schemeClr>
                </a:solidFill>
              </a:rPr>
              <a:t>22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After he was raised from the dead, his disciples recalled what he had said. </a:t>
            </a:r>
            <a:r>
              <a:rPr lang="en-US" dirty="0"/>
              <a:t>Then they </a:t>
            </a:r>
            <a:r>
              <a:rPr lang="en-US" b="1" u="sng" dirty="0"/>
              <a:t>believed</a:t>
            </a:r>
            <a:r>
              <a:rPr lang="en-US" dirty="0"/>
              <a:t> the scripture and the words that Jesus had spoken.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173215569"/>
      </p:ext>
    </p:extLst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23</a:t>
            </a:r>
            <a:r>
              <a:rPr lang="en-US" dirty="0"/>
              <a:t>Now while he was in Jerusalem at the Passover Festival, many saw the signs he was performing and believed in his name.</a:t>
            </a:r>
          </a:p>
          <a:p>
            <a:pPr marL="0" indent="0">
              <a:buNone/>
            </a:pPr>
            <a:r>
              <a:rPr lang="en-US" baseline="30000" dirty="0"/>
              <a:t>24</a:t>
            </a:r>
            <a:r>
              <a:rPr lang="en-US" dirty="0"/>
              <a:t>But Jesus would not entrust himself to them, for he knew all people.</a:t>
            </a:r>
          </a:p>
          <a:p>
            <a:pPr marL="0" indent="0">
              <a:buNone/>
            </a:pPr>
            <a:r>
              <a:rPr lang="en-US" baseline="30000" dirty="0"/>
              <a:t>25</a:t>
            </a:r>
            <a:r>
              <a:rPr lang="en-US" dirty="0"/>
              <a:t>He did not need any testimony about mankind, for he knew what was in each person.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5008777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23</a:t>
            </a:r>
            <a:r>
              <a:rPr lang="en-US" dirty="0"/>
              <a:t>Now while he was in Jerusalem at the Passover Festival, many saw the signs he was performing and believed in his name.</a:t>
            </a:r>
          </a:p>
          <a:p>
            <a:pPr marL="0" indent="0">
              <a:buNone/>
            </a:pPr>
            <a:r>
              <a:rPr lang="en-US" baseline="30000" dirty="0"/>
              <a:t>24</a:t>
            </a:r>
            <a:r>
              <a:rPr lang="en-US" dirty="0"/>
              <a:t>But Jesus would not entrust himself to them, for he knew all people.</a:t>
            </a:r>
          </a:p>
          <a:p>
            <a:pPr marL="0" indent="0">
              <a:buNone/>
            </a:pPr>
            <a:r>
              <a:rPr lang="en-US" baseline="30000" dirty="0"/>
              <a:t>25</a:t>
            </a:r>
            <a:r>
              <a:rPr lang="en-US" dirty="0"/>
              <a:t>He did not need any testimony about mankind, for he knew what was in each person. </a:t>
            </a:r>
            <a:endParaRPr lang="en-US" baseline="30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9BDDDEC-FB53-D68E-915A-CF9A2FFF0B98}"/>
              </a:ext>
            </a:extLst>
          </p:cNvPr>
          <p:cNvSpPr txBox="1"/>
          <p:nvPr/>
        </p:nvSpPr>
        <p:spPr>
          <a:xfrm>
            <a:off x="609600" y="3260930"/>
            <a:ext cx="9023230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Romans 5:8 – But God demonstrates his own love for us in this: While we were still sinners, Christ died for us.</a:t>
            </a:r>
          </a:p>
        </p:txBody>
      </p:sp>
    </p:spTree>
    <p:extLst>
      <p:ext uri="{BB962C8B-B14F-4D97-AF65-F5344CB8AC3E}">
        <p14:creationId xmlns:p14="http://schemas.microsoft.com/office/powerpoint/2010/main" val="318514061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John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3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800" baseline="30000" dirty="0">
                <a:latin typeface="Perpetua" panose="02020502060401020303" pitchFamily="18" charset="0"/>
              </a:rPr>
              <a:t>1</a:t>
            </a:r>
            <a:r>
              <a:rPr lang="en-US" baseline="30000" dirty="0"/>
              <a:t>4</a:t>
            </a:r>
            <a:r>
              <a:rPr lang="en-US" sz="3800" dirty="0">
                <a:latin typeface="Perpetua" panose="02020502060401020303" pitchFamily="18" charset="0"/>
              </a:rPr>
              <a:t>In the temple courts he found people selling cattl</a:t>
            </a:r>
            <a:r>
              <a:rPr lang="en-US" dirty="0"/>
              <a:t>e, sheep and doves, and others sitting at tables exchanging money.</a:t>
            </a:r>
            <a:endParaRPr lang="en-US" sz="3800" baseline="30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840933"/>
      </p:ext>
    </p:extLst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God is deeply angered by corruption and injustice.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This mattered enough to Jesus to act twice. Does it matter enough to you to act?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best thing you can do is teach people the Bible</a:t>
            </a:r>
          </a:p>
        </p:txBody>
      </p:sp>
    </p:spTree>
    <p:extLst>
      <p:ext uri="{BB962C8B-B14F-4D97-AF65-F5344CB8AC3E}">
        <p14:creationId xmlns:p14="http://schemas.microsoft.com/office/powerpoint/2010/main" val="23643618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DF6D4-FE0C-ED30-7666-2BBC5AF1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F391-0DAD-10EF-C9CE-03E67563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God is deeply angered by corruption and injustice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Anger is inevitable. Being controlled by it is not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If you struggle with anger, try reading </a:t>
            </a:r>
            <a:r>
              <a:rPr lang="en-US" i="1" dirty="0"/>
              <a:t>The Anger Trap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If you’ve had an outburst recently, go apologize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Christianity is not about a place; it’s about a person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You can know God by expressing belief in Jesus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873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51840" y="304800"/>
            <a:ext cx="10749280" cy="4419600"/>
          </a:xfrm>
        </p:spPr>
        <p:txBody>
          <a:bodyPr/>
          <a:lstStyle/>
          <a:p>
            <a:pPr eaLnBrk="1" hangingPunct="1"/>
            <a:r>
              <a:rPr lang="en-US" altLang="en-US" sz="19900" dirty="0">
                <a:latin typeface="Haettenschweiler" panose="020B0706040902060204" pitchFamily="34" charset="0"/>
              </a:rPr>
              <a:t>JOHN 2:13-25</a:t>
            </a:r>
            <a:endParaRPr lang="en-US" altLang="en-US" sz="8800" dirty="0">
              <a:latin typeface="Haettenschweiler" panose="020B0706040902060204" pitchFamily="34" charset="0"/>
            </a:endParaRPr>
          </a:p>
        </p:txBody>
      </p:sp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2209800" y="4724400"/>
            <a:ext cx="7772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 dirty="0">
                <a:solidFill>
                  <a:prstClr val="white"/>
                </a:solidFill>
                <a:latin typeface="Haettenschweiler" panose="020B0706040902060204" pitchFamily="34" charset="0"/>
                <a:cs typeface="AngsanaUPC" panose="020B0502040204020203" pitchFamily="18" charset="-34"/>
              </a:rPr>
              <a:t>Cleansing the Temple</a:t>
            </a:r>
          </a:p>
        </p:txBody>
      </p:sp>
    </p:spTree>
    <p:extLst>
      <p:ext uri="{BB962C8B-B14F-4D97-AF65-F5344CB8AC3E}">
        <p14:creationId xmlns:p14="http://schemas.microsoft.com/office/powerpoint/2010/main" val="291531411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John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3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800" baseline="30000" dirty="0">
                <a:latin typeface="Perpetua" panose="02020502060401020303" pitchFamily="18" charset="0"/>
              </a:rPr>
              <a:t>1</a:t>
            </a:r>
            <a:r>
              <a:rPr lang="en-US" baseline="30000" dirty="0"/>
              <a:t>4</a:t>
            </a:r>
            <a:r>
              <a:rPr lang="en-US" sz="3800" dirty="0">
                <a:latin typeface="Perpetua" panose="02020502060401020303" pitchFamily="18" charset="0"/>
              </a:rPr>
              <a:t>In the temple courts he found people selling cattl</a:t>
            </a:r>
            <a:r>
              <a:rPr lang="en-US" dirty="0"/>
              <a:t>e, sheep and doves, and others sitting at tables exchanging money.</a:t>
            </a:r>
            <a:endParaRPr lang="en-US" sz="3800" baseline="30000" dirty="0">
              <a:latin typeface="Perpetua" panose="020205020604010203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3F1BFA-B5D0-E4D9-D135-CD3B43B1FCFA}"/>
              </a:ext>
            </a:extLst>
          </p:cNvPr>
          <p:cNvSpPr txBox="1"/>
          <p:nvPr/>
        </p:nvSpPr>
        <p:spPr>
          <a:xfrm>
            <a:off x="159795" y="2982376"/>
            <a:ext cx="9023230" cy="3600986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People traveled to the Temple for two reasons: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Perpetua" panose="02020502060401020303" pitchFamily="18" charset="0"/>
              </a:rPr>
              <a:t>Temple Tax </a:t>
            </a:r>
            <a:r>
              <a:rPr lang="en-US" sz="2800" dirty="0">
                <a:latin typeface="Perpetua" panose="02020502060401020303" pitchFamily="18" charset="0"/>
              </a:rPr>
              <a:t>(Ex. 30:13; Mt. 17:24-27)</a:t>
            </a:r>
          </a:p>
          <a:p>
            <a:pPr marL="742950" indent="-742950">
              <a:buAutoNum type="arabicPeriod"/>
            </a:pPr>
            <a:r>
              <a:rPr lang="en-US" sz="3800" dirty="0">
                <a:latin typeface="Perpetua" panose="02020502060401020303" pitchFamily="18" charset="0"/>
              </a:rPr>
              <a:t>Animal Sacrifice </a:t>
            </a:r>
            <a:r>
              <a:rPr lang="en-US" sz="2800" dirty="0">
                <a:latin typeface="Perpetua" panose="02020502060401020303" pitchFamily="18" charset="0"/>
              </a:rPr>
              <a:t>(Ex.; Lev.; Deut.)</a:t>
            </a:r>
          </a:p>
          <a:p>
            <a:pPr marL="1200150" lvl="1" indent="-74295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Had to sacrifice best animals </a:t>
            </a:r>
            <a:r>
              <a:rPr lang="en-US" sz="2800" dirty="0">
                <a:latin typeface="Perpetua" panose="02020502060401020303" pitchFamily="18" charset="0"/>
              </a:rPr>
              <a:t>(Mal. 1:6-14) </a:t>
            </a:r>
          </a:p>
          <a:p>
            <a:pPr marL="1200150" lvl="1" indent="-74295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There were provisions for the poorest people </a:t>
            </a:r>
            <a:r>
              <a:rPr lang="en-US" sz="2800" dirty="0">
                <a:latin typeface="Perpetua" panose="02020502060401020303" pitchFamily="18" charset="0"/>
              </a:rPr>
              <a:t>(Lev. 12:8)</a:t>
            </a:r>
          </a:p>
        </p:txBody>
      </p:sp>
    </p:spTree>
    <p:extLst>
      <p:ext uri="{BB962C8B-B14F-4D97-AF65-F5344CB8AC3E}">
        <p14:creationId xmlns:p14="http://schemas.microsoft.com/office/powerpoint/2010/main" val="9039896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John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3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800" baseline="30000" dirty="0">
                <a:latin typeface="Perpetua" panose="02020502060401020303" pitchFamily="18" charset="0"/>
              </a:rPr>
              <a:t>1</a:t>
            </a:r>
            <a:r>
              <a:rPr lang="en-US" baseline="30000" dirty="0"/>
              <a:t>4</a:t>
            </a:r>
            <a:r>
              <a:rPr lang="en-US" sz="3800" dirty="0">
                <a:latin typeface="Perpetua" panose="02020502060401020303" pitchFamily="18" charset="0"/>
              </a:rPr>
              <a:t>In the temple courts he found people selling cattl</a:t>
            </a:r>
            <a:r>
              <a:rPr lang="en-US" dirty="0"/>
              <a:t>e, sheep and doves, and others sitting at tables exchanging money.</a:t>
            </a:r>
            <a:endParaRPr lang="en-US" sz="3800" baseline="30000" dirty="0">
              <a:latin typeface="Perpetua" panose="020205020604010203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3F1BFA-B5D0-E4D9-D135-CD3B43B1FCFA}"/>
              </a:ext>
            </a:extLst>
          </p:cNvPr>
          <p:cNvSpPr txBox="1"/>
          <p:nvPr/>
        </p:nvSpPr>
        <p:spPr>
          <a:xfrm>
            <a:off x="159795" y="2982376"/>
            <a:ext cx="9023230" cy="1261884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process: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Not taking the currency of the day </a:t>
            </a:r>
          </a:p>
        </p:txBody>
      </p:sp>
    </p:spTree>
    <p:extLst>
      <p:ext uri="{BB962C8B-B14F-4D97-AF65-F5344CB8AC3E}">
        <p14:creationId xmlns:p14="http://schemas.microsoft.com/office/powerpoint/2010/main" val="2893216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7500" b="1" dirty="0">
                <a:latin typeface="Perpetua" panose="02020502060401020303" pitchFamily="18" charset="0"/>
              </a:rPr>
              <a:t>John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3" y="1600201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800" baseline="30000" dirty="0">
                <a:latin typeface="Perpetua" panose="02020502060401020303" pitchFamily="18" charset="0"/>
              </a:rPr>
              <a:t>1</a:t>
            </a:r>
            <a:r>
              <a:rPr lang="en-US" baseline="30000" dirty="0"/>
              <a:t>4</a:t>
            </a:r>
            <a:r>
              <a:rPr lang="en-US" sz="3800" dirty="0">
                <a:latin typeface="Perpetua" panose="02020502060401020303" pitchFamily="18" charset="0"/>
              </a:rPr>
              <a:t>In the temple courts he found people selling cattl</a:t>
            </a:r>
            <a:r>
              <a:rPr lang="en-US" dirty="0"/>
              <a:t>e, sheep and doves, and others sitting at tables exchanging money.</a:t>
            </a:r>
            <a:endParaRPr lang="en-US" sz="3800" baseline="30000" dirty="0">
              <a:latin typeface="Perpetua" panose="020205020604010203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3F1BFA-B5D0-E4D9-D135-CD3B43B1FCFA}"/>
              </a:ext>
            </a:extLst>
          </p:cNvPr>
          <p:cNvSpPr txBox="1"/>
          <p:nvPr/>
        </p:nvSpPr>
        <p:spPr>
          <a:xfrm>
            <a:off x="159795" y="2982376"/>
            <a:ext cx="9023230" cy="3016210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The process:</a:t>
            </a:r>
          </a:p>
          <a:p>
            <a:pPr marL="742950" indent="-74295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Not taking the currency of the day</a:t>
            </a:r>
          </a:p>
          <a:p>
            <a:pPr marL="742950" indent="-74295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Not accepting the animals</a:t>
            </a:r>
          </a:p>
          <a:p>
            <a:pPr marL="742950" indent="-74295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Charging exorbitant rates to worship God </a:t>
            </a:r>
          </a:p>
          <a:p>
            <a:pPr marL="742950" indent="-74295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Who decides who can sell in the Temple?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288F95A-F3F1-6765-4A95-0C363D5B0517}"/>
              </a:ext>
            </a:extLst>
          </p:cNvPr>
          <p:cNvSpPr txBox="1"/>
          <p:nvPr/>
        </p:nvSpPr>
        <p:spPr>
          <a:xfrm>
            <a:off x="2140995" y="691902"/>
            <a:ext cx="9023230" cy="1846659"/>
          </a:xfrm>
          <a:prstGeom prst="rect">
            <a:avLst/>
          </a:prstGeom>
          <a:gradFill>
            <a:gsLst>
              <a:gs pos="0">
                <a:srgbClr val="B27775"/>
              </a:gs>
              <a:gs pos="0">
                <a:schemeClr val="accent2">
                  <a:lumMod val="40000"/>
                  <a:lumOff val="60000"/>
                </a:schemeClr>
              </a:gs>
              <a:gs pos="0">
                <a:schemeClr val="accent2">
                  <a:lumMod val="95000"/>
                  <a:lumOff val="5000"/>
                </a:schemeClr>
              </a:gs>
              <a:gs pos="0">
                <a:schemeClr val="accent2">
                  <a:lumMod val="60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Perpetua" panose="02020502060401020303" pitchFamily="18" charset="0"/>
              </a:rPr>
              <a:t>Matthew 21:13 – “It is written,” Jesus said to them, “‘My house will be called a house or prayer,’ but you are making it a ‘den of robbers.’”  </a:t>
            </a:r>
          </a:p>
        </p:txBody>
      </p:sp>
    </p:spTree>
    <p:extLst>
      <p:ext uri="{BB962C8B-B14F-4D97-AF65-F5344CB8AC3E}">
        <p14:creationId xmlns:p14="http://schemas.microsoft.com/office/powerpoint/2010/main" val="201525842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xmlns="" id="{E891C34F-E0C2-FF5A-8F37-1F3374AE5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1381239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41E505-B92C-6F5D-71C9-193BC56D75FE}"/>
              </a:ext>
            </a:extLst>
          </p:cNvPr>
          <p:cNvSpPr txBox="1"/>
          <p:nvPr/>
        </p:nvSpPr>
        <p:spPr>
          <a:xfrm>
            <a:off x="1317171" y="1915886"/>
            <a:ext cx="4876800" cy="24314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Garamond" pitchFamily="18" charset="0"/>
              </a:rPr>
              <a:t>There were in that temple…the treasures two thousand talents of sacred money.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3C199D-472B-0550-E2FC-C99D345778C8}"/>
              </a:ext>
            </a:extLst>
          </p:cNvPr>
          <p:cNvSpPr txBox="1"/>
          <p:nvPr/>
        </p:nvSpPr>
        <p:spPr>
          <a:xfrm>
            <a:off x="293298" y="35996"/>
            <a:ext cx="5900673" cy="160043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Josephus</a:t>
            </a:r>
          </a:p>
          <a:p>
            <a:r>
              <a:rPr lang="en-US" sz="2400" dirty="0">
                <a:latin typeface="Perpetua" panose="02020502060401020303" pitchFamily="18" charset="0"/>
              </a:rPr>
              <a:t>(Jewish historian)</a:t>
            </a:r>
            <a:r>
              <a:rPr lang="en-US" sz="5000" dirty="0">
                <a:latin typeface="Perpetua" panose="02020502060401020303" pitchFamily="18" charset="0"/>
              </a:rPr>
              <a:t/>
            </a:r>
            <a:br>
              <a:rPr lang="en-US" sz="5000" dirty="0">
                <a:latin typeface="Perpetua" panose="02020502060401020303" pitchFamily="18" charset="0"/>
              </a:rPr>
            </a:br>
            <a:r>
              <a:rPr lang="en-US" sz="2400" i="1" dirty="0">
                <a:latin typeface="Perpetua" panose="02020502060401020303" pitchFamily="18" charset="0"/>
              </a:rPr>
              <a:t>Antiquities of the Jews</a:t>
            </a:r>
            <a:r>
              <a:rPr lang="en-US" sz="2400" dirty="0">
                <a:latin typeface="Perpetua" panose="02020502060401020303" pitchFamily="18" charset="0"/>
              </a:rPr>
              <a:t>, 14:72</a:t>
            </a:r>
            <a:endParaRPr lang="en-US" sz="5000" dirty="0">
              <a:latin typeface="Perpetua" panose="02020502060401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4982116-C622-2801-02CC-78DEE62A6424}"/>
              </a:ext>
            </a:extLst>
          </p:cNvPr>
          <p:cNvSpPr txBox="1"/>
          <p:nvPr/>
        </p:nvSpPr>
        <p:spPr>
          <a:xfrm>
            <a:off x="4416110" y="3864120"/>
            <a:ext cx="6970347" cy="2431435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One Attic talent ~60 </a:t>
            </a:r>
            <a:r>
              <a:rPr lang="en-US" sz="3800" dirty="0" err="1">
                <a:latin typeface="Perpetua" panose="02020502060401020303" pitchFamily="18" charset="0"/>
              </a:rPr>
              <a:t>lbs</a:t>
            </a:r>
            <a:r>
              <a:rPr lang="en-US" sz="3800" dirty="0">
                <a:latin typeface="Perpetua" panose="02020502060401020303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2,000 talents = 120,000 </a:t>
            </a:r>
            <a:r>
              <a:rPr lang="en-US" sz="3800" dirty="0" err="1">
                <a:latin typeface="Perpetua" panose="02020502060401020303" pitchFamily="18" charset="0"/>
              </a:rPr>
              <a:t>lbs</a:t>
            </a:r>
            <a:r>
              <a:rPr lang="en-US" sz="3800" dirty="0">
                <a:latin typeface="Perpetua" panose="02020502060401020303" pitchFamily="18" charset="0"/>
              </a:rPr>
              <a:t> of gold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800" dirty="0">
                <a:latin typeface="Perpetua" panose="02020502060401020303" pitchFamily="18" charset="0"/>
              </a:rPr>
              <a:t>$2,015/ounce (1/25/24) 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3800" b="1" dirty="0">
                <a:latin typeface="Perpetua" panose="02020502060401020303" pitchFamily="18" charset="0"/>
              </a:rPr>
              <a:t>$3,968,800,000</a:t>
            </a:r>
          </a:p>
        </p:txBody>
      </p:sp>
    </p:spTree>
    <p:extLst>
      <p:ext uri="{BB962C8B-B14F-4D97-AF65-F5344CB8AC3E}">
        <p14:creationId xmlns:p14="http://schemas.microsoft.com/office/powerpoint/2010/main" val="331046520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xmlns="" id="{E891C34F-E0C2-FF5A-8F37-1F3374AE5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1381239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41E505-B92C-6F5D-71C9-193BC56D75FE}"/>
              </a:ext>
            </a:extLst>
          </p:cNvPr>
          <p:cNvSpPr txBox="1"/>
          <p:nvPr/>
        </p:nvSpPr>
        <p:spPr>
          <a:xfrm>
            <a:off x="1317171" y="1915886"/>
            <a:ext cx="4876800" cy="477053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dirty="0">
                <a:latin typeface="Garamond" pitchFamily="18" charset="0"/>
              </a:rPr>
              <a:t>Now Crassus…carried off the money that was in the temple, which </a:t>
            </a:r>
            <a:r>
              <a:rPr lang="en-US" sz="3800" dirty="0" err="1">
                <a:latin typeface="Garamond" pitchFamily="18" charset="0"/>
              </a:rPr>
              <a:t>Pomepius</a:t>
            </a:r>
            <a:r>
              <a:rPr lang="en-US" sz="3800" dirty="0">
                <a:latin typeface="Garamond" pitchFamily="18" charset="0"/>
              </a:rPr>
              <a:t> had left, being two thousand talents, and was disposed to spoil it of all the gold belonging to it,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3C199D-472B-0550-E2FC-C99D345778C8}"/>
              </a:ext>
            </a:extLst>
          </p:cNvPr>
          <p:cNvSpPr txBox="1"/>
          <p:nvPr/>
        </p:nvSpPr>
        <p:spPr>
          <a:xfrm>
            <a:off x="293298" y="35996"/>
            <a:ext cx="5900673" cy="160043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Josephus</a:t>
            </a:r>
          </a:p>
          <a:p>
            <a:r>
              <a:rPr lang="en-US" sz="2400" dirty="0">
                <a:latin typeface="Perpetua" panose="02020502060401020303" pitchFamily="18" charset="0"/>
              </a:rPr>
              <a:t>(Jewish historian)</a:t>
            </a:r>
            <a:r>
              <a:rPr lang="en-US" sz="5000" dirty="0">
                <a:latin typeface="Perpetua" panose="02020502060401020303" pitchFamily="18" charset="0"/>
              </a:rPr>
              <a:t/>
            </a:r>
            <a:br>
              <a:rPr lang="en-US" sz="5000" dirty="0">
                <a:latin typeface="Perpetua" panose="02020502060401020303" pitchFamily="18" charset="0"/>
              </a:rPr>
            </a:br>
            <a:r>
              <a:rPr lang="en-US" sz="2400" i="1" dirty="0">
                <a:latin typeface="Perpetua" panose="02020502060401020303" pitchFamily="18" charset="0"/>
              </a:rPr>
              <a:t>Antiquities of the Jews</a:t>
            </a:r>
            <a:r>
              <a:rPr lang="en-US" sz="2400" dirty="0">
                <a:latin typeface="Perpetua" panose="02020502060401020303" pitchFamily="18" charset="0"/>
              </a:rPr>
              <a:t>, 14:105</a:t>
            </a:r>
            <a:endParaRPr lang="en-US" sz="50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87081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pen quotation mark outline">
            <a:extLst>
              <a:ext uri="{FF2B5EF4-FFF2-40B4-BE49-F238E27FC236}">
                <a16:creationId xmlns:a16="http://schemas.microsoft.com/office/drawing/2014/main" xmlns="" id="{E891C34F-E0C2-FF5A-8F37-1F3374AE5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1381239"/>
            <a:ext cx="1415143" cy="14151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641E505-B92C-6F5D-71C9-193BC56D75FE}"/>
              </a:ext>
            </a:extLst>
          </p:cNvPr>
          <p:cNvSpPr txBox="1"/>
          <p:nvPr/>
        </p:nvSpPr>
        <p:spPr>
          <a:xfrm>
            <a:off x="1317171" y="1915886"/>
            <a:ext cx="4876800" cy="126188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3800" b="1" u="sng" dirty="0">
                <a:latin typeface="Garamond" pitchFamily="18" charset="0"/>
              </a:rPr>
              <a:t>which was eight thousand talents</a:t>
            </a:r>
            <a:r>
              <a:rPr lang="en-US" sz="3800" dirty="0">
                <a:latin typeface="Garamond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3C199D-472B-0550-E2FC-C99D345778C8}"/>
              </a:ext>
            </a:extLst>
          </p:cNvPr>
          <p:cNvSpPr txBox="1"/>
          <p:nvPr/>
        </p:nvSpPr>
        <p:spPr>
          <a:xfrm>
            <a:off x="293298" y="35996"/>
            <a:ext cx="5900673" cy="160043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Perpetua" panose="02020502060401020303" pitchFamily="18" charset="0"/>
              </a:rPr>
              <a:t>Josephus</a:t>
            </a:r>
          </a:p>
          <a:p>
            <a:r>
              <a:rPr lang="en-US" sz="2400" dirty="0">
                <a:latin typeface="Perpetua" panose="02020502060401020303" pitchFamily="18" charset="0"/>
              </a:rPr>
              <a:t>(Jewish historian)</a:t>
            </a:r>
            <a:r>
              <a:rPr lang="en-US" sz="5000" dirty="0">
                <a:latin typeface="Perpetua" panose="02020502060401020303" pitchFamily="18" charset="0"/>
              </a:rPr>
              <a:t/>
            </a:r>
            <a:br>
              <a:rPr lang="en-US" sz="5000" dirty="0">
                <a:latin typeface="Perpetua" panose="02020502060401020303" pitchFamily="18" charset="0"/>
              </a:rPr>
            </a:br>
            <a:r>
              <a:rPr lang="en-US" sz="2400" i="1" dirty="0">
                <a:latin typeface="Perpetua" panose="02020502060401020303" pitchFamily="18" charset="0"/>
              </a:rPr>
              <a:t>Antiquities of the Jews</a:t>
            </a:r>
            <a:r>
              <a:rPr lang="en-US" sz="2400" dirty="0">
                <a:latin typeface="Perpetua" panose="02020502060401020303" pitchFamily="18" charset="0"/>
              </a:rPr>
              <a:t>, 14:105</a:t>
            </a:r>
            <a:endParaRPr lang="en-US" sz="5000" dirty="0">
              <a:latin typeface="Perpetua" panose="02020502060401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982116-C622-2801-02CC-78DEE62A6424}"/>
              </a:ext>
            </a:extLst>
          </p:cNvPr>
          <p:cNvSpPr txBox="1"/>
          <p:nvPr/>
        </p:nvSpPr>
        <p:spPr>
          <a:xfrm>
            <a:off x="1282460" y="3626442"/>
            <a:ext cx="3922348" cy="677108"/>
          </a:xfrm>
          <a:prstGeom prst="rect">
            <a:avLst/>
          </a:prstGeom>
          <a:solidFill>
            <a:schemeClr val="accent1"/>
          </a:solidFill>
          <a:ln w="254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latin typeface="Perpetua" panose="02020502060401020303" pitchFamily="18" charset="0"/>
              </a:rPr>
              <a:t>$15,475,200,000</a:t>
            </a:r>
          </a:p>
        </p:txBody>
      </p:sp>
    </p:spTree>
    <p:extLst>
      <p:ext uri="{BB962C8B-B14F-4D97-AF65-F5344CB8AC3E}">
        <p14:creationId xmlns:p14="http://schemas.microsoft.com/office/powerpoint/2010/main" val="817918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/>
        </a:solidFill>
        <a:ln w="254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a:spPr>
      <a:bodyPr wrap="square" rtlCol="0">
        <a:spAutoFit/>
      </a:bodyPr>
      <a:lstStyle>
        <a:defPPr algn="l">
          <a:defRPr sz="3800" dirty="0">
            <a:latin typeface="Perpetua" panose="02020502060401020303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1318</Words>
  <Application>Microsoft Office PowerPoint</Application>
  <PresentationFormat>Widescreen</PresentationFormat>
  <Paragraphs>134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AngsanaUPC</vt:lpstr>
      <vt:lpstr>Aptos</vt:lpstr>
      <vt:lpstr>Arial</vt:lpstr>
      <vt:lpstr>Calibri</vt:lpstr>
      <vt:lpstr>Garamond</vt:lpstr>
      <vt:lpstr>Georgia</vt:lpstr>
      <vt:lpstr>Haettenschweiler</vt:lpstr>
      <vt:lpstr>Perpetua</vt:lpstr>
      <vt:lpstr>Times New Roman</vt:lpstr>
      <vt:lpstr>Wingdings</vt:lpstr>
      <vt:lpstr>1_Office Theme</vt:lpstr>
      <vt:lpstr>JOHN 2:13-25</vt:lpstr>
      <vt:lpstr>John 2</vt:lpstr>
      <vt:lpstr>John 2</vt:lpstr>
      <vt:lpstr>John 2</vt:lpstr>
      <vt:lpstr>John 2</vt:lpstr>
      <vt:lpstr>John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Religious Corruption</vt:lpstr>
      <vt:lpstr>John 2</vt:lpstr>
      <vt:lpstr>ANGER</vt:lpstr>
      <vt:lpstr>RIGHTEOUS ANGER</vt:lpstr>
      <vt:lpstr>UNRIGHTEOUS ANGER</vt:lpstr>
      <vt:lpstr>ACHIEVING GROWTH</vt:lpstr>
      <vt:lpstr>John 2</vt:lpstr>
      <vt:lpstr>John 2</vt:lpstr>
      <vt:lpstr>John 2</vt:lpstr>
      <vt:lpstr>PowerPoint Presentation</vt:lpstr>
      <vt:lpstr>PowerPoint Presentation</vt:lpstr>
      <vt:lpstr>PowerPoint Presentation</vt:lpstr>
      <vt:lpstr>PowerPoint Presentation</vt:lpstr>
      <vt:lpstr>John 2</vt:lpstr>
      <vt:lpstr>John 2</vt:lpstr>
      <vt:lpstr>John 2</vt:lpstr>
      <vt:lpstr>John 2</vt:lpstr>
      <vt:lpstr>Application</vt:lpstr>
      <vt:lpstr>Application</vt:lpstr>
      <vt:lpstr>JOHN 2:13-25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2024-02-05T15:22:25Z</dcterms:created>
  <dcterms:modified xsi:type="dcterms:W3CDTF">2024-02-05T15:22:32Z</dcterms:modified>
</cp:coreProperties>
</file>