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  <p:sldMasterId id="2147483665" r:id="rId3"/>
    <p:sldMasterId id="2147483677" r:id="rId4"/>
  </p:sldMasterIdLst>
  <p:notesMasterIdLst>
    <p:notesMasterId r:id="rId54"/>
  </p:notesMasterIdLst>
  <p:sldIdLst>
    <p:sldId id="1561" r:id="rId5"/>
    <p:sldId id="1816" r:id="rId6"/>
    <p:sldId id="1809" r:id="rId7"/>
    <p:sldId id="1822" r:id="rId8"/>
    <p:sldId id="1810" r:id="rId9"/>
    <p:sldId id="1754" r:id="rId10"/>
    <p:sldId id="1755" r:id="rId11"/>
    <p:sldId id="1756" r:id="rId12"/>
    <p:sldId id="1757" r:id="rId13"/>
    <p:sldId id="1758" r:id="rId14"/>
    <p:sldId id="1759" r:id="rId15"/>
    <p:sldId id="1811" r:id="rId16"/>
    <p:sldId id="1823" r:id="rId17"/>
    <p:sldId id="1821" r:id="rId18"/>
    <p:sldId id="1760" r:id="rId19"/>
    <p:sldId id="1813" r:id="rId20"/>
    <p:sldId id="1769" r:id="rId21"/>
    <p:sldId id="1770" r:id="rId22"/>
    <p:sldId id="1771" r:id="rId23"/>
    <p:sldId id="1772" r:id="rId24"/>
    <p:sldId id="1773" r:id="rId25"/>
    <p:sldId id="1774" r:id="rId26"/>
    <p:sldId id="1824" r:id="rId27"/>
    <p:sldId id="1776" r:id="rId28"/>
    <p:sldId id="1825" r:id="rId29"/>
    <p:sldId id="1777" r:id="rId30"/>
    <p:sldId id="1778" r:id="rId31"/>
    <p:sldId id="1779" r:id="rId32"/>
    <p:sldId id="1780" r:id="rId33"/>
    <p:sldId id="1791" r:id="rId34"/>
    <p:sldId id="1792" r:id="rId35"/>
    <p:sldId id="1793" r:id="rId36"/>
    <p:sldId id="1826" r:id="rId37"/>
    <p:sldId id="1794" r:id="rId38"/>
    <p:sldId id="1795" r:id="rId39"/>
    <p:sldId id="1796" r:id="rId40"/>
    <p:sldId id="1797" r:id="rId41"/>
    <p:sldId id="1798" r:id="rId42"/>
    <p:sldId id="1799" r:id="rId43"/>
    <p:sldId id="1800" r:id="rId44"/>
    <p:sldId id="1814" r:id="rId45"/>
    <p:sldId id="1801" r:id="rId46"/>
    <p:sldId id="1802" r:id="rId47"/>
    <p:sldId id="1803" r:id="rId48"/>
    <p:sldId id="1818" r:id="rId49"/>
    <p:sldId id="1387" r:id="rId50"/>
    <p:sldId id="1827" r:id="rId51"/>
    <p:sldId id="1523" r:id="rId52"/>
    <p:sldId id="1525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3636"/>
    <a:srgbClr val="AC6464"/>
    <a:srgbClr val="965050"/>
    <a:srgbClr val="632523"/>
    <a:srgbClr val="7B3131"/>
    <a:srgbClr val="FFFF99"/>
    <a:srgbClr val="602626"/>
    <a:srgbClr val="7E3232"/>
    <a:srgbClr val="F7F4D5"/>
    <a:srgbClr val="F1E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C7A7FD-B3F5-42BB-B1B1-44A93105D57C}" v="1975" dt="2023-01-13T00:50:44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19" autoAdjust="0"/>
    <p:restoredTop sz="87712" autoAdjust="0"/>
  </p:normalViewPr>
  <p:slideViewPr>
    <p:cSldViewPr>
      <p:cViewPr varScale="1">
        <p:scale>
          <a:sx n="68" d="100"/>
          <a:sy n="68" d="100"/>
        </p:scale>
        <p:origin x="124" y="1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89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63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488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404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742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27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009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70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48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0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48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42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60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49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11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082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29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6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062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023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3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083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502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084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170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116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146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498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916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970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070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8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698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l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490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4645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698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090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128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9383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779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7115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219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95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0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33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35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8581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7064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11813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297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70106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247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7071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37903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29543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55780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07990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85544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81219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0326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19464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4751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28088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23456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3760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38517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55929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6420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66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28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xmlns="" id="{D5478A01-40C0-1C3F-8E8A-790B2CAF88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9489" r="3488" b="9489"/>
          <a:stretch/>
        </p:blipFill>
        <p:spPr>
          <a:xfrm>
            <a:off x="3048000" y="3886200"/>
            <a:ext cx="6096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2:20) “And where is he?” Reuel asked his daughters.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“Why did you leave him? Invite him to have something to eat!”</a:t>
            </a:r>
          </a:p>
        </p:txBody>
      </p:sp>
    </p:spTree>
    <p:extLst>
      <p:ext uri="{BB962C8B-B14F-4D97-AF65-F5344CB8AC3E}">
        <p14:creationId xmlns:p14="http://schemas.microsoft.com/office/powerpoint/2010/main" val="42664626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2:21) Moses accepted the invitation, and he settled there.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time, Reuel gave Moses his daughter Zipporah to be his wife. 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Later Zipporah gave birth to a son, and Moses named him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Gershom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for he explained,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have been a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foreigner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foreign land.”</a:t>
            </a:r>
          </a:p>
        </p:txBody>
      </p:sp>
    </p:spTree>
    <p:extLst>
      <p:ext uri="{BB962C8B-B14F-4D97-AF65-F5344CB8AC3E}">
        <p14:creationId xmlns:p14="http://schemas.microsoft.com/office/powerpoint/2010/main" val="158710667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06BED9C-9BC5-6CF1-26C7-1323451352F8}"/>
              </a:ext>
            </a:extLst>
          </p:cNvPr>
          <p:cNvCxnSpPr/>
          <p:nvPr/>
        </p:nvCxnSpPr>
        <p:spPr>
          <a:xfrm flipV="1">
            <a:off x="3276600" y="3962400"/>
            <a:ext cx="685800" cy="304800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2202DC72-6C28-C336-CA2A-9786980CEB7B}"/>
              </a:ext>
            </a:extLst>
          </p:cNvPr>
          <p:cNvCxnSpPr>
            <a:cxnSpLocks/>
          </p:cNvCxnSpPr>
          <p:nvPr/>
        </p:nvCxnSpPr>
        <p:spPr>
          <a:xfrm>
            <a:off x="3962400" y="3962400"/>
            <a:ext cx="609600" cy="304800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8B5D363-F2C2-CC63-ABFB-4D00C245593B}"/>
              </a:ext>
            </a:extLst>
          </p:cNvPr>
          <p:cNvCxnSpPr>
            <a:cxnSpLocks/>
          </p:cNvCxnSpPr>
          <p:nvPr/>
        </p:nvCxnSpPr>
        <p:spPr>
          <a:xfrm>
            <a:off x="4572000" y="4267200"/>
            <a:ext cx="304800" cy="533400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07EFC5E5-C77A-5123-D2AB-1E6802018C32}"/>
              </a:ext>
            </a:extLst>
          </p:cNvPr>
          <p:cNvCxnSpPr>
            <a:cxnSpLocks/>
          </p:cNvCxnSpPr>
          <p:nvPr/>
        </p:nvCxnSpPr>
        <p:spPr>
          <a:xfrm>
            <a:off x="4876800" y="4838700"/>
            <a:ext cx="457200" cy="419100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FCB4FE0-9F3E-59BA-3CB5-25F803B3EE5F}"/>
              </a:ext>
            </a:extLst>
          </p:cNvPr>
          <p:cNvCxnSpPr>
            <a:cxnSpLocks/>
          </p:cNvCxnSpPr>
          <p:nvPr/>
        </p:nvCxnSpPr>
        <p:spPr>
          <a:xfrm flipV="1">
            <a:off x="5348868" y="4838700"/>
            <a:ext cx="518532" cy="419100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B554E4A9-7717-2829-F861-756F411F4C76}"/>
              </a:ext>
            </a:extLst>
          </p:cNvPr>
          <p:cNvCxnSpPr>
            <a:cxnSpLocks/>
          </p:cNvCxnSpPr>
          <p:nvPr/>
        </p:nvCxnSpPr>
        <p:spPr>
          <a:xfrm flipV="1">
            <a:off x="5867400" y="4267200"/>
            <a:ext cx="533400" cy="542694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C3961959-6F50-7138-93A4-323681F73E03}"/>
              </a:ext>
            </a:extLst>
          </p:cNvPr>
          <p:cNvCxnSpPr>
            <a:cxnSpLocks/>
          </p:cNvCxnSpPr>
          <p:nvPr/>
        </p:nvCxnSpPr>
        <p:spPr>
          <a:xfrm>
            <a:off x="6432396" y="4267200"/>
            <a:ext cx="120804" cy="685800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6ECB1CD7-C1E3-13F4-720D-443D5DB51463}"/>
              </a:ext>
            </a:extLst>
          </p:cNvPr>
          <p:cNvSpPr/>
          <p:nvPr/>
        </p:nvSpPr>
        <p:spPr>
          <a:xfrm>
            <a:off x="6042102" y="5073804"/>
            <a:ext cx="1066800" cy="542694"/>
          </a:xfrm>
          <a:prstGeom prst="round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74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06BED9C-9BC5-6CF1-26C7-1323451352F8}"/>
              </a:ext>
            </a:extLst>
          </p:cNvPr>
          <p:cNvCxnSpPr/>
          <p:nvPr/>
        </p:nvCxnSpPr>
        <p:spPr>
          <a:xfrm flipV="1">
            <a:off x="3276600" y="3962400"/>
            <a:ext cx="685800" cy="304800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2202DC72-6C28-C336-CA2A-9786980CEB7B}"/>
              </a:ext>
            </a:extLst>
          </p:cNvPr>
          <p:cNvCxnSpPr>
            <a:cxnSpLocks/>
          </p:cNvCxnSpPr>
          <p:nvPr/>
        </p:nvCxnSpPr>
        <p:spPr>
          <a:xfrm>
            <a:off x="3962400" y="3962400"/>
            <a:ext cx="609600" cy="304800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8B5D363-F2C2-CC63-ABFB-4D00C245593B}"/>
              </a:ext>
            </a:extLst>
          </p:cNvPr>
          <p:cNvCxnSpPr>
            <a:cxnSpLocks/>
          </p:cNvCxnSpPr>
          <p:nvPr/>
        </p:nvCxnSpPr>
        <p:spPr>
          <a:xfrm>
            <a:off x="4572000" y="4267200"/>
            <a:ext cx="304800" cy="533400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07EFC5E5-C77A-5123-D2AB-1E6802018C32}"/>
              </a:ext>
            </a:extLst>
          </p:cNvPr>
          <p:cNvCxnSpPr>
            <a:cxnSpLocks/>
          </p:cNvCxnSpPr>
          <p:nvPr/>
        </p:nvCxnSpPr>
        <p:spPr>
          <a:xfrm>
            <a:off x="4876800" y="4838700"/>
            <a:ext cx="457200" cy="419100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FCB4FE0-9F3E-59BA-3CB5-25F803B3EE5F}"/>
              </a:ext>
            </a:extLst>
          </p:cNvPr>
          <p:cNvCxnSpPr>
            <a:cxnSpLocks/>
          </p:cNvCxnSpPr>
          <p:nvPr/>
        </p:nvCxnSpPr>
        <p:spPr>
          <a:xfrm flipV="1">
            <a:off x="5348868" y="4838700"/>
            <a:ext cx="518532" cy="419100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B554E4A9-7717-2829-F861-756F411F4C76}"/>
              </a:ext>
            </a:extLst>
          </p:cNvPr>
          <p:cNvCxnSpPr>
            <a:cxnSpLocks/>
          </p:cNvCxnSpPr>
          <p:nvPr/>
        </p:nvCxnSpPr>
        <p:spPr>
          <a:xfrm flipV="1">
            <a:off x="5867400" y="4267200"/>
            <a:ext cx="533400" cy="542694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C3961959-6F50-7138-93A4-323681F73E03}"/>
              </a:ext>
            </a:extLst>
          </p:cNvPr>
          <p:cNvCxnSpPr>
            <a:cxnSpLocks/>
          </p:cNvCxnSpPr>
          <p:nvPr/>
        </p:nvCxnSpPr>
        <p:spPr>
          <a:xfrm>
            <a:off x="6432396" y="4267200"/>
            <a:ext cx="120804" cy="685800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6ECB1CD7-C1E3-13F4-720D-443D5DB51463}"/>
              </a:ext>
            </a:extLst>
          </p:cNvPr>
          <p:cNvSpPr/>
          <p:nvPr/>
        </p:nvSpPr>
        <p:spPr>
          <a:xfrm>
            <a:off x="6042102" y="5073804"/>
            <a:ext cx="1066800" cy="542694"/>
          </a:xfrm>
          <a:prstGeom prst="round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84A83907-48C3-5F61-5076-C39D15919307}"/>
              </a:ext>
            </a:extLst>
          </p:cNvPr>
          <p:cNvSpPr/>
          <p:nvPr/>
        </p:nvSpPr>
        <p:spPr>
          <a:xfrm>
            <a:off x="4800600" y="152400"/>
            <a:ext cx="7239000" cy="407205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was Moses thinking?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“I’m too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sinful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“I’m too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incompetent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“I’m too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“I’m too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embarrassed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“I’m too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late!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228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06BED9C-9BC5-6CF1-26C7-1323451352F8}"/>
              </a:ext>
            </a:extLst>
          </p:cNvPr>
          <p:cNvCxnSpPr/>
          <p:nvPr/>
        </p:nvCxnSpPr>
        <p:spPr>
          <a:xfrm flipV="1">
            <a:off x="3276600" y="3962400"/>
            <a:ext cx="685800" cy="304800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2202DC72-6C28-C336-CA2A-9786980CEB7B}"/>
              </a:ext>
            </a:extLst>
          </p:cNvPr>
          <p:cNvCxnSpPr>
            <a:cxnSpLocks/>
          </p:cNvCxnSpPr>
          <p:nvPr/>
        </p:nvCxnSpPr>
        <p:spPr>
          <a:xfrm>
            <a:off x="3962400" y="3962400"/>
            <a:ext cx="609600" cy="304800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8B5D363-F2C2-CC63-ABFB-4D00C245593B}"/>
              </a:ext>
            </a:extLst>
          </p:cNvPr>
          <p:cNvCxnSpPr>
            <a:cxnSpLocks/>
          </p:cNvCxnSpPr>
          <p:nvPr/>
        </p:nvCxnSpPr>
        <p:spPr>
          <a:xfrm>
            <a:off x="4572000" y="4267200"/>
            <a:ext cx="304800" cy="533400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07EFC5E5-C77A-5123-D2AB-1E6802018C32}"/>
              </a:ext>
            </a:extLst>
          </p:cNvPr>
          <p:cNvCxnSpPr>
            <a:cxnSpLocks/>
          </p:cNvCxnSpPr>
          <p:nvPr/>
        </p:nvCxnSpPr>
        <p:spPr>
          <a:xfrm>
            <a:off x="4876800" y="4838700"/>
            <a:ext cx="457200" cy="419100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FCB4FE0-9F3E-59BA-3CB5-25F803B3EE5F}"/>
              </a:ext>
            </a:extLst>
          </p:cNvPr>
          <p:cNvCxnSpPr>
            <a:cxnSpLocks/>
          </p:cNvCxnSpPr>
          <p:nvPr/>
        </p:nvCxnSpPr>
        <p:spPr>
          <a:xfrm flipV="1">
            <a:off x="5348868" y="4838700"/>
            <a:ext cx="518532" cy="419100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B554E4A9-7717-2829-F861-756F411F4C76}"/>
              </a:ext>
            </a:extLst>
          </p:cNvPr>
          <p:cNvCxnSpPr>
            <a:cxnSpLocks/>
          </p:cNvCxnSpPr>
          <p:nvPr/>
        </p:nvCxnSpPr>
        <p:spPr>
          <a:xfrm flipV="1">
            <a:off x="5867400" y="4267200"/>
            <a:ext cx="533400" cy="542694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C3961959-6F50-7138-93A4-323681F73E03}"/>
              </a:ext>
            </a:extLst>
          </p:cNvPr>
          <p:cNvCxnSpPr>
            <a:cxnSpLocks/>
          </p:cNvCxnSpPr>
          <p:nvPr/>
        </p:nvCxnSpPr>
        <p:spPr>
          <a:xfrm>
            <a:off x="6432396" y="4267200"/>
            <a:ext cx="120804" cy="685800"/>
          </a:xfrm>
          <a:prstGeom prst="straightConnector1">
            <a:avLst/>
          </a:prstGeom>
          <a:ln w="5715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6ECB1CD7-C1E3-13F4-720D-443D5DB51463}"/>
              </a:ext>
            </a:extLst>
          </p:cNvPr>
          <p:cNvSpPr/>
          <p:nvPr/>
        </p:nvSpPr>
        <p:spPr>
          <a:xfrm>
            <a:off x="6042102" y="5073804"/>
            <a:ext cx="1066800" cy="542694"/>
          </a:xfrm>
          <a:prstGeom prst="roundRect">
            <a:avLst/>
          </a:prstGeom>
          <a:noFill/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84A83907-48C3-5F61-5076-C39D15919307}"/>
              </a:ext>
            </a:extLst>
          </p:cNvPr>
          <p:cNvSpPr/>
          <p:nvPr/>
        </p:nvSpPr>
        <p:spPr>
          <a:xfrm>
            <a:off x="4800600" y="152400"/>
            <a:ext cx="7239000" cy="407205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there’s a far </a:t>
            </a:r>
            <a:r>
              <a:rPr lang="en-US" sz="66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Greater Deliverer</a:t>
            </a:r>
            <a:r>
              <a:rPr lang="en-US" sz="6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than Moses…</a:t>
            </a:r>
            <a:endParaRPr lang="en-US" sz="5400" b="1" i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9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2:23) During that long period, the king of Egypt died.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Israelites groaned in their slavery and their cry went up to God.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 heard their groaning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he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remembered his covenant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with Abraham, with Isaac and with Jacob.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God looked on the Israelites and was concerned about them.</a:t>
            </a:r>
          </a:p>
        </p:txBody>
      </p:sp>
    </p:spTree>
    <p:extLst>
      <p:ext uri="{BB962C8B-B14F-4D97-AF65-F5344CB8AC3E}">
        <p14:creationId xmlns:p14="http://schemas.microsoft.com/office/powerpoint/2010/main" val="5258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609600" y="1720840"/>
            <a:ext cx="68688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-150" normalizeH="0" baseline="0" noProof="0" dirty="0">
                <a:ln>
                  <a:noFill/>
                </a:ln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40 years pass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pc="-150" dirty="0">
                <a:solidFill>
                  <a:srgbClr val="7B3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Moses is now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spc="-150" dirty="0">
                <a:solidFill>
                  <a:srgbClr val="7B3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 years old (Ex. 7:7).</a:t>
            </a:r>
            <a:endParaRPr kumimoji="0" lang="en-US" sz="6000" b="1" i="0" u="none" strike="noStrike" kern="1200" cap="none" spc="-150" normalizeH="0" baseline="0" noProof="0" dirty="0">
              <a:ln>
                <a:noFill/>
              </a:ln>
              <a:solidFill>
                <a:srgbClr val="7B31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5D0AC330-17D3-46D9-CCDE-78F3A1DC008A}"/>
              </a:ext>
            </a:extLst>
          </p:cNvPr>
          <p:cNvSpPr/>
          <p:nvPr/>
        </p:nvSpPr>
        <p:spPr>
          <a:xfrm>
            <a:off x="5018049" y="457200"/>
            <a:ext cx="5943600" cy="1524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morning, Moses went to do what he always did…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9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3:1) Now Moses was tending the flock of Jethro his father-in-law.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led the flock to the far side of the wilderness and came to Horeb, the mountain of God.</a:t>
            </a:r>
          </a:p>
        </p:txBody>
      </p:sp>
    </p:spTree>
    <p:extLst>
      <p:ext uri="{BB962C8B-B14F-4D97-AF65-F5344CB8AC3E}">
        <p14:creationId xmlns:p14="http://schemas.microsoft.com/office/powerpoint/2010/main" val="16183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3:2) There the angel of the Lord appeared to him in flames of fire from within a bush.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Moses saw that though the bush was on fire it did not burn up.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Moses thought,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will go over and see this strange sight—why the bush does not burn up.”</a:t>
            </a:r>
          </a:p>
        </p:txBody>
      </p:sp>
    </p:spTree>
    <p:extLst>
      <p:ext uri="{BB962C8B-B14F-4D97-AF65-F5344CB8AC3E}">
        <p14:creationId xmlns:p14="http://schemas.microsoft.com/office/powerpoint/2010/main" val="2480016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3:4) When the Lord saw that he had gone over to look, God called to him from within the bush,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“Moses! Moses!”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Moses said, “Here I am.”</a:t>
            </a:r>
          </a:p>
        </p:txBody>
      </p:sp>
    </p:spTree>
    <p:extLst>
      <p:ext uri="{BB962C8B-B14F-4D97-AF65-F5344CB8AC3E}">
        <p14:creationId xmlns:p14="http://schemas.microsoft.com/office/powerpoint/2010/main" val="11135061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trajectory for Moses’ life is looking really good!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Rich, educated, and powerful.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God’s plan must involve using him as a government official, just like he used Joseph… </a:t>
            </a:r>
            <a:r>
              <a:rPr lang="en-US" sz="4400" b="1" i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right?</a:t>
            </a:r>
          </a:p>
        </p:txBody>
      </p:sp>
    </p:spTree>
    <p:extLst>
      <p:ext uri="{BB962C8B-B14F-4D97-AF65-F5344CB8AC3E}">
        <p14:creationId xmlns:p14="http://schemas.microsoft.com/office/powerpoint/2010/main" val="236877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3:5) “Do not come any closer,” God said. “Take off your sandals,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place where you are standing is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holy ground.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he said, “I am the God of your father, the God of Abraham, the God of Isaac and the God of Jacob.”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this, Moses hid his face,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was afraid to look at God.</a:t>
            </a:r>
          </a:p>
        </p:txBody>
      </p:sp>
    </p:spTree>
    <p:extLst>
      <p:ext uri="{BB962C8B-B14F-4D97-AF65-F5344CB8AC3E}">
        <p14:creationId xmlns:p14="http://schemas.microsoft.com/office/powerpoint/2010/main" val="29033070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3:7) The Lord said,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have indeed seen the misery of my people in Egypt. I have heard them crying out because of their slave drivers, and I am concerned about their suffering.”</a:t>
            </a:r>
          </a:p>
        </p:txBody>
      </p:sp>
    </p:spTree>
    <p:extLst>
      <p:ext uri="{BB962C8B-B14F-4D97-AF65-F5344CB8AC3E}">
        <p14:creationId xmlns:p14="http://schemas.microsoft.com/office/powerpoint/2010/main" val="12578023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3:8) “So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have come down to rescue them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from the hand of the Egyptians and to bring them up out of that land into a good and spacious land, a land flowing with milk and honey.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now, go.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sending you</a:t>
            </a:r>
            <a:endParaRPr lang="en-US" sz="4000" b="1" spc="-150" dirty="0">
              <a:solidFill>
                <a:srgbClr val="60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Pharaoh to bring my people the Israelites out of Egypt.”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C47E722A-7FCA-35F5-9824-E04BF4F77972}"/>
              </a:ext>
            </a:extLst>
          </p:cNvPr>
          <p:cNvSpPr/>
          <p:nvPr/>
        </p:nvSpPr>
        <p:spPr>
          <a:xfrm>
            <a:off x="7162801" y="2057400"/>
            <a:ext cx="5029199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was Moses’</a:t>
            </a:r>
          </a:p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 response?</a:t>
            </a:r>
          </a:p>
          <a:p>
            <a:pPr algn="ctr">
              <a:defRPr/>
            </a:pPr>
            <a:r>
              <a:rPr lang="en-US" sz="32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“Do you know how powerful Pharaoh is?”</a:t>
            </a:r>
          </a:p>
          <a:p>
            <a:pPr algn="ctr">
              <a:defRPr/>
            </a:pPr>
            <a:r>
              <a:rPr lang="en-US" sz="32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“Have you seen his army?”</a:t>
            </a:r>
          </a:p>
          <a:p>
            <a:pPr algn="ctr">
              <a:defRPr/>
            </a:pPr>
            <a:r>
              <a:rPr lang="en-US" sz="32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“I’m still a wanted man!”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3E4EA7E-13D8-CD78-B170-F8DF75EADC26}"/>
              </a:ext>
            </a:extLst>
          </p:cNvPr>
          <p:cNvSpPr/>
          <p:nvPr/>
        </p:nvSpPr>
        <p:spPr>
          <a:xfrm>
            <a:off x="197269" y="5879542"/>
            <a:ext cx="7630886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Excuse #1. “Who am I?”</a:t>
            </a:r>
          </a:p>
        </p:txBody>
      </p:sp>
    </p:spTree>
    <p:extLst>
      <p:ext uri="{BB962C8B-B14F-4D97-AF65-F5344CB8AC3E}">
        <p14:creationId xmlns:p14="http://schemas.microsoft.com/office/powerpoint/2010/main" val="40689842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3:8) “So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have come down to rescue them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from the hand of the Egyptians and to bring them up out of that land into a good and spacious land, a land flowing with milk and honey.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now, go.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sending you</a:t>
            </a:r>
            <a:endParaRPr lang="en-US" sz="4000" b="1" spc="-150" dirty="0">
              <a:solidFill>
                <a:srgbClr val="60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Pharaoh to bring my people the Israelites out of Egypt.”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C47E722A-7FCA-35F5-9824-E04BF4F77972}"/>
              </a:ext>
            </a:extLst>
          </p:cNvPr>
          <p:cNvSpPr/>
          <p:nvPr/>
        </p:nvSpPr>
        <p:spPr>
          <a:xfrm>
            <a:off x="7105650" y="2438400"/>
            <a:ext cx="5029199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was Moses’</a:t>
            </a:r>
          </a:p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 response?</a:t>
            </a:r>
          </a:p>
          <a:p>
            <a:pPr algn="ctr">
              <a:defRPr/>
            </a:pPr>
            <a:r>
              <a:rPr lang="en-US" sz="32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“Do you know how powerful Pharaoh is?”</a:t>
            </a:r>
          </a:p>
          <a:p>
            <a:pPr algn="ctr">
              <a:defRPr/>
            </a:pPr>
            <a:r>
              <a:rPr lang="en-US" sz="32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“Have you seen his army?”</a:t>
            </a:r>
          </a:p>
          <a:p>
            <a:pPr algn="ctr">
              <a:defRPr/>
            </a:pPr>
            <a:r>
              <a:rPr lang="en-US" sz="32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“I’m still a wanted man!”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3E4EA7E-13D8-CD78-B170-F8DF75EADC26}"/>
              </a:ext>
            </a:extLst>
          </p:cNvPr>
          <p:cNvSpPr/>
          <p:nvPr/>
        </p:nvSpPr>
        <p:spPr>
          <a:xfrm>
            <a:off x="197269" y="5879542"/>
            <a:ext cx="7630886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Excuse #1. “Who am I?”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579DDB9-29E9-F4EE-11DE-CBDEEB4AA107}"/>
              </a:ext>
            </a:extLst>
          </p:cNvPr>
          <p:cNvCxnSpPr/>
          <p:nvPr/>
        </p:nvCxnSpPr>
        <p:spPr>
          <a:xfrm>
            <a:off x="7296150" y="2718136"/>
            <a:ext cx="4648200" cy="3200400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FB6DAD1-7C0D-6F3C-8D01-73337BEDA3DE}"/>
              </a:ext>
            </a:extLst>
          </p:cNvPr>
          <p:cNvCxnSpPr>
            <a:cxnSpLocks/>
          </p:cNvCxnSpPr>
          <p:nvPr/>
        </p:nvCxnSpPr>
        <p:spPr>
          <a:xfrm flipV="1">
            <a:off x="7296149" y="2653070"/>
            <a:ext cx="4648200" cy="3175336"/>
          </a:xfrm>
          <a:prstGeom prst="line">
            <a:avLst/>
          </a:prstGeom>
          <a:ln w="254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070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6716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3:11) Moses said to God,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am I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that I </a:t>
            </a:r>
            <a:r>
              <a:rPr lang="en-US" sz="4000" b="1" spc="-150" dirty="0" smtClean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 to Pharaoh and bring the Israelites out of Egypt?”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64B83A9-42A5-3FA9-AF81-873D045CB921}"/>
              </a:ext>
            </a:extLst>
          </p:cNvPr>
          <p:cNvSpPr/>
          <p:nvPr/>
        </p:nvSpPr>
        <p:spPr>
          <a:xfrm>
            <a:off x="197269" y="5879542"/>
            <a:ext cx="7630886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Excuse #1. “Who am I?”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F5048343-0428-3FD4-9F3A-697C91AC06AC}"/>
              </a:ext>
            </a:extLst>
          </p:cNvPr>
          <p:cNvSpPr/>
          <p:nvPr/>
        </p:nvSpPr>
        <p:spPr>
          <a:xfrm>
            <a:off x="219571" y="2740392"/>
            <a:ext cx="8915400" cy="2133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is this the first excuse?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“Who made you ruler and judge over us?”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2:14</a:t>
            </a:r>
            <a:endParaRPr lang="en-US" sz="10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816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6716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3:11) Moses said to God,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am I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that I should go to Pharaoh and bring the Israelites out of Egypt?”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64B83A9-42A5-3FA9-AF81-873D045CB921}"/>
              </a:ext>
            </a:extLst>
          </p:cNvPr>
          <p:cNvSpPr/>
          <p:nvPr/>
        </p:nvSpPr>
        <p:spPr>
          <a:xfrm>
            <a:off x="197269" y="5879542"/>
            <a:ext cx="7630886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Excuse #1. “Who am I?”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F5048343-0428-3FD4-9F3A-697C91AC06AC}"/>
              </a:ext>
            </a:extLst>
          </p:cNvPr>
          <p:cNvSpPr/>
          <p:nvPr/>
        </p:nvSpPr>
        <p:spPr>
          <a:xfrm>
            <a:off x="219571" y="2740392"/>
            <a:ext cx="8915400" cy="2133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is this the first excuse?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“Who made you ruler and judge over us?”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2:14</a:t>
            </a:r>
            <a:endParaRPr lang="en-US" sz="10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8CA66E2A-B7FF-30DD-29F1-F28309BFC53D}"/>
              </a:ext>
            </a:extLst>
          </p:cNvPr>
          <p:cNvSpPr/>
          <p:nvPr/>
        </p:nvSpPr>
        <p:spPr>
          <a:xfrm>
            <a:off x="3962400" y="914400"/>
            <a:ext cx="7467600" cy="4724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does God respond?</a:t>
            </a:r>
          </a:p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“You’re a good-looking man.”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2:2; Hebrews 11:23</a:t>
            </a:r>
          </a:p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“You’re intelligent and educated.”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Acts 7:22</a:t>
            </a:r>
          </a:p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“You used to be Egyptian royalty.</a:t>
            </a:r>
          </a:p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else is qualified to go speak to Pharaoh? I need you, buddy!”</a:t>
            </a:r>
          </a:p>
        </p:txBody>
      </p:sp>
    </p:spTree>
    <p:extLst>
      <p:ext uri="{BB962C8B-B14F-4D97-AF65-F5344CB8AC3E}">
        <p14:creationId xmlns:p14="http://schemas.microsoft.com/office/powerpoint/2010/main" val="28425812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3:12) And God said,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will be with you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this will be the sign to you that it is I who have sent you: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you have brought the people out of Egypt, you will worship God on this mountain.”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140DC2E-18A0-77DA-1847-EE7194177C68}"/>
              </a:ext>
            </a:extLst>
          </p:cNvPr>
          <p:cNvSpPr/>
          <p:nvPr/>
        </p:nvSpPr>
        <p:spPr>
          <a:xfrm>
            <a:off x="197269" y="5879542"/>
            <a:ext cx="7630886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Excuse #1. “Who am I?”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E446BBBB-9E9F-B008-F90B-3C24745C29B9}"/>
              </a:ext>
            </a:extLst>
          </p:cNvPr>
          <p:cNvSpPr/>
          <p:nvPr/>
        </p:nvSpPr>
        <p:spPr>
          <a:xfrm>
            <a:off x="3505200" y="3886200"/>
            <a:ext cx="3166946" cy="1752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Fulfilled three months later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19:1</a:t>
            </a:r>
          </a:p>
        </p:txBody>
      </p:sp>
    </p:spTree>
    <p:extLst>
      <p:ext uri="{BB962C8B-B14F-4D97-AF65-F5344CB8AC3E}">
        <p14:creationId xmlns:p14="http://schemas.microsoft.com/office/powerpoint/2010/main" val="32038029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3:13) But Moses protested,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“If I go to the people of Israel and tell them, ‘The God of your ancestors has sent me to you,’ they will ask me, ‘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is his name?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what should I tell them?”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05A3DD7-2C3E-06C2-B9E9-30C436DA31FE}"/>
              </a:ext>
            </a:extLst>
          </p:cNvPr>
          <p:cNvSpPr/>
          <p:nvPr/>
        </p:nvSpPr>
        <p:spPr>
          <a:xfrm>
            <a:off x="197269" y="5879542"/>
            <a:ext cx="7630886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Excuse #2. “Who are you?”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51706E33-FB64-5F30-0EF6-D688908F0130}"/>
              </a:ext>
            </a:extLst>
          </p:cNvPr>
          <p:cNvSpPr/>
          <p:nvPr/>
        </p:nvSpPr>
        <p:spPr>
          <a:xfrm>
            <a:off x="7815586" y="144959"/>
            <a:ext cx="4376414" cy="709404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3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does God respond?</a:t>
            </a:r>
          </a:p>
          <a:p>
            <a:pPr algn="ctr">
              <a:defRPr/>
            </a:pPr>
            <a:r>
              <a:rPr lang="en-US" sz="3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“I’m a big bearded man in the sky,</a:t>
            </a:r>
          </a:p>
          <a:p>
            <a:pPr algn="ctr">
              <a:defRPr/>
            </a:pPr>
            <a:r>
              <a:rPr lang="en-US" sz="3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is </a:t>
            </a:r>
            <a:r>
              <a:rPr lang="en-US" sz="38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r>
              <a:rPr lang="en-US" sz="3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ripped for an old guy,</a:t>
            </a:r>
          </a:p>
          <a:p>
            <a:pPr algn="ctr">
              <a:defRPr/>
            </a:pPr>
            <a:r>
              <a:rPr lang="en-US" sz="3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who is surrounded by naked kids for some reason.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C55DEC1-AEC5-F551-5B14-81BE41F11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269" y="3930611"/>
            <a:ext cx="5212931" cy="323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804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3:14) God said to Moses,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who I am.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This is what you are to say to the Israelites: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has sent me to you.’”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8D4AA18-87B2-60F0-36D4-970E9E989CF1}"/>
              </a:ext>
            </a:extLst>
          </p:cNvPr>
          <p:cNvSpPr/>
          <p:nvPr/>
        </p:nvSpPr>
        <p:spPr>
          <a:xfrm>
            <a:off x="197269" y="5879542"/>
            <a:ext cx="7630886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Excuse #2. “Who are you?”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FF9E709D-5852-4946-F4EF-4616957CA547}"/>
              </a:ext>
            </a:extLst>
          </p:cNvPr>
          <p:cNvSpPr/>
          <p:nvPr/>
        </p:nvSpPr>
        <p:spPr>
          <a:xfrm>
            <a:off x="217694" y="2699505"/>
            <a:ext cx="11745686" cy="413257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am who I am”</a:t>
            </a:r>
          </a:p>
          <a:p>
            <a:pPr marL="69215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Hebrew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ehyeh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’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ǎšer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’</a:t>
            </a:r>
            <a:r>
              <a:rPr lang="en-US" sz="24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ehyeh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950" lvl="0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am the one who has </a:t>
            </a:r>
            <a:r>
              <a:rPr lang="en-US" sz="36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always existed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always will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6921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Self-existence and stability.</a:t>
            </a:r>
          </a:p>
          <a:p>
            <a:pPr marL="234950" lvl="0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am the one who </a:t>
            </a:r>
            <a:r>
              <a:rPr lang="en-US" sz="36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intervenes</a:t>
            </a: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69215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“Then they will know…” (Ezek. </a:t>
            </a:r>
            <a:r>
              <a:rPr lang="pl-PL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6:13; 7:4, 9; 15:7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etc.)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am the one </a:t>
            </a:r>
            <a:r>
              <a:rPr kumimoji="0" lang="en-US" sz="36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keeps his promises</a:t>
            </a: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  <a:p>
            <a:pPr marL="6921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i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ntroduces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his covenants this way (Ex. 6:6-8; 20:1).</a:t>
            </a:r>
          </a:p>
          <a:p>
            <a:pPr marL="692150"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Gianotti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“The Meaning of the Divine Name”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Bib Sacra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1985.</a:t>
            </a:r>
          </a:p>
        </p:txBody>
      </p:sp>
    </p:spTree>
    <p:extLst>
      <p:ext uri="{BB962C8B-B14F-4D97-AF65-F5344CB8AC3E}">
        <p14:creationId xmlns:p14="http://schemas.microsoft.com/office/powerpoint/2010/main" val="35752182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3:15-22) </a:t>
            </a:r>
            <a:r>
              <a:rPr lang="en-US" sz="4000" b="1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[God explains his plan from start to finish…]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F069CA8-4647-19D8-A122-B042030F8470}"/>
              </a:ext>
            </a:extLst>
          </p:cNvPr>
          <p:cNvSpPr/>
          <p:nvPr/>
        </p:nvSpPr>
        <p:spPr>
          <a:xfrm>
            <a:off x="197269" y="5879542"/>
            <a:ext cx="7630886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Excuse #2. “Who are you?”</a:t>
            </a:r>
          </a:p>
        </p:txBody>
      </p:sp>
    </p:spTree>
    <p:extLst>
      <p:ext uri="{BB962C8B-B14F-4D97-AF65-F5344CB8AC3E}">
        <p14:creationId xmlns:p14="http://schemas.microsoft.com/office/powerpoint/2010/main" val="2588991658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2:11) One day, after Moses had grown up, he went out to where his own people were and watched them at their hard labor.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saw an Egyptian beating a Hebrew, one of his own people.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6BF72365-E599-9E9A-C01F-4141F40EFB54}"/>
              </a:ext>
            </a:extLst>
          </p:cNvPr>
          <p:cNvSpPr/>
          <p:nvPr/>
        </p:nvSpPr>
        <p:spPr>
          <a:xfrm>
            <a:off x="7543800" y="685800"/>
            <a:ext cx="2819400" cy="1219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 years old</a:t>
            </a:r>
          </a:p>
          <a:p>
            <a:pPr lvl="0" algn="ctr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7:23</a:t>
            </a:r>
          </a:p>
        </p:txBody>
      </p:sp>
    </p:spTree>
    <p:extLst>
      <p:ext uri="{BB962C8B-B14F-4D97-AF65-F5344CB8AC3E}">
        <p14:creationId xmlns:p14="http://schemas.microsoft.com/office/powerpoint/2010/main" val="342511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4:1) Moses answered,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if they do not believe me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or listen to me and say,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‘The Lord did not appear to you’?”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55647B-44E4-4DF8-71FA-E22FA685B735}"/>
              </a:ext>
            </a:extLst>
          </p:cNvPr>
          <p:cNvSpPr/>
          <p:nvPr/>
        </p:nvSpPr>
        <p:spPr>
          <a:xfrm>
            <a:off x="197269" y="5879542"/>
            <a:ext cx="7630886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Excuse #3. “No one will believe me!”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EA1C7C2-7C9C-32BC-8A24-1F2A7A6B8BFB}"/>
              </a:ext>
            </a:extLst>
          </p:cNvPr>
          <p:cNvSpPr/>
          <p:nvPr/>
        </p:nvSpPr>
        <p:spPr>
          <a:xfrm>
            <a:off x="304800" y="2699504"/>
            <a:ext cx="4800600" cy="133909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3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elders of Israel will listen to you” (Ex. 3:18).</a:t>
            </a:r>
            <a:endParaRPr lang="en-US" sz="28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C9B034D8-A0E5-98E7-65D3-A9230FCB5A0E}"/>
              </a:ext>
            </a:extLst>
          </p:cNvPr>
          <p:cNvSpPr/>
          <p:nvPr/>
        </p:nvSpPr>
        <p:spPr>
          <a:xfrm>
            <a:off x="5268686" y="2699504"/>
            <a:ext cx="6477000" cy="1676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does God respond?</a:t>
            </a:r>
          </a:p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“Tell them to just have faith!”</a:t>
            </a:r>
          </a:p>
        </p:txBody>
      </p:sp>
    </p:spTree>
    <p:extLst>
      <p:ext uri="{BB962C8B-B14F-4D97-AF65-F5344CB8AC3E}">
        <p14:creationId xmlns:p14="http://schemas.microsoft.com/office/powerpoint/2010/main" val="77306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4:2) Then the Lord said to him,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“What is that in your hand?”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 staff,” he replied.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Lord said, “Throw it on the ground.”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Moses threw it on the ground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it became a snake,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he ran from it.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410E51-ABEE-C987-0631-716BF411AB3F}"/>
              </a:ext>
            </a:extLst>
          </p:cNvPr>
          <p:cNvSpPr/>
          <p:nvPr/>
        </p:nvSpPr>
        <p:spPr>
          <a:xfrm>
            <a:off x="197269" y="5879542"/>
            <a:ext cx="7630886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Excuse #3. “No one will believe me!”</a:t>
            </a:r>
          </a:p>
        </p:txBody>
      </p:sp>
    </p:spTree>
    <p:extLst>
      <p:ext uri="{BB962C8B-B14F-4D97-AF65-F5344CB8AC3E}">
        <p14:creationId xmlns:p14="http://schemas.microsoft.com/office/powerpoint/2010/main" val="28068117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4:4) Then the Lord said to him,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“Reach out your hand and take it by the tail.”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Moses reached out and took hold of the snake and it turned back into a staff in his hand.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BB0AEC-FA94-6FE7-4E5D-72A88772DD0C}"/>
              </a:ext>
            </a:extLst>
          </p:cNvPr>
          <p:cNvSpPr/>
          <p:nvPr/>
        </p:nvSpPr>
        <p:spPr>
          <a:xfrm>
            <a:off x="197269" y="5879542"/>
            <a:ext cx="7630886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Excuse #3. “No one will believe me!”</a:t>
            </a:r>
          </a:p>
        </p:txBody>
      </p:sp>
    </p:spTree>
    <p:extLst>
      <p:ext uri="{BB962C8B-B14F-4D97-AF65-F5344CB8AC3E}">
        <p14:creationId xmlns:p14="http://schemas.microsoft.com/office/powerpoint/2010/main" val="20185438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4:4) Then the Lord said to him,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“Reach out your hand and take it by the tail.”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Moses reached out and took hold of the snake and it turned back into a staff in his hand.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BB0AEC-FA94-6FE7-4E5D-72A88772DD0C}"/>
              </a:ext>
            </a:extLst>
          </p:cNvPr>
          <p:cNvSpPr/>
          <p:nvPr/>
        </p:nvSpPr>
        <p:spPr>
          <a:xfrm>
            <a:off x="197269" y="5879542"/>
            <a:ext cx="7630886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Excuse #3. “No one will believe me!”</a:t>
            </a:r>
          </a:p>
        </p:txBody>
      </p:sp>
      <p:pic>
        <p:nvPicPr>
          <p:cNvPr id="5" name="Picture 2" descr="Uraeus - Snake - DNA - Crystalinks">
            <a:extLst>
              <a:ext uri="{FF2B5EF4-FFF2-40B4-BE49-F238E27FC236}">
                <a16:creationId xmlns:a16="http://schemas.microsoft.com/office/drawing/2014/main" xmlns="" id="{F4CFA0FA-875B-3B66-DA9E-F3A4BAAD3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687" y="216458"/>
            <a:ext cx="8343900" cy="4944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43A8FAB5-66BF-A166-0B8B-8504934006AA}"/>
              </a:ext>
            </a:extLst>
          </p:cNvPr>
          <p:cNvSpPr/>
          <p:nvPr/>
        </p:nvSpPr>
        <p:spPr>
          <a:xfrm>
            <a:off x="5715000" y="3576699"/>
            <a:ext cx="4151274" cy="175730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a snake?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symbol of Pharaoh’s power (“</a:t>
            </a:r>
            <a:r>
              <a:rPr lang="en-US" sz="28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urae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”).</a:t>
            </a:r>
          </a:p>
        </p:txBody>
      </p:sp>
    </p:spTree>
    <p:extLst>
      <p:ext uri="{BB962C8B-B14F-4D97-AF65-F5344CB8AC3E}">
        <p14:creationId xmlns:p14="http://schemas.microsoft.com/office/powerpoint/2010/main" val="16213040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4:5) “This,” said the Lord, “is so that they may believe that the Lord has appeared to you.”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7E3029B-3F09-FBDD-779F-93FD8329F382}"/>
              </a:ext>
            </a:extLst>
          </p:cNvPr>
          <p:cNvSpPr/>
          <p:nvPr/>
        </p:nvSpPr>
        <p:spPr>
          <a:xfrm>
            <a:off x="197269" y="5879542"/>
            <a:ext cx="7630886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Excuse #3. “No one will believe me!”</a:t>
            </a:r>
          </a:p>
        </p:txBody>
      </p:sp>
    </p:spTree>
    <p:extLst>
      <p:ext uri="{BB962C8B-B14F-4D97-AF65-F5344CB8AC3E}">
        <p14:creationId xmlns:p14="http://schemas.microsoft.com/office/powerpoint/2010/main" val="2497782282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4:6) Then the Lord said,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“Put your hand inside your cloak.”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Moses put his hand into his cloak, and when he took it out,</a:t>
            </a:r>
          </a:p>
          <a:p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skin was leprous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—it had become as white as snow.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BD790E-B08A-C6D6-591A-C0E59F7A742C}"/>
              </a:ext>
            </a:extLst>
          </p:cNvPr>
          <p:cNvSpPr/>
          <p:nvPr/>
        </p:nvSpPr>
        <p:spPr>
          <a:xfrm>
            <a:off x="197269" y="5879542"/>
            <a:ext cx="7630886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Excuse #3. “No one will believe me!”</a:t>
            </a:r>
          </a:p>
        </p:txBody>
      </p:sp>
    </p:spTree>
    <p:extLst>
      <p:ext uri="{BB962C8B-B14F-4D97-AF65-F5344CB8AC3E}">
        <p14:creationId xmlns:p14="http://schemas.microsoft.com/office/powerpoint/2010/main" val="39583217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4:7) “Now put it back into your cloak,” he said.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Moses put his hand back into his cloak, and when he took it out, it was restored, like the rest of his flesh.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D01F787-A498-D173-F051-08CE89685B5D}"/>
              </a:ext>
            </a:extLst>
          </p:cNvPr>
          <p:cNvSpPr/>
          <p:nvPr/>
        </p:nvSpPr>
        <p:spPr>
          <a:xfrm>
            <a:off x="197269" y="5879542"/>
            <a:ext cx="7630886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Excuse #3. “No one will believe me!”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30680917-7488-0770-4AF6-8D5AF6A6BE46}"/>
              </a:ext>
            </a:extLst>
          </p:cNvPr>
          <p:cNvSpPr/>
          <p:nvPr/>
        </p:nvSpPr>
        <p:spPr>
          <a:xfrm>
            <a:off x="3733800" y="3276600"/>
            <a:ext cx="4005147" cy="1828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leprosy?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Shows God’s power over disease and death.</a:t>
            </a:r>
          </a:p>
        </p:txBody>
      </p:sp>
    </p:spTree>
    <p:extLst>
      <p:ext uri="{BB962C8B-B14F-4D97-AF65-F5344CB8AC3E}">
        <p14:creationId xmlns:p14="http://schemas.microsoft.com/office/powerpoint/2010/main" val="13576735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326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4:9) Then the Lord said,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“If they do not believe these two signs or listen to you,</a:t>
            </a:r>
          </a:p>
          <a:p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 some water from the Nile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pour it on the dry ground.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water you take from the river will become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blood on the ground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D59FD42-E6F8-02BF-0051-C9BF8789EBEF}"/>
              </a:ext>
            </a:extLst>
          </p:cNvPr>
          <p:cNvSpPr/>
          <p:nvPr/>
        </p:nvSpPr>
        <p:spPr>
          <a:xfrm>
            <a:off x="197269" y="5879542"/>
            <a:ext cx="7630886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Excuse #3. “No one will believe me!”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D834E173-4A36-08EE-7B86-2A62958F6F47}"/>
              </a:ext>
            </a:extLst>
          </p:cNvPr>
          <p:cNvSpPr/>
          <p:nvPr/>
        </p:nvSpPr>
        <p:spPr>
          <a:xfrm>
            <a:off x="7828155" y="533400"/>
            <a:ext cx="4114800" cy="3657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water from the Nile?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believed the Nile River was a god… (more in chapters 7-10)</a:t>
            </a:r>
          </a:p>
        </p:txBody>
      </p:sp>
    </p:spTree>
    <p:extLst>
      <p:ext uri="{BB962C8B-B14F-4D97-AF65-F5344CB8AC3E}">
        <p14:creationId xmlns:p14="http://schemas.microsoft.com/office/powerpoint/2010/main" val="16886283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4:10) Moses said to the Lord,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“Pardon your servant, Lord.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have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never been eloquent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neither in the past nor since you have spoken to your servant.</a:t>
            </a:r>
          </a:p>
          <a:p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slow of speech and tongue.”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E253B2-B8C1-34B0-70AA-C4340919839E}"/>
              </a:ext>
            </a:extLst>
          </p:cNvPr>
          <p:cNvSpPr/>
          <p:nvPr/>
        </p:nvSpPr>
        <p:spPr>
          <a:xfrm>
            <a:off x="197269" y="5879542"/>
            <a:ext cx="7630886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Excuse #4. “I don’t talk good!”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136E0D44-47E0-3433-9DEA-6522D7A66078}"/>
              </a:ext>
            </a:extLst>
          </p:cNvPr>
          <p:cNvSpPr/>
          <p:nvPr/>
        </p:nvSpPr>
        <p:spPr>
          <a:xfrm>
            <a:off x="7828155" y="457200"/>
            <a:ext cx="4211445" cy="5638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Speech impediment?</a:t>
            </a:r>
          </a:p>
          <a:p>
            <a:pPr lvl="0"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Moses was “a man of power in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deeds” (Acts 7:22).</a:t>
            </a:r>
            <a:endParaRPr lang="en-US" sz="20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C80A4FF3-8AA0-EF0B-49B4-42A1BD26BD86}"/>
              </a:ext>
            </a:extLst>
          </p:cNvPr>
          <p:cNvSpPr/>
          <p:nvPr/>
        </p:nvSpPr>
        <p:spPr>
          <a:xfrm>
            <a:off x="1106471" y="4122241"/>
            <a:ext cx="6324600" cy="155578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does God respond?</a:t>
            </a:r>
          </a:p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“Practice makes perfect.”</a:t>
            </a:r>
          </a:p>
        </p:txBody>
      </p:sp>
    </p:spTree>
    <p:extLst>
      <p:ext uri="{BB962C8B-B14F-4D97-AF65-F5344CB8AC3E}">
        <p14:creationId xmlns:p14="http://schemas.microsoft.com/office/powerpoint/2010/main" val="34584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4:11) The Lord said to him,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gave human beings their mouths?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makes them deaf or mute?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gives them sight or makes them blind? Is it not I, the Lord?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go.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will help you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speak,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will teach you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what to say.”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8E8111-ACD8-B75B-5586-642B48E9D034}"/>
              </a:ext>
            </a:extLst>
          </p:cNvPr>
          <p:cNvSpPr/>
          <p:nvPr/>
        </p:nvSpPr>
        <p:spPr>
          <a:xfrm>
            <a:off x="197269" y="5879542"/>
            <a:ext cx="7630886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Excuse #4. “I don’t talk good!”</a:t>
            </a:r>
          </a:p>
        </p:txBody>
      </p:sp>
    </p:spTree>
    <p:extLst>
      <p:ext uri="{BB962C8B-B14F-4D97-AF65-F5344CB8AC3E}">
        <p14:creationId xmlns:p14="http://schemas.microsoft.com/office/powerpoint/2010/main" val="20422871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2:12) Looking this way and that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seeing no one,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killed the Egyptian and hid him in the sand.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6854BB8-BAC0-FEDD-5AA4-6C572562299E}"/>
              </a:ext>
            </a:extLst>
          </p:cNvPr>
          <p:cNvSpPr/>
          <p:nvPr/>
        </p:nvSpPr>
        <p:spPr>
          <a:xfrm>
            <a:off x="2155370" y="202718"/>
            <a:ext cx="5486400" cy="668140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1BD1D7E-C4F6-6E82-F59D-D049B6A3B173}"/>
              </a:ext>
            </a:extLst>
          </p:cNvPr>
          <p:cNvSpPr/>
          <p:nvPr/>
        </p:nvSpPr>
        <p:spPr>
          <a:xfrm>
            <a:off x="5432502" y="1377190"/>
            <a:ext cx="1785256" cy="668140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44F1DB37-F3AC-6611-D731-6D959142DE45}"/>
              </a:ext>
            </a:extLst>
          </p:cNvPr>
          <p:cNvSpPr/>
          <p:nvPr/>
        </p:nvSpPr>
        <p:spPr>
          <a:xfrm>
            <a:off x="2362200" y="2045330"/>
            <a:ext cx="7086600" cy="470674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Moses immediately fails!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Immoral</a:t>
            </a:r>
          </a:p>
          <a:p>
            <a:pPr marL="45720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due process.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“Looking this way and that… Hid him…”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Ineffective</a:t>
            </a:r>
          </a:p>
          <a:p>
            <a:pPr marL="45720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a plan is this?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Self-effort</a:t>
            </a:r>
          </a:p>
          <a:p>
            <a:pPr marL="45720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Moses was only able to bury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one Egyptian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God is ready, he buries the </a:t>
            </a:r>
            <a:r>
              <a:rPr lang="en-US" sz="24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whole army</a:t>
            </a: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4:13) But Moses said,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“Pardon your servant, Lord.</a:t>
            </a:r>
          </a:p>
          <a:p>
            <a:r>
              <a:rPr lang="en-US" sz="54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Please send someone else.”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A51A45-267D-911A-C747-65A77396A7E5}"/>
              </a:ext>
            </a:extLst>
          </p:cNvPr>
          <p:cNvSpPr/>
          <p:nvPr/>
        </p:nvSpPr>
        <p:spPr>
          <a:xfrm>
            <a:off x="197269" y="5879542"/>
            <a:ext cx="7630886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Excuse #5. “No, Lord…”</a:t>
            </a:r>
          </a:p>
        </p:txBody>
      </p:sp>
    </p:spTree>
    <p:extLst>
      <p:ext uri="{BB962C8B-B14F-4D97-AF65-F5344CB8AC3E}">
        <p14:creationId xmlns:p14="http://schemas.microsoft.com/office/powerpoint/2010/main" val="42720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6866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4:14) Then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Lord’s anger burned against Moses.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God said, “What about your brother, Aaron the Levite?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know he can speak well.</a:t>
            </a:r>
          </a:p>
          <a:p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is already on his way to meet you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he will be glad to see you.”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A51A45-267D-911A-C747-65A77396A7E5}"/>
              </a:ext>
            </a:extLst>
          </p:cNvPr>
          <p:cNvSpPr/>
          <p:nvPr/>
        </p:nvSpPr>
        <p:spPr>
          <a:xfrm>
            <a:off x="197269" y="5879542"/>
            <a:ext cx="7630886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Excuse #5. “No, Lord…”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1D5CBE41-2DEF-BE2B-49D0-7C8708DDC636}"/>
              </a:ext>
            </a:extLst>
          </p:cNvPr>
          <p:cNvSpPr/>
          <p:nvPr/>
        </p:nvSpPr>
        <p:spPr>
          <a:xfrm>
            <a:off x="8153400" y="1219200"/>
            <a:ext cx="3733800" cy="2133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Aaron?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“I’ll give you a team” (cf. Ex. 18).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A92CFCE2-8A93-3615-43D1-8630FC536CC8}"/>
              </a:ext>
            </a:extLst>
          </p:cNvPr>
          <p:cNvSpPr/>
          <p:nvPr/>
        </p:nvSpPr>
        <p:spPr>
          <a:xfrm>
            <a:off x="4800600" y="4523862"/>
            <a:ext cx="2438400" cy="685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4:27</a:t>
            </a:r>
            <a:endPara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3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4:17) “But take this staff in your hand so you can perform the signs with it.”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7D4735-46B2-35E8-5C84-B68D541A9EA7}"/>
              </a:ext>
            </a:extLst>
          </p:cNvPr>
          <p:cNvSpPr/>
          <p:nvPr/>
        </p:nvSpPr>
        <p:spPr>
          <a:xfrm>
            <a:off x="197269" y="5879542"/>
            <a:ext cx="7630886" cy="76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Excuse #5. “No, Lord…”</a:t>
            </a:r>
          </a:p>
        </p:txBody>
      </p:sp>
    </p:spTree>
    <p:extLst>
      <p:ext uri="{BB962C8B-B14F-4D97-AF65-F5344CB8AC3E}">
        <p14:creationId xmlns:p14="http://schemas.microsoft.com/office/powerpoint/2010/main" val="2012071782"/>
      </p:ext>
    </p:extLst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4:18) Then Moses went back to Jethro his father-in-law and said,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“Let me return to my own people in Egypt to see if any of them are still alive.”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Jethro said, “Go, and I wish you well.”</a:t>
            </a:r>
          </a:p>
        </p:txBody>
      </p:sp>
    </p:spTree>
    <p:extLst>
      <p:ext uri="{BB962C8B-B14F-4D97-AF65-F5344CB8AC3E}">
        <p14:creationId xmlns:p14="http://schemas.microsoft.com/office/powerpoint/2010/main" val="61359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4:19) Now the Lord had said to Moses in Midian,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“Go back to Egypt, for all those who wanted to kill you are dead.”</a:t>
            </a:r>
          </a:p>
          <a:p>
            <a:endParaRPr lang="en-US" sz="4000" b="1" spc="-150" dirty="0">
              <a:solidFill>
                <a:srgbClr val="60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Moses took his wife and sons, put them on a donkey and started back to Egypt. And he took the staff of God in his hand.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00C99863-2CB8-4DC8-CF97-9729EC60A330}"/>
              </a:ext>
            </a:extLst>
          </p:cNvPr>
          <p:cNvSpPr/>
          <p:nvPr/>
        </p:nvSpPr>
        <p:spPr>
          <a:xfrm>
            <a:off x="4114800" y="2667000"/>
            <a:ext cx="2438400" cy="56081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2:23</a:t>
            </a:r>
            <a:endParaRPr lang="en-US" sz="1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852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316F466-1835-EC59-38E6-5DC655FD4F30}"/>
              </a:ext>
            </a:extLst>
          </p:cNvPr>
          <p:cNvSpPr/>
          <p:nvPr/>
        </p:nvSpPr>
        <p:spPr>
          <a:xfrm>
            <a:off x="76200" y="1368880"/>
            <a:ext cx="11887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Lessons from </a:t>
            </a:r>
            <a:r>
              <a:rPr kumimoji="0" lang="en-US" sz="4800" b="1" i="1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God’s</a:t>
            </a:r>
            <a:r>
              <a:rPr kumimoji="0" lang="en-US" sz="48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interaction with Moses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God never tries to convince Moses that he’s a great,</a:t>
            </a:r>
            <a:r>
              <a:rPr kumimoji="0" lang="en-US" sz="4000" b="1" i="0" u="none" strike="noStrike" kern="0" cap="none" spc="-15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gifted,</a:t>
            </a:r>
            <a:r>
              <a:rPr kumimoji="0" lang="en-US" sz="4000" b="1" i="0" u="none" strike="noStrike" kern="0" cap="none" spc="-15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competent </a:t>
            </a: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man.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God was moving on a different timeline than Moses.</a:t>
            </a: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4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was using this time to teach Moses how to trust him, how to take criticism (Ex. 2:14; 5:19-21; 17:3; Num. 14:2; Deut. 1:27), how to learn humility (Num. 12:3), how lead a nation, how to navigate the desert, etc. </a:t>
            </a:r>
            <a:endParaRPr kumimoji="0" lang="en-US" sz="4000" b="1" i="0" u="none" strike="noStrike" kern="0" cap="none" spc="-150" normalizeH="0" baseline="0" noProof="0" dirty="0">
              <a:ln>
                <a:noFill/>
              </a:ln>
              <a:solidFill>
                <a:srgbClr val="B436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 God was patient with </a:t>
            </a:r>
            <a:r>
              <a:rPr kumimoji="0" lang="en-US" sz="4000" b="1" i="1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doubts</a:t>
            </a: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but not with </a:t>
            </a:r>
            <a:r>
              <a:rPr kumimoji="0" lang="en-US" sz="4000" b="1" i="1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unbelief</a:t>
            </a:r>
            <a:r>
              <a:rPr kumimoji="0" lang="en-US" sz="40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016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378089"/>
            <a:ext cx="120226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Lessons from </a:t>
            </a:r>
            <a:r>
              <a:rPr kumimoji="0" lang="en-US" sz="4800" b="1" i="1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Moses’</a:t>
            </a:r>
            <a:r>
              <a:rPr kumimoji="0" lang="en-US" sz="48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interaction with God</a:t>
            </a:r>
          </a:p>
          <a:p>
            <a:pPr marL="2349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Moses allowed one single comment to control his life for 40 years (Ex. 2:14).</a:t>
            </a:r>
          </a:p>
          <a:p>
            <a:pPr marL="2349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spc="-150" baseline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Moses</a:t>
            </a:r>
            <a:r>
              <a:rPr lang="en-US" sz="4000" b="1" kern="0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 excuses were somewhat plausible.</a:t>
            </a:r>
          </a:p>
          <a:p>
            <a:pPr marL="457200" lvl="0">
              <a:defRPr/>
            </a:pPr>
            <a:r>
              <a:rPr lang="en-US" sz="2800" b="1" kern="0" dirty="0">
                <a:solidFill>
                  <a:srgbClr val="B4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b="1" i="1" kern="0" dirty="0">
                <a:solidFill>
                  <a:srgbClr val="B4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2800" b="1" kern="0" dirty="0">
                <a:solidFill>
                  <a:srgbClr val="B4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immoral and incompetent.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Moses’ problem</a:t>
            </a:r>
            <a:r>
              <a:rPr lang="en-US" sz="40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000" b="1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was so focused</a:t>
            </a:r>
            <a:r>
              <a:rPr kumimoji="0" lang="en-US" sz="4000" b="1" u="none" strike="noStrike" kern="0" cap="none" spc="-15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on his problems that even God himself couldn’t convince him.</a:t>
            </a:r>
            <a:endParaRPr kumimoji="0" lang="en-US" sz="6000" b="1" u="none" strike="noStrike" kern="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4950" lvl="0">
              <a:defRPr/>
            </a:pPr>
            <a:r>
              <a:rPr lang="en-US" sz="40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Moses’ story wasn’t over, and neither is yours!</a:t>
            </a:r>
          </a:p>
        </p:txBody>
      </p:sp>
    </p:spTree>
    <p:extLst>
      <p:ext uri="{BB962C8B-B14F-4D97-AF65-F5344CB8AC3E}">
        <p14:creationId xmlns:p14="http://schemas.microsoft.com/office/powerpoint/2010/main" val="20605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378089"/>
            <a:ext cx="120226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Lessons from </a:t>
            </a:r>
            <a:r>
              <a:rPr kumimoji="0" lang="en-US" sz="4800" b="1" i="1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Moses’</a:t>
            </a:r>
            <a:r>
              <a:rPr kumimoji="0" lang="en-US" sz="48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interaction with God</a:t>
            </a:r>
          </a:p>
          <a:p>
            <a:pPr marL="2349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Moses allowed one single comment to control his life for 40 years (Ex. 2:14).</a:t>
            </a:r>
          </a:p>
          <a:p>
            <a:pPr marL="2349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spc="-150" baseline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Moses</a:t>
            </a:r>
            <a:r>
              <a:rPr lang="en-US" sz="4000" b="1" kern="0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 excuses were somewhat plausible.</a:t>
            </a:r>
          </a:p>
          <a:p>
            <a:pPr marL="457200" lvl="0">
              <a:defRPr/>
            </a:pPr>
            <a:r>
              <a:rPr lang="en-US" sz="2800" b="1" kern="0" dirty="0">
                <a:solidFill>
                  <a:srgbClr val="B4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b="1" i="1" kern="0" dirty="0">
                <a:solidFill>
                  <a:srgbClr val="B4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2800" b="1" kern="0" dirty="0">
                <a:solidFill>
                  <a:srgbClr val="B43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immoral and incompetent.</a:t>
            </a:r>
          </a:p>
          <a:p>
            <a:pPr marL="234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Moses’ problem</a:t>
            </a:r>
            <a:r>
              <a:rPr lang="en-US" sz="40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000" b="1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was so focused</a:t>
            </a:r>
            <a:r>
              <a:rPr kumimoji="0" lang="en-US" sz="4000" b="1" u="none" strike="noStrike" kern="0" cap="none" spc="-15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on his problems that even God himself couldn’t convince him.</a:t>
            </a:r>
            <a:endParaRPr kumimoji="0" lang="en-US" sz="6000" b="1" u="none" strike="noStrike" kern="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4950" lvl="0">
              <a:defRPr/>
            </a:pPr>
            <a:r>
              <a:rPr lang="en-US" sz="40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Moses’ story wasn’t over, and neither is yours!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xmlns="" id="{1EED2644-2C99-3371-B20E-D20CEBE42B09}"/>
              </a:ext>
            </a:extLst>
          </p:cNvPr>
          <p:cNvSpPr/>
          <p:nvPr/>
        </p:nvSpPr>
        <p:spPr>
          <a:xfrm>
            <a:off x="2819400" y="278487"/>
            <a:ext cx="9123555" cy="377151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 has never been another prophet in Israel like Moses, whom the LORD knew face to face” (Deut. 34:10).</a:t>
            </a:r>
          </a:p>
        </p:txBody>
      </p:sp>
    </p:spTree>
    <p:extLst>
      <p:ext uri="{BB962C8B-B14F-4D97-AF65-F5344CB8AC3E}">
        <p14:creationId xmlns:p14="http://schemas.microsoft.com/office/powerpoint/2010/main" val="4139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9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341AF9DF-8B59-EE25-D0CB-E7C5957E63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36229"/>
            <a:ext cx="6705600" cy="478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2:13) The next day he went out and saw two Hebrews fighting.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asked the one in the wrong,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“Why are you hitting your fellow Hebrew?”</a:t>
            </a:r>
          </a:p>
        </p:txBody>
      </p:sp>
    </p:spTree>
    <p:extLst>
      <p:ext uri="{BB962C8B-B14F-4D97-AF65-F5344CB8AC3E}">
        <p14:creationId xmlns:p14="http://schemas.microsoft.com/office/powerpoint/2010/main" val="8520660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2:14) The man said,</a:t>
            </a:r>
          </a:p>
          <a:p>
            <a:r>
              <a:rPr lang="en-US" sz="6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“Who made you ruler and judge over us?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you thinking of killing me as you killed the Egyptian?”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Moses was afraid and thought,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“What I did must have become known.”</a:t>
            </a:r>
          </a:p>
        </p:txBody>
      </p:sp>
    </p:spTree>
    <p:extLst>
      <p:ext uri="{BB962C8B-B14F-4D97-AF65-F5344CB8AC3E}">
        <p14:creationId xmlns:p14="http://schemas.microsoft.com/office/powerpoint/2010/main" val="19800167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2:15) When Pharaoh heard of this, he tried to kill Moses, but Moses fled from Pharaoh and went to live in Midian, where he sat down by a well.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F070D807-2CC7-2BF0-3414-D56EF66D70DC}"/>
              </a:ext>
            </a:extLst>
          </p:cNvPr>
          <p:cNvSpPr/>
          <p:nvPr/>
        </p:nvSpPr>
        <p:spPr>
          <a:xfrm>
            <a:off x="261257" y="2819400"/>
            <a:ext cx="7543800" cy="3733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did news spread so fast that Moses was a killer?</a:t>
            </a:r>
          </a:p>
          <a:p>
            <a:pPr lvl="0" algn="ctr">
              <a:defRPr/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Hard to hide in close quarters.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corpse was </a:t>
            </a:r>
            <a:r>
              <a:rPr lang="en-US" sz="3200" b="1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sand</a:t>
            </a: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defRPr/>
            </a:pPr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Hebrews might’ve turned him in, rather than face the heat.</a:t>
            </a:r>
          </a:p>
        </p:txBody>
      </p:sp>
    </p:spTree>
    <p:extLst>
      <p:ext uri="{BB962C8B-B14F-4D97-AF65-F5344CB8AC3E}">
        <p14:creationId xmlns:p14="http://schemas.microsoft.com/office/powerpoint/2010/main" val="21782347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2:16) Now a priest of Midian had seven daughters, and they came to draw water and fill the troughs to water their father’s flock.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 shepherds came along and drove them away.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Moses got up and came to their rescue and watered their flock.</a:t>
            </a:r>
          </a:p>
        </p:txBody>
      </p:sp>
    </p:spTree>
    <p:extLst>
      <p:ext uri="{BB962C8B-B14F-4D97-AF65-F5344CB8AC3E}">
        <p14:creationId xmlns:p14="http://schemas.microsoft.com/office/powerpoint/2010/main" val="12364956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2:18) When the girls returned to Reuel their father, he asked them,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“Why have you returned so early today?”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answered, “An Egyptian rescued us from the shepherds. He even drew water for us and watered the flock.”</a:t>
            </a:r>
          </a:p>
        </p:txBody>
      </p:sp>
    </p:spTree>
    <p:extLst>
      <p:ext uri="{BB962C8B-B14F-4D97-AF65-F5344CB8AC3E}">
        <p14:creationId xmlns:p14="http://schemas.microsoft.com/office/powerpoint/2010/main" val="19506011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2853</Words>
  <Application>Microsoft Office PowerPoint</Application>
  <PresentationFormat>Widescreen</PresentationFormat>
  <Paragraphs>293</Paragraphs>
  <Slides>49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Calibri</vt:lpstr>
      <vt:lpstr>Calibri Light</vt:lpstr>
      <vt:lpstr>Lao UI</vt:lpstr>
      <vt:lpstr>Times New Roman</vt:lpstr>
      <vt:lpstr>Wingdings</vt:lpstr>
      <vt:lpstr>Office Theme</vt:lpstr>
      <vt:lpstr>DwellDark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2023-01-24T19:29:36Z</dcterms:created>
  <dcterms:modified xsi:type="dcterms:W3CDTF">2023-01-24T19:29:45Z</dcterms:modified>
</cp:coreProperties>
</file>