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39" r:id="rId3"/>
    <p:sldId id="517" r:id="rId4"/>
    <p:sldId id="514" r:id="rId5"/>
    <p:sldId id="497" r:id="rId6"/>
    <p:sldId id="435" r:id="rId7"/>
    <p:sldId id="499" r:id="rId8"/>
    <p:sldId id="500" r:id="rId9"/>
    <p:sldId id="501" r:id="rId10"/>
    <p:sldId id="502" r:id="rId11"/>
    <p:sldId id="503" r:id="rId12"/>
    <p:sldId id="504" r:id="rId13"/>
    <p:sldId id="496" r:id="rId14"/>
    <p:sldId id="539" r:id="rId15"/>
    <p:sldId id="506" r:id="rId16"/>
    <p:sldId id="509" r:id="rId17"/>
    <p:sldId id="518" r:id="rId18"/>
    <p:sldId id="519" r:id="rId19"/>
    <p:sldId id="510" r:id="rId20"/>
    <p:sldId id="520" r:id="rId21"/>
    <p:sldId id="521" r:id="rId22"/>
    <p:sldId id="508" r:id="rId23"/>
    <p:sldId id="512" r:id="rId24"/>
    <p:sldId id="515" r:id="rId25"/>
    <p:sldId id="522" r:id="rId26"/>
    <p:sldId id="523" r:id="rId27"/>
    <p:sldId id="524" r:id="rId28"/>
    <p:sldId id="525" r:id="rId29"/>
    <p:sldId id="526" r:id="rId30"/>
    <p:sldId id="527" r:id="rId31"/>
    <p:sldId id="529" r:id="rId32"/>
    <p:sldId id="530" r:id="rId33"/>
    <p:sldId id="528" r:id="rId34"/>
    <p:sldId id="536" r:id="rId35"/>
    <p:sldId id="531" r:id="rId36"/>
    <p:sldId id="507" r:id="rId37"/>
    <p:sldId id="533" r:id="rId38"/>
    <p:sldId id="534" r:id="rId39"/>
    <p:sldId id="535" r:id="rId40"/>
    <p:sldId id="532" r:id="rId41"/>
    <p:sldId id="537" r:id="rId42"/>
    <p:sldId id="53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495" autoAdjust="0"/>
  </p:normalViewPr>
  <p:slideViewPr>
    <p:cSldViewPr snapToGrid="0">
      <p:cViewPr varScale="1">
        <p:scale>
          <a:sx n="66" d="100"/>
          <a:sy n="66" d="100"/>
        </p:scale>
        <p:origin x="1086" y="60"/>
      </p:cViewPr>
      <p:guideLst/>
    </p:cSldViewPr>
  </p:slideViewPr>
  <p:outlineViewPr>
    <p:cViewPr>
      <p:scale>
        <a:sx n="33" d="100"/>
        <a:sy n="33" d="100"/>
      </p:scale>
      <p:origin x="0" y="-16320"/>
    </p:cViewPr>
  </p:outlineViewPr>
  <p:notesTextViewPr>
    <p:cViewPr>
      <p:scale>
        <a:sx n="1" d="1"/>
        <a:sy n="1" d="1"/>
      </p:scale>
      <p:origin x="0" y="0"/>
    </p:cViewPr>
  </p:notesTextViewPr>
  <p:notesViewPr>
    <p:cSldViewPr snapToGrid="0">
      <p:cViewPr varScale="1">
        <p:scale>
          <a:sx n="61" d="100"/>
          <a:sy n="61" d="100"/>
        </p:scale>
        <p:origin x="274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7/21/2023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2910314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2497303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4241244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3203457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2333940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2050579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1701882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23934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380049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2584312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3844618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6609859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2467898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19856232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3185068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1628166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3866281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3567677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6789112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3038141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36585537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3876002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3871882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42908346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34438146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13353606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12134563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27342639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961955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28739326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34424644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19245600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157745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36880149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2583149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47022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2891179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2169881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1620389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1196487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145739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7/21/2023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7/21/2023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7/21/2023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7/21/2023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b="1" dirty="0">
                <a:solidFill>
                  <a:schemeClr val="bg1"/>
                </a:solidFill>
              </a:rPr>
              <a:t>A Living Hope in a Hopeless World</a:t>
            </a:r>
          </a:p>
        </p:txBody>
      </p:sp>
      <p:sp>
        <p:nvSpPr>
          <p:cNvPr id="3" name="Subtitle 2"/>
          <p:cNvSpPr>
            <a:spLocks noGrp="1"/>
          </p:cNvSpPr>
          <p:nvPr>
            <p:ph type="subTitle" idx="1"/>
          </p:nvPr>
        </p:nvSpPr>
        <p:spPr/>
        <p:txBody>
          <a:bodyPr>
            <a:normAutofit/>
          </a:bodyPr>
          <a:lstStyle/>
          <a:p>
            <a:endParaRPr lang="en-US" sz="4400" dirty="0">
              <a:solidFill>
                <a:schemeClr val="bg1"/>
              </a:solidFill>
            </a:endParaRP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Hope is flagging in the church as well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Data shows this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Christians who witness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Christians who think their church is relevant and/or speaks to those outside the church</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Church attendance </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The trends are depressing</a:t>
            </a: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p:txBody>
      </p:sp>
    </p:spTree>
    <p:extLst>
      <p:ext uri="{BB962C8B-B14F-4D97-AF65-F5344CB8AC3E}">
        <p14:creationId xmlns:p14="http://schemas.microsoft.com/office/powerpoint/2010/main" val="1363945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Hope is flagging in the church as well </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What we are seeing more and more</a:t>
            </a:r>
          </a:p>
          <a:p>
            <a:pPr marL="342900" indent="-342900" eaLnBrk="0" fontAlgn="base" hangingPunct="0">
              <a:spcBef>
                <a:spcPct val="20000"/>
              </a:spcBef>
              <a:spcAft>
                <a:spcPct val="0"/>
              </a:spcAft>
              <a:buNone/>
            </a:pPr>
            <a:endParaRPr lang="en-US" sz="2000" dirty="0">
              <a:solidFill>
                <a:schemeClr val="bg1"/>
              </a:solidFill>
            </a:endParaRP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Anger and disgust instead of empathy and a broken heart </a:t>
            </a:r>
          </a:p>
          <a:p>
            <a:pPr eaLnBrk="0" fontAlgn="base" hangingPunct="0">
              <a:spcBef>
                <a:spcPct val="20000"/>
              </a:spcBef>
              <a:spcAft>
                <a:spcPct val="0"/>
              </a:spcAft>
              <a:buFont typeface="Wingdings" panose="05000000000000000000" pitchFamily="2" charset="2"/>
              <a:buChar char="§"/>
            </a:pPr>
            <a:endParaRPr lang="en-US" sz="2000" dirty="0">
              <a:solidFill>
                <a:schemeClr val="bg1"/>
              </a:solidFill>
            </a:endParaRP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Fighting to hold on to what we think we are losing instead of generously and enthusiastically giving away what we have received </a:t>
            </a: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p:txBody>
      </p:sp>
    </p:spTree>
    <p:extLst>
      <p:ext uri="{BB962C8B-B14F-4D97-AF65-F5344CB8AC3E}">
        <p14:creationId xmlns:p14="http://schemas.microsoft.com/office/powerpoint/2010/main" val="335333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Misplaced Hope</a:t>
            </a:r>
          </a:p>
        </p:txBody>
      </p:sp>
      <p:sp>
        <p:nvSpPr>
          <p:cNvPr id="3" name="Content Placeholder 2"/>
          <p:cNvSpPr>
            <a:spLocks noGrp="1"/>
          </p:cNvSpPr>
          <p:nvPr>
            <p:ph idx="1"/>
          </p:nvPr>
        </p:nvSpPr>
        <p:spPr/>
        <p:txBody>
          <a:bodyPr>
            <a:normAutofit lnSpcReduction="10000"/>
          </a:bodyPr>
          <a:lstStyle/>
          <a:p>
            <a:pPr marL="0" indent="0" eaLnBrk="0" fontAlgn="base" hangingPunct="0">
              <a:spcBef>
                <a:spcPct val="20000"/>
              </a:spcBef>
              <a:spcAft>
                <a:spcPct val="0"/>
              </a:spcAft>
              <a:buNone/>
            </a:pPr>
            <a:r>
              <a:rPr lang="en-US" sz="3600" dirty="0">
                <a:solidFill>
                  <a:schemeClr val="bg1"/>
                </a:solidFill>
              </a:rPr>
              <a:t>I think we often suffer from misplaced hope</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We say we hope in Jesus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But the reality of our lives often call that into question</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Our anxieties, our disappointments, our fears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Anger, defensiveness, self-protection, walling ourselves off, settling for less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Our traditions, our methods, our leadership, our wineskins</a:t>
            </a:r>
          </a:p>
          <a:p>
            <a:pPr marL="914400" lvl="2" indent="0" eaLnBrk="0" fontAlgn="base" hangingPunct="0">
              <a:spcBef>
                <a:spcPct val="20000"/>
              </a:spcBef>
              <a:spcAft>
                <a:spcPct val="0"/>
              </a:spcAft>
              <a:buNone/>
            </a:pPr>
            <a:endParaRPr lang="en-US" sz="28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p:txBody>
      </p:sp>
    </p:spTree>
    <p:extLst>
      <p:ext uri="{BB962C8B-B14F-4D97-AF65-F5344CB8AC3E}">
        <p14:creationId xmlns:p14="http://schemas.microsoft.com/office/powerpoint/2010/main" val="300001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4000" dirty="0">
                <a:solidFill>
                  <a:schemeClr val="bg1"/>
                </a:solidFill>
              </a:rPr>
              <a:t>This was a community under pressure</a:t>
            </a:r>
          </a:p>
          <a:p>
            <a:pPr marL="342900" indent="-342900" eaLnBrk="0" fontAlgn="base" hangingPunct="0">
              <a:spcBef>
                <a:spcPct val="20000"/>
              </a:spcBef>
              <a:spcAft>
                <a:spcPct val="0"/>
              </a:spcAft>
              <a:buNone/>
            </a:pPr>
            <a:r>
              <a:rPr lang="en-US" sz="3600" dirty="0">
                <a:solidFill>
                  <a:schemeClr val="bg1"/>
                </a:solidFill>
              </a:rPr>
              <a:t>Soon would come with the full weight of the Roman Empire</a:t>
            </a:r>
          </a:p>
          <a:p>
            <a:pPr marL="0" lvl="0" indent="0">
              <a:lnSpc>
                <a:spcPct val="100000"/>
              </a:lnSpc>
              <a:spcBef>
                <a:spcPts val="0"/>
              </a:spcBef>
              <a:buNone/>
            </a:pPr>
            <a:r>
              <a:rPr lang="en-US" sz="3600" b="1" dirty="0">
                <a:solidFill>
                  <a:prstClr val="white"/>
                </a:solidFill>
              </a:rPr>
              <a:t>Peter wrote this letter to:</a:t>
            </a:r>
          </a:p>
          <a:p>
            <a:pPr marL="571500" lvl="0" indent="-571500">
              <a:lnSpc>
                <a:spcPct val="100000"/>
              </a:lnSpc>
              <a:spcBef>
                <a:spcPts val="0"/>
              </a:spcBef>
              <a:buFontTx/>
              <a:buChar char="-"/>
            </a:pPr>
            <a:r>
              <a:rPr lang="en-US" sz="3600" b="1" dirty="0">
                <a:solidFill>
                  <a:prstClr val="white"/>
                </a:solidFill>
              </a:rPr>
              <a:t>Encourage these people</a:t>
            </a:r>
          </a:p>
          <a:p>
            <a:pPr marL="571500" lvl="0" indent="-571500">
              <a:lnSpc>
                <a:spcPct val="100000"/>
              </a:lnSpc>
              <a:spcBef>
                <a:spcPts val="0"/>
              </a:spcBef>
              <a:buFontTx/>
              <a:buChar char="-"/>
            </a:pPr>
            <a:r>
              <a:rPr lang="en-US" sz="3600" b="1" dirty="0">
                <a:solidFill>
                  <a:prstClr val="white"/>
                </a:solidFill>
              </a:rPr>
              <a:t>To give guidance on how to live</a:t>
            </a:r>
          </a:p>
          <a:p>
            <a:pPr marL="571500" lvl="0" indent="-571500">
              <a:lnSpc>
                <a:spcPct val="100000"/>
              </a:lnSpc>
              <a:spcBef>
                <a:spcPts val="0"/>
              </a:spcBef>
              <a:buFontTx/>
              <a:buChar char="-"/>
            </a:pPr>
            <a:r>
              <a:rPr lang="en-US" sz="3600" b="1" dirty="0">
                <a:solidFill>
                  <a:prstClr val="white"/>
                </a:solidFill>
              </a:rPr>
              <a:t>Ultimately to change people</a:t>
            </a:r>
          </a:p>
          <a:p>
            <a:pPr marL="342900" indent="-342900" eaLnBrk="0" fontAlgn="base" hangingPunct="0">
              <a:spcBef>
                <a:spcPct val="20000"/>
              </a:spcBef>
              <a:spcAft>
                <a:spcPct val="0"/>
              </a:spcAft>
              <a:buNone/>
            </a:pPr>
            <a:endParaRPr lang="en-US" sz="3600"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426175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4000" dirty="0">
                <a:solidFill>
                  <a:schemeClr val="bg1"/>
                </a:solidFill>
              </a:rPr>
              <a:t>In 1 Peter Hope is mentioned 5 times</a:t>
            </a:r>
          </a:p>
          <a:p>
            <a:pPr lvl="0" eaLnBrk="0" fontAlgn="base" hangingPunct="0">
              <a:spcBef>
                <a:spcPct val="20000"/>
              </a:spcBef>
              <a:spcAft>
                <a:spcPct val="0"/>
              </a:spcAft>
              <a:buFont typeface="Wingdings" panose="05000000000000000000" pitchFamily="2" charset="2"/>
              <a:buChar char="§"/>
            </a:pPr>
            <a:r>
              <a:rPr lang="en-US" sz="3600" dirty="0">
                <a:solidFill>
                  <a:schemeClr val="bg1"/>
                </a:solidFill>
              </a:rPr>
              <a:t>1 Peter 1:3 “living” = alive, a living thing</a:t>
            </a:r>
          </a:p>
          <a:p>
            <a:pPr lvl="0" eaLnBrk="0" fontAlgn="base" hangingPunct="0">
              <a:spcBef>
                <a:spcPct val="20000"/>
              </a:spcBef>
              <a:spcAft>
                <a:spcPct val="0"/>
              </a:spcAft>
              <a:buFont typeface="Wingdings" panose="05000000000000000000" pitchFamily="2" charset="2"/>
              <a:buChar char="§"/>
            </a:pPr>
            <a:r>
              <a:rPr lang="en-US" sz="3600" dirty="0">
                <a:solidFill>
                  <a:schemeClr val="bg1"/>
                </a:solidFill>
              </a:rPr>
              <a:t>1 Peter 1:13 “fix your hope completely”</a:t>
            </a:r>
          </a:p>
          <a:p>
            <a:pPr lvl="0" eaLnBrk="0" fontAlgn="base" hangingPunct="0">
              <a:spcBef>
                <a:spcPct val="20000"/>
              </a:spcBef>
              <a:spcAft>
                <a:spcPct val="0"/>
              </a:spcAft>
              <a:buFont typeface="Wingdings" panose="05000000000000000000" pitchFamily="2" charset="2"/>
              <a:buChar char="§"/>
            </a:pPr>
            <a:r>
              <a:rPr lang="en-US" sz="3600" dirty="0">
                <a:solidFill>
                  <a:schemeClr val="bg1"/>
                </a:solidFill>
              </a:rPr>
              <a:t>1 Peter 1:21 and 3:5 “hope in God”</a:t>
            </a:r>
          </a:p>
          <a:p>
            <a:pPr lvl="0" eaLnBrk="0" fontAlgn="base" hangingPunct="0">
              <a:spcBef>
                <a:spcPct val="20000"/>
              </a:spcBef>
              <a:spcAft>
                <a:spcPct val="0"/>
              </a:spcAft>
              <a:buFont typeface="Wingdings" panose="05000000000000000000" pitchFamily="2" charset="2"/>
              <a:buChar char="§"/>
            </a:pPr>
            <a:r>
              <a:rPr lang="en-US" sz="3600" dirty="0">
                <a:solidFill>
                  <a:schemeClr val="bg1"/>
                </a:solidFill>
              </a:rPr>
              <a:t>1 Peter 3:15 “the hope that is within you”</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418253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 living hope through the resurrection of Jesus Christ from the dead, 4 to obtain an inheritance which is imperishable and undefiled and will not fade away, reserved in heaven for you, 5 who are protected by the power of God through faith 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998167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t>
            </a:r>
            <a:r>
              <a:rPr lang="en-US" sz="3200" u="sng" dirty="0">
                <a:solidFill>
                  <a:schemeClr val="bg1"/>
                </a:solidFill>
              </a:rPr>
              <a:t>a living hope </a:t>
            </a:r>
            <a:r>
              <a:rPr lang="en-US" sz="3200" dirty="0">
                <a:solidFill>
                  <a:schemeClr val="bg1"/>
                </a:solidFill>
              </a:rPr>
              <a:t>through the resurrection of Jesus Christ from the dead, 4 to obtain an inheritance which is imperishable and undefiled and will not fade away, reserved in heaven for you, 5 who are protected by the power of God through faith 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83810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t>
            </a:r>
            <a:r>
              <a:rPr lang="en-US" sz="3200" u="sng" dirty="0">
                <a:solidFill>
                  <a:schemeClr val="bg1"/>
                </a:solidFill>
              </a:rPr>
              <a:t>a living hope </a:t>
            </a:r>
            <a:r>
              <a:rPr lang="en-US" sz="3200" dirty="0">
                <a:solidFill>
                  <a:schemeClr val="bg1"/>
                </a:solidFill>
              </a:rPr>
              <a:t>through the resurrection of Jesus Christ from the dead, 4 to obtain an inheritance which is imperishable and undefiled and will not fade away, reserved in heaven for you, 5 who are protected by the power of God through faith 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70835366-0615-440D-B93D-47F27991C7F2}"/>
              </a:ext>
            </a:extLst>
          </p:cNvPr>
          <p:cNvSpPr/>
          <p:nvPr/>
        </p:nvSpPr>
        <p:spPr>
          <a:xfrm>
            <a:off x="4125433" y="1467293"/>
            <a:ext cx="7963786" cy="53162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 hope that is alive</a:t>
            </a:r>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3625170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t>
            </a:r>
            <a:r>
              <a:rPr lang="en-US" sz="3200" u="sng" dirty="0">
                <a:solidFill>
                  <a:schemeClr val="bg1"/>
                </a:solidFill>
              </a:rPr>
              <a:t>a living hope </a:t>
            </a:r>
            <a:r>
              <a:rPr lang="en-US" sz="3200" dirty="0">
                <a:solidFill>
                  <a:schemeClr val="bg1"/>
                </a:solidFill>
              </a:rPr>
              <a:t>through the resurrection of Jesus Christ from the dead, 4 to obtain an inheritance which is imperishable and undefiled and will not fade away, reserved in heaven for you, 5 who are protected by the power of God through faith 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70835366-0615-440D-B93D-47F27991C7F2}"/>
              </a:ext>
            </a:extLst>
          </p:cNvPr>
          <p:cNvSpPr/>
          <p:nvPr/>
        </p:nvSpPr>
        <p:spPr>
          <a:xfrm>
            <a:off x="4125433" y="1467293"/>
            <a:ext cx="7963786" cy="53162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 hope that is alive</a:t>
            </a:r>
          </a:p>
          <a:p>
            <a:pPr algn="ctr"/>
            <a:endParaRPr lang="en-US" sz="3200" b="1" dirty="0"/>
          </a:p>
          <a:p>
            <a:pPr algn="ctr"/>
            <a:r>
              <a:rPr lang="en-US" sz="3200" b="1" dirty="0"/>
              <a:t>Our Hope is fundamentally rooted in a living person</a:t>
            </a:r>
          </a:p>
        </p:txBody>
      </p:sp>
    </p:spTree>
    <p:extLst>
      <p:ext uri="{BB962C8B-B14F-4D97-AF65-F5344CB8AC3E}">
        <p14:creationId xmlns:p14="http://schemas.microsoft.com/office/powerpoint/2010/main" val="765760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 living hope through the resurrection of Jesus Christ from the dead, 4 to obtain an inheritance which is imperishable and undefiled and will not fade away, reserved in heaven for you, 5 who are protected by the power of God through faith </a:t>
            </a:r>
            <a:r>
              <a:rPr lang="en-US" sz="3200" u="sng" dirty="0">
                <a:solidFill>
                  <a:schemeClr val="bg1"/>
                </a:solidFill>
              </a:rPr>
              <a:t>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224113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pic>
        <p:nvPicPr>
          <p:cNvPr id="4" name="Picture 3">
            <a:extLst>
              <a:ext uri="{FF2B5EF4-FFF2-40B4-BE49-F238E27FC236}">
                <a16:creationId xmlns:a16="http://schemas.microsoft.com/office/drawing/2014/main" xmlns="" id="{FB7067BB-D14F-463D-AF1C-5AE34C3F1AB6}"/>
              </a:ext>
            </a:extLst>
          </p:cNvPr>
          <p:cNvPicPr>
            <a:picLocks noChangeAspect="1"/>
          </p:cNvPicPr>
          <p:nvPr/>
        </p:nvPicPr>
        <p:blipFill>
          <a:blip r:embed="rId3"/>
          <a:stretch>
            <a:fillRect/>
          </a:stretch>
        </p:blipFill>
        <p:spPr>
          <a:xfrm>
            <a:off x="0" y="-138223"/>
            <a:ext cx="4670298" cy="6858000"/>
          </a:xfrm>
          <a:prstGeom prst="rect">
            <a:avLst/>
          </a:prstGeom>
        </p:spPr>
      </p:pic>
    </p:spTree>
    <p:extLst>
      <p:ext uri="{BB962C8B-B14F-4D97-AF65-F5344CB8AC3E}">
        <p14:creationId xmlns:p14="http://schemas.microsoft.com/office/powerpoint/2010/main" val="1832015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 living hope through the resurrection of Jesus Christ from the dead, 4 to obtain an inheritance which is imperishable and undefiled and will not fade away, reserved in heaven for you, 5 who are protected by the power of God through faith </a:t>
            </a:r>
            <a:r>
              <a:rPr lang="en-US" sz="3200" u="sng" dirty="0">
                <a:solidFill>
                  <a:schemeClr val="bg1"/>
                </a:solidFill>
              </a:rPr>
              <a:t>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8D190E98-49AF-4934-ADB8-E9692C6DA179}"/>
              </a:ext>
            </a:extLst>
          </p:cNvPr>
          <p:cNvSpPr/>
          <p:nvPr/>
        </p:nvSpPr>
        <p:spPr>
          <a:xfrm>
            <a:off x="265814" y="1307805"/>
            <a:ext cx="11087986" cy="36894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 Hope that is based on God’s great salvation</a:t>
            </a:r>
          </a:p>
          <a:p>
            <a:pPr algn="ctr"/>
            <a:endParaRPr lang="en-US" sz="3200" b="1" dirty="0"/>
          </a:p>
          <a:p>
            <a:pPr algn="ctr"/>
            <a:endParaRPr lang="en-US" sz="3200" b="1" dirty="0"/>
          </a:p>
        </p:txBody>
      </p:sp>
    </p:spTree>
    <p:extLst>
      <p:ext uri="{BB962C8B-B14F-4D97-AF65-F5344CB8AC3E}">
        <p14:creationId xmlns:p14="http://schemas.microsoft.com/office/powerpoint/2010/main" val="2063996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1:3-5 </a:t>
            </a:r>
          </a:p>
          <a:p>
            <a:pPr marL="0" lvl="0" indent="0" eaLnBrk="0" fontAlgn="base" hangingPunct="0">
              <a:spcBef>
                <a:spcPct val="20000"/>
              </a:spcBef>
              <a:spcAft>
                <a:spcPct val="0"/>
              </a:spcAft>
              <a:buNone/>
            </a:pPr>
            <a:r>
              <a:rPr lang="en-US" sz="3200" dirty="0">
                <a:solidFill>
                  <a:schemeClr val="bg1"/>
                </a:solidFill>
              </a:rPr>
              <a:t>Blessed be the God and Father of our Lord Jesus Christ, who according to His great mercy has caused us to be born again to a living hope through the resurrection of Jesus Christ from the dead, 4 to obtain an inheritance which is imperishable and undefiled and will not fade away, reserved in heaven for you, 5 who are protected by the power of God through faith </a:t>
            </a:r>
            <a:r>
              <a:rPr lang="en-US" sz="3200" u="sng" dirty="0">
                <a:solidFill>
                  <a:schemeClr val="bg1"/>
                </a:solidFill>
              </a:rPr>
              <a:t>for a salvation ready to be revealed in the last time</a:t>
            </a: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8D190E98-49AF-4934-ADB8-E9692C6DA179}"/>
              </a:ext>
            </a:extLst>
          </p:cNvPr>
          <p:cNvSpPr/>
          <p:nvPr/>
        </p:nvSpPr>
        <p:spPr>
          <a:xfrm>
            <a:off x="265814" y="1307805"/>
            <a:ext cx="11087986" cy="36894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 Hope that is based on God’s great salvation</a:t>
            </a:r>
          </a:p>
          <a:p>
            <a:pPr algn="ctr"/>
            <a:endParaRPr lang="en-US" sz="3200" b="1" dirty="0"/>
          </a:p>
          <a:p>
            <a:pPr algn="ctr"/>
            <a:r>
              <a:rPr lang="en-US" sz="3200" b="1" dirty="0"/>
              <a:t>Sometimes it loses its shine </a:t>
            </a:r>
          </a:p>
        </p:txBody>
      </p:sp>
    </p:spTree>
    <p:extLst>
      <p:ext uri="{BB962C8B-B14F-4D97-AF65-F5344CB8AC3E}">
        <p14:creationId xmlns:p14="http://schemas.microsoft.com/office/powerpoint/2010/main" val="1163174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always being ready to make a defense to everyone who asks you to give an account for the hope that is in you, yet with gentleness and reverence;</a:t>
            </a:r>
          </a:p>
        </p:txBody>
      </p:sp>
    </p:spTree>
    <p:extLst>
      <p:ext uri="{BB962C8B-B14F-4D97-AF65-F5344CB8AC3E}">
        <p14:creationId xmlns:p14="http://schemas.microsoft.com/office/powerpoint/2010/main" val="204009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Tree>
    <p:extLst>
      <p:ext uri="{BB962C8B-B14F-4D97-AF65-F5344CB8AC3E}">
        <p14:creationId xmlns:p14="http://schemas.microsoft.com/office/powerpoint/2010/main" val="3274249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pic>
        <p:nvPicPr>
          <p:cNvPr id="4" name="Picture 3">
            <a:extLst>
              <a:ext uri="{FF2B5EF4-FFF2-40B4-BE49-F238E27FC236}">
                <a16:creationId xmlns:a16="http://schemas.microsoft.com/office/drawing/2014/main" xmlns="" id="{0C30BC0B-DA47-4D59-BC39-DDD8AE41A7C1}"/>
              </a:ext>
            </a:extLst>
          </p:cNvPr>
          <p:cNvPicPr>
            <a:picLocks noChangeAspect="1"/>
          </p:cNvPicPr>
          <p:nvPr/>
        </p:nvPicPr>
        <p:blipFill>
          <a:blip r:embed="rId3"/>
          <a:stretch>
            <a:fillRect/>
          </a:stretch>
        </p:blipFill>
        <p:spPr>
          <a:xfrm>
            <a:off x="1098209" y="2351674"/>
            <a:ext cx="9723963" cy="1798476"/>
          </a:xfrm>
          <a:prstGeom prst="rect">
            <a:avLst/>
          </a:prstGeom>
        </p:spPr>
      </p:pic>
    </p:spTree>
    <p:extLst>
      <p:ext uri="{BB962C8B-B14F-4D97-AF65-F5344CB8AC3E}">
        <p14:creationId xmlns:p14="http://schemas.microsoft.com/office/powerpoint/2010/main" val="2350226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Tree>
    <p:extLst>
      <p:ext uri="{BB962C8B-B14F-4D97-AF65-F5344CB8AC3E}">
        <p14:creationId xmlns:p14="http://schemas.microsoft.com/office/powerpoint/2010/main" val="3853963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
        <p:nvSpPr>
          <p:cNvPr id="4" name="Rectangle: Rounded Corners 3">
            <a:extLst>
              <a:ext uri="{FF2B5EF4-FFF2-40B4-BE49-F238E27FC236}">
                <a16:creationId xmlns:a16="http://schemas.microsoft.com/office/drawing/2014/main" xmlns="" id="{CACD1ED9-3EEF-4FCA-83E3-6AB0194F84BF}"/>
              </a:ext>
            </a:extLst>
          </p:cNvPr>
          <p:cNvSpPr/>
          <p:nvPr/>
        </p:nvSpPr>
        <p:spPr>
          <a:xfrm>
            <a:off x="925033" y="0"/>
            <a:ext cx="10428767" cy="4125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does this passage presuppose?</a:t>
            </a:r>
          </a:p>
          <a:p>
            <a:pPr algn="ctr"/>
            <a:endParaRPr lang="en-US" sz="3200" b="1" dirty="0"/>
          </a:p>
          <a:p>
            <a:pPr algn="ctr"/>
            <a:endParaRPr lang="en-US" sz="3200" b="1" dirty="0"/>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1242821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
        <p:nvSpPr>
          <p:cNvPr id="4" name="Rectangle: Rounded Corners 3">
            <a:extLst>
              <a:ext uri="{FF2B5EF4-FFF2-40B4-BE49-F238E27FC236}">
                <a16:creationId xmlns:a16="http://schemas.microsoft.com/office/drawing/2014/main" xmlns="" id="{CACD1ED9-3EEF-4FCA-83E3-6AB0194F84BF}"/>
              </a:ext>
            </a:extLst>
          </p:cNvPr>
          <p:cNvSpPr/>
          <p:nvPr/>
        </p:nvSpPr>
        <p:spPr>
          <a:xfrm>
            <a:off x="925033" y="0"/>
            <a:ext cx="10428767" cy="4125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does this passage presuppose?</a:t>
            </a:r>
          </a:p>
          <a:p>
            <a:pPr algn="ctr"/>
            <a:endParaRPr lang="en-US" sz="3200" b="1" dirty="0"/>
          </a:p>
          <a:p>
            <a:pPr algn="ctr"/>
            <a:r>
              <a:rPr lang="en-US" sz="3200" b="1" dirty="0"/>
              <a:t>People are asking</a:t>
            </a:r>
          </a:p>
          <a:p>
            <a:pPr algn="ctr"/>
            <a:endParaRPr lang="en-US" sz="3200" b="1" dirty="0"/>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595721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
        <p:nvSpPr>
          <p:cNvPr id="4" name="Rectangle: Rounded Corners 3">
            <a:extLst>
              <a:ext uri="{FF2B5EF4-FFF2-40B4-BE49-F238E27FC236}">
                <a16:creationId xmlns:a16="http://schemas.microsoft.com/office/drawing/2014/main" xmlns="" id="{CACD1ED9-3EEF-4FCA-83E3-6AB0194F84BF}"/>
              </a:ext>
            </a:extLst>
          </p:cNvPr>
          <p:cNvSpPr/>
          <p:nvPr/>
        </p:nvSpPr>
        <p:spPr>
          <a:xfrm>
            <a:off x="925033" y="0"/>
            <a:ext cx="10428767" cy="4125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does this passage presuppose?</a:t>
            </a:r>
          </a:p>
          <a:p>
            <a:pPr algn="ctr"/>
            <a:endParaRPr lang="en-US" sz="3200" b="1" dirty="0"/>
          </a:p>
          <a:p>
            <a:pPr algn="ctr"/>
            <a:r>
              <a:rPr lang="en-US" sz="3200" b="1" dirty="0"/>
              <a:t>People are asking</a:t>
            </a:r>
          </a:p>
          <a:p>
            <a:pPr algn="ctr"/>
            <a:endParaRPr lang="en-US" sz="3200" b="1" dirty="0"/>
          </a:p>
          <a:p>
            <a:pPr algn="ctr"/>
            <a:r>
              <a:rPr lang="en-US" sz="3200" b="1" dirty="0"/>
              <a:t>What are they asking about?</a:t>
            </a:r>
          </a:p>
          <a:p>
            <a:pPr algn="ctr"/>
            <a:endParaRPr lang="en-US" sz="3200" b="1" dirty="0"/>
          </a:p>
          <a:p>
            <a:pPr algn="ctr"/>
            <a:endParaRPr lang="en-US" sz="3200" b="1" dirty="0"/>
          </a:p>
        </p:txBody>
      </p:sp>
    </p:spTree>
    <p:extLst>
      <p:ext uri="{BB962C8B-B14F-4D97-AF65-F5344CB8AC3E}">
        <p14:creationId xmlns:p14="http://schemas.microsoft.com/office/powerpoint/2010/main" val="2410429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
        <p:nvSpPr>
          <p:cNvPr id="4" name="Rectangle: Rounded Corners 3">
            <a:extLst>
              <a:ext uri="{FF2B5EF4-FFF2-40B4-BE49-F238E27FC236}">
                <a16:creationId xmlns:a16="http://schemas.microsoft.com/office/drawing/2014/main" xmlns="" id="{CACD1ED9-3EEF-4FCA-83E3-6AB0194F84BF}"/>
              </a:ext>
            </a:extLst>
          </p:cNvPr>
          <p:cNvSpPr/>
          <p:nvPr/>
        </p:nvSpPr>
        <p:spPr>
          <a:xfrm>
            <a:off x="925033" y="0"/>
            <a:ext cx="10428767" cy="4125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does this passage presuppose?</a:t>
            </a:r>
          </a:p>
          <a:p>
            <a:pPr algn="ctr"/>
            <a:endParaRPr lang="en-US" sz="3200" b="1" dirty="0"/>
          </a:p>
          <a:p>
            <a:pPr algn="ctr"/>
            <a:r>
              <a:rPr lang="en-US" sz="3200" b="1" dirty="0"/>
              <a:t>People are asking</a:t>
            </a:r>
          </a:p>
          <a:p>
            <a:pPr algn="ctr"/>
            <a:endParaRPr lang="en-US" sz="3200" b="1" dirty="0"/>
          </a:p>
          <a:p>
            <a:pPr algn="ctr"/>
            <a:r>
              <a:rPr lang="en-US" sz="3200" b="1" dirty="0"/>
              <a:t>What are they asking about?</a:t>
            </a:r>
          </a:p>
          <a:p>
            <a:pPr algn="ctr"/>
            <a:endParaRPr lang="en-US" sz="3200" b="1" dirty="0"/>
          </a:p>
          <a:p>
            <a:pPr algn="ctr"/>
            <a:r>
              <a:rPr lang="en-US" sz="3200" b="1" dirty="0"/>
              <a:t>“The hope that is in you”</a:t>
            </a:r>
          </a:p>
        </p:txBody>
      </p:sp>
    </p:spTree>
    <p:extLst>
      <p:ext uri="{BB962C8B-B14F-4D97-AF65-F5344CB8AC3E}">
        <p14:creationId xmlns:p14="http://schemas.microsoft.com/office/powerpoint/2010/main" val="121468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pic>
        <p:nvPicPr>
          <p:cNvPr id="5" name="Picture 4">
            <a:extLst>
              <a:ext uri="{FF2B5EF4-FFF2-40B4-BE49-F238E27FC236}">
                <a16:creationId xmlns:a16="http://schemas.microsoft.com/office/drawing/2014/main" xmlns="" id="{53D43352-9D81-46E7-AFCA-A7805CE83B82}"/>
              </a:ext>
            </a:extLst>
          </p:cNvPr>
          <p:cNvPicPr>
            <a:picLocks noChangeAspect="1"/>
          </p:cNvPicPr>
          <p:nvPr/>
        </p:nvPicPr>
        <p:blipFill>
          <a:blip r:embed="rId3"/>
          <a:stretch>
            <a:fillRect/>
          </a:stretch>
        </p:blipFill>
        <p:spPr>
          <a:xfrm>
            <a:off x="0" y="28723"/>
            <a:ext cx="5765006" cy="6701686"/>
          </a:xfrm>
          <a:prstGeom prst="rect">
            <a:avLst/>
          </a:prstGeom>
        </p:spPr>
      </p:pic>
    </p:spTree>
    <p:extLst>
      <p:ext uri="{BB962C8B-B14F-4D97-AF65-F5344CB8AC3E}">
        <p14:creationId xmlns:p14="http://schemas.microsoft.com/office/powerpoint/2010/main" val="1874981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in 1 Peter</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 but sanctify Christ as Lord in your hearts, </a:t>
            </a:r>
            <a:r>
              <a:rPr lang="en-US" sz="3200" u="sng" dirty="0">
                <a:solidFill>
                  <a:schemeClr val="bg1"/>
                </a:solidFill>
              </a:rPr>
              <a:t>always being ready to make a defense to everyone who asks you to give an account for the hope that is in you</a:t>
            </a:r>
            <a:r>
              <a:rPr lang="en-US" sz="3200" dirty="0">
                <a:solidFill>
                  <a:schemeClr val="bg1"/>
                </a:solidFill>
              </a:rPr>
              <a:t>, yet with gentleness and reverence;</a:t>
            </a:r>
          </a:p>
        </p:txBody>
      </p:sp>
      <p:sp>
        <p:nvSpPr>
          <p:cNvPr id="4" name="Rectangle: Rounded Corners 3">
            <a:extLst>
              <a:ext uri="{FF2B5EF4-FFF2-40B4-BE49-F238E27FC236}">
                <a16:creationId xmlns:a16="http://schemas.microsoft.com/office/drawing/2014/main" xmlns="" id="{CACD1ED9-3EEF-4FCA-83E3-6AB0194F84BF}"/>
              </a:ext>
            </a:extLst>
          </p:cNvPr>
          <p:cNvSpPr/>
          <p:nvPr/>
        </p:nvSpPr>
        <p:spPr>
          <a:xfrm>
            <a:off x="925033" y="0"/>
            <a:ext cx="10428767" cy="4125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does this passage presuppose?</a:t>
            </a:r>
          </a:p>
          <a:p>
            <a:pPr algn="ctr"/>
            <a:endParaRPr lang="en-US" sz="3200" b="1" dirty="0"/>
          </a:p>
          <a:p>
            <a:pPr algn="ctr"/>
            <a:r>
              <a:rPr lang="en-US" sz="3200" b="1" dirty="0"/>
              <a:t>People are asking</a:t>
            </a:r>
          </a:p>
          <a:p>
            <a:pPr algn="ctr"/>
            <a:endParaRPr lang="en-US" sz="3200" b="1" dirty="0"/>
          </a:p>
          <a:p>
            <a:pPr algn="ctr"/>
            <a:r>
              <a:rPr lang="en-US" sz="3200" b="1" dirty="0"/>
              <a:t>What are they asking about?</a:t>
            </a:r>
          </a:p>
          <a:p>
            <a:pPr algn="ctr"/>
            <a:endParaRPr lang="en-US" sz="3200" b="1" dirty="0"/>
          </a:p>
          <a:p>
            <a:pPr algn="ctr"/>
            <a:r>
              <a:rPr lang="en-US" sz="3200" b="1" dirty="0"/>
              <a:t>“The hope that is in you”</a:t>
            </a:r>
          </a:p>
        </p:txBody>
      </p:sp>
      <p:pic>
        <p:nvPicPr>
          <p:cNvPr id="5" name="Picture 4">
            <a:extLst>
              <a:ext uri="{FF2B5EF4-FFF2-40B4-BE49-F238E27FC236}">
                <a16:creationId xmlns:a16="http://schemas.microsoft.com/office/drawing/2014/main" xmlns="" id="{38C0EC4E-2D07-40D9-95FA-E2BA39F71EA3}"/>
              </a:ext>
            </a:extLst>
          </p:cNvPr>
          <p:cNvPicPr>
            <a:picLocks noChangeAspect="1"/>
          </p:cNvPicPr>
          <p:nvPr/>
        </p:nvPicPr>
        <p:blipFill>
          <a:blip r:embed="rId3"/>
          <a:stretch>
            <a:fillRect/>
          </a:stretch>
        </p:blipFill>
        <p:spPr>
          <a:xfrm>
            <a:off x="622058" y="4188387"/>
            <a:ext cx="11034716" cy="2304488"/>
          </a:xfrm>
          <a:prstGeom prst="rect">
            <a:avLst/>
          </a:prstGeom>
        </p:spPr>
      </p:pic>
    </p:spTree>
    <p:extLst>
      <p:ext uri="{BB962C8B-B14F-4D97-AF65-F5344CB8AC3E}">
        <p14:creationId xmlns:p14="http://schemas.microsoft.com/office/powerpoint/2010/main" val="1243312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World Needs to see Hope</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“Hope opens mouths and opens peoples ears”</a:t>
            </a:r>
          </a:p>
          <a:p>
            <a:pPr marL="0" lvl="0" indent="0" eaLnBrk="0" fontAlgn="base" hangingPunct="0">
              <a:spcBef>
                <a:spcPct val="20000"/>
              </a:spcBef>
              <a:spcAft>
                <a:spcPct val="0"/>
              </a:spcAft>
              <a:buNone/>
            </a:pPr>
            <a:endParaRPr lang="en-US" sz="3200" dirty="0">
              <a:solidFill>
                <a:schemeClr val="bg1"/>
              </a:solidFill>
            </a:endParaRPr>
          </a:p>
          <a:p>
            <a:pPr marL="0" lvl="0" indent="0" eaLnBrk="0" fontAlgn="base" hangingPunct="0">
              <a:spcBef>
                <a:spcPct val="20000"/>
              </a:spcBef>
              <a:spcAft>
                <a:spcPct val="0"/>
              </a:spcAft>
              <a:buNone/>
            </a:pPr>
            <a:r>
              <a:rPr lang="en-US" sz="3200" dirty="0">
                <a:solidFill>
                  <a:schemeClr val="bg1"/>
                </a:solidFill>
              </a:rPr>
              <a:t>People need to see</a:t>
            </a:r>
          </a:p>
          <a:p>
            <a:pPr lvl="0" eaLnBrk="0" fontAlgn="base" hangingPunct="0">
              <a:spcBef>
                <a:spcPct val="20000"/>
              </a:spcBef>
              <a:spcAft>
                <a:spcPct val="0"/>
              </a:spcAft>
              <a:buFontTx/>
              <a:buChar char="-"/>
            </a:pPr>
            <a:r>
              <a:rPr lang="en-US" sz="3200" dirty="0">
                <a:solidFill>
                  <a:schemeClr val="bg1"/>
                </a:solidFill>
              </a:rPr>
              <a:t>Hopeful people</a:t>
            </a:r>
          </a:p>
          <a:p>
            <a:pPr lvl="0" eaLnBrk="0" fontAlgn="base" hangingPunct="0">
              <a:spcBef>
                <a:spcPct val="20000"/>
              </a:spcBef>
              <a:spcAft>
                <a:spcPct val="0"/>
              </a:spcAft>
              <a:buFontTx/>
              <a:buChar char="-"/>
            </a:pPr>
            <a:r>
              <a:rPr lang="en-US" sz="3200" dirty="0">
                <a:solidFill>
                  <a:schemeClr val="bg1"/>
                </a:solidFill>
              </a:rPr>
              <a:t>Families with hope </a:t>
            </a:r>
          </a:p>
          <a:p>
            <a:pPr lvl="0" eaLnBrk="0" fontAlgn="base" hangingPunct="0">
              <a:spcBef>
                <a:spcPct val="20000"/>
              </a:spcBef>
              <a:spcAft>
                <a:spcPct val="0"/>
              </a:spcAft>
              <a:buFontTx/>
              <a:buChar char="-"/>
            </a:pPr>
            <a:r>
              <a:rPr lang="en-US" sz="3200" dirty="0">
                <a:solidFill>
                  <a:schemeClr val="bg1"/>
                </a:solidFill>
              </a:rPr>
              <a:t>Communities of Hope</a:t>
            </a:r>
          </a:p>
        </p:txBody>
      </p:sp>
    </p:spTree>
    <p:extLst>
      <p:ext uri="{BB962C8B-B14F-4D97-AF65-F5344CB8AC3E}">
        <p14:creationId xmlns:p14="http://schemas.microsoft.com/office/powerpoint/2010/main" val="4991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How do we build this kind of hope?</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Remember our salvation and who we are connected to</a:t>
            </a:r>
          </a:p>
        </p:txBody>
      </p:sp>
    </p:spTree>
    <p:extLst>
      <p:ext uri="{BB962C8B-B14F-4D97-AF65-F5344CB8AC3E}">
        <p14:creationId xmlns:p14="http://schemas.microsoft.com/office/powerpoint/2010/main" val="8303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a:t>
            </a:r>
            <a:r>
              <a:rPr lang="en-US" sz="3200" u="sng" dirty="0">
                <a:solidFill>
                  <a:schemeClr val="bg1"/>
                </a:solidFill>
              </a:rPr>
              <a:t> but sanctify Christ as Lord in your hearts</a:t>
            </a:r>
            <a:r>
              <a:rPr lang="en-US" sz="3200" dirty="0">
                <a:solidFill>
                  <a:schemeClr val="bg1"/>
                </a:solidFill>
              </a:rPr>
              <a:t>, always being ready to make a defense to everyone who asks you to give an account for the hope that is in you, yet with gentleness and reverence;</a:t>
            </a:r>
          </a:p>
        </p:txBody>
      </p:sp>
    </p:spTree>
    <p:extLst>
      <p:ext uri="{BB962C8B-B14F-4D97-AF65-F5344CB8AC3E}">
        <p14:creationId xmlns:p14="http://schemas.microsoft.com/office/powerpoint/2010/main" val="4169705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3:13-15</a:t>
            </a:r>
          </a:p>
          <a:p>
            <a:pPr marL="0" lvl="0" indent="0" eaLnBrk="0" fontAlgn="base" hangingPunct="0">
              <a:spcBef>
                <a:spcPct val="20000"/>
              </a:spcBef>
              <a:spcAft>
                <a:spcPct val="0"/>
              </a:spcAft>
              <a:buNone/>
            </a:pPr>
            <a:r>
              <a:rPr lang="en-US" sz="3200" dirty="0">
                <a:solidFill>
                  <a:schemeClr val="bg1"/>
                </a:solidFill>
              </a:rPr>
              <a:t> Who is there to harm you if you prove zealous for what is good? 14 But even if you should suffer for the sake of righteousness, you are blessed. And do not fear their intimidation, and do not be troubled, 15</a:t>
            </a:r>
            <a:r>
              <a:rPr lang="en-US" sz="3200" u="sng" dirty="0">
                <a:solidFill>
                  <a:schemeClr val="bg1"/>
                </a:solidFill>
              </a:rPr>
              <a:t> but sanctify Christ as Lord in your hearts</a:t>
            </a:r>
            <a:r>
              <a:rPr lang="en-US" sz="3200" dirty="0">
                <a:solidFill>
                  <a:schemeClr val="bg1"/>
                </a:solidFill>
              </a:rPr>
              <a:t>, always being ready to make a defense to everyone who asks you to give an account for the hope that is in you, yet with gentleness and reverence;</a:t>
            </a:r>
          </a:p>
        </p:txBody>
      </p:sp>
      <p:sp>
        <p:nvSpPr>
          <p:cNvPr id="4" name="Speech Bubble: Rectangle with Corners Rounded 3">
            <a:extLst>
              <a:ext uri="{FF2B5EF4-FFF2-40B4-BE49-F238E27FC236}">
                <a16:creationId xmlns:a16="http://schemas.microsoft.com/office/drawing/2014/main" xmlns="" id="{B9ECAEDA-95EE-431F-A61D-768D8ABC17EC}"/>
              </a:ext>
            </a:extLst>
          </p:cNvPr>
          <p:cNvSpPr/>
          <p:nvPr/>
        </p:nvSpPr>
        <p:spPr>
          <a:xfrm>
            <a:off x="2477386" y="967563"/>
            <a:ext cx="6368902" cy="2945218"/>
          </a:xfrm>
          <a:prstGeom prst="wedgeRoundRectCallout">
            <a:avLst>
              <a:gd name="adj1" fmla="val -32018"/>
              <a:gd name="adj2" fmla="val 625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Relationship</a:t>
            </a:r>
          </a:p>
        </p:txBody>
      </p:sp>
    </p:spTree>
    <p:extLst>
      <p:ext uri="{BB962C8B-B14F-4D97-AF65-F5344CB8AC3E}">
        <p14:creationId xmlns:p14="http://schemas.microsoft.com/office/powerpoint/2010/main" val="2507737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How do we build this kind of hope?</a:t>
            </a:r>
          </a:p>
        </p:txBody>
      </p:sp>
      <p:sp>
        <p:nvSpPr>
          <p:cNvPr id="3" name="Content Placeholder 2"/>
          <p:cNvSpPr>
            <a:spLocks noGrp="1"/>
          </p:cNvSpPr>
          <p:nvPr>
            <p:ph idx="1"/>
          </p:nvPr>
        </p:nvSpPr>
        <p:spPr/>
        <p:txBody>
          <a:bodyPr>
            <a:normAutofit/>
          </a:bodyPr>
          <a:lstStyle/>
          <a:p>
            <a:pPr marL="514350" lvl="0" indent="-514350" eaLnBrk="0" fontAlgn="base" hangingPunct="0">
              <a:spcBef>
                <a:spcPct val="20000"/>
              </a:spcBef>
              <a:spcAft>
                <a:spcPct val="0"/>
              </a:spcAft>
              <a:buAutoNum type="arabicPeriod"/>
            </a:pPr>
            <a:r>
              <a:rPr lang="en-US" sz="3200" dirty="0">
                <a:solidFill>
                  <a:schemeClr val="bg1"/>
                </a:solidFill>
              </a:rPr>
              <a:t>Remember our salvation and who we are connected to</a:t>
            </a:r>
          </a:p>
          <a:p>
            <a:pPr marL="514350" lvl="0" indent="-514350" eaLnBrk="0" fontAlgn="base" hangingPunct="0">
              <a:spcBef>
                <a:spcPct val="20000"/>
              </a:spcBef>
              <a:spcAft>
                <a:spcPct val="0"/>
              </a:spcAft>
              <a:buAutoNum type="arabicPeriod"/>
            </a:pPr>
            <a:r>
              <a:rPr lang="en-US" sz="3200" dirty="0">
                <a:solidFill>
                  <a:schemeClr val="bg1"/>
                </a:solidFill>
              </a:rPr>
              <a:t>We make Jesus the Lord of our hearts and do the work</a:t>
            </a:r>
          </a:p>
          <a:p>
            <a:pPr marL="514350" lvl="0" indent="-514350" eaLnBrk="0" fontAlgn="base" hangingPunct="0">
              <a:spcBef>
                <a:spcPct val="20000"/>
              </a:spcBef>
              <a:spcAft>
                <a:spcPct val="0"/>
              </a:spcAft>
              <a:buAutoNum type="arabicPeriod"/>
            </a:pPr>
            <a:endParaRPr lang="en-US" sz="3200" dirty="0">
              <a:solidFill>
                <a:schemeClr val="bg1"/>
              </a:solidFill>
            </a:endParaRPr>
          </a:p>
        </p:txBody>
      </p:sp>
    </p:spTree>
    <p:extLst>
      <p:ext uri="{BB962C8B-B14F-4D97-AF65-F5344CB8AC3E}">
        <p14:creationId xmlns:p14="http://schemas.microsoft.com/office/powerpoint/2010/main" val="754864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1:13 Therefore, prepare your minds for action, keep sober in spirit, fix your hope completely on the grace to be brought to you at the revelation of Jesus Christ. </a:t>
            </a:r>
          </a:p>
        </p:txBody>
      </p:sp>
    </p:spTree>
    <p:extLst>
      <p:ext uri="{BB962C8B-B14F-4D97-AF65-F5344CB8AC3E}">
        <p14:creationId xmlns:p14="http://schemas.microsoft.com/office/powerpoint/2010/main" val="38006956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1:13 Therefore, prepare your minds for action, keep sober in spirit, </a:t>
            </a:r>
            <a:r>
              <a:rPr lang="en-US" sz="3200" u="sng" dirty="0">
                <a:solidFill>
                  <a:schemeClr val="bg1"/>
                </a:solidFill>
              </a:rPr>
              <a:t>fix your hope completely </a:t>
            </a:r>
            <a:r>
              <a:rPr lang="en-US" sz="3200" dirty="0">
                <a:solidFill>
                  <a:schemeClr val="bg1"/>
                </a:solidFill>
              </a:rPr>
              <a:t>on the grace to be brought to you at the revelation of Jesus Christ. </a:t>
            </a:r>
          </a:p>
        </p:txBody>
      </p:sp>
    </p:spTree>
    <p:extLst>
      <p:ext uri="{BB962C8B-B14F-4D97-AF65-F5344CB8AC3E}">
        <p14:creationId xmlns:p14="http://schemas.microsoft.com/office/powerpoint/2010/main" val="3677327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1:13 Therefore, prepare your minds for action, keep sober in spirit, </a:t>
            </a:r>
            <a:r>
              <a:rPr lang="en-US" sz="3200" u="sng" dirty="0">
                <a:solidFill>
                  <a:schemeClr val="bg1"/>
                </a:solidFill>
              </a:rPr>
              <a:t>fix your hope completely </a:t>
            </a:r>
            <a:r>
              <a:rPr lang="en-US" sz="3200" dirty="0">
                <a:solidFill>
                  <a:schemeClr val="bg1"/>
                </a:solidFill>
              </a:rPr>
              <a:t>on the grace to be brought to you at the revelation of Jesus Christ. </a:t>
            </a:r>
          </a:p>
        </p:txBody>
      </p:sp>
      <p:sp>
        <p:nvSpPr>
          <p:cNvPr id="4" name="Speech Bubble: Rectangle with Corners Rounded 3">
            <a:extLst>
              <a:ext uri="{FF2B5EF4-FFF2-40B4-BE49-F238E27FC236}">
                <a16:creationId xmlns:a16="http://schemas.microsoft.com/office/drawing/2014/main" xmlns="" id="{D89DC22B-488B-44EF-A979-E371878093BC}"/>
              </a:ext>
            </a:extLst>
          </p:cNvPr>
          <p:cNvSpPr/>
          <p:nvPr/>
        </p:nvSpPr>
        <p:spPr>
          <a:xfrm>
            <a:off x="1690577" y="4001294"/>
            <a:ext cx="7846828" cy="2494812"/>
          </a:xfrm>
          <a:prstGeom prst="wedgeRoundRectCallout">
            <a:avLst>
              <a:gd name="adj1" fmla="val -8286"/>
              <a:gd name="adj2" fmla="val -1007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Place, Set </a:t>
            </a:r>
          </a:p>
          <a:p>
            <a:pPr algn="ctr"/>
            <a:r>
              <a:rPr lang="en-US" sz="3600" dirty="0"/>
              <a:t>Entirely, Wholly, All of it</a:t>
            </a:r>
          </a:p>
        </p:txBody>
      </p:sp>
    </p:spTree>
    <p:extLst>
      <p:ext uri="{BB962C8B-B14F-4D97-AF65-F5344CB8AC3E}">
        <p14:creationId xmlns:p14="http://schemas.microsoft.com/office/powerpoint/2010/main" val="806227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solidFill>
                  <a:prstClr val="white"/>
                </a:solidFill>
              </a:rPr>
              <a:t>How do we build this kind of hope?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1 Peter 1:13 Therefore, prepare your minds for action, keep sober in spirit, fix your hope completely </a:t>
            </a:r>
            <a:r>
              <a:rPr lang="en-US" sz="3200" u="sng" dirty="0">
                <a:solidFill>
                  <a:schemeClr val="bg1"/>
                </a:solidFill>
              </a:rPr>
              <a:t>on the grace to be brought to you at the revelation of Jesus Christ</a:t>
            </a:r>
            <a:r>
              <a:rPr lang="en-US" sz="3200" dirty="0">
                <a:solidFill>
                  <a:schemeClr val="bg1"/>
                </a:solidFill>
              </a:rPr>
              <a:t>. </a:t>
            </a:r>
          </a:p>
        </p:txBody>
      </p:sp>
      <p:sp>
        <p:nvSpPr>
          <p:cNvPr id="4" name="Speech Bubble: Rectangle with Corners Rounded 3">
            <a:extLst>
              <a:ext uri="{FF2B5EF4-FFF2-40B4-BE49-F238E27FC236}">
                <a16:creationId xmlns:a16="http://schemas.microsoft.com/office/drawing/2014/main" xmlns="" id="{D89DC22B-488B-44EF-A979-E371878093BC}"/>
              </a:ext>
            </a:extLst>
          </p:cNvPr>
          <p:cNvSpPr/>
          <p:nvPr/>
        </p:nvSpPr>
        <p:spPr>
          <a:xfrm>
            <a:off x="4345172" y="4363188"/>
            <a:ext cx="7846828" cy="2494812"/>
          </a:xfrm>
          <a:prstGeom prst="wedgeRoundRectCallout">
            <a:avLst>
              <a:gd name="adj1" fmla="val 14478"/>
              <a:gd name="adj2" fmla="val -1147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are to “hope” in nothing else</a:t>
            </a:r>
          </a:p>
        </p:txBody>
      </p:sp>
    </p:spTree>
    <p:extLst>
      <p:ext uri="{BB962C8B-B14F-4D97-AF65-F5344CB8AC3E}">
        <p14:creationId xmlns:p14="http://schemas.microsoft.com/office/powerpoint/2010/main" val="15468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600" dirty="0">
                <a:solidFill>
                  <a:schemeClr val="bg1"/>
                </a:solidFill>
              </a:rPr>
              <a:t>How often do you think about it?</a:t>
            </a:r>
          </a:p>
          <a:p>
            <a:pPr lvl="0" eaLnBrk="0" fontAlgn="base" hangingPunct="0">
              <a:spcBef>
                <a:spcPct val="20000"/>
              </a:spcBef>
              <a:spcAft>
                <a:spcPct val="0"/>
              </a:spcAft>
              <a:buFontTx/>
              <a:buChar char="-"/>
            </a:pPr>
            <a:r>
              <a:rPr lang="en-US" sz="3600" dirty="0">
                <a:solidFill>
                  <a:schemeClr val="bg1"/>
                </a:solidFill>
              </a:rPr>
              <a:t>Hope in our culture = wishful thinking, “hope” things work out</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4737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How do we build this kind of hope?</a:t>
            </a:r>
          </a:p>
        </p:txBody>
      </p:sp>
      <p:sp>
        <p:nvSpPr>
          <p:cNvPr id="3" name="Content Placeholder 2"/>
          <p:cNvSpPr>
            <a:spLocks noGrp="1"/>
          </p:cNvSpPr>
          <p:nvPr>
            <p:ph idx="1"/>
          </p:nvPr>
        </p:nvSpPr>
        <p:spPr/>
        <p:txBody>
          <a:bodyPr>
            <a:normAutofit/>
          </a:bodyPr>
          <a:lstStyle/>
          <a:p>
            <a:pPr marL="514350" lvl="0" indent="-514350" eaLnBrk="0" fontAlgn="base" hangingPunct="0">
              <a:spcBef>
                <a:spcPct val="20000"/>
              </a:spcBef>
              <a:spcAft>
                <a:spcPct val="0"/>
              </a:spcAft>
              <a:buAutoNum type="arabicPeriod"/>
            </a:pPr>
            <a:r>
              <a:rPr lang="en-US" sz="3200" dirty="0">
                <a:solidFill>
                  <a:schemeClr val="bg1"/>
                </a:solidFill>
              </a:rPr>
              <a:t>Remember our salvation and who we are connected to</a:t>
            </a:r>
          </a:p>
          <a:p>
            <a:pPr marL="514350" lvl="0" indent="-514350" eaLnBrk="0" fontAlgn="base" hangingPunct="0">
              <a:spcBef>
                <a:spcPct val="20000"/>
              </a:spcBef>
              <a:spcAft>
                <a:spcPct val="0"/>
              </a:spcAft>
              <a:buAutoNum type="arabicPeriod"/>
            </a:pPr>
            <a:r>
              <a:rPr lang="en-US" sz="3200" dirty="0">
                <a:solidFill>
                  <a:schemeClr val="bg1"/>
                </a:solidFill>
              </a:rPr>
              <a:t>We make Jesus the Lord of our heats</a:t>
            </a:r>
          </a:p>
          <a:p>
            <a:pPr marL="514350" lvl="0" indent="-514350" eaLnBrk="0" fontAlgn="base" hangingPunct="0">
              <a:spcBef>
                <a:spcPct val="20000"/>
              </a:spcBef>
              <a:spcAft>
                <a:spcPct val="0"/>
              </a:spcAft>
              <a:buAutoNum type="arabicPeriod"/>
            </a:pPr>
            <a:r>
              <a:rPr lang="en-US" sz="3200" dirty="0">
                <a:solidFill>
                  <a:schemeClr val="bg1"/>
                </a:solidFill>
              </a:rPr>
              <a:t>We completely set our hope on the grace of God, only fully reveled when Jesus returns.</a:t>
            </a:r>
          </a:p>
          <a:p>
            <a:pPr marL="514350" lvl="0" indent="-514350" eaLnBrk="0" fontAlgn="base" hangingPunct="0">
              <a:spcBef>
                <a:spcPct val="20000"/>
              </a:spcBef>
              <a:spcAft>
                <a:spcPct val="0"/>
              </a:spcAft>
              <a:buAutoNum type="arabicPeriod"/>
            </a:pPr>
            <a:endParaRPr lang="en-US" sz="3200" dirty="0">
              <a:solidFill>
                <a:schemeClr val="bg1"/>
              </a:solidFill>
            </a:endParaRPr>
          </a:p>
          <a:p>
            <a:pPr marL="514350" lvl="0" indent="-514350" eaLnBrk="0" fontAlgn="base" hangingPunct="0">
              <a:spcBef>
                <a:spcPct val="20000"/>
              </a:spcBef>
              <a:spcAft>
                <a:spcPct val="0"/>
              </a:spcAft>
              <a:buAutoNum type="arabicPeriod"/>
            </a:pPr>
            <a:endParaRPr lang="en-US" sz="3200" dirty="0">
              <a:solidFill>
                <a:schemeClr val="bg1"/>
              </a:solidFill>
            </a:endParaRPr>
          </a:p>
        </p:txBody>
      </p:sp>
    </p:spTree>
    <p:extLst>
      <p:ext uri="{BB962C8B-B14F-4D97-AF65-F5344CB8AC3E}">
        <p14:creationId xmlns:p14="http://schemas.microsoft.com/office/powerpoint/2010/main" val="181590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Hope</a:t>
            </a:r>
          </a:p>
        </p:txBody>
      </p:sp>
      <p:sp>
        <p:nvSpPr>
          <p:cNvPr id="3" name="Content Placeholder 2"/>
          <p:cNvSpPr>
            <a:spLocks noGrp="1"/>
          </p:cNvSpPr>
          <p:nvPr>
            <p:ph idx="1"/>
          </p:nvPr>
        </p:nvSpPr>
        <p:spPr/>
        <p:txBody>
          <a:bodyPr>
            <a:normAutofit/>
          </a:bodyPr>
          <a:lstStyle/>
          <a:p>
            <a:pPr marL="514350" lvl="0" indent="-514350" eaLnBrk="0" fontAlgn="base" hangingPunct="0">
              <a:spcBef>
                <a:spcPct val="20000"/>
              </a:spcBef>
              <a:spcAft>
                <a:spcPct val="0"/>
              </a:spcAft>
              <a:buAutoNum type="arabicPeriod"/>
            </a:pPr>
            <a:r>
              <a:rPr lang="en-US" sz="3200" dirty="0">
                <a:solidFill>
                  <a:schemeClr val="bg1"/>
                </a:solidFill>
              </a:rPr>
              <a:t>Concrete and supported by evidence </a:t>
            </a:r>
          </a:p>
          <a:p>
            <a:pPr marL="514350" lvl="0" indent="-514350" eaLnBrk="0" fontAlgn="base" hangingPunct="0">
              <a:spcBef>
                <a:spcPct val="20000"/>
              </a:spcBef>
              <a:spcAft>
                <a:spcPct val="0"/>
              </a:spcAft>
              <a:buAutoNum type="arabicPeriod"/>
            </a:pPr>
            <a:endParaRPr lang="en-US" sz="3200" dirty="0">
              <a:solidFill>
                <a:schemeClr val="bg1"/>
              </a:solidFill>
            </a:endParaRPr>
          </a:p>
          <a:p>
            <a:pPr marL="0" lvl="0" indent="0" algn="ctr">
              <a:lnSpc>
                <a:spcPct val="100000"/>
              </a:lnSpc>
              <a:spcBef>
                <a:spcPts val="0"/>
              </a:spcBef>
              <a:buNone/>
            </a:pPr>
            <a:r>
              <a:rPr lang="en-US" sz="3600" b="1" dirty="0">
                <a:solidFill>
                  <a:prstClr val="white"/>
                </a:solidFill>
              </a:rPr>
              <a:t>“Faith (trust) is not a leap in the dark.  It is a leap into the light; It is a decision based on evidence.”</a:t>
            </a:r>
          </a:p>
          <a:p>
            <a:pPr marL="0" lvl="0" indent="0" algn="r">
              <a:lnSpc>
                <a:spcPct val="100000"/>
              </a:lnSpc>
              <a:spcBef>
                <a:spcPts val="0"/>
              </a:spcBef>
              <a:buNone/>
            </a:pPr>
            <a:r>
              <a:rPr lang="en-US" sz="3600" b="1" dirty="0">
                <a:solidFill>
                  <a:prstClr val="white"/>
                </a:solidFill>
              </a:rPr>
              <a:t>Alec </a:t>
            </a:r>
            <a:r>
              <a:rPr lang="en-US" sz="3600" b="1" dirty="0" err="1">
                <a:solidFill>
                  <a:prstClr val="white"/>
                </a:solidFill>
              </a:rPr>
              <a:t>Motyer</a:t>
            </a:r>
            <a:endParaRPr lang="en-US" sz="3600" b="1" dirty="0">
              <a:solidFill>
                <a:prstClr val="white"/>
              </a:solidFill>
            </a:endParaRPr>
          </a:p>
          <a:p>
            <a:pPr marL="0" lvl="0" indent="0" eaLnBrk="0" fontAlgn="base" hangingPunct="0">
              <a:spcBef>
                <a:spcPct val="20000"/>
              </a:spcBef>
              <a:spcAft>
                <a:spcPct val="0"/>
              </a:spcAft>
              <a:buNone/>
            </a:pPr>
            <a:endParaRPr lang="en-US" sz="3200" dirty="0">
              <a:solidFill>
                <a:schemeClr val="bg1"/>
              </a:solidFill>
            </a:endParaRPr>
          </a:p>
          <a:p>
            <a:pPr marL="0" lvl="0" indent="0" eaLnBrk="0" fontAlgn="base" hangingPunct="0">
              <a:spcBef>
                <a:spcPct val="20000"/>
              </a:spcBef>
              <a:spcAft>
                <a:spcPct val="0"/>
              </a:spcAft>
              <a:buNone/>
            </a:pPr>
            <a:endParaRPr lang="en-US" sz="3200" dirty="0">
              <a:solidFill>
                <a:schemeClr val="bg1"/>
              </a:solidFill>
            </a:endParaRPr>
          </a:p>
          <a:p>
            <a:pPr marL="514350" lvl="0" indent="-514350" eaLnBrk="0" fontAlgn="base" hangingPunct="0">
              <a:spcBef>
                <a:spcPct val="20000"/>
              </a:spcBef>
              <a:spcAft>
                <a:spcPct val="0"/>
              </a:spcAft>
              <a:buAutoNum type="arabicPeriod"/>
            </a:pPr>
            <a:endParaRPr lang="en-US" sz="3200" dirty="0">
              <a:solidFill>
                <a:schemeClr val="bg1"/>
              </a:solidFill>
            </a:endParaRPr>
          </a:p>
        </p:txBody>
      </p:sp>
    </p:spTree>
    <p:extLst>
      <p:ext uri="{BB962C8B-B14F-4D97-AF65-F5344CB8AC3E}">
        <p14:creationId xmlns:p14="http://schemas.microsoft.com/office/powerpoint/2010/main" val="227207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Hope</a:t>
            </a:r>
          </a:p>
        </p:txBody>
      </p:sp>
      <p:sp>
        <p:nvSpPr>
          <p:cNvPr id="3" name="Content Placeholder 2"/>
          <p:cNvSpPr>
            <a:spLocks noGrp="1"/>
          </p:cNvSpPr>
          <p:nvPr>
            <p:ph idx="1"/>
          </p:nvPr>
        </p:nvSpPr>
        <p:spPr/>
        <p:txBody>
          <a:bodyPr>
            <a:normAutofit/>
          </a:bodyPr>
          <a:lstStyle/>
          <a:p>
            <a:pPr marL="514350" lvl="0" indent="-514350" eaLnBrk="0" fontAlgn="base" hangingPunct="0">
              <a:spcBef>
                <a:spcPct val="20000"/>
              </a:spcBef>
              <a:spcAft>
                <a:spcPct val="0"/>
              </a:spcAft>
              <a:buAutoNum type="arabicPeriod"/>
            </a:pPr>
            <a:r>
              <a:rPr lang="en-US" sz="3200" dirty="0">
                <a:solidFill>
                  <a:schemeClr val="bg1"/>
                </a:solidFill>
              </a:rPr>
              <a:t>Concrete and supported by evidence </a:t>
            </a:r>
          </a:p>
          <a:p>
            <a:pPr marL="514350" lvl="0" indent="-514350" eaLnBrk="0" fontAlgn="base" hangingPunct="0">
              <a:spcBef>
                <a:spcPct val="20000"/>
              </a:spcBef>
              <a:spcAft>
                <a:spcPct val="0"/>
              </a:spcAft>
              <a:buAutoNum type="arabicPeriod"/>
            </a:pPr>
            <a:r>
              <a:rPr lang="en-US" sz="3200" dirty="0">
                <a:solidFill>
                  <a:schemeClr val="bg1"/>
                </a:solidFill>
              </a:rPr>
              <a:t>Future Hope 2 Corinthians 4:17</a:t>
            </a:r>
          </a:p>
          <a:p>
            <a:pPr marL="514350" lvl="0" indent="-514350" eaLnBrk="0" fontAlgn="base" hangingPunct="0">
              <a:spcBef>
                <a:spcPct val="20000"/>
              </a:spcBef>
              <a:spcAft>
                <a:spcPct val="0"/>
              </a:spcAft>
              <a:buAutoNum type="arabicPeriod"/>
            </a:pPr>
            <a:r>
              <a:rPr lang="en-US" sz="3200" dirty="0">
                <a:solidFill>
                  <a:schemeClr val="bg1"/>
                </a:solidFill>
              </a:rPr>
              <a:t>Present Hope Matt 28:19-20</a:t>
            </a:r>
          </a:p>
          <a:p>
            <a:pPr marL="514350" lvl="0" indent="-514350" eaLnBrk="0" fontAlgn="base" hangingPunct="0">
              <a:spcBef>
                <a:spcPct val="20000"/>
              </a:spcBef>
              <a:spcAft>
                <a:spcPct val="0"/>
              </a:spcAft>
              <a:buAutoNum type="arabicPeriod"/>
            </a:pPr>
            <a:r>
              <a:rPr lang="en-US" sz="3200" dirty="0">
                <a:solidFill>
                  <a:schemeClr val="bg1"/>
                </a:solidFill>
              </a:rPr>
              <a:t>Ongoing Hope – God will continue to bring things to the conclusion He intends</a:t>
            </a:r>
          </a:p>
          <a:p>
            <a:pPr marL="514350" lvl="0" indent="-514350" eaLnBrk="0" fontAlgn="base" hangingPunct="0">
              <a:spcBef>
                <a:spcPct val="20000"/>
              </a:spcBef>
              <a:spcAft>
                <a:spcPct val="0"/>
              </a:spcAft>
              <a:buAutoNum type="arabicPeriod"/>
            </a:pPr>
            <a:endParaRPr lang="en-US" sz="3200" dirty="0">
              <a:solidFill>
                <a:schemeClr val="bg1"/>
              </a:solidFill>
            </a:endParaRPr>
          </a:p>
          <a:p>
            <a:pPr marL="514350" lvl="0" indent="-514350" eaLnBrk="0" fontAlgn="base" hangingPunct="0">
              <a:spcBef>
                <a:spcPct val="20000"/>
              </a:spcBef>
              <a:spcAft>
                <a:spcPct val="0"/>
              </a:spcAft>
              <a:buAutoNum type="arabicPeriod"/>
            </a:pPr>
            <a:endParaRPr lang="en-US" sz="3200" dirty="0">
              <a:solidFill>
                <a:schemeClr val="bg1"/>
              </a:solidFill>
            </a:endParaRPr>
          </a:p>
        </p:txBody>
      </p:sp>
    </p:spTree>
    <p:extLst>
      <p:ext uri="{BB962C8B-B14F-4D97-AF65-F5344CB8AC3E}">
        <p14:creationId xmlns:p14="http://schemas.microsoft.com/office/powerpoint/2010/main" val="2923180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Centrality of Hope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200" dirty="0">
                <a:solidFill>
                  <a:schemeClr val="bg1"/>
                </a:solidFill>
              </a:rPr>
              <a:t>Biblical Hope = sure expectation</a:t>
            </a:r>
          </a:p>
          <a:p>
            <a:pPr marL="342900" indent="-342900" eaLnBrk="0" fontAlgn="base" hangingPunct="0">
              <a:spcBef>
                <a:spcPct val="20000"/>
              </a:spcBef>
              <a:spcAft>
                <a:spcPct val="0"/>
              </a:spcAft>
              <a:buNone/>
            </a:pPr>
            <a:r>
              <a:rPr lang="en-US" sz="3200" dirty="0">
                <a:solidFill>
                  <a:schemeClr val="bg1"/>
                </a:solidFill>
              </a:rPr>
              <a:t>Hope as certain expectation is mentioned 54 times in NT</a:t>
            </a:r>
          </a:p>
          <a:p>
            <a:pPr lvl="0" eaLnBrk="0" fontAlgn="base" hangingPunct="0">
              <a:spcBef>
                <a:spcPct val="20000"/>
              </a:spcBef>
              <a:spcAft>
                <a:spcPct val="0"/>
              </a:spcAft>
              <a:buFontTx/>
              <a:buChar char="-"/>
            </a:pPr>
            <a:r>
              <a:rPr lang="en-US" sz="3200" dirty="0">
                <a:solidFill>
                  <a:schemeClr val="bg1"/>
                </a:solidFill>
              </a:rPr>
              <a:t>Concrete and supported by evidence </a:t>
            </a:r>
          </a:p>
          <a:p>
            <a:pPr lvl="0" eaLnBrk="0" fontAlgn="base" hangingPunct="0">
              <a:spcBef>
                <a:spcPct val="20000"/>
              </a:spcBef>
              <a:spcAft>
                <a:spcPct val="0"/>
              </a:spcAft>
              <a:buFontTx/>
              <a:buChar char="-"/>
            </a:pPr>
            <a:r>
              <a:rPr lang="en-US" sz="3200" dirty="0">
                <a:solidFill>
                  <a:schemeClr val="bg1"/>
                </a:solidFill>
              </a:rPr>
              <a:t>Future Hope 2 Corinthians 4:17</a:t>
            </a:r>
          </a:p>
          <a:p>
            <a:pPr lvl="0" eaLnBrk="0" fontAlgn="base" hangingPunct="0">
              <a:spcBef>
                <a:spcPct val="20000"/>
              </a:spcBef>
              <a:spcAft>
                <a:spcPct val="0"/>
              </a:spcAft>
              <a:buFontTx/>
              <a:buChar char="-"/>
            </a:pPr>
            <a:r>
              <a:rPr lang="en-US" sz="3200" dirty="0">
                <a:solidFill>
                  <a:schemeClr val="bg1"/>
                </a:solidFill>
              </a:rPr>
              <a:t>Present Hope Matt 28:19-20</a:t>
            </a:r>
          </a:p>
          <a:p>
            <a:pPr lvl="0" eaLnBrk="0" fontAlgn="base" hangingPunct="0">
              <a:spcBef>
                <a:spcPct val="20000"/>
              </a:spcBef>
              <a:spcAft>
                <a:spcPct val="0"/>
              </a:spcAft>
              <a:buFontTx/>
              <a:buChar char="-"/>
            </a:pPr>
            <a:r>
              <a:rPr lang="en-US" sz="3200" dirty="0">
                <a:solidFill>
                  <a:schemeClr val="bg1"/>
                </a:solidFill>
              </a:rPr>
              <a:t>Ongoing Hope – God will continue to bring things to the conclusion He intends</a:t>
            </a:r>
          </a:p>
          <a:p>
            <a:pPr marL="342900"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327193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need for hope</a:t>
            </a:r>
          </a:p>
        </p:txBody>
      </p:sp>
      <p:sp>
        <p:nvSpPr>
          <p:cNvPr id="3" name="Content Placeholder 2"/>
          <p:cNvSpPr>
            <a:spLocks noGrp="1"/>
          </p:cNvSpPr>
          <p:nvPr>
            <p:ph idx="1"/>
          </p:nvPr>
        </p:nvSpPr>
        <p:spPr/>
        <p:txBody>
          <a:bodyPr>
            <a:normAutofit fontScale="92500" lnSpcReduction="20000"/>
          </a:bodyPr>
          <a:lstStyle/>
          <a:p>
            <a:pPr marL="342900" indent="-342900" eaLnBrk="0" fontAlgn="base" hangingPunct="0">
              <a:spcBef>
                <a:spcPct val="20000"/>
              </a:spcBef>
              <a:spcAft>
                <a:spcPct val="0"/>
              </a:spcAft>
              <a:buNone/>
            </a:pPr>
            <a:r>
              <a:rPr lang="en-US" sz="3600" dirty="0">
                <a:solidFill>
                  <a:schemeClr val="bg1"/>
                </a:solidFill>
              </a:rPr>
              <a:t>Humans need hope</a:t>
            </a:r>
          </a:p>
          <a:p>
            <a:pPr marL="342900" indent="-342900" eaLnBrk="0" fontAlgn="base" hangingPunct="0">
              <a:spcBef>
                <a:spcPct val="20000"/>
              </a:spcBef>
              <a:spcAft>
                <a:spcPct val="0"/>
              </a:spcAft>
              <a:buNone/>
            </a:pPr>
            <a:r>
              <a:rPr lang="en-US" sz="3600" dirty="0">
                <a:solidFill>
                  <a:schemeClr val="bg1"/>
                </a:solidFill>
              </a:rPr>
              <a:t>Often living with a hope that is dependent on ourselves or others </a:t>
            </a:r>
          </a:p>
          <a:p>
            <a:pPr eaLnBrk="0" fontAlgn="base" hangingPunct="0">
              <a:spcBef>
                <a:spcPct val="20000"/>
              </a:spcBef>
              <a:spcAft>
                <a:spcPct val="0"/>
              </a:spcAft>
            </a:pPr>
            <a:r>
              <a:rPr lang="en-US" sz="3600" dirty="0">
                <a:solidFill>
                  <a:schemeClr val="bg1"/>
                </a:solidFill>
              </a:rPr>
              <a:t>This is a questionable foundation</a:t>
            </a:r>
          </a:p>
          <a:p>
            <a:pPr eaLnBrk="0" fontAlgn="base" hangingPunct="0">
              <a:spcBef>
                <a:spcPct val="20000"/>
              </a:spcBef>
              <a:spcAft>
                <a:spcPct val="0"/>
              </a:spcAft>
            </a:pPr>
            <a:r>
              <a:rPr lang="en-US" sz="3600" dirty="0">
                <a:solidFill>
                  <a:schemeClr val="bg1"/>
                </a:solidFill>
              </a:rPr>
              <a:t>World religions to various degrees depend on our performance</a:t>
            </a:r>
          </a:p>
          <a:p>
            <a:pPr eaLnBrk="0" fontAlgn="base" hangingPunct="0">
              <a:spcBef>
                <a:spcPct val="20000"/>
              </a:spcBef>
              <a:spcAft>
                <a:spcPct val="0"/>
              </a:spcAft>
            </a:pPr>
            <a:r>
              <a:rPr lang="en-US" sz="3600" dirty="0">
                <a:solidFill>
                  <a:schemeClr val="bg1"/>
                </a:solidFill>
              </a:rPr>
              <a:t>Family and social structures</a:t>
            </a:r>
          </a:p>
          <a:p>
            <a:pPr eaLnBrk="0" fontAlgn="base" hangingPunct="0">
              <a:spcBef>
                <a:spcPct val="20000"/>
              </a:spcBef>
              <a:spcAft>
                <a:spcPct val="0"/>
              </a:spcAft>
            </a:pPr>
            <a:r>
              <a:rPr lang="en-US" sz="3600" dirty="0">
                <a:solidFill>
                  <a:schemeClr val="bg1"/>
                </a:solidFill>
              </a:rPr>
              <a:t>Government or politics</a:t>
            </a:r>
          </a:p>
          <a:p>
            <a:pPr eaLnBrk="0" fontAlgn="base" hangingPunct="0">
              <a:spcBef>
                <a:spcPct val="20000"/>
              </a:spcBef>
              <a:spcAft>
                <a:spcPct val="0"/>
              </a:spcAft>
            </a:pPr>
            <a:r>
              <a:rPr lang="en-US" sz="3600" dirty="0">
                <a:solidFill>
                  <a:schemeClr val="bg1"/>
                </a:solidFill>
              </a:rPr>
              <a:t>Capitalism/economy </a:t>
            </a:r>
          </a:p>
          <a:p>
            <a:pPr eaLnBrk="0" fontAlgn="base" hangingPunct="0">
              <a:spcBef>
                <a:spcPct val="20000"/>
              </a:spcBef>
              <a:spcAft>
                <a:spcPct val="0"/>
              </a:spcAft>
            </a:pPr>
            <a:r>
              <a:rPr lang="en-US" sz="3600" dirty="0">
                <a:solidFill>
                  <a:schemeClr val="bg1"/>
                </a:solidFill>
              </a:rPr>
              <a:t>Making it in this world… </a:t>
            </a:r>
          </a:p>
          <a:p>
            <a:pPr marL="800100" lvl="1"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20478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is dying in our culture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Things we traditionally hoped in are failing us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Religion</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Family</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Community</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Government</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Work</a:t>
            </a:r>
          </a:p>
          <a:p>
            <a:pPr marL="800100" lvl="1"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347689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Hope is dying in our culture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The evidence </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Increased anxiety, depression, suicide </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100k die yearly from opioid overdose </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1 in 4 adult children are alienated from their parents</a:t>
            </a:r>
          </a:p>
          <a:p>
            <a:pPr eaLnBrk="0" fontAlgn="base" hangingPunct="0">
              <a:spcBef>
                <a:spcPct val="20000"/>
              </a:spcBef>
              <a:spcAft>
                <a:spcPct val="0"/>
              </a:spcAft>
              <a:buFont typeface="Wingdings" panose="05000000000000000000" pitchFamily="2" charset="2"/>
              <a:buChar char="§"/>
            </a:pPr>
            <a:r>
              <a:rPr lang="en-US" sz="3600" dirty="0">
                <a:solidFill>
                  <a:schemeClr val="bg1"/>
                </a:solidFill>
              </a:rPr>
              <a:t> Anger, increased disappointment,  cynicism, fractured relationships, people divided</a:t>
            </a:r>
          </a:p>
          <a:p>
            <a:pPr marL="800100" lvl="1" indent="-342900" eaLnBrk="0" fontAlgn="base" hangingPunct="0">
              <a:spcBef>
                <a:spcPct val="20000"/>
              </a:spcBef>
              <a:spcAft>
                <a:spcPct val="0"/>
              </a:spcAft>
              <a:buNone/>
            </a:pPr>
            <a:endParaRPr lang="en-US" sz="3200" dirty="0">
              <a:solidFill>
                <a:schemeClr val="bg1"/>
              </a:solidFill>
            </a:endParaRPr>
          </a:p>
        </p:txBody>
      </p:sp>
    </p:spTree>
    <p:extLst>
      <p:ext uri="{BB962C8B-B14F-4D97-AF65-F5344CB8AC3E}">
        <p14:creationId xmlns:p14="http://schemas.microsoft.com/office/powerpoint/2010/main" val="115275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We have an opportunity</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We of all people have reason for Hope</a:t>
            </a:r>
          </a:p>
          <a:p>
            <a:pPr marL="457200" lvl="1" indent="0" eaLnBrk="0" fontAlgn="base" hangingPunct="0">
              <a:spcBef>
                <a:spcPct val="20000"/>
              </a:spcBef>
              <a:spcAft>
                <a:spcPct val="0"/>
              </a:spcAft>
              <a:buNone/>
            </a:pPr>
            <a:endParaRPr lang="en-US" sz="1200" dirty="0">
              <a:solidFill>
                <a:schemeClr val="bg1"/>
              </a:solidFill>
            </a:endParaRPr>
          </a:p>
          <a:p>
            <a:pPr marL="0" indent="0" eaLnBrk="0" fontAlgn="base" hangingPunct="0">
              <a:spcBef>
                <a:spcPct val="20000"/>
              </a:spcBef>
              <a:spcAft>
                <a:spcPct val="0"/>
              </a:spcAft>
              <a:buNone/>
            </a:pPr>
            <a:r>
              <a:rPr lang="en-US" sz="3600" dirty="0">
                <a:solidFill>
                  <a:schemeClr val="bg1"/>
                </a:solidFill>
              </a:rPr>
              <a:t>A hope that adds buoyancy and confidence to our lives and ministry</a:t>
            </a:r>
          </a:p>
          <a:p>
            <a:pPr marL="0" indent="0" eaLnBrk="0" fontAlgn="base" hangingPunct="0">
              <a:spcBef>
                <a:spcPct val="20000"/>
              </a:spcBef>
              <a:spcAft>
                <a:spcPct val="0"/>
              </a:spcAft>
              <a:buNone/>
            </a:pPr>
            <a:endParaRPr lang="en-US" sz="1200" dirty="0">
              <a:solidFill>
                <a:schemeClr val="bg1"/>
              </a:solidFill>
            </a:endParaRPr>
          </a:p>
          <a:p>
            <a:pPr marL="0" indent="0" eaLnBrk="0" fontAlgn="base" hangingPunct="0">
              <a:spcBef>
                <a:spcPct val="20000"/>
              </a:spcBef>
              <a:spcAft>
                <a:spcPct val="0"/>
              </a:spcAft>
              <a:buNone/>
            </a:pPr>
            <a:r>
              <a:rPr lang="en-US" sz="3600" dirty="0">
                <a:solidFill>
                  <a:schemeClr val="bg1"/>
                </a:solidFill>
              </a:rPr>
              <a:t>A hope that draws people to the gospel – the message of hope</a:t>
            </a: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p:txBody>
      </p:sp>
    </p:spTree>
    <p:extLst>
      <p:ext uri="{BB962C8B-B14F-4D97-AF65-F5344CB8AC3E}">
        <p14:creationId xmlns:p14="http://schemas.microsoft.com/office/powerpoint/2010/main" val="1147645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11447</TotalTime>
  <Words>2663</Words>
  <Application>Microsoft Office PowerPoint</Application>
  <PresentationFormat>Widescreen</PresentationFormat>
  <Paragraphs>247</Paragraphs>
  <Slides>42</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Wingdings</vt:lpstr>
      <vt:lpstr>Office Theme</vt:lpstr>
      <vt:lpstr>A Living Hope in a Hopeless World</vt:lpstr>
      <vt:lpstr>PowerPoint Presentation</vt:lpstr>
      <vt:lpstr>PowerPoint Presentation</vt:lpstr>
      <vt:lpstr>Hope</vt:lpstr>
      <vt:lpstr>The Centrality of Hope</vt:lpstr>
      <vt:lpstr>The need for hope</vt:lpstr>
      <vt:lpstr>Hope is dying in our culture</vt:lpstr>
      <vt:lpstr>Hope is dying in our culture</vt:lpstr>
      <vt:lpstr>We have an opportunity</vt:lpstr>
      <vt:lpstr>Hope is flagging in the church as well </vt:lpstr>
      <vt:lpstr>Hope is flagging in the church as well </vt:lpstr>
      <vt:lpstr>Misplaced Hope</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Hope in 1 Peter</vt:lpstr>
      <vt:lpstr>The World Needs to see Hope</vt:lpstr>
      <vt:lpstr>How do we build this kind of hope?</vt:lpstr>
      <vt:lpstr>How do we build this kind of hope?</vt:lpstr>
      <vt:lpstr>How do we build this kind of hope?</vt:lpstr>
      <vt:lpstr>How do we build this kind of hope?</vt:lpstr>
      <vt:lpstr>How do we build this kind of hope?</vt:lpstr>
      <vt:lpstr>How do we build this kind of hope?</vt:lpstr>
      <vt:lpstr>How do we build this kind of hope?</vt:lpstr>
      <vt:lpstr>How do we build this kind of hope?</vt:lpstr>
      <vt:lpstr>How do we build this kind of hope?</vt:lpstr>
      <vt:lpstr>Our Hope</vt:lpstr>
      <vt:lpstr>Our Hope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LTC 5 Week 4</dc:title>
  <dc:creator>WoodsM</dc:creator>
  <cp:lastModifiedBy>DoddH</cp:lastModifiedBy>
  <cp:revision>295</cp:revision>
  <dcterms:created xsi:type="dcterms:W3CDTF">2020-01-29T16:57:37Z</dcterms:created>
  <dcterms:modified xsi:type="dcterms:W3CDTF">2023-07-21T14:40:58Z</dcterms:modified>
</cp:coreProperties>
</file>