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51"/>
  </p:notesMasterIdLst>
  <p:sldIdLst>
    <p:sldId id="8971" r:id="rId2"/>
    <p:sldId id="9574" r:id="rId3"/>
    <p:sldId id="9608" r:id="rId4"/>
    <p:sldId id="9610" r:id="rId5"/>
    <p:sldId id="9609" r:id="rId6"/>
    <p:sldId id="9659" r:id="rId7"/>
    <p:sldId id="9613" r:id="rId8"/>
    <p:sldId id="9629" r:id="rId9"/>
    <p:sldId id="9612" r:id="rId10"/>
    <p:sldId id="9614" r:id="rId11"/>
    <p:sldId id="9615" r:id="rId12"/>
    <p:sldId id="9616" r:id="rId13"/>
    <p:sldId id="9661" r:id="rId14"/>
    <p:sldId id="9619" r:id="rId15"/>
    <p:sldId id="9618" r:id="rId16"/>
    <p:sldId id="9621" r:id="rId17"/>
    <p:sldId id="9622" r:id="rId18"/>
    <p:sldId id="9620" r:id="rId19"/>
    <p:sldId id="9662" r:id="rId20"/>
    <p:sldId id="9623" r:id="rId21"/>
    <p:sldId id="9663" r:id="rId22"/>
    <p:sldId id="9624" r:id="rId23"/>
    <p:sldId id="9656" r:id="rId24"/>
    <p:sldId id="9625" r:id="rId25"/>
    <p:sldId id="9628" r:id="rId26"/>
    <p:sldId id="9630" r:id="rId27"/>
    <p:sldId id="9627" r:id="rId28"/>
    <p:sldId id="9631" r:id="rId29"/>
    <p:sldId id="9632" r:id="rId30"/>
    <p:sldId id="9633" r:id="rId31"/>
    <p:sldId id="9635" r:id="rId32"/>
    <p:sldId id="9636" r:id="rId33"/>
    <p:sldId id="9638" r:id="rId34"/>
    <p:sldId id="9639" r:id="rId35"/>
    <p:sldId id="9596" r:id="rId36"/>
    <p:sldId id="9643" r:id="rId37"/>
    <p:sldId id="9660" r:id="rId38"/>
    <p:sldId id="9644" r:id="rId39"/>
    <p:sldId id="9645" r:id="rId40"/>
    <p:sldId id="9646" r:id="rId41"/>
    <p:sldId id="9648" r:id="rId42"/>
    <p:sldId id="9650" r:id="rId43"/>
    <p:sldId id="9649" r:id="rId44"/>
    <p:sldId id="9651" r:id="rId45"/>
    <p:sldId id="9652" r:id="rId46"/>
    <p:sldId id="9642" r:id="rId47"/>
    <p:sldId id="9654" r:id="rId48"/>
    <p:sldId id="9655" r:id="rId49"/>
    <p:sldId id="9607" r:id="rId5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E0"/>
    <a:srgbClr val="1E1916"/>
    <a:srgbClr val="5286C4"/>
    <a:srgbClr val="254061"/>
    <a:srgbClr val="D3E6FF"/>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B78AF-D9D8-DC4C-8DE7-DBEA31CD11A3}" v="1180" dt="2023-09-18T23:38:16.03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17" autoAdjust="0"/>
    <p:restoredTop sz="75565" autoAdjust="0"/>
  </p:normalViewPr>
  <p:slideViewPr>
    <p:cSldViewPr snapToGrid="0">
      <p:cViewPr varScale="1">
        <p:scale>
          <a:sx n="63" d="100"/>
          <a:sy n="63" d="100"/>
        </p:scale>
        <p:origin x="204" y="7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321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15245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420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1803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8063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80411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45418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9767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615574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2165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0467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8660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16479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7974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978891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3526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6502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466226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34972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38277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451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935476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3499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122016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28777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730744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72894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3311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30916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63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49496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701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85395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35855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46357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274731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29158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858110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05898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03518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154788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855290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0522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1547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77675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8728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62771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71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10/3/2023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10/3/2023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10/3/2023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10/3/2023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10/3/2023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10/3/2023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10/3/2023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1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729080"/>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7</a:t>
            </a:r>
            <a:r>
              <a:rPr lang="en-US" sz="3800" dirty="0">
                <a:solidFill>
                  <a:schemeClr val="bg1"/>
                </a:solidFill>
                <a:latin typeface="Garamond" panose="02020404030301010803" pitchFamily="18" charset="0"/>
              </a:rPr>
              <a:t> 	Meanwhile, Saul stayed at Gilgal, and his men were trembling with fear. </a:t>
            </a:r>
          </a:p>
          <a:p>
            <a:pPr marL="468313" indent="-468313">
              <a:lnSpc>
                <a:spcPct val="90000"/>
              </a:lnSpc>
            </a:pPr>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Saul waited there seven days for Samuel, as Samuel had instructed him earlier, but Samuel still didn’t come. Saul realized that his troops were rapidly slipping away.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22113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So he demanded, “Bring me the burnt offering and the peace offerings!” And Saul sacrificed the burnt offering himself. </a:t>
            </a:r>
          </a:p>
          <a:p>
            <a:pPr marL="468313" indent="-468313">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Just as Saul was finishing with the burnt offering, Samuel arrived. </a:t>
            </a:r>
          </a:p>
          <a:p>
            <a:pPr marL="468313" indent="-468313">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Samuel said, “What is this you have done?” Saul replied, “I saw my men scattering from me, and you didn’t arrive when you said you would, and the Philistines are at </a:t>
            </a:r>
            <a:r>
              <a:rPr lang="en-US" sz="3800" dirty="0" err="1">
                <a:solidFill>
                  <a:schemeClr val="bg1"/>
                </a:solidFill>
                <a:latin typeface="Garamond" panose="02020404030301010803" pitchFamily="18" charset="0"/>
              </a:rPr>
              <a:t>Micmash</a:t>
            </a:r>
            <a:r>
              <a:rPr lang="en-US" sz="3800" dirty="0">
                <a:solidFill>
                  <a:schemeClr val="bg1"/>
                </a:solidFill>
                <a:latin typeface="Garamond" panose="02020404030301010803" pitchFamily="18" charset="0"/>
              </a:rPr>
              <a:t> ready for battle.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01243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307974"/>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So I said, ‘The Philistines are ready to march against us at Gilgal, and I haven’t even asked for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’s help!’ So I felt compelled to offer the burnt offering myself before you came.” </a:t>
            </a:r>
          </a:p>
          <a:p>
            <a:pPr marL="468313" indent="-468313">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“How foolish!” Samuel exclaimed. “You have not kept the command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your God gave you. Had you kept it,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would have established your kingdom over Israel forever.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45655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307974"/>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So I said, ‘The Philistines are ready to march against us at Gilgal, and I haven’t even asked for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’s help!’ So I felt compelled to offer the burnt offering myself before you came.” </a:t>
            </a:r>
          </a:p>
          <a:p>
            <a:pPr marL="468313" indent="-468313">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“How foolish!” Samuel exclaimed. “You have not kept the command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your God gave you. Had you kept it,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would have established your kingdom over Israel forever.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8E0BC57-DA05-D4A7-D141-DA5C04C48247}"/>
              </a:ext>
            </a:extLst>
          </p:cNvPr>
          <p:cNvSpPr>
            <a:spLocks noChangeArrowheads="1"/>
          </p:cNvSpPr>
          <p:nvPr/>
        </p:nvSpPr>
        <p:spPr bwMode="auto">
          <a:xfrm>
            <a:off x="569027" y="3915635"/>
            <a:ext cx="11053946" cy="259692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4F7214F-382D-64A9-8BA0-F87637053977}"/>
              </a:ext>
            </a:extLst>
          </p:cNvPr>
          <p:cNvSpPr txBox="1">
            <a:spLocks noChangeArrowheads="1"/>
          </p:cNvSpPr>
          <p:nvPr/>
        </p:nvSpPr>
        <p:spPr bwMode="auto">
          <a:xfrm>
            <a:off x="662848" y="4057968"/>
            <a:ext cx="10863359" cy="2317558"/>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Notice the fear in his excuses: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His soldiers, who “were scattering”</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Samuel “did not come at the set time”</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Philistines “were assembling at </a:t>
            </a:r>
            <a:r>
              <a:rPr lang="en-US" sz="3600" dirty="0" err="1">
                <a:solidFill>
                  <a:schemeClr val="bg1"/>
                </a:solidFill>
                <a:latin typeface="Garamond" panose="02020404030301010803" pitchFamily="18" charset="0"/>
              </a:rPr>
              <a:t>Micmash</a:t>
            </a:r>
            <a:r>
              <a:rPr lang="en-US" sz="3600" dirty="0">
                <a:solidFill>
                  <a:schemeClr val="bg1"/>
                </a:solidFill>
                <a:latin typeface="Garamond" panose="02020404030301010803" pitchFamily="18" charset="0"/>
              </a:rPr>
              <a:t>”   </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0012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676485"/>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But now your kingdom must end, for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has sought out a man after his own heart.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has already appointed him to be the leader of his people.”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8BD3453-296E-BA5C-463D-4B62495195F3}"/>
              </a:ext>
            </a:extLst>
          </p:cNvPr>
          <p:cNvSpPr>
            <a:spLocks noChangeArrowheads="1"/>
          </p:cNvSpPr>
          <p:nvPr/>
        </p:nvSpPr>
        <p:spPr bwMode="auto">
          <a:xfrm>
            <a:off x="1376747" y="3420284"/>
            <a:ext cx="9138853" cy="167648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DC91104-B93A-544F-5D65-79C6E1DB5D12}"/>
              </a:ext>
            </a:extLst>
          </p:cNvPr>
          <p:cNvSpPr txBox="1">
            <a:spLocks noChangeArrowheads="1"/>
          </p:cNvSpPr>
          <p:nvPr/>
        </p:nvSpPr>
        <p:spPr bwMode="auto">
          <a:xfrm>
            <a:off x="1470568" y="3562617"/>
            <a:ext cx="8981285" cy="1332673"/>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4200" dirty="0">
                <a:solidFill>
                  <a:schemeClr val="bg1"/>
                </a:solidFill>
                <a:latin typeface="Garamond" panose="02020404030301010803" pitchFamily="18" charset="0"/>
              </a:rPr>
              <a:t>►	Saul’s troops dwindled to 600 soldiers</a:t>
            </a:r>
          </a:p>
          <a:p>
            <a:pPr marL="587375" indent="-587375">
              <a:lnSpc>
                <a:spcPct val="90000"/>
              </a:lnSpc>
              <a:spcAft>
                <a:spcPts val="600"/>
              </a:spcAft>
              <a:buSzPct val="100000"/>
              <a:defRPr/>
            </a:pPr>
            <a:r>
              <a:rPr lang="en-US" sz="4200" dirty="0">
                <a:solidFill>
                  <a:schemeClr val="bg1"/>
                </a:solidFill>
                <a:latin typeface="Garamond" panose="02020404030301010803" pitchFamily="18" charset="0"/>
              </a:rPr>
              <a:t>►	Meanwhile…</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0426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60570"/>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a:t>
            </a:r>
            <a:r>
              <a:rPr lang="en-US" sz="3800" dirty="0">
                <a:solidFill>
                  <a:schemeClr val="bg1"/>
                </a:solidFill>
                <a:latin typeface="Garamond" panose="02020404030301010803" pitchFamily="18" charset="0"/>
              </a:rPr>
              <a:t> 	One day Jonathan said to his armor bearer, “Come on, let’s go over to where the Philistines have their outpost.” But Jonathan did not tell his father what he was doing.</a:t>
            </a:r>
          </a:p>
          <a:p>
            <a:pPr marL="468313" indent="-468313">
              <a:lnSpc>
                <a:spcPct val="90000"/>
              </a:lnSpc>
            </a:pPr>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To reach the Philistine outpost, Jonathan had to go down between two rocky cliffs.</a:t>
            </a:r>
          </a:p>
          <a:p>
            <a:pPr marL="468313" indent="-468313">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“Let’s go across to the outpost…” Jonathan said to his armor bearer. “Perhaps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will help us, for nothing can hinder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He can win a battle whether he has many warriors or only a few!”</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2543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60570"/>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One day Jonathan said to his armor bearer, “Come on, let’s go over to where the Philistines have their outpost.” But Jonathan did not tell his father what he was doing.</a:t>
            </a:r>
          </a:p>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4 	</a:t>
            </a:r>
            <a:r>
              <a:rPr lang="en-US" sz="3800" dirty="0">
                <a:solidFill>
                  <a:schemeClr val="tx1">
                    <a:lumMod val="50000"/>
                    <a:lumOff val="50000"/>
                  </a:schemeClr>
                </a:solidFill>
                <a:latin typeface="Garamond" panose="02020404030301010803" pitchFamily="18" charset="0"/>
              </a:rPr>
              <a:t>To reach the Philistine outpost, Jonathan had to go down between two rocky cliffs.</a:t>
            </a:r>
          </a:p>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“Let’s go across to the outpost…” Jonathan said to his armor bearer. “</a:t>
            </a:r>
            <a:r>
              <a:rPr lang="en-US" sz="3800" dirty="0">
                <a:solidFill>
                  <a:schemeClr val="bg1"/>
                </a:solidFill>
                <a:latin typeface="Garamond" panose="02020404030301010803" pitchFamily="18" charset="0"/>
              </a:rPr>
              <a:t>Perhaps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will help us</a:t>
            </a:r>
            <a:r>
              <a:rPr lang="en-US" sz="3800" dirty="0">
                <a:solidFill>
                  <a:schemeClr val="tx1">
                    <a:lumMod val="50000"/>
                    <a:lumOff val="50000"/>
                  </a:schemeClr>
                </a:solidFill>
                <a:latin typeface="Garamond" panose="02020404030301010803" pitchFamily="18" charset="0"/>
              </a:rPr>
              <a:t>, for nothing can hinder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He can win a battle whether he has many warriors or only a few!”</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4003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60570"/>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One day Jonathan said to his armor bearer, “Come on, let’s go over to where the Philistines have their outpost.” But Jonathan did not tell his father what he was doing.</a:t>
            </a:r>
          </a:p>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4 	</a:t>
            </a:r>
            <a:r>
              <a:rPr lang="en-US" sz="3800" dirty="0">
                <a:solidFill>
                  <a:schemeClr val="tx1">
                    <a:lumMod val="50000"/>
                    <a:lumOff val="50000"/>
                  </a:schemeClr>
                </a:solidFill>
                <a:latin typeface="Garamond" panose="02020404030301010803" pitchFamily="18" charset="0"/>
              </a:rPr>
              <a:t>To reach the Philistine outpost, Jonathan had to go down between two rocky cliffs.</a:t>
            </a:r>
          </a:p>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“Let’s go across to the outpost…” Jonathan said to his armor bearer. “Perhaps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will help us, </a:t>
            </a:r>
            <a:r>
              <a:rPr lang="en-US" sz="3800" dirty="0">
                <a:solidFill>
                  <a:schemeClr val="bg1"/>
                </a:solidFill>
                <a:latin typeface="Garamond" panose="02020404030301010803" pitchFamily="18" charset="0"/>
              </a:rPr>
              <a:t>for</a:t>
            </a:r>
            <a:r>
              <a:rPr lang="en-US" sz="3800" dirty="0">
                <a:solidFill>
                  <a:schemeClr val="tx1">
                    <a:lumMod val="50000"/>
                    <a:lumOff val="50000"/>
                  </a:schemeClr>
                </a:solidFill>
                <a:latin typeface="Garamond" panose="02020404030301010803" pitchFamily="18" charset="0"/>
              </a:rPr>
              <a:t> </a:t>
            </a:r>
            <a:r>
              <a:rPr lang="en-US" sz="3800" dirty="0">
                <a:solidFill>
                  <a:schemeClr val="bg1"/>
                </a:solidFill>
                <a:latin typeface="Garamond" panose="02020404030301010803" pitchFamily="18" charset="0"/>
              </a:rPr>
              <a:t>nothing can hinder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He can win a battle whether he has many warriors or only a few</a:t>
            </a:r>
            <a:r>
              <a:rPr lang="en-US" sz="3800" dirty="0">
                <a:solidFill>
                  <a:schemeClr val="tx1">
                    <a:lumMod val="50000"/>
                    <a:lumOff val="50000"/>
                  </a:schemeClr>
                </a:solidFill>
                <a:latin typeface="Garamond" panose="02020404030301010803" pitchFamily="18" charset="0"/>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3EA2FDB3-A8A7-7516-718F-A0034EFD5B6B}"/>
              </a:ext>
            </a:extLst>
          </p:cNvPr>
          <p:cNvSpPr>
            <a:spLocks noChangeArrowheads="1"/>
          </p:cNvSpPr>
          <p:nvPr/>
        </p:nvSpPr>
        <p:spPr bwMode="auto">
          <a:xfrm>
            <a:off x="442400" y="3429000"/>
            <a:ext cx="10667119" cy="14568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F5578F8-6559-C8D2-350B-6C4BAE53CBB8}"/>
              </a:ext>
            </a:extLst>
          </p:cNvPr>
          <p:cNvSpPr txBox="1">
            <a:spLocks noChangeArrowheads="1"/>
          </p:cNvSpPr>
          <p:nvPr/>
        </p:nvSpPr>
        <p:spPr bwMode="auto">
          <a:xfrm>
            <a:off x="520817" y="3548625"/>
            <a:ext cx="10483202" cy="120584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“Nothing can prevent the LORD from delivering, whether by many or by a few” (NET) </a:t>
            </a:r>
          </a:p>
        </p:txBody>
      </p:sp>
    </p:spTree>
    <p:extLst>
      <p:ext uri="{BB962C8B-B14F-4D97-AF65-F5344CB8AC3E}">
        <p14:creationId xmlns:p14="http://schemas.microsoft.com/office/powerpoint/2010/main" val="426229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“Do what you think is best,” the armor bearer replied. “I’m with you completely, whatever you decide.” </a:t>
            </a:r>
          </a:p>
          <a:p>
            <a:pPr marL="468313" indent="-468313">
              <a:lnSpc>
                <a:spcPct val="90000"/>
              </a:lnSpc>
            </a:pPr>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“All right then,” Jonathan told him. “We will cross over and let them see us. </a:t>
            </a:r>
          </a:p>
          <a:p>
            <a:pPr marL="468313" indent="-468313">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If they say to us, ‘Stay where you are or we’ll kill you,’ then we will stop and not go up to them. </a:t>
            </a:r>
          </a:p>
          <a:p>
            <a:pPr marL="468313" indent="-468313">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But if they say, ‘Come on up and fight,’ then we will go up. That will be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sign that he will help us defeat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0313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“Do what you think is best,” the armor bearer replied. “I’m with you completely, whatever you decide.” </a:t>
            </a:r>
          </a:p>
          <a:p>
            <a:pPr marL="468313" indent="-468313">
              <a:lnSpc>
                <a:spcPct val="90000"/>
              </a:lnSpc>
            </a:pPr>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“All right then,” Jonathan told him. “We will cross over and let them see us. </a:t>
            </a:r>
          </a:p>
          <a:p>
            <a:pPr marL="468313" indent="-468313">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If they say to us, ‘Stay where you are or we’ll kill you,’ then we will stop and not go up to them. </a:t>
            </a:r>
          </a:p>
          <a:p>
            <a:pPr marL="468313" indent="-468313">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But if they say, ‘Come on up and fight,’ then we will go up. That will be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sign that he will help us defeat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C123604-7EB8-30D3-32D7-9BD97866DA73}"/>
              </a:ext>
            </a:extLst>
          </p:cNvPr>
          <p:cNvSpPr>
            <a:spLocks noChangeArrowheads="1"/>
          </p:cNvSpPr>
          <p:nvPr/>
        </p:nvSpPr>
        <p:spPr bwMode="auto">
          <a:xfrm>
            <a:off x="304798" y="2342952"/>
            <a:ext cx="11353801" cy="367603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273B7C49-DFD2-2C47-6781-BEA7331DAC84}"/>
              </a:ext>
            </a:extLst>
          </p:cNvPr>
          <p:cNvSpPr txBox="1">
            <a:spLocks noChangeArrowheads="1"/>
          </p:cNvSpPr>
          <p:nvPr/>
        </p:nvSpPr>
        <p:spPr bwMode="auto">
          <a:xfrm>
            <a:off x="398619" y="2485285"/>
            <a:ext cx="11158043" cy="331969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Jonathan’s plan defied all military logic: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He would give up the element of surprise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He would retreat if the Philistines abandoned their superior tactical advantage</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He would only attack if they challenged him to scale the sheer rock wall    </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90892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13"/>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24</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Then Samuel said to all the people, “This is the man the LORD has chosen as your king. No one in all Israel is like him!” </a:t>
            </a:r>
          </a:p>
          <a:p>
            <a:pPr marL="457200" marR="0" indent="-457200">
              <a:lnSpc>
                <a:spcPct val="90000"/>
              </a:lnSpc>
              <a:spcBef>
                <a:spcPts val="0"/>
              </a:spcBef>
              <a:spcAft>
                <a:spcPts val="0"/>
              </a:spcAft>
            </a:pP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And all the people shouted, “Long live the king!”</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27</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But there were some scoundrels who complained, “How can this man save us?” And they scorned him and refused to bring him gifts. But Saul ignored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182689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307974"/>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When the Philistines saw them coming, they shouted, “Look! The Hebrews are crawling out of their holes!” </a:t>
            </a:r>
          </a:p>
          <a:p>
            <a:pPr marL="468313" indent="-468313">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Then the men from the outpost shouted to Jonathan, “Come on up here, and we’ll teach you a lesson!”</a:t>
            </a:r>
          </a:p>
          <a:p>
            <a:pPr marL="468313" indent="-468313">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They climbed up using both hands and feet, and the Philistines fell before Jonathan, and his armor bearer killed those who came behind them. </a:t>
            </a:r>
          </a:p>
          <a:p>
            <a:pPr marL="468313" indent="-468313">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They killed some twenty men in all.</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6338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307974"/>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When the Philistines saw them coming, they shouted, “Look! The Hebrews are crawling out of their holes!” </a:t>
            </a:r>
          </a:p>
          <a:p>
            <a:pPr marL="468313" indent="-468313">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Then the men from the outpost shouted to Jonathan, “Come on up here, and we’ll teach you a lesson!”</a:t>
            </a:r>
          </a:p>
          <a:p>
            <a:pPr marL="468313" indent="-468313">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They climbed up using both hands and feet, and the Philistines fell before Jonathan, and his armor bearer killed those who came behind them. </a:t>
            </a:r>
          </a:p>
          <a:p>
            <a:pPr marL="468313" indent="-468313">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They killed some twenty men in all.</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4444203-4367-F6BA-31D2-F21E4D574768}"/>
              </a:ext>
            </a:extLst>
          </p:cNvPr>
          <p:cNvSpPr>
            <a:spLocks noChangeArrowheads="1"/>
          </p:cNvSpPr>
          <p:nvPr/>
        </p:nvSpPr>
        <p:spPr bwMode="auto">
          <a:xfrm>
            <a:off x="569027" y="3915635"/>
            <a:ext cx="11053946" cy="259692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2B56465F-E1B5-1823-4A4B-EB031DBC2F59}"/>
              </a:ext>
            </a:extLst>
          </p:cNvPr>
          <p:cNvSpPr txBox="1">
            <a:spLocks noChangeArrowheads="1"/>
          </p:cNvSpPr>
          <p:nvPr/>
        </p:nvSpPr>
        <p:spPr bwMode="auto">
          <a:xfrm>
            <a:off x="662848" y="4057968"/>
            <a:ext cx="10863359"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 panic broke out in the Philistine camp.</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Saul’s lookout saw the vast Philistines army “melting away in every direction.”</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Saul and his troops rush into battle.</a:t>
            </a:r>
          </a:p>
        </p:txBody>
      </p:sp>
    </p:spTree>
    <p:extLst>
      <p:ext uri="{BB962C8B-B14F-4D97-AF65-F5344CB8AC3E}">
        <p14:creationId xmlns:p14="http://schemas.microsoft.com/office/powerpoint/2010/main" val="216071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24 	</a:t>
            </a:r>
            <a:r>
              <a:rPr lang="en-US" sz="3800" dirty="0">
                <a:solidFill>
                  <a:schemeClr val="bg1"/>
                </a:solidFill>
                <a:latin typeface="Garamond" panose="02020404030301010803" pitchFamily="18" charset="0"/>
              </a:rPr>
              <a:t>Now the men of Israel were pressed to exhaustion that day, because Saul had placed them under an oath, saying, “Let a curse fall on anyone who eats before evening—before I have full revenge on my enemies.” So no one ate anything all day, </a:t>
            </a:r>
          </a:p>
          <a:p>
            <a:pPr marL="468313" indent="-468313">
              <a:lnSpc>
                <a:spcPct val="90000"/>
              </a:lnSpc>
            </a:pPr>
            <a:r>
              <a:rPr lang="en-US" sz="3800" baseline="30000" dirty="0">
                <a:solidFill>
                  <a:schemeClr val="bg1"/>
                </a:solidFill>
                <a:latin typeface="Garamond" panose="02020404030301010803" pitchFamily="18" charset="0"/>
              </a:rPr>
              <a:t>25 	</a:t>
            </a:r>
            <a:r>
              <a:rPr lang="en-US" sz="3800" dirty="0">
                <a:solidFill>
                  <a:schemeClr val="bg1"/>
                </a:solidFill>
                <a:latin typeface="Garamond" panose="02020404030301010803" pitchFamily="18" charset="0"/>
              </a:rPr>
              <a:t>even though they had all found honeycomb on the ground in the forest.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16686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24 	</a:t>
            </a:r>
            <a:r>
              <a:rPr lang="en-US" sz="3800" dirty="0">
                <a:solidFill>
                  <a:schemeClr val="tx1">
                    <a:lumMod val="50000"/>
                    <a:lumOff val="50000"/>
                  </a:schemeClr>
                </a:solidFill>
                <a:latin typeface="Garamond" panose="02020404030301010803" pitchFamily="18" charset="0"/>
              </a:rPr>
              <a:t>Now the men of Israel were pressed to exhaustion that day, because Saul had placed them under an oath, saying, “Let a curse fall on anyone who eats before evening—</a:t>
            </a:r>
            <a:r>
              <a:rPr lang="en-US" sz="3800" dirty="0">
                <a:solidFill>
                  <a:schemeClr val="bg1"/>
                </a:solidFill>
                <a:latin typeface="Garamond" panose="02020404030301010803" pitchFamily="18" charset="0"/>
              </a:rPr>
              <a:t>before I have full revenge on my enemies.” </a:t>
            </a:r>
            <a:r>
              <a:rPr lang="en-US" sz="3800" dirty="0">
                <a:solidFill>
                  <a:schemeClr val="tx1">
                    <a:lumMod val="50000"/>
                    <a:lumOff val="50000"/>
                  </a:schemeClr>
                </a:solidFill>
                <a:latin typeface="Garamond" panose="02020404030301010803" pitchFamily="18" charset="0"/>
              </a:rPr>
              <a:t>So no one ate anything all day, </a:t>
            </a:r>
          </a:p>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25 	</a:t>
            </a:r>
            <a:r>
              <a:rPr lang="en-US" sz="3800" dirty="0">
                <a:solidFill>
                  <a:schemeClr val="tx1">
                    <a:lumMod val="50000"/>
                    <a:lumOff val="50000"/>
                  </a:schemeClr>
                </a:solidFill>
                <a:latin typeface="Garamond" panose="02020404030301010803" pitchFamily="18" charset="0"/>
              </a:rPr>
              <a:t>even though they had all found honeycomb on the ground in the forest.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16478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27	</a:t>
            </a:r>
            <a:r>
              <a:rPr lang="en-US" sz="3800" dirty="0">
                <a:solidFill>
                  <a:schemeClr val="bg1"/>
                </a:solidFill>
                <a:latin typeface="Garamond" panose="02020404030301010803" pitchFamily="18" charset="0"/>
              </a:rPr>
              <a:t>But Jonathan had not heard his father’s command, and he dipped the end of his stick into a piece of honeycomb and ate the honey. After he had eaten it, he felt refreshed.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116885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27	</a:t>
            </a:r>
            <a:r>
              <a:rPr lang="en-US" sz="3800" dirty="0">
                <a:solidFill>
                  <a:schemeClr val="tx1">
                    <a:lumMod val="50000"/>
                    <a:lumOff val="50000"/>
                  </a:schemeClr>
                </a:solidFill>
                <a:latin typeface="Garamond" panose="02020404030301010803" pitchFamily="18" charset="0"/>
              </a:rPr>
              <a:t>But Jonathan had not heard his father’s command, and he dipped the end of his stick into a piece of honeycomb and ate the honey. After he had eaten it, </a:t>
            </a:r>
            <a:r>
              <a:rPr lang="en-US" sz="3800" dirty="0">
                <a:solidFill>
                  <a:schemeClr val="bg1"/>
                </a:solidFill>
                <a:latin typeface="Garamond" panose="02020404030301010803" pitchFamily="18" charset="0"/>
              </a:rPr>
              <a:t>he felt refreshed</a:t>
            </a:r>
            <a:r>
              <a:rPr lang="en-US" sz="3800" dirty="0">
                <a:solidFill>
                  <a:schemeClr val="tx1">
                    <a:lumMod val="50000"/>
                    <a:lumOff val="50000"/>
                  </a:schemeClr>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8C9C6B62-4584-864B-5D62-1ACA43435E81}"/>
              </a:ext>
            </a:extLst>
          </p:cNvPr>
          <p:cNvSpPr>
            <a:spLocks noChangeArrowheads="1"/>
          </p:cNvSpPr>
          <p:nvPr/>
        </p:nvSpPr>
        <p:spPr bwMode="auto">
          <a:xfrm>
            <a:off x="717176" y="3429001"/>
            <a:ext cx="6338944" cy="97535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BA638242-C488-0FD2-E30C-F18093275D36}"/>
              </a:ext>
            </a:extLst>
          </p:cNvPr>
          <p:cNvSpPr txBox="1">
            <a:spLocks noChangeArrowheads="1"/>
          </p:cNvSpPr>
          <p:nvPr/>
        </p:nvSpPr>
        <p:spPr bwMode="auto">
          <a:xfrm>
            <a:off x="810998" y="3571335"/>
            <a:ext cx="6229651" cy="679800"/>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4200" dirty="0">
                <a:solidFill>
                  <a:schemeClr val="bg1"/>
                </a:solidFill>
                <a:latin typeface="Garamond" panose="02020404030301010803" pitchFamily="18" charset="0"/>
              </a:rPr>
              <a:t>Lit. “his eyes brightened”</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79765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tx1">
                    <a:lumMod val="50000"/>
                    <a:lumOff val="50000"/>
                  </a:schemeClr>
                </a:solidFill>
                <a:latin typeface="Garamond" panose="02020404030301010803" pitchFamily="18" charset="0"/>
              </a:rPr>
              <a:t>27	</a:t>
            </a:r>
            <a:r>
              <a:rPr lang="en-US" sz="3800" dirty="0">
                <a:solidFill>
                  <a:schemeClr val="tx1">
                    <a:lumMod val="50000"/>
                    <a:lumOff val="50000"/>
                  </a:schemeClr>
                </a:solidFill>
                <a:latin typeface="Garamond" panose="02020404030301010803" pitchFamily="18" charset="0"/>
              </a:rPr>
              <a:t>But Jonathan had not heard his father’s command, and he dipped the end of his stick into a piece of honeycomb and ate the honey. After he had eaten it, </a:t>
            </a:r>
            <a:r>
              <a:rPr lang="en-US" sz="3800" dirty="0">
                <a:solidFill>
                  <a:schemeClr val="bg1"/>
                </a:solidFill>
                <a:latin typeface="Garamond" panose="02020404030301010803" pitchFamily="18" charset="0"/>
              </a:rPr>
              <a:t>he felt refreshed</a:t>
            </a:r>
            <a:r>
              <a:rPr lang="en-US" sz="3800" dirty="0">
                <a:solidFill>
                  <a:schemeClr val="tx1">
                    <a:lumMod val="50000"/>
                    <a:lumOff val="50000"/>
                  </a:schemeClr>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8C9C6B62-4584-864B-5D62-1ACA43435E81}"/>
              </a:ext>
            </a:extLst>
          </p:cNvPr>
          <p:cNvSpPr>
            <a:spLocks noChangeArrowheads="1"/>
          </p:cNvSpPr>
          <p:nvPr/>
        </p:nvSpPr>
        <p:spPr bwMode="auto">
          <a:xfrm>
            <a:off x="717176" y="3429001"/>
            <a:ext cx="10575664" cy="201167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BA638242-C488-0FD2-E30C-F18093275D36}"/>
              </a:ext>
            </a:extLst>
          </p:cNvPr>
          <p:cNvSpPr txBox="1">
            <a:spLocks noChangeArrowheads="1"/>
          </p:cNvSpPr>
          <p:nvPr/>
        </p:nvSpPr>
        <p:spPr bwMode="auto">
          <a:xfrm>
            <a:off x="810998" y="3525615"/>
            <a:ext cx="10393324" cy="1843197"/>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During the battle, Saul consulted the Lord as to whether they should pursue the Philistines through the night.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89556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39 	</a:t>
            </a:r>
            <a:r>
              <a:rPr lang="en-US" sz="3800" dirty="0">
                <a:solidFill>
                  <a:schemeClr val="bg1"/>
                </a:solidFill>
                <a:latin typeface="Garamond" panose="02020404030301010803" pitchFamily="18" charset="0"/>
              </a:rPr>
              <a:t>I vow by the name of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who rescued Israel that the sinner will surely die, even if it is my own son Jonathan!”</a:t>
            </a:r>
            <a:r>
              <a:rPr lang="en-US" sz="3800" baseline="30000" dirty="0">
                <a:solidFill>
                  <a:schemeClr val="bg1"/>
                </a:solidFill>
                <a:latin typeface="Garamond" panose="02020404030301010803" pitchFamily="18" charset="0"/>
              </a:rPr>
              <a:t> </a:t>
            </a:r>
            <a:endParaRPr lang="en-US" sz="3800" dirty="0">
              <a:solidFill>
                <a:schemeClr val="bg1"/>
              </a:solidFill>
              <a:latin typeface="Garamond" panose="02020404030301010803" pitchFamily="18" charset="0"/>
            </a:endParaRPr>
          </a:p>
          <a:p>
            <a:pPr marL="468313" indent="-468313">
              <a:lnSpc>
                <a:spcPct val="90000"/>
              </a:lnSpc>
            </a:pPr>
            <a:r>
              <a:rPr lang="en-US" sz="3800" baseline="30000" dirty="0">
                <a:solidFill>
                  <a:schemeClr val="bg1"/>
                </a:solidFill>
                <a:latin typeface="Garamond" panose="02020404030301010803" pitchFamily="18" charset="0"/>
              </a:rPr>
              <a:t>43 	</a:t>
            </a:r>
            <a:r>
              <a:rPr lang="en-US" sz="3800" dirty="0">
                <a:solidFill>
                  <a:schemeClr val="bg1"/>
                </a:solidFill>
                <a:latin typeface="Garamond" panose="02020404030301010803" pitchFamily="18" charset="0"/>
              </a:rPr>
              <a:t>“Tell me what you have done,” Saul demanded of Jonathan. </a:t>
            </a:r>
          </a:p>
          <a:p>
            <a:pPr marL="468313" indent="-468313">
              <a:lnSpc>
                <a:spcPct val="90000"/>
              </a:lnSpc>
            </a:pPr>
            <a:r>
              <a:rPr lang="en-US" sz="3800" dirty="0">
                <a:solidFill>
                  <a:schemeClr val="bg1"/>
                </a:solidFill>
                <a:latin typeface="Garamond" panose="02020404030301010803" pitchFamily="18" charset="0"/>
              </a:rPr>
              <a:t>	“I tasted a little honey,” Jonathan admitted. “Does that deserve death?” </a:t>
            </a:r>
          </a:p>
          <a:p>
            <a:pPr marL="468313" indent="-468313">
              <a:lnSpc>
                <a:spcPct val="90000"/>
              </a:lnSpc>
            </a:pPr>
            <a:r>
              <a:rPr lang="en-US" sz="3800" baseline="30000" dirty="0">
                <a:solidFill>
                  <a:schemeClr val="bg1"/>
                </a:solidFill>
                <a:latin typeface="Garamond" panose="02020404030301010803" pitchFamily="18" charset="0"/>
              </a:rPr>
              <a:t>44 	</a:t>
            </a:r>
            <a:r>
              <a:rPr lang="en-US" sz="3800" dirty="0">
                <a:solidFill>
                  <a:schemeClr val="bg1"/>
                </a:solidFill>
                <a:latin typeface="Garamond" panose="02020404030301010803" pitchFamily="18" charset="0"/>
              </a:rPr>
              <a:t>“Yes, Jonathan,” Saul said, “you must die! May God strike me and even kill me if you do not die for this.”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47495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255378"/>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45 	</a:t>
            </a:r>
            <a:r>
              <a:rPr lang="en-US" sz="3800" dirty="0">
                <a:solidFill>
                  <a:schemeClr val="bg1"/>
                </a:solidFill>
                <a:latin typeface="Garamond" panose="02020404030301010803" pitchFamily="18" charset="0"/>
              </a:rPr>
              <a:t>But the people broke in and said to Saul, “Jonathan has won this great victory for Israel. Should he die? Far from it! As surely as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lives, not one hair on his head will be touched, for God helped him do a great deed today.” So the people rescued Jonathan, and he was not put to death.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375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255378"/>
          </a:xfrm>
          <a:prstGeom prst="rect">
            <a:avLst/>
          </a:prstGeom>
          <a:noFill/>
          <a:ln w="9525">
            <a:noFill/>
            <a:miter lim="800000"/>
            <a:headEnd/>
            <a:tailEnd/>
          </a:ln>
        </p:spPr>
        <p:txBody>
          <a:bodyPr wrap="square">
            <a:spAutoFit/>
          </a:bodyPr>
          <a:lstStyle/>
          <a:p>
            <a:pPr marL="468313" indent="-468313">
              <a:lnSpc>
                <a:spcPct val="90000"/>
              </a:lnSpc>
            </a:pPr>
            <a:r>
              <a:rPr lang="en-US" sz="3800" baseline="30000" dirty="0">
                <a:solidFill>
                  <a:schemeClr val="bg1"/>
                </a:solidFill>
                <a:latin typeface="Garamond" panose="02020404030301010803" pitchFamily="18" charset="0"/>
              </a:rPr>
              <a:t>47 	</a:t>
            </a:r>
            <a:r>
              <a:rPr lang="en-US" sz="3800" dirty="0">
                <a:solidFill>
                  <a:schemeClr val="bg1"/>
                </a:solidFill>
                <a:latin typeface="Garamond" panose="02020404030301010803" pitchFamily="18" charset="0"/>
              </a:rPr>
              <a:t>Now when Saul had secured his grasp on Israel’s throne, he fought against his enemies in every direction…wherever he turned, he was victorious. </a:t>
            </a:r>
          </a:p>
          <a:p>
            <a:pPr marL="468313" indent="-468313">
              <a:lnSpc>
                <a:spcPct val="90000"/>
              </a:lnSpc>
            </a:pPr>
            <a:r>
              <a:rPr lang="en-US" sz="3800" baseline="30000" dirty="0">
                <a:solidFill>
                  <a:schemeClr val="bg1"/>
                </a:solidFill>
                <a:latin typeface="Garamond" panose="02020404030301010803" pitchFamily="18" charset="0"/>
              </a:rPr>
              <a:t>48 	</a:t>
            </a:r>
            <a:r>
              <a:rPr lang="en-US" sz="3800" dirty="0">
                <a:solidFill>
                  <a:schemeClr val="bg1"/>
                </a:solidFill>
                <a:latin typeface="Garamond" panose="02020404030301010803" pitchFamily="18" charset="0"/>
              </a:rPr>
              <a:t>He performed great deeds and conquered the Amalekites, saving Israel from all those who had plundered them.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8795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65138" indent="-452438">
              <a:lnSpc>
                <a:spcPct val="90000"/>
              </a:lnSpc>
            </a:pPr>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About a month later, King </a:t>
            </a:r>
            <a:r>
              <a:rPr lang="en-US" sz="3800" dirty="0" err="1">
                <a:solidFill>
                  <a:schemeClr val="bg1"/>
                </a:solidFill>
                <a:latin typeface="Garamond" panose="02020404030301010803" pitchFamily="18" charset="0"/>
              </a:rPr>
              <a:t>Nahash</a:t>
            </a:r>
            <a:r>
              <a:rPr lang="en-US" sz="3800" dirty="0">
                <a:solidFill>
                  <a:schemeClr val="bg1"/>
                </a:solidFill>
                <a:latin typeface="Garamond" panose="02020404030301010803" pitchFamily="18" charset="0"/>
              </a:rPr>
              <a:t> of Ammon led his army against the Israelite town of </a:t>
            </a:r>
            <a:r>
              <a:rPr lang="en-US" sz="3800" dirty="0" err="1">
                <a:solidFill>
                  <a:schemeClr val="bg1"/>
                </a:solidFill>
                <a:latin typeface="Garamond" panose="02020404030301010803" pitchFamily="18" charset="0"/>
              </a:rPr>
              <a:t>Jabesh</a:t>
            </a:r>
            <a:r>
              <a:rPr lang="en-US" sz="3800" dirty="0">
                <a:solidFill>
                  <a:schemeClr val="bg1"/>
                </a:solidFill>
                <a:latin typeface="Garamond" panose="02020404030301010803" pitchFamily="18" charset="0"/>
              </a:rPr>
              <a:t>. But all the citizens of </a:t>
            </a:r>
            <a:r>
              <a:rPr lang="en-US" sz="3800" dirty="0" err="1">
                <a:solidFill>
                  <a:schemeClr val="bg1"/>
                </a:solidFill>
                <a:latin typeface="Garamond" panose="02020404030301010803" pitchFamily="18" charset="0"/>
              </a:rPr>
              <a:t>Jabesh</a:t>
            </a:r>
            <a:r>
              <a:rPr lang="en-US" sz="3800" dirty="0">
                <a:solidFill>
                  <a:schemeClr val="bg1"/>
                </a:solidFill>
                <a:latin typeface="Garamond" panose="02020404030301010803" pitchFamily="18" charset="0"/>
              </a:rPr>
              <a:t> asked for peace. “Make a treaty with us, and we will be your servants,” they pleaded. </a:t>
            </a:r>
          </a:p>
          <a:p>
            <a:pPr marL="465138" indent="-452438">
              <a:lnSpc>
                <a:spcPct val="90000"/>
              </a:lnSpc>
            </a:pPr>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“All right,” </a:t>
            </a:r>
            <a:r>
              <a:rPr lang="en-US" sz="3800" dirty="0" err="1">
                <a:solidFill>
                  <a:schemeClr val="bg1"/>
                </a:solidFill>
                <a:latin typeface="Garamond" panose="02020404030301010803" pitchFamily="18" charset="0"/>
              </a:rPr>
              <a:t>Nahash</a:t>
            </a:r>
            <a:r>
              <a:rPr lang="en-US" sz="3800" dirty="0">
                <a:solidFill>
                  <a:schemeClr val="bg1"/>
                </a:solidFill>
                <a:latin typeface="Garamond" panose="02020404030301010803" pitchFamily="18" charset="0"/>
              </a:rPr>
              <a:t> said, “but only on one condition. I will gouge out the right eye of every one of you as a disgrace to all Israel!”</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5519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Saul and his men spared Agag’s life and kept the best of the sheep and goats, the cattle, the fat calves, and the lambs—everything, in fact, that appealed to them. They destroyed only what was worthless or of poor quality.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10 </a:t>
            </a: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Then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said to Samuel, </a:t>
            </a: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“I am sorry that I ever made Saul king, for he has not been loyal to me and has refused to obey my command.” Samuel was so deeply moved when he heard this that he cried out to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all night.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15</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1654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Early the next morning Samuel went to find Saul. Someone told him, “Saul went to the town of Carmel to set up a monument to himself; then he went on to Gilgal.”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When Samuel finally found him, Saul greeted him cheerfully. “May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bless you,” he said. “I have carried out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 command!”</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15</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591757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16 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Samuel said to Saul, “Stop! Listen to what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told me last night!”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68313" marR="0" indent="-454025">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“What did he tell you?” Saul asked.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Samuel told him, “Although you may think little of yourself, are you not the leader of the tribes of Israel?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has anointed you king of Israel. </a:t>
            </a: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Why haven’t you obeyed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15</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483567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I did obey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Saul insisted. </a:t>
            </a: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My troops brought in the best of the sheep, goats, cattle, and plunder to sacrifice to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your God in Gilgal.”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68313" marR="0" indent="-454025">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Samuel replied, “What is more pleasing to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your burnt offerings and sacrifices or your obedience to his voice? Listen! Obedience is better than sacrifice, and submission is better than offering the fat of rams.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15</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423606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dirty="0">
                <a:solidFill>
                  <a:prstClr val="white"/>
                </a:solidFill>
                <a:latin typeface="Garamond" panose="02020404030301010803" pitchFamily="18" charset="0"/>
                <a:cs typeface="Arial" charset="0"/>
              </a:rPr>
              <a:t>Why did he fail?</a:t>
            </a:r>
            <a:endParaRPr kumimoji="0" lang="en-US" sz="8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871413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A39C3FA6-7ADF-6768-28A6-51CAC52EADB7}"/>
              </a:ext>
            </a:extLst>
          </p:cNvPr>
          <p:cNvSpPr>
            <a:spLocks noChangeArrowheads="1"/>
          </p:cNvSpPr>
          <p:nvPr/>
        </p:nvSpPr>
        <p:spPr bwMode="auto">
          <a:xfrm>
            <a:off x="410151" y="1357796"/>
            <a:ext cx="10863863" cy="2071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901C385C-3860-356B-D809-05961ABB926E}"/>
              </a:ext>
            </a:extLst>
          </p:cNvPr>
          <p:cNvSpPr txBox="1">
            <a:spLocks noChangeArrowheads="1"/>
          </p:cNvSpPr>
          <p:nvPr/>
        </p:nvSpPr>
        <p:spPr bwMode="auto">
          <a:xfrm>
            <a:off x="489474" y="1518058"/>
            <a:ext cx="10676555" cy="175984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“Although you may think little of yourself…the LORD has anointed you king of Israel.” (1 Samuel 15:17) </a:t>
            </a:r>
          </a:p>
        </p:txBody>
      </p:sp>
    </p:spTree>
    <p:extLst>
      <p:ext uri="{BB962C8B-B14F-4D97-AF65-F5344CB8AC3E}">
        <p14:creationId xmlns:p14="http://schemas.microsoft.com/office/powerpoint/2010/main" val="386942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618631"/>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You try to draw people to yourself, not to God.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3923FA71-D0C1-9DC5-EE2D-7C6A4EC40ED5}"/>
              </a:ext>
            </a:extLst>
          </p:cNvPr>
          <p:cNvSpPr>
            <a:spLocks noChangeArrowheads="1"/>
          </p:cNvSpPr>
          <p:nvPr/>
        </p:nvSpPr>
        <p:spPr bwMode="auto">
          <a:xfrm>
            <a:off x="304800" y="1935625"/>
            <a:ext cx="10863863" cy="167384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3CFF443D-FD89-3ADD-E951-492726DA277D}"/>
              </a:ext>
            </a:extLst>
          </p:cNvPr>
          <p:cNvSpPr txBox="1">
            <a:spLocks noChangeArrowheads="1"/>
          </p:cNvSpPr>
          <p:nvPr/>
        </p:nvSpPr>
        <p:spPr bwMode="auto">
          <a:xfrm>
            <a:off x="384123" y="2168076"/>
            <a:ext cx="10676555" cy="1205843"/>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The episode involving the honey was a test of loyalty to Saul, not to God. </a:t>
            </a:r>
          </a:p>
        </p:txBody>
      </p:sp>
    </p:spTree>
    <p:extLst>
      <p:ext uri="{BB962C8B-B14F-4D97-AF65-F5344CB8AC3E}">
        <p14:creationId xmlns:p14="http://schemas.microsoft.com/office/powerpoint/2010/main" val="194977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676485"/>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You try to draw people to yourself, not to God. </a:t>
            </a:r>
          </a:p>
          <a:p>
            <a:pPr marL="457200" indent="-457200">
              <a:lnSpc>
                <a:spcPct val="90000"/>
              </a:lnSpc>
            </a:pPr>
            <a:r>
              <a:rPr lang="en-US" sz="3800" dirty="0">
                <a:solidFill>
                  <a:schemeClr val="bg1"/>
                </a:solidFill>
                <a:latin typeface="Garamond" panose="02020404030301010803" pitchFamily="18" charset="0"/>
              </a:rPr>
              <a:t>►	Willing to use or hurt the people they care about most to prove themselves.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2D1A70A-F579-9D71-8BB5-9D129C9D1C58}"/>
              </a:ext>
            </a:extLst>
          </p:cNvPr>
          <p:cNvSpPr>
            <a:spLocks noChangeArrowheads="1"/>
          </p:cNvSpPr>
          <p:nvPr/>
        </p:nvSpPr>
        <p:spPr bwMode="auto">
          <a:xfrm>
            <a:off x="410151" y="2957996"/>
            <a:ext cx="10863863" cy="2071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D65104B-5E20-8E33-AA7D-6F309ADC7216}"/>
              </a:ext>
            </a:extLst>
          </p:cNvPr>
          <p:cNvSpPr txBox="1">
            <a:spLocks noChangeArrowheads="1"/>
          </p:cNvSpPr>
          <p:nvPr/>
        </p:nvSpPr>
        <p:spPr bwMode="auto">
          <a:xfrm>
            <a:off x="489474" y="3118258"/>
            <a:ext cx="10676555" cy="175984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“I vow by the name of the Lord who rescued Israel that the sinner will surely die, even if it is my own son Jonathan!” (14:39)</a:t>
            </a:r>
          </a:p>
        </p:txBody>
      </p:sp>
    </p:spTree>
    <p:extLst>
      <p:ext uri="{BB962C8B-B14F-4D97-AF65-F5344CB8AC3E}">
        <p14:creationId xmlns:p14="http://schemas.microsoft.com/office/powerpoint/2010/main" val="147739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You try to draw people to yourself, not to God. </a:t>
            </a:r>
          </a:p>
          <a:p>
            <a:pPr marL="457200" indent="-457200">
              <a:lnSpc>
                <a:spcPct val="90000"/>
              </a:lnSpc>
            </a:pPr>
            <a:r>
              <a:rPr lang="en-US" sz="3800" dirty="0">
                <a:solidFill>
                  <a:schemeClr val="bg1"/>
                </a:solidFill>
                <a:latin typeface="Garamond" panose="02020404030301010803" pitchFamily="18" charset="0"/>
              </a:rPr>
              <a:t>►	Willing to use or hurt the people they care about most to prove themselves. </a:t>
            </a:r>
          </a:p>
          <a:p>
            <a:pPr marL="457200" indent="-457200">
              <a:lnSpc>
                <a:spcPct val="90000"/>
              </a:lnSpc>
            </a:pPr>
            <a:r>
              <a:rPr lang="en-US" sz="3800" dirty="0">
                <a:solidFill>
                  <a:schemeClr val="bg1"/>
                </a:solidFill>
                <a:latin typeface="Garamond" panose="02020404030301010803" pitchFamily="18" charset="0"/>
              </a:rPr>
              <a:t>►	Use fear, intimidation and manipulation.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2D1A70A-F579-9D71-8BB5-9D129C9D1C58}"/>
              </a:ext>
            </a:extLst>
          </p:cNvPr>
          <p:cNvSpPr>
            <a:spLocks noChangeArrowheads="1"/>
          </p:cNvSpPr>
          <p:nvPr/>
        </p:nvSpPr>
        <p:spPr bwMode="auto">
          <a:xfrm>
            <a:off x="364431" y="3430436"/>
            <a:ext cx="11538009" cy="3214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D65104B-5E20-8E33-AA7D-6F309ADC7216}"/>
              </a:ext>
            </a:extLst>
          </p:cNvPr>
          <p:cNvSpPr txBox="1">
            <a:spLocks noChangeArrowheads="1"/>
          </p:cNvSpPr>
          <p:nvPr/>
        </p:nvSpPr>
        <p:spPr bwMode="auto">
          <a:xfrm>
            <a:off x="443754" y="3484018"/>
            <a:ext cx="11339078" cy="308885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1 Samuel 18:20-21: Saul’s daughter Michal was in love with David, and when they told Saul about it, he was pleased. “I will give her to him,” he thought, “so that she may be a snare to him and so that the hand of the Philistines may be against him.” So Saul said to David, “Now you have a second opportunity to become my son-in-law.” </a:t>
            </a:r>
          </a:p>
        </p:txBody>
      </p:sp>
    </p:spTree>
    <p:extLst>
      <p:ext uri="{BB962C8B-B14F-4D97-AF65-F5344CB8AC3E}">
        <p14:creationId xmlns:p14="http://schemas.microsoft.com/office/powerpoint/2010/main" val="7237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Jealous when others get the attention, they feel they deserve</a:t>
            </a: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2D1A70A-F579-9D71-8BB5-9D129C9D1C58}"/>
              </a:ext>
            </a:extLst>
          </p:cNvPr>
          <p:cNvSpPr>
            <a:spLocks noChangeArrowheads="1"/>
          </p:cNvSpPr>
          <p:nvPr/>
        </p:nvSpPr>
        <p:spPr bwMode="auto">
          <a:xfrm>
            <a:off x="326995" y="2467181"/>
            <a:ext cx="9929525" cy="13580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D65104B-5E20-8E33-AA7D-6F309ADC7216}"/>
              </a:ext>
            </a:extLst>
          </p:cNvPr>
          <p:cNvSpPr txBox="1">
            <a:spLocks noChangeArrowheads="1"/>
          </p:cNvSpPr>
          <p:nvPr/>
        </p:nvSpPr>
        <p:spPr bwMode="auto">
          <a:xfrm>
            <a:off x="406318" y="2612204"/>
            <a:ext cx="9758326" cy="106663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It’s wasn’t lost on Saul that his son was seeing spectacular military success.</a:t>
            </a:r>
          </a:p>
        </p:txBody>
      </p:sp>
    </p:spTree>
    <p:extLst>
      <p:ext uri="{BB962C8B-B14F-4D97-AF65-F5344CB8AC3E}">
        <p14:creationId xmlns:p14="http://schemas.microsoft.com/office/powerpoint/2010/main" val="86260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65138" indent="-452438">
              <a:lnSpc>
                <a:spcPct val="90000"/>
              </a:lnSpc>
            </a:pPr>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“Give us seven days to send messengers throughout Israel!” replied the elders of </a:t>
            </a:r>
            <a:r>
              <a:rPr lang="en-US" sz="3800" dirty="0" err="1">
                <a:solidFill>
                  <a:schemeClr val="bg1"/>
                </a:solidFill>
                <a:latin typeface="Garamond" panose="02020404030301010803" pitchFamily="18" charset="0"/>
              </a:rPr>
              <a:t>Jabesh</a:t>
            </a:r>
            <a:r>
              <a:rPr lang="en-US" sz="3800" dirty="0">
                <a:solidFill>
                  <a:schemeClr val="bg1"/>
                </a:solidFill>
                <a:latin typeface="Garamond" panose="02020404030301010803" pitchFamily="18" charset="0"/>
              </a:rPr>
              <a:t>. “If no one comes to save us, we will agree to your terms.” </a:t>
            </a:r>
          </a:p>
          <a:p>
            <a:pPr marL="465138" indent="-452438">
              <a:lnSpc>
                <a:spcPct val="90000"/>
              </a:lnSpc>
            </a:pPr>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When the messengers came to Gibeah of Saul and told the people about their plight, everyone broke into tears. </a:t>
            </a:r>
          </a:p>
          <a:p>
            <a:pPr marL="465138" indent="-452438">
              <a:lnSpc>
                <a:spcPct val="90000"/>
              </a:lnSpc>
            </a:pPr>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Saul had been plowing a field with his oxen, and when he returned to town, he asked, “What’s the matter? Why is everyone crying?” So they told him about the message from </a:t>
            </a:r>
            <a:r>
              <a:rPr lang="en-US" sz="3800" dirty="0" err="1">
                <a:solidFill>
                  <a:schemeClr val="bg1"/>
                </a:solidFill>
                <a:latin typeface="Garamond" panose="02020404030301010803" pitchFamily="18" charset="0"/>
              </a:rPr>
              <a:t>Jabesh</a:t>
            </a: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0640090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Jealous when others get the attention, they feel they deserve</a:t>
            </a:r>
            <a:r>
              <a:rPr lang="en-US" sz="3800" dirty="0">
                <a:solidFill>
                  <a:schemeClr val="bg1"/>
                </a:solidFill>
                <a:latin typeface="Garamond" panose="02020404030301010803" pitchFamily="18" charset="0"/>
              </a:rPr>
              <a:t>. </a:t>
            </a:r>
          </a:p>
          <a:p>
            <a:pPr marL="457200" indent="-457200">
              <a:lnSpc>
                <a:spcPct val="90000"/>
              </a:lnSpc>
            </a:pPr>
            <a:r>
              <a:rPr lang="en-US" sz="3800" dirty="0">
                <a:solidFill>
                  <a:schemeClr val="bg1"/>
                </a:solidFill>
                <a:latin typeface="Garamond" panose="02020404030301010803" pitchFamily="18" charset="0"/>
              </a:rPr>
              <a:t>►	Furious when they must stand in the shadow of others.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975BED1E-85AA-0E2D-896B-D245B932DCC5}"/>
              </a:ext>
            </a:extLst>
          </p:cNvPr>
          <p:cNvSpPr>
            <a:spLocks noChangeArrowheads="1"/>
          </p:cNvSpPr>
          <p:nvPr/>
        </p:nvSpPr>
        <p:spPr bwMode="auto">
          <a:xfrm>
            <a:off x="1065471" y="3384649"/>
            <a:ext cx="9721295" cy="2227747"/>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A760AF98-74CB-5D46-E629-7140415B068C}"/>
              </a:ext>
            </a:extLst>
          </p:cNvPr>
          <p:cNvSpPr txBox="1">
            <a:spLocks noChangeArrowheads="1"/>
          </p:cNvSpPr>
          <p:nvPr/>
        </p:nvSpPr>
        <p:spPr bwMode="auto">
          <a:xfrm>
            <a:off x="1144794" y="3468712"/>
            <a:ext cx="9553686" cy="2036135"/>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1 Samuel 18:7, 8: As they danced, they sang: “Saul has slain his thousands, and David his tens of thousands.” Saul was very angry; this refrain displeased him greatly.</a:t>
            </a:r>
          </a:p>
        </p:txBody>
      </p:sp>
    </p:spTree>
    <p:extLst>
      <p:ext uri="{BB962C8B-B14F-4D97-AF65-F5344CB8AC3E}">
        <p14:creationId xmlns:p14="http://schemas.microsoft.com/office/powerpoint/2010/main" val="310029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More likely to get into conflict and fights.</a:t>
            </a:r>
          </a:p>
          <a:p>
            <a:pPr marL="457200" indent="-457200">
              <a:lnSpc>
                <a:spcPct val="90000"/>
              </a:lnSpc>
            </a:pPr>
            <a:r>
              <a:rPr lang="en-US" sz="3800" dirty="0">
                <a:solidFill>
                  <a:schemeClr val="bg1"/>
                </a:solidFill>
                <a:latin typeface="Garamond" panose="02020404030301010803" pitchFamily="18" charset="0"/>
              </a:rPr>
              <a:t>►	Impatience: Running out ahead of the Lord</a:t>
            </a:r>
          </a:p>
          <a:p>
            <a:pPr marL="457200" indent="-457200">
              <a:lnSpc>
                <a:spcPct val="90000"/>
              </a:lnSpc>
            </a:pPr>
            <a:r>
              <a:rPr lang="en-US" sz="3800" dirty="0">
                <a:solidFill>
                  <a:schemeClr val="bg1"/>
                </a:solidFill>
                <a:latin typeface="Garamond" panose="02020404030301010803" pitchFamily="18" charset="0"/>
              </a:rPr>
              <a:t>►	Project false confidence </a:t>
            </a:r>
          </a:p>
          <a:p>
            <a:pPr marL="920750" indent="-438150">
              <a:lnSpc>
                <a:spcPct val="90000"/>
              </a:lnSpc>
              <a:buFont typeface="Arial" panose="020B0604020202020204" pitchFamily="34" charset="0"/>
              <a:buChar char="•"/>
            </a:pPr>
            <a:r>
              <a:rPr lang="en-US" sz="3800" dirty="0">
                <a:solidFill>
                  <a:schemeClr val="bg1"/>
                </a:solidFill>
                <a:latin typeface="Garamond" panose="02020404030301010803" pitchFamily="18" charset="0"/>
              </a:rPr>
              <a:t>Self-deception</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F1AE8617-2B4F-DD53-B3FC-14D53B392F07}"/>
              </a:ext>
            </a:extLst>
          </p:cNvPr>
          <p:cNvSpPr>
            <a:spLocks noChangeArrowheads="1"/>
          </p:cNvSpPr>
          <p:nvPr/>
        </p:nvSpPr>
        <p:spPr bwMode="auto">
          <a:xfrm>
            <a:off x="256674" y="3429001"/>
            <a:ext cx="4989095" cy="285148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709FB7D-6DEE-D666-B3B4-B21886567DFA}"/>
              </a:ext>
            </a:extLst>
          </p:cNvPr>
          <p:cNvSpPr txBox="1">
            <a:spLocks noChangeArrowheads="1"/>
          </p:cNvSpPr>
          <p:nvPr/>
        </p:nvSpPr>
        <p:spPr bwMode="auto">
          <a:xfrm>
            <a:off x="405732" y="3619461"/>
            <a:ext cx="4713889" cy="2424895"/>
          </a:xfrm>
          <a:prstGeom prst="rect">
            <a:avLst/>
          </a:prstGeom>
          <a:noFill/>
          <a:ln w="38100">
            <a:noFill/>
            <a:miter lim="800000"/>
            <a:headEnd/>
            <a:tailEnd/>
          </a:ln>
        </p:spPr>
        <p:txBody>
          <a:bodyPr wrap="square">
            <a:spAutoFit/>
          </a:bodyPr>
          <a:lstStyle/>
          <a:p>
            <a:pPr marL="23813" indent="-23813" algn="ctr">
              <a:lnSpc>
                <a:spcPct val="90000"/>
              </a:lnSpc>
              <a:spcAft>
                <a:spcPts val="600"/>
              </a:spcAft>
              <a:buSzPct val="100000"/>
              <a:defRPr/>
            </a:pPr>
            <a:r>
              <a:rPr lang="en-US" sz="4200" dirty="0">
                <a:solidFill>
                  <a:schemeClr val="bg1"/>
                </a:solidFill>
                <a:latin typeface="Garamond" panose="02020404030301010803" pitchFamily="18" charset="0"/>
              </a:rPr>
              <a:t>Self-deception is not the worst thing we do but it’s the reason we do horrible things.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22292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More likely to get into conflict and fights.</a:t>
            </a:r>
          </a:p>
          <a:p>
            <a:pPr marL="457200" indent="-457200">
              <a:lnSpc>
                <a:spcPct val="90000"/>
              </a:lnSpc>
            </a:pPr>
            <a:r>
              <a:rPr lang="en-US" sz="3800" dirty="0">
                <a:solidFill>
                  <a:schemeClr val="bg1"/>
                </a:solidFill>
                <a:latin typeface="Garamond" panose="02020404030301010803" pitchFamily="18" charset="0"/>
              </a:rPr>
              <a:t>►	Impatience: Running out ahead of the Lord</a:t>
            </a:r>
          </a:p>
          <a:p>
            <a:pPr marL="457200" indent="-457200">
              <a:lnSpc>
                <a:spcPct val="90000"/>
              </a:lnSpc>
            </a:pPr>
            <a:r>
              <a:rPr lang="en-US" sz="3800" dirty="0">
                <a:solidFill>
                  <a:schemeClr val="bg1"/>
                </a:solidFill>
                <a:latin typeface="Garamond" panose="02020404030301010803" pitchFamily="18" charset="0"/>
              </a:rPr>
              <a:t>►	Project false confidence </a:t>
            </a:r>
          </a:p>
          <a:p>
            <a:pPr marL="920750" indent="-438150">
              <a:lnSpc>
                <a:spcPct val="90000"/>
              </a:lnSpc>
              <a:buFont typeface="Arial" panose="020B0604020202020204" pitchFamily="34" charset="0"/>
              <a:buChar char="•"/>
            </a:pPr>
            <a:r>
              <a:rPr lang="en-US" sz="3800" dirty="0">
                <a:solidFill>
                  <a:schemeClr val="bg1"/>
                </a:solidFill>
                <a:latin typeface="Garamond" panose="02020404030301010803" pitchFamily="18" charset="0"/>
              </a:rPr>
              <a:t>Self-deception</a:t>
            </a:r>
          </a:p>
          <a:p>
            <a:pPr marL="920750" indent="-438150">
              <a:lnSpc>
                <a:spcPct val="90000"/>
              </a:lnSpc>
              <a:buFont typeface="Arial" panose="020B0604020202020204" pitchFamily="34" charset="0"/>
              <a:buChar char="•"/>
            </a:pPr>
            <a:r>
              <a:rPr lang="en-US" sz="3800" dirty="0">
                <a:solidFill>
                  <a:schemeClr val="bg1"/>
                </a:solidFill>
                <a:latin typeface="Garamond" panose="02020404030301010803" pitchFamily="18" charset="0"/>
              </a:rPr>
              <a:t>Unwilling to take responsibility</a:t>
            </a:r>
          </a:p>
          <a:p>
            <a:pPr marL="920750" indent="-438150">
              <a:lnSpc>
                <a:spcPct val="90000"/>
              </a:lnSpc>
              <a:buFont typeface="Arial" panose="020B0604020202020204" pitchFamily="34" charset="0"/>
              <a:buChar char="•"/>
            </a:pPr>
            <a:r>
              <a:rPr lang="en-US" sz="3800" dirty="0">
                <a:solidFill>
                  <a:schemeClr val="bg1"/>
                </a:solidFill>
                <a:latin typeface="Garamond" panose="02020404030301010803" pitchFamily="18" charset="0"/>
              </a:rPr>
              <a:t>Making excuses</a:t>
            </a:r>
          </a:p>
          <a:p>
            <a:pPr marL="920750" indent="-438150">
              <a:lnSpc>
                <a:spcPct val="90000"/>
              </a:lnSpc>
              <a:buFont typeface="Arial" panose="020B0604020202020204" pitchFamily="34" charset="0"/>
              <a:buChar char="•"/>
            </a:pPr>
            <a:r>
              <a:rPr lang="en-US" sz="3800" dirty="0">
                <a:solidFill>
                  <a:schemeClr val="bg1"/>
                </a:solidFill>
                <a:latin typeface="Garamond" panose="02020404030301010803" pitchFamily="18" charset="0"/>
              </a:rPr>
              <a:t>Which leads to bad decisions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Saul: Plagued by Insecurity and Fear</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2171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Jon: Bold and Confident in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ED561B9-9780-24E1-D8A3-50C8BFB104C6}"/>
              </a:ext>
            </a:extLst>
          </p:cNvPr>
          <p:cNvSpPr>
            <a:spLocks noChangeArrowheads="1"/>
          </p:cNvSpPr>
          <p:nvPr/>
        </p:nvSpPr>
        <p:spPr bwMode="auto">
          <a:xfrm>
            <a:off x="410151" y="1357796"/>
            <a:ext cx="10863863" cy="2071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2DF3F89-6952-07B0-1B5B-3B8C95FA524D}"/>
              </a:ext>
            </a:extLst>
          </p:cNvPr>
          <p:cNvSpPr txBox="1">
            <a:spLocks noChangeArrowheads="1"/>
          </p:cNvSpPr>
          <p:nvPr/>
        </p:nvSpPr>
        <p:spPr bwMode="auto">
          <a:xfrm>
            <a:off x="489474" y="1518058"/>
            <a:ext cx="10676555" cy="175984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“Come on, climb right behind me,” Jonathan said to his armor bearer, “for the Lord will help us defeat them!” </a:t>
            </a:r>
          </a:p>
        </p:txBody>
      </p:sp>
    </p:spTree>
    <p:extLst>
      <p:ext uri="{BB962C8B-B14F-4D97-AF65-F5344CB8AC3E}">
        <p14:creationId xmlns:p14="http://schemas.microsoft.com/office/powerpoint/2010/main" val="393974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307974"/>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Willing to take risks (14:6)</a:t>
            </a:r>
          </a:p>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Bold and fearless (14:8)</a:t>
            </a:r>
          </a:p>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Not entitled – “Perhaps the Lord will work for us” (14:10)</a:t>
            </a:r>
          </a:p>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People followed him out of love and loyalty, not fear and compulsion – “Go ahead, I’m with you heart and soul” (14:7)</a:t>
            </a:r>
          </a:p>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ea typeface="Calibri" panose="020F0502020204030204" pitchFamily="34" charset="0"/>
                <a:cs typeface="Times New Roman (Body CS)"/>
              </a:rPr>
              <a:t>Sought the Lord in decisions</a:t>
            </a:r>
            <a:r>
              <a:rPr lang="en-US" sz="3800" dirty="0">
                <a:solidFill>
                  <a:schemeClr val="bg1"/>
                </a:solidFill>
                <a:effectLst/>
                <a:latin typeface="Garamond" panose="02020404030301010803" pitchFamily="18" charset="0"/>
                <a:ea typeface="Calibri" panose="020F0502020204030204" pitchFamily="34" charset="0"/>
                <a:cs typeface="Times New Roman (Body CS)"/>
              </a:rPr>
              <a:t> (14:10)</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Jon: Bold and Confident in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7837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141023"/>
            <a:ext cx="11375137" cy="2554545"/>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dirty="0">
                <a:solidFill>
                  <a:prstClr val="white"/>
                </a:solidFill>
                <a:latin typeface="Garamond" panose="02020404030301010803" pitchFamily="18" charset="0"/>
                <a:cs typeface="Arial" charset="0"/>
              </a:rPr>
              <a:t>How can we escape the thing that destroyed Saul?</a:t>
            </a:r>
            <a:endParaRPr kumimoji="0" lang="en-US" sz="8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064092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do we escape?</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971AC8D-61F0-601F-5195-61A234A16C64}"/>
              </a:ext>
            </a:extLst>
          </p:cNvPr>
          <p:cNvSpPr>
            <a:spLocks noChangeArrowheads="1"/>
          </p:cNvSpPr>
          <p:nvPr/>
        </p:nvSpPr>
        <p:spPr bwMode="auto">
          <a:xfrm>
            <a:off x="410151" y="1357796"/>
            <a:ext cx="10863863" cy="2071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97895A1-FA74-0588-1148-C6BD87FDBE83}"/>
              </a:ext>
            </a:extLst>
          </p:cNvPr>
          <p:cNvSpPr txBox="1">
            <a:spLocks noChangeArrowheads="1"/>
          </p:cNvSpPr>
          <p:nvPr/>
        </p:nvSpPr>
        <p:spPr bwMode="auto">
          <a:xfrm>
            <a:off x="489474" y="1518058"/>
            <a:ext cx="10676555" cy="175984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“Although you may think little of yourself, are you not the leader of the tribes of Israel? The Lord has anointed you king of Israel” (15:17). </a:t>
            </a:r>
          </a:p>
        </p:txBody>
      </p:sp>
    </p:spTree>
    <p:extLst>
      <p:ext uri="{BB962C8B-B14F-4D97-AF65-F5344CB8AC3E}">
        <p14:creationId xmlns:p14="http://schemas.microsoft.com/office/powerpoint/2010/main" val="311878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do we escape?</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Text Box 8">
            <a:extLst>
              <a:ext uri="{FF2B5EF4-FFF2-40B4-BE49-F238E27FC236}">
                <a16:creationId xmlns:a16="http://schemas.microsoft.com/office/drawing/2014/main" xmlns="" id="{51E3903C-502F-E5E9-AD68-3BDB36F41F51}"/>
              </a:ext>
            </a:extLst>
          </p:cNvPr>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Saul never took his security from God’s unmerited love.</a:t>
            </a:r>
          </a:p>
        </p:txBody>
      </p:sp>
      <p:sp>
        <p:nvSpPr>
          <p:cNvPr id="5" name="Rectangle 4">
            <a:extLst>
              <a:ext uri="{FF2B5EF4-FFF2-40B4-BE49-F238E27FC236}">
                <a16:creationId xmlns:a16="http://schemas.microsoft.com/office/drawing/2014/main" xmlns="" id="{2E95B2BC-2D1E-3BEF-C01B-F19797F4D0D3}"/>
              </a:ext>
            </a:extLst>
          </p:cNvPr>
          <p:cNvSpPr>
            <a:spLocks noChangeArrowheads="1"/>
          </p:cNvSpPr>
          <p:nvPr/>
        </p:nvSpPr>
        <p:spPr bwMode="auto">
          <a:xfrm>
            <a:off x="516831" y="2331864"/>
            <a:ext cx="10863863" cy="3756115"/>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6" name="TextBox 5">
            <a:extLst>
              <a:ext uri="{FF2B5EF4-FFF2-40B4-BE49-F238E27FC236}">
                <a16:creationId xmlns:a16="http://schemas.microsoft.com/office/drawing/2014/main" xmlns="" id="{CC83D83B-0258-C104-F7FA-59559EF6C3F1}"/>
              </a:ext>
            </a:extLst>
          </p:cNvPr>
          <p:cNvSpPr txBox="1">
            <a:spLocks noChangeArrowheads="1"/>
          </p:cNvSpPr>
          <p:nvPr/>
        </p:nvSpPr>
        <p:spPr bwMode="auto">
          <a:xfrm>
            <a:off x="596154" y="2492127"/>
            <a:ext cx="10676555" cy="3421834"/>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Deuteronomy 7:7, 8: “The LORD did not love you and choose you because you were more numerous than other peoples, for you were the fewest of all peoples. But it was because the LORD loved you and kept the oath he swore to your ancestors that he brought you out [of Egypt] with a mighty hand. </a:t>
            </a:r>
          </a:p>
        </p:txBody>
      </p:sp>
    </p:spTree>
    <p:extLst>
      <p:ext uri="{BB962C8B-B14F-4D97-AF65-F5344CB8AC3E}">
        <p14:creationId xmlns:p14="http://schemas.microsoft.com/office/powerpoint/2010/main" val="205093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do we escape?</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Text Box 8">
            <a:extLst>
              <a:ext uri="{FF2B5EF4-FFF2-40B4-BE49-F238E27FC236}">
                <a16:creationId xmlns:a16="http://schemas.microsoft.com/office/drawing/2014/main" xmlns="" id="{51E3903C-502F-E5E9-AD68-3BDB36F41F51}"/>
              </a:ext>
            </a:extLst>
          </p:cNvPr>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Body CS)"/>
              </a:rPr>
              <a:t>Saul’s view of himself never conformed with God’s view of him.</a:t>
            </a:r>
          </a:p>
        </p:txBody>
      </p:sp>
    </p:spTree>
    <p:extLst>
      <p:ext uri="{BB962C8B-B14F-4D97-AF65-F5344CB8AC3E}">
        <p14:creationId xmlns:p14="http://schemas.microsoft.com/office/powerpoint/2010/main" val="42317218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179123"/>
            <a:ext cx="11375137" cy="2339102"/>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6600" dirty="0">
                <a:solidFill>
                  <a:prstClr val="white"/>
                </a:solidFill>
                <a:latin typeface="Garamond" panose="02020404030301010803" pitchFamily="18" charset="0"/>
                <a:cs typeface="Arial" charset="0"/>
              </a:rPr>
              <a:t>Next Week: </a:t>
            </a:r>
          </a:p>
          <a:p>
            <a:pPr marL="17463" marR="0" lvl="0" algn="ctr" defTabSz="914400" rtl="0" eaLnBrk="1" fontAlgn="base" latinLnBrk="0" hangingPunct="1">
              <a:lnSpc>
                <a:spcPct val="100000"/>
              </a:lnSpc>
              <a:spcBef>
                <a:spcPct val="0"/>
              </a:spcBef>
              <a:spcAft>
                <a:spcPct val="0"/>
              </a:spcAft>
              <a:buClrTx/>
              <a:buSzTx/>
              <a:buFontTx/>
              <a:buNone/>
              <a:defRPr/>
            </a:pPr>
            <a:r>
              <a:rPr lang="en-US" sz="8000" dirty="0">
                <a:solidFill>
                  <a:prstClr val="white"/>
                </a:solidFill>
                <a:latin typeface="Garamond" panose="02020404030301010803" pitchFamily="18" charset="0"/>
                <a:cs typeface="Arial" charset="0"/>
              </a:rPr>
              <a:t>David and Goliath</a:t>
            </a:r>
            <a:endParaRPr kumimoji="0" lang="en-US" sz="8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126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150187"/>
          </a:xfrm>
          <a:prstGeom prst="rect">
            <a:avLst/>
          </a:prstGeom>
          <a:noFill/>
          <a:ln w="9525">
            <a:noFill/>
            <a:miter lim="800000"/>
            <a:headEnd/>
            <a:tailEnd/>
          </a:ln>
        </p:spPr>
        <p:txBody>
          <a:bodyPr wrap="square">
            <a:spAutoFit/>
          </a:bodyPr>
          <a:lstStyle/>
          <a:p>
            <a:pPr marL="465138" indent="-452438">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Then the Spirit of God came powerfully upon Saul, and he became very angry.</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F0459EF-45C7-52D6-059C-8E2C8CE6265D}"/>
              </a:ext>
            </a:extLst>
          </p:cNvPr>
          <p:cNvSpPr>
            <a:spLocks noChangeArrowheads="1"/>
          </p:cNvSpPr>
          <p:nvPr/>
        </p:nvSpPr>
        <p:spPr bwMode="auto">
          <a:xfrm>
            <a:off x="1376747" y="2554012"/>
            <a:ext cx="9138853" cy="167648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E9937E06-62FA-F171-9D1C-D1E531064446}"/>
              </a:ext>
            </a:extLst>
          </p:cNvPr>
          <p:cNvSpPr txBox="1">
            <a:spLocks noChangeArrowheads="1"/>
          </p:cNvSpPr>
          <p:nvPr/>
        </p:nvSpPr>
        <p:spPr bwMode="auto">
          <a:xfrm>
            <a:off x="1470568" y="2792597"/>
            <a:ext cx="8981285" cy="1261499"/>
          </a:xfrm>
          <a:prstGeom prst="rect">
            <a:avLst/>
          </a:prstGeom>
          <a:noFill/>
          <a:ln w="38100">
            <a:noFill/>
            <a:miter lim="800000"/>
            <a:headEnd/>
            <a:tailEnd/>
          </a:ln>
        </p:spPr>
        <p:txBody>
          <a:bodyPr wrap="square">
            <a:spAutoFit/>
          </a:bodyPr>
          <a:lstStyle/>
          <a:p>
            <a:pPr marL="23813" indent="-23813" algn="ctr">
              <a:lnSpc>
                <a:spcPct val="90000"/>
              </a:lnSpc>
              <a:spcAft>
                <a:spcPts val="600"/>
              </a:spcAft>
              <a:buSzPct val="100000"/>
              <a:defRPr/>
            </a:pPr>
            <a:r>
              <a:rPr lang="en-US" sz="4200" dirty="0">
                <a:solidFill>
                  <a:schemeClr val="bg1"/>
                </a:solidFill>
                <a:latin typeface="Garamond" panose="02020404030301010803" pitchFamily="18" charset="0"/>
              </a:rPr>
              <a:t>Saul compels all the men of Israel to fight against the Ammonites.</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63152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307974"/>
          </a:xfrm>
          <a:prstGeom prst="rect">
            <a:avLst/>
          </a:prstGeom>
          <a:noFill/>
          <a:ln w="9525">
            <a:noFill/>
            <a:miter lim="800000"/>
            <a:headEnd/>
            <a:tailEnd/>
          </a:ln>
        </p:spPr>
        <p:txBody>
          <a:bodyPr wrap="square">
            <a:spAutoFit/>
          </a:bodyPr>
          <a:lstStyle/>
          <a:p>
            <a:pPr marL="465138" indent="-452438">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Then the Spirit of God came powerfully upon Saul, and he became very angry.</a:t>
            </a:r>
          </a:p>
          <a:p>
            <a:pPr marL="465138" indent="-452438">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The men of </a:t>
            </a:r>
            <a:r>
              <a:rPr lang="en-US" sz="3800" dirty="0" err="1">
                <a:solidFill>
                  <a:schemeClr val="bg1"/>
                </a:solidFill>
                <a:latin typeface="Garamond" panose="02020404030301010803" pitchFamily="18" charset="0"/>
              </a:rPr>
              <a:t>Jabesh</a:t>
            </a:r>
            <a:r>
              <a:rPr lang="en-US" sz="3800" dirty="0">
                <a:solidFill>
                  <a:schemeClr val="bg1"/>
                </a:solidFill>
                <a:latin typeface="Garamond" panose="02020404030301010803" pitchFamily="18" charset="0"/>
              </a:rPr>
              <a:t> then told their enemies, “Tomorrow we will come out to you, and you can do to us whatever you wish.”</a:t>
            </a:r>
          </a:p>
          <a:p>
            <a:pPr marL="465138" indent="-452438">
              <a:lnSpc>
                <a:spcPct val="90000"/>
              </a:lnSpc>
            </a:pPr>
            <a:r>
              <a:rPr lang="en-US" sz="3800" baseline="30000" dirty="0">
                <a:solidFill>
                  <a:schemeClr val="bg1"/>
                </a:solidFill>
                <a:latin typeface="Garamond" panose="02020404030301010803" pitchFamily="18" charset="0"/>
              </a:rPr>
              <a:t>11</a:t>
            </a:r>
            <a:r>
              <a:rPr lang="en-US" sz="3800" dirty="0">
                <a:solidFill>
                  <a:schemeClr val="bg1"/>
                </a:solidFill>
                <a:latin typeface="Garamond" panose="02020404030301010803" pitchFamily="18" charset="0"/>
              </a:rPr>
              <a:t> Before dawn the next morning, Saul arrived…He launched a surprise attack against the Ammonites and slaughtered them the whole morning.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522364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729080"/>
          </a:xfrm>
          <a:prstGeom prst="rect">
            <a:avLst/>
          </a:prstGeom>
          <a:noFill/>
          <a:ln w="9525">
            <a:noFill/>
            <a:miter lim="800000"/>
            <a:headEnd/>
            <a:tailEnd/>
          </a:ln>
        </p:spPr>
        <p:txBody>
          <a:bodyPr wrap="square">
            <a:spAutoFit/>
          </a:bodyPr>
          <a:lstStyle/>
          <a:p>
            <a:pPr marL="465138" indent="-452438">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Then the people exclaimed to Samuel, “Now where are those men who said, ‘Why should Saul rule over us?’ Bring them here, and we will kill them!”</a:t>
            </a:r>
          </a:p>
          <a:p>
            <a:pPr marL="465138" indent="-452438">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But Saul replied, “No one will be executed today, for today the </a:t>
            </a:r>
            <a:r>
              <a:rPr lang="en-US" sz="3800" cap="small" dirty="0">
                <a:solidFill>
                  <a:schemeClr val="bg1"/>
                </a:solidFill>
                <a:latin typeface="Garamond" panose="02020404030301010803" pitchFamily="18" charset="0"/>
              </a:rPr>
              <a:t>LORD  </a:t>
            </a:r>
            <a:r>
              <a:rPr lang="en-US" sz="3800" dirty="0">
                <a:solidFill>
                  <a:schemeClr val="bg1"/>
                </a:solidFill>
                <a:latin typeface="Garamond" panose="02020404030301010803" pitchFamily="18" charset="0"/>
              </a:rPr>
              <a:t>has rescued Israel!”</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72838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dirty="0">
                <a:solidFill>
                  <a:prstClr val="white"/>
                </a:solidFill>
                <a:latin typeface="Garamond" panose="02020404030301010803" pitchFamily="18" charset="0"/>
                <a:cs typeface="Arial" charset="0"/>
              </a:rPr>
              <a:t>How did he fail?</a:t>
            </a:r>
            <a:endParaRPr kumimoji="0" lang="en-US" sz="8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168667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536353"/>
          </a:xfrm>
          <a:prstGeom prst="rect">
            <a:avLst/>
          </a:prstGeom>
          <a:noFill/>
          <a:ln w="9525">
            <a:noFill/>
            <a:miter lim="800000"/>
            <a:headEnd/>
            <a:tailEnd/>
          </a:ln>
        </p:spPr>
        <p:txBody>
          <a:bodyPr wrap="square">
            <a:spAutoFit/>
          </a:bodyPr>
          <a:lstStyle/>
          <a:p>
            <a:pPr marL="468313" indent="-468313">
              <a:lnSpc>
                <a:spcPct val="90000"/>
              </a:lnSpc>
            </a:pPr>
            <a:r>
              <a:rPr lang="en-US" sz="4000" dirty="0">
                <a:solidFill>
                  <a:schemeClr val="bg1"/>
                </a:solidFill>
                <a:latin typeface="Garamond" panose="02020404030301010803" pitchFamily="18" charset="0"/>
              </a:rPr>
              <a:t>Saul’s campaign against the Philistines: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 Israelites were under occupation.</a:t>
            </a:r>
          </a:p>
          <a:p>
            <a:pPr marL="468313" lvl="1" indent="-468313">
              <a:lnSpc>
                <a:spcPct val="90000"/>
              </a:lnSpc>
            </a:pPr>
            <a:r>
              <a:rPr lang="en-US" sz="3200" dirty="0">
                <a:solidFill>
                  <a:schemeClr val="bg1"/>
                </a:solidFill>
                <a:latin typeface="Garamond" panose="02020404030301010803" pitchFamily="18" charset="0"/>
              </a:rPr>
              <a:t>►</a:t>
            </a:r>
            <a:r>
              <a:rPr lang="en-US" sz="3600" dirty="0">
                <a:solidFill>
                  <a:schemeClr val="bg1"/>
                </a:solidFill>
                <a:latin typeface="Garamond" panose="02020404030301010803" pitchFamily="18" charset="0"/>
              </a:rPr>
              <a:t> 	Saul gives Jonathan a detachment of troops and Jonathan defeats the garrison. </a:t>
            </a:r>
          </a:p>
          <a:p>
            <a:pPr marL="468313" lvl="1" indent="-468313">
              <a:lnSpc>
                <a:spcPct val="90000"/>
              </a:lnSpc>
            </a:pPr>
            <a:r>
              <a:rPr lang="en-US" sz="3200" dirty="0">
                <a:solidFill>
                  <a:schemeClr val="bg1"/>
                </a:solidFill>
                <a:latin typeface="Garamond" panose="02020404030301010803" pitchFamily="18" charset="0"/>
              </a:rPr>
              <a:t>►</a:t>
            </a:r>
            <a:r>
              <a:rPr lang="en-US" sz="3600" dirty="0">
                <a:solidFill>
                  <a:schemeClr val="bg1"/>
                </a:solidFill>
                <a:latin typeface="Garamond" panose="02020404030301010803" pitchFamily="18" charset="0"/>
              </a:rPr>
              <a:t> 	So the Philistines mustered a mighty army to regain control of their garrison. </a:t>
            </a:r>
          </a:p>
          <a:p>
            <a:pPr lvl="1"/>
            <a:r>
              <a:rPr lang="en-US" dirty="0"/>
              <a:t>Saul gives Jonathan</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1886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716</Words>
  <Application>Microsoft Office PowerPoint</Application>
  <PresentationFormat>Widescreen</PresentationFormat>
  <Paragraphs>233</Paragraphs>
  <Slides>49</Slides>
  <Notes>49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2023-10-03T14:17:49Z</dcterms:created>
  <dcterms:modified xsi:type="dcterms:W3CDTF">2023-10-03T14:17:57Z</dcterms:modified>
</cp:coreProperties>
</file>