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44"/>
  </p:notesMasterIdLst>
  <p:sldIdLst>
    <p:sldId id="1561" r:id="rId3"/>
    <p:sldId id="1871" r:id="rId4"/>
    <p:sldId id="2738" r:id="rId5"/>
    <p:sldId id="2740" r:id="rId6"/>
    <p:sldId id="2788" r:id="rId7"/>
    <p:sldId id="2743" r:id="rId8"/>
    <p:sldId id="2744" r:id="rId9"/>
    <p:sldId id="2746" r:id="rId10"/>
    <p:sldId id="2790" r:id="rId11"/>
    <p:sldId id="2748" r:id="rId12"/>
    <p:sldId id="2749" r:id="rId13"/>
    <p:sldId id="2750" r:id="rId14"/>
    <p:sldId id="2751" r:id="rId15"/>
    <p:sldId id="2752" r:id="rId16"/>
    <p:sldId id="2753" r:id="rId17"/>
    <p:sldId id="2754" r:id="rId18"/>
    <p:sldId id="2755" r:id="rId19"/>
    <p:sldId id="2756" r:id="rId20"/>
    <p:sldId id="2789" r:id="rId21"/>
    <p:sldId id="2757" r:id="rId22"/>
    <p:sldId id="2758" r:id="rId23"/>
    <p:sldId id="2793" r:id="rId24"/>
    <p:sldId id="2759" r:id="rId25"/>
    <p:sldId id="2760" r:id="rId26"/>
    <p:sldId id="2761" r:id="rId27"/>
    <p:sldId id="2762" r:id="rId28"/>
    <p:sldId id="2763" r:id="rId29"/>
    <p:sldId id="2764" r:id="rId30"/>
    <p:sldId id="2794" r:id="rId31"/>
    <p:sldId id="2765" r:id="rId32"/>
    <p:sldId id="2781" r:id="rId33"/>
    <p:sldId id="2795" r:id="rId34"/>
    <p:sldId id="2778" r:id="rId35"/>
    <p:sldId id="2782" r:id="rId36"/>
    <p:sldId id="2783" r:id="rId37"/>
    <p:sldId id="2784" r:id="rId38"/>
    <p:sldId id="2785" r:id="rId39"/>
    <p:sldId id="2786" r:id="rId40"/>
    <p:sldId id="2791" r:id="rId41"/>
    <p:sldId id="2792" r:id="rId42"/>
    <p:sldId id="18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EB6"/>
    <a:srgbClr val="B7E9E9"/>
    <a:srgbClr val="FFFFCC"/>
    <a:srgbClr val="FFFFE1"/>
    <a:srgbClr val="6A959E"/>
    <a:srgbClr val="6C9EA8"/>
    <a:srgbClr val="BEDEE2"/>
    <a:srgbClr val="9ECFDA"/>
    <a:srgbClr val="80A1B2"/>
    <a:srgbClr val="34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F744B-1EF1-471C-9C54-9579159449AC}" v="67" dt="2024-05-30T18:27:12.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163" autoAdjust="0"/>
    <p:restoredTop sz="86013" autoAdjust="0"/>
  </p:normalViewPr>
  <p:slideViewPr>
    <p:cSldViewPr>
      <p:cViewPr varScale="1">
        <p:scale>
          <a:sx n="55" d="100"/>
          <a:sy n="55" d="100"/>
        </p:scale>
        <p:origin x="56" y="31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6/3/2024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45514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227993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263595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3146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237217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4191761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893810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59862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190773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24002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2930270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128458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3748938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866747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1179588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821298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179671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400134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284207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85631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57609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1129093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2879613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1645557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3351913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3452043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21856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551265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3445104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1849242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2703173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4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255164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267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1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125392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76095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156731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103397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262155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6/3/2024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6/3/2024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6/3/2024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05936-9C26-FCD0-DBC5-137D9E20DB8F}"/>
              </a:ext>
            </a:extLst>
          </p:cNvPr>
          <p:cNvSpPr txBox="1"/>
          <p:nvPr/>
        </p:nvSpPr>
        <p:spPr>
          <a:xfrm>
            <a:off x="381000" y="914400"/>
            <a:ext cx="6544056" cy="1200329"/>
          </a:xfrm>
          <a:prstGeom prst="rect">
            <a:avLst/>
          </a:prstGeom>
          <a:noFill/>
        </p:spPr>
        <p:txBody>
          <a:bodyPr wrap="square" rtlCol="0">
            <a:spAutoFit/>
          </a:bodyPr>
          <a:lstStyle/>
          <a:p>
            <a:pPr algn="ctr"/>
            <a:r>
              <a:rPr lang="en-US" sz="7200" b="1" dirty="0">
                <a:solidFill>
                  <a:srgbClr val="3B6067"/>
                </a:solidFill>
                <a:latin typeface="Marcellus SC" panose="020E0602050203020307" pitchFamily="34" charset="0"/>
                <a:cs typeface="Times New Roman" pitchFamily="18" charset="0"/>
              </a:rPr>
              <a:t>JOHN 11</a:t>
            </a:r>
          </a:p>
        </p:txBody>
      </p:sp>
      <p:sp>
        <p:nvSpPr>
          <p:cNvPr id="3" name="TextBox 2">
            <a:extLst>
              <a:ext uri="{FF2B5EF4-FFF2-40B4-BE49-F238E27FC236}">
                <a16:creationId xmlns:a16="http://schemas.microsoft.com/office/drawing/2014/main" id="{C7BED47E-7CD4-86B1-38B9-94667106BF5E}"/>
              </a:ext>
            </a:extLst>
          </p:cNvPr>
          <p:cNvSpPr txBox="1"/>
          <p:nvPr/>
        </p:nvSpPr>
        <p:spPr>
          <a:xfrm>
            <a:off x="381000" y="1988404"/>
            <a:ext cx="6544056" cy="769441"/>
          </a:xfrm>
          <a:prstGeom prst="rect">
            <a:avLst/>
          </a:prstGeom>
          <a:noFill/>
        </p:spPr>
        <p:txBody>
          <a:bodyPr wrap="square" rtlCol="0">
            <a:spAutoFit/>
          </a:bodyPr>
          <a:lstStyle/>
          <a:p>
            <a:pPr algn="ctr"/>
            <a:r>
              <a:rPr lang="en-US" sz="4400" b="1" dirty="0">
                <a:solidFill>
                  <a:srgbClr val="3B6067"/>
                </a:solidFill>
                <a:latin typeface="Marcellus SC" panose="020E0602050203020307" pitchFamily="34" charset="0"/>
                <a:cs typeface="Times New Roman" pitchFamily="18" charset="0"/>
              </a:rPr>
              <a:t>I AM THE</a:t>
            </a:r>
          </a:p>
        </p:txBody>
      </p:sp>
      <p:sp>
        <p:nvSpPr>
          <p:cNvPr id="4" name="TextBox 3">
            <a:extLst>
              <a:ext uri="{FF2B5EF4-FFF2-40B4-BE49-F238E27FC236}">
                <a16:creationId xmlns:a16="http://schemas.microsoft.com/office/drawing/2014/main" id="{C9155842-81DC-35D8-17A9-5DF2D49149F3}"/>
              </a:ext>
            </a:extLst>
          </p:cNvPr>
          <p:cNvSpPr txBox="1"/>
          <p:nvPr/>
        </p:nvSpPr>
        <p:spPr>
          <a:xfrm>
            <a:off x="381000" y="2485549"/>
            <a:ext cx="6544056" cy="769441"/>
          </a:xfrm>
          <a:prstGeom prst="rect">
            <a:avLst/>
          </a:prstGeom>
          <a:noFill/>
        </p:spPr>
        <p:txBody>
          <a:bodyPr wrap="square" rtlCol="0">
            <a:spAutoFit/>
          </a:bodyPr>
          <a:lstStyle/>
          <a:p>
            <a:pPr algn="ctr"/>
            <a:r>
              <a:rPr lang="en-US" sz="4400" b="1" dirty="0">
                <a:solidFill>
                  <a:srgbClr val="3B6067"/>
                </a:solidFill>
                <a:latin typeface="Marcellus SC" panose="020E0602050203020307" pitchFamily="34" charset="0"/>
                <a:cs typeface="Times New Roman" pitchFamily="18" charset="0"/>
              </a:rPr>
              <a:t>RESURRECTION</a:t>
            </a:r>
          </a:p>
        </p:txBody>
      </p:sp>
      <p:pic>
        <p:nvPicPr>
          <p:cNvPr id="6" name="Picture 5" descr="A black background with blue text&#10;&#10;Description automatically generated">
            <a:extLst>
              <a:ext uri="{FF2B5EF4-FFF2-40B4-BE49-F238E27FC236}">
                <a16:creationId xmlns:a16="http://schemas.microsoft.com/office/drawing/2014/main" id="{4F3A28EC-95FF-0530-2DAC-1DFB8D088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820" y="4038600"/>
            <a:ext cx="6542180" cy="2854064"/>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11:17) On his arrival, Jesus found that Lazarus had already been in the tomb for four days.</a:t>
            </a:r>
          </a:p>
        </p:txBody>
      </p:sp>
      <p:sp>
        <p:nvSpPr>
          <p:cNvPr id="2" name="Rectangle: Rounded Corners 1">
            <a:extLst>
              <a:ext uri="{FF2B5EF4-FFF2-40B4-BE49-F238E27FC236}">
                <a16:creationId xmlns:a16="http://schemas.microsoft.com/office/drawing/2014/main" id="{70102522-E863-B7D3-BA6E-095862AAB7E2}"/>
              </a:ext>
            </a:extLst>
          </p:cNvPr>
          <p:cNvSpPr/>
          <p:nvPr/>
        </p:nvSpPr>
        <p:spPr>
          <a:xfrm>
            <a:off x="3465576" y="1447800"/>
            <a:ext cx="2362199" cy="735472"/>
          </a:xfrm>
          <a:prstGeom prst="roundRect">
            <a:avLst/>
          </a:prstGeom>
          <a:noFill/>
          <a:ln w="76200">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
            <a:extLst>
              <a:ext uri="{FF2B5EF4-FFF2-40B4-BE49-F238E27FC236}">
                <a16:creationId xmlns:a16="http://schemas.microsoft.com/office/drawing/2014/main" id="{9ACAD459-3BA2-0236-BC70-16E45D60323C}"/>
              </a:ext>
            </a:extLst>
          </p:cNvPr>
          <p:cNvSpPr/>
          <p:nvPr/>
        </p:nvSpPr>
        <p:spPr>
          <a:xfrm>
            <a:off x="2438400" y="2133600"/>
            <a:ext cx="8839200" cy="2743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Rabbinical</a:t>
            </a: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teaching held that the soul hovered over the body for </a:t>
            </a:r>
            <a:r>
              <a:rPr kumimoji="0" lang="en-US" sz="4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three days</a:t>
            </a: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before departing for heaven.</a:t>
            </a:r>
          </a:p>
          <a:p>
            <a:pPr lvl="0" algn="ctr">
              <a:defRPr/>
            </a:pPr>
            <a:r>
              <a:rPr lang="en-US" sz="28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Leviticus Rabbah</a:t>
            </a: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(18:1)</a:t>
            </a:r>
            <a:endPar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310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11:18) Now Bethany was less than two miles from Jerusalem, </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19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many Jews</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had come to Martha and Mary to comfort them in the loss of their brother.</a:t>
            </a:r>
          </a:p>
        </p:txBody>
      </p:sp>
    </p:spTree>
    <p:extLst>
      <p:ext uri="{BB962C8B-B14F-4D97-AF65-F5344CB8AC3E}">
        <p14:creationId xmlns:p14="http://schemas.microsoft.com/office/powerpoint/2010/main" val="31260505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11:20) When Martha heard that Jesus was coming, she went out to meet him, but Mary stayed at home.</a:t>
            </a:r>
          </a:p>
        </p:txBody>
      </p:sp>
    </p:spTree>
    <p:extLst>
      <p:ext uri="{BB962C8B-B14F-4D97-AF65-F5344CB8AC3E}">
        <p14:creationId xmlns:p14="http://schemas.microsoft.com/office/powerpoint/2010/main" val="59124772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11:21-22) Martha said to Jesus,</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“Lord,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if only</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you had been here,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my brother would not have died. </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even now I know that God will give you whatever you ask.”</a:t>
            </a:r>
          </a:p>
        </p:txBody>
      </p:sp>
    </p:spTree>
    <p:extLst>
      <p:ext uri="{BB962C8B-B14F-4D97-AF65-F5344CB8AC3E}">
        <p14:creationId xmlns:p14="http://schemas.microsoft.com/office/powerpoint/2010/main" val="666374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11:23) Jesus said to her,</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“Your brother will rise again.”</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24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Martha answered,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know he will rise again</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in the resurrection at the last day.”</a:t>
            </a:r>
          </a:p>
        </p:txBody>
      </p:sp>
    </p:spTree>
    <p:extLst>
      <p:ext uri="{BB962C8B-B14F-4D97-AF65-F5344CB8AC3E}">
        <p14:creationId xmlns:p14="http://schemas.microsoft.com/office/powerpoint/2010/main" val="802678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498598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11:25) Jesus said to her,</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am the resurrection and the life.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 one who believes in me will live, even though they die.</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26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Whoever lives by believing in me will never die.</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Do </a:t>
            </a:r>
            <a:r>
              <a:rPr lang="en-US" sz="5400" b="1" i="1" spc="-150" dirty="0">
                <a:effectLst>
                  <a:outerShdw blurRad="38100" dist="38100" dir="2700000" algn="tl">
                    <a:srgbClr val="000000">
                      <a:alpha val="43137"/>
                    </a:srgbClr>
                  </a:outerShdw>
                </a:effectLst>
                <a:latin typeface="Times New Roman" pitchFamily="18" charset="0"/>
                <a:cs typeface="Times New Roman" pitchFamily="18" charset="0"/>
              </a:rPr>
              <a:t>you</a:t>
            </a:r>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 believe this?”</a:t>
            </a:r>
          </a:p>
        </p:txBody>
      </p:sp>
    </p:spTree>
    <p:extLst>
      <p:ext uri="{BB962C8B-B14F-4D97-AF65-F5344CB8AC3E}">
        <p14:creationId xmlns:p14="http://schemas.microsoft.com/office/powerpoint/2010/main" val="315742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11:27) “Yes, Lord,” she replied,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believe that you are the Messiah, the Son of God, who is to come into the world.”</a:t>
            </a:r>
          </a:p>
        </p:txBody>
      </p:sp>
    </p:spTree>
    <p:extLst>
      <p:ext uri="{BB962C8B-B14F-4D97-AF65-F5344CB8AC3E}">
        <p14:creationId xmlns:p14="http://schemas.microsoft.com/office/powerpoint/2010/main" val="4130558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11:28) After she had said this, she went back and called her sister Mary aside.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 Teacher is here,” Martha said, “and is asking for you.”</a:t>
            </a:r>
          </a:p>
        </p:txBody>
      </p:sp>
    </p:spTree>
    <p:extLst>
      <p:ext uri="{BB962C8B-B14F-4D97-AF65-F5344CB8AC3E}">
        <p14:creationId xmlns:p14="http://schemas.microsoft.com/office/powerpoint/2010/main" val="35844519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11:29) When Mary heard this, she got up quickly and went to him.</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30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Now Jesus had not yet entered the village, but was still at the place where Martha had met him.</a:t>
            </a:r>
          </a:p>
        </p:txBody>
      </p:sp>
    </p:spTree>
    <p:extLst>
      <p:ext uri="{BB962C8B-B14F-4D97-AF65-F5344CB8AC3E}">
        <p14:creationId xmlns:p14="http://schemas.microsoft.com/office/powerpoint/2010/main" val="317946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4154984"/>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11:31) When the Jews who had been with Mary in the house, comforting her, noticed how quickly she got up and went out, they followed her, supposing she was going to the tomb to mourn there.</a:t>
            </a:r>
          </a:p>
        </p:txBody>
      </p:sp>
    </p:spTree>
    <p:extLst>
      <p:ext uri="{BB962C8B-B14F-4D97-AF65-F5344CB8AC3E}">
        <p14:creationId xmlns:p14="http://schemas.microsoft.com/office/powerpoint/2010/main" val="161410673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 Now a man named Lazarus was sick. He was from Bethany, the village of Mary and her sister Martha.</a:t>
            </a:r>
          </a:p>
        </p:txBody>
      </p:sp>
    </p:spTree>
    <p:extLst>
      <p:ext uri="{BB962C8B-B14F-4D97-AF65-F5344CB8AC3E}">
        <p14:creationId xmlns:p14="http://schemas.microsoft.com/office/powerpoint/2010/main" val="351312035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11:32) When Mary arrived and saw Jesus, she fell at his feet and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“Lord,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if only</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you had been here,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my brother would not have died.”</a:t>
            </a:r>
          </a:p>
        </p:txBody>
      </p:sp>
    </p:spTree>
    <p:extLst>
      <p:ext uri="{BB962C8B-B14F-4D97-AF65-F5344CB8AC3E}">
        <p14:creationId xmlns:p14="http://schemas.microsoft.com/office/powerpoint/2010/main" val="3849850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6138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11:33) When Jesus saw her weeping, and the Jews who had come along with her also weeping,</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he was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deeply moved in spirit</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and troubled.</a:t>
            </a:r>
          </a:p>
        </p:txBody>
      </p:sp>
    </p:spTree>
    <p:extLst>
      <p:ext uri="{BB962C8B-B14F-4D97-AF65-F5344CB8AC3E}">
        <p14:creationId xmlns:p14="http://schemas.microsoft.com/office/powerpoint/2010/main" val="40739909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6138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11:33) When Jesus saw her weeping, and the Jews who had come along with her also weeping,</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he was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deeply moved in spirit</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and troubled.</a:t>
            </a:r>
          </a:p>
        </p:txBody>
      </p:sp>
      <p:sp>
        <p:nvSpPr>
          <p:cNvPr id="5" name="Rounded Rectangle 2">
            <a:extLst>
              <a:ext uri="{FF2B5EF4-FFF2-40B4-BE49-F238E27FC236}">
                <a16:creationId xmlns:a16="http://schemas.microsoft.com/office/drawing/2014/main" id="{C162547C-E72A-49DD-D276-C7DA4778698E}"/>
              </a:ext>
            </a:extLst>
          </p:cNvPr>
          <p:cNvSpPr/>
          <p:nvPr/>
        </p:nvSpPr>
        <p:spPr>
          <a:xfrm>
            <a:off x="4280807" y="377952"/>
            <a:ext cx="7545433" cy="5791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“Deeply moved in spirit”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600" b="1" i="1" u="none" strike="noStrike" kern="1200" cap="none" spc="-150" normalizeH="0" baseline="0" noProof="0" dirty="0" err="1">
                <a:ln>
                  <a:noFill/>
                </a:ln>
                <a:solidFill>
                  <a:schemeClr val="accent2">
                    <a:lumMod val="20000"/>
                    <a:lumOff val="8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embrimaomai</a:t>
            </a:r>
            <a:r>
              <a:rPr kumimoji="0" lang="en-US" sz="3600" b="1" i="0" u="none" strike="noStrike" kern="1200" cap="none" spc="-15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 expression of anger and displeasure.”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Arndt et al.,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Greek-English Lexicon of the New Testament and Other Early Christian Literature</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(University of Chicago Press, 2000), 322.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Jesus “was </a:t>
            </a:r>
            <a:r>
              <a:rPr kumimoji="0" lang="en-US" sz="40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outraged</a:t>
            </a: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in spirit.”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A. Carson,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Gospel according to John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(Leicester, England; Grand Rapids, MI: Inter-Varsity Press; W.B. Eerdmans, 1991), p.415.</a:t>
            </a:r>
          </a:p>
        </p:txBody>
      </p:sp>
    </p:spTree>
    <p:extLst>
      <p:ext uri="{BB962C8B-B14F-4D97-AF65-F5344CB8AC3E}">
        <p14:creationId xmlns:p14="http://schemas.microsoft.com/office/powerpoint/2010/main" val="2277887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500"/>
                                        <p:tgtEl>
                                          <p:spTgt spid="5">
                                            <p:txEl>
                                              <p:pRg st="4" end="4"/>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11:34) “Where have you laid him?” he asked.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“Come and see, Lord,” they replied.</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35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Jesus wept. </a:t>
            </a:r>
          </a:p>
        </p:txBody>
      </p:sp>
    </p:spTree>
    <p:extLst>
      <p:ext uri="{BB962C8B-B14F-4D97-AF65-F5344CB8AC3E}">
        <p14:creationId xmlns:p14="http://schemas.microsoft.com/office/powerpoint/2010/main" val="2121483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4832092"/>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11:36) The people who were standing nearby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“See how much he loved him!”</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37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some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“This man healed a blind man.</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Couldn’t he have kept Lazarus from dying?”</a:t>
            </a:r>
          </a:p>
        </p:txBody>
      </p:sp>
    </p:spTree>
    <p:extLst>
      <p:ext uri="{BB962C8B-B14F-4D97-AF65-F5344CB8AC3E}">
        <p14:creationId xmlns:p14="http://schemas.microsoft.com/office/powerpoint/2010/main" val="1882062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6186309"/>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11:38) Jesus, once more deeply moved, came to the tomb.</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It was a cave with a stone laid across the entrance. </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39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“Take away the stone,” he said. </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Lord,” said Martha, the sister of the dead man, “by this time there is a bad odor, for he has been there four days.”</a:t>
            </a:r>
          </a:p>
        </p:txBody>
      </p:sp>
    </p:spTree>
    <p:extLst>
      <p:ext uri="{BB962C8B-B14F-4D97-AF65-F5344CB8AC3E}">
        <p14:creationId xmlns:p14="http://schemas.microsoft.com/office/powerpoint/2010/main" val="1331788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11:40) Then Jesus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“Did I not tell you that if you believe, you will see the glory of God?”</a:t>
            </a:r>
          </a:p>
        </p:txBody>
      </p:sp>
    </p:spTree>
    <p:extLst>
      <p:ext uri="{BB962C8B-B14F-4D97-AF65-F5344CB8AC3E}">
        <p14:creationId xmlns:p14="http://schemas.microsoft.com/office/powerpoint/2010/main" val="2384195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550920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11:41) So they took away the stone. Then Jesus looked up and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“Father, I thank you that you have heard me.</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42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knew that you always hear me, but I said this for the benefit of the people standing here, that they may believe that you sent me.”</a:t>
            </a:r>
          </a:p>
        </p:txBody>
      </p:sp>
    </p:spTree>
    <p:extLst>
      <p:ext uri="{BB962C8B-B14F-4D97-AF65-F5344CB8AC3E}">
        <p14:creationId xmlns:p14="http://schemas.microsoft.com/office/powerpoint/2010/main" val="2042527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634019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11:43) When he had said this, Jesus called in a loud voice,</a:t>
            </a:r>
          </a:p>
          <a:p>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“Lazarus, come out!”</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44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 dead man came out.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His hands and feet were wrapped with strips of linen, and a cloth was around his face.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Jesus said to them, “Take off the grave clothes and let him go.”</a:t>
            </a:r>
          </a:p>
        </p:txBody>
      </p:sp>
    </p:spTree>
    <p:extLst>
      <p:ext uri="{BB962C8B-B14F-4D97-AF65-F5344CB8AC3E}">
        <p14:creationId xmlns:p14="http://schemas.microsoft.com/office/powerpoint/2010/main" val="362011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634019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11:43) When he had said this, Jesus called in a loud voice,</a:t>
            </a:r>
          </a:p>
          <a:p>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“Lazarus, come out!”</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44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 dead man came out.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His hands and feet were wrapped with strips of linen, and a cloth was around his face.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Jesus said to them, “Take off the grave clothes and let him go.”</a:t>
            </a:r>
          </a:p>
        </p:txBody>
      </p:sp>
      <p:sp>
        <p:nvSpPr>
          <p:cNvPr id="4" name="Rounded Rectangle 2">
            <a:extLst>
              <a:ext uri="{FF2B5EF4-FFF2-40B4-BE49-F238E27FC236}">
                <a16:creationId xmlns:a16="http://schemas.microsoft.com/office/drawing/2014/main" id="{896087C6-0681-6B42-64C0-610554C83760}"/>
              </a:ext>
            </a:extLst>
          </p:cNvPr>
          <p:cNvSpPr/>
          <p:nvPr/>
        </p:nvSpPr>
        <p:spPr>
          <a:xfrm>
            <a:off x="2667000" y="1383040"/>
            <a:ext cx="7391400" cy="197017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this experience like for Lazarus??</a:t>
            </a:r>
            <a:endParaRPr kumimoji="0" lang="en-US" sz="4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058613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550920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11:3) They sent word to Jesus,</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“Lord, the one you love is sick.”</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When he heard this, Jesus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“This sickness will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not end in death.</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No, it is for God’s glory so that God’s Son may be glorified through it.”</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Now Jesus loved Martha and her sister and Lazarus.</a:t>
            </a:r>
          </a:p>
        </p:txBody>
      </p:sp>
      <p:sp>
        <p:nvSpPr>
          <p:cNvPr id="2" name="Rectangle: Rounded Corners 1">
            <a:extLst>
              <a:ext uri="{FF2B5EF4-FFF2-40B4-BE49-F238E27FC236}">
                <a16:creationId xmlns:a16="http://schemas.microsoft.com/office/drawing/2014/main" id="{4D65CE98-F0BB-124A-EA98-AB8121356A8E}"/>
              </a:ext>
            </a:extLst>
          </p:cNvPr>
          <p:cNvSpPr/>
          <p:nvPr/>
        </p:nvSpPr>
        <p:spPr>
          <a:xfrm>
            <a:off x="4319017" y="789432"/>
            <a:ext cx="1147462" cy="762000"/>
          </a:xfrm>
          <a:prstGeom prst="roundRect">
            <a:avLst/>
          </a:prstGeom>
          <a:noFill/>
          <a:ln w="76200">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D26E883-84DF-072F-6CFA-228FCF2AD125}"/>
              </a:ext>
            </a:extLst>
          </p:cNvPr>
          <p:cNvSpPr/>
          <p:nvPr/>
        </p:nvSpPr>
        <p:spPr>
          <a:xfrm>
            <a:off x="2767584" y="4102608"/>
            <a:ext cx="1371600" cy="762000"/>
          </a:xfrm>
          <a:prstGeom prst="roundRect">
            <a:avLst/>
          </a:prstGeom>
          <a:noFill/>
          <a:ln w="76200">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4ECAAB3-D349-D174-2A10-98FE0FC414EB}"/>
              </a:ext>
            </a:extLst>
          </p:cNvPr>
          <p:cNvCxnSpPr>
            <a:stCxn id="2" idx="2"/>
            <a:endCxn id="4" idx="0"/>
          </p:cNvCxnSpPr>
          <p:nvPr/>
        </p:nvCxnSpPr>
        <p:spPr>
          <a:xfrm flipH="1">
            <a:off x="3453384" y="1551432"/>
            <a:ext cx="1439364" cy="2551176"/>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47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550920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11:45) Therefore many of the Jews who had seen what Jesus did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believed in him</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46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some of them went to the Pharisees and told them what Jesus had done.</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53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From that day on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they plotted to take his life</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79824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90066" cy="5016758"/>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1. Why did Jesus wait four days to intervene with Lazarus?</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knew something about their pain and suffering that they didn’t understand.</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“This sickness will not end in death. No, it is for God’s glory so that God’s Son may be glorified through it” (John 11:4).</a:t>
            </a:r>
          </a:p>
          <a:p>
            <a:pPr marL="463550" marR="0" lvl="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ECFDA"/>
                </a:solidFill>
                <a:effectLst>
                  <a:outerShdw blurRad="38100" dist="38100" dir="2700000" algn="tl">
                    <a:srgbClr val="000000">
                      <a:alpha val="43137"/>
                    </a:srgbClr>
                  </a:outerShdw>
                </a:effectLst>
                <a:latin typeface="Times New Roman" pitchFamily="18" charset="0"/>
                <a:cs typeface="Times New Roman" pitchFamily="18" charset="0"/>
              </a:rPr>
              <a:t>“For your sake I am glad I was not there, so that you may believe” (John 11:15).</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“Many of the Jews who had come to visit Mary, and had seen what Jesus did, believed in him” (John 11:45).</a:t>
            </a:r>
          </a:p>
        </p:txBody>
      </p:sp>
    </p:spTree>
    <p:extLst>
      <p:ext uri="{BB962C8B-B14F-4D97-AF65-F5344CB8AC3E}">
        <p14:creationId xmlns:p14="http://schemas.microsoft.com/office/powerpoint/2010/main" val="34860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90066" cy="5016758"/>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1. Why did Jesus wait four days to intervene with Lazarus?</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knew something about their pain and suffering that they didn’t understand.</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“This sickness will not end in death. No, it is for God’s glory so that God’s Son may be glorified through it” (John 11:4).</a:t>
            </a:r>
          </a:p>
          <a:p>
            <a:pPr marL="463550" marR="0" lvl="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ECFDA"/>
                </a:solidFill>
                <a:effectLst>
                  <a:outerShdw blurRad="38100" dist="38100" dir="2700000" algn="tl">
                    <a:srgbClr val="000000">
                      <a:alpha val="43137"/>
                    </a:srgbClr>
                  </a:outerShdw>
                </a:effectLst>
                <a:latin typeface="Times New Roman" pitchFamily="18" charset="0"/>
                <a:cs typeface="Times New Roman" pitchFamily="18" charset="0"/>
              </a:rPr>
              <a:t>“For your sake I am glad I was not there, so that you may believe” (John 11:15).</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“Many of the Jews who had come to visit Mary, and had seen what Jesus did, believed in him” (John 11:45).</a:t>
            </a:r>
          </a:p>
        </p:txBody>
      </p:sp>
      <p:sp>
        <p:nvSpPr>
          <p:cNvPr id="2" name="Rounded Rectangle 2">
            <a:extLst>
              <a:ext uri="{FF2B5EF4-FFF2-40B4-BE49-F238E27FC236}">
                <a16:creationId xmlns:a16="http://schemas.microsoft.com/office/drawing/2014/main" id="{FA7CF374-CD78-F4EC-335F-6DA8031657DC}"/>
              </a:ext>
            </a:extLst>
          </p:cNvPr>
          <p:cNvSpPr/>
          <p:nvPr/>
        </p:nvSpPr>
        <p:spPr>
          <a:xfrm>
            <a:off x="3200400" y="3163824"/>
            <a:ext cx="8001000" cy="2743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Was it worth </a:t>
            </a:r>
            <a:r>
              <a:rPr kumimoji="0" lang="en-US"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four days</a:t>
            </a: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of grief and confusion to see many people </a:t>
            </a:r>
            <a:r>
              <a:rPr lang="en-US"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gain </a:t>
            </a:r>
            <a:r>
              <a:rPr kumimoji="0" lang="en-US"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eternal life?</a:t>
            </a: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(v.45)</a:t>
            </a:r>
            <a:endParaRPr kumimoji="0" lang="en-US" sz="3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329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13866" cy="2554545"/>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2. What does this account reveal about the heart of God?</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was grieved and outraged at death.</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11:33-38</a:t>
            </a:r>
            <a:r>
              <a:rPr lang="en-US" sz="2400" b="1" dirty="0">
                <a:solidFill>
                  <a:srgbClr val="9ECFDA"/>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Rounded Rectangle 2">
            <a:extLst>
              <a:ext uri="{FF2B5EF4-FFF2-40B4-BE49-F238E27FC236}">
                <a16:creationId xmlns:a16="http://schemas.microsoft.com/office/drawing/2014/main" id="{910FC23D-56FE-20E9-7389-12A7613B420A}"/>
              </a:ext>
            </a:extLst>
          </p:cNvPr>
          <p:cNvSpPr/>
          <p:nvPr/>
        </p:nvSpPr>
        <p:spPr>
          <a:xfrm>
            <a:off x="2743200" y="2286000"/>
            <a:ext cx="4800600" cy="2438399"/>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 is not cold, stoic, or detached from our pain.</a:t>
            </a:r>
            <a:endParaRPr kumimoji="0" lang="en-US" sz="3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142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13866" cy="4524315"/>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2. What does this account reveal about the heart of God?</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was grieved and outraged at death.</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11:33-38</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had what we want the most when we suffer—yet he still wept!</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“I wish I knew why we’re going through this.”</a:t>
            </a:r>
          </a:p>
          <a:p>
            <a:pPr marL="463550" marR="0" lvl="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ECFDA"/>
                </a:solidFill>
                <a:effectLst>
                  <a:outerShdw blurRad="38100" dist="38100" dir="2700000" algn="tl">
                    <a:srgbClr val="000000">
                      <a:alpha val="43137"/>
                    </a:srgbClr>
                  </a:outerShdw>
                </a:effectLst>
                <a:latin typeface="Times New Roman" pitchFamily="18" charset="0"/>
                <a:cs typeface="Times New Roman" pitchFamily="18" charset="0"/>
              </a:rPr>
              <a:t>(2) “I wish I had the power to change this.”</a:t>
            </a:r>
            <a:endPar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8268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wipe(left)">
                                      <p:cBhvr>
                                        <p:cTn id="11" dur="500"/>
                                        <p:tgtEl>
                                          <p:spTgt spid="8">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wipe(left)">
                                      <p:cBhvr>
                                        <p:cTn id="1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13866" cy="6740307"/>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2. What does this account reveal about the heart of God?</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was grieved and outraged at death.</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11:33-38</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had what we want the most when we suffer—yet he still wept!</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“I wish I knew why we’re going through this.”</a:t>
            </a:r>
          </a:p>
          <a:p>
            <a:pPr marL="463550" marR="0" lvl="0" algn="l" defTabSz="914400" rtl="0" eaLnBrk="1" fontAlgn="auto" latinLnBrk="0" hangingPunct="1">
              <a:lnSpc>
                <a:spcPct val="100000"/>
              </a:lnSpc>
              <a:spcBef>
                <a:spcPts val="0"/>
              </a:spcBef>
              <a:spcAft>
                <a:spcPts val="0"/>
              </a:spcAft>
              <a:buClrTx/>
              <a:buSzTx/>
              <a:buFontTx/>
              <a:buNone/>
              <a:tabLst/>
              <a:defRPr/>
            </a:pPr>
            <a:r>
              <a:rPr lang="en-US" sz="2400" b="1"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(2) “I wish I had the power to change this.”</a:t>
            </a:r>
            <a:endPar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must have an extremely important reason that prevents him from ending all pain and suffering!</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Omniscient view of suffering.</a:t>
            </a:r>
          </a:p>
        </p:txBody>
      </p:sp>
      <p:sp>
        <p:nvSpPr>
          <p:cNvPr id="2" name="Rounded Rectangle 2">
            <a:extLst>
              <a:ext uri="{FF2B5EF4-FFF2-40B4-BE49-F238E27FC236}">
                <a16:creationId xmlns:a16="http://schemas.microsoft.com/office/drawing/2014/main" id="{667E3161-05E6-A2E1-273B-52CEED15A291}"/>
              </a:ext>
            </a:extLst>
          </p:cNvPr>
          <p:cNvSpPr/>
          <p:nvPr/>
        </p:nvSpPr>
        <p:spPr>
          <a:xfrm>
            <a:off x="381000" y="1143000"/>
            <a:ext cx="10439400" cy="2971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Pet. 3:9) The Lord is not slow in keeping his promise, as some understand slowness.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Instead he is patient with you, not wanting anyone to perish, but everyone to come to repentance.</a:t>
            </a:r>
          </a:p>
        </p:txBody>
      </p:sp>
    </p:spTree>
    <p:extLst>
      <p:ext uri="{BB962C8B-B14F-4D97-AF65-F5344CB8AC3E}">
        <p14:creationId xmlns:p14="http://schemas.microsoft.com/office/powerpoint/2010/main" val="42890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wipe(left)">
                                      <p:cBhvr>
                                        <p:cTn id="7" dur="500"/>
                                        <p:tgtEl>
                                          <p:spTgt spid="8">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Effect transition="in" filter="wipe(left)">
                                      <p:cBhvr>
                                        <p:cTn id="11" dur="500"/>
                                        <p:tgtEl>
                                          <p:spTgt spid="8">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13866" cy="3908762"/>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3. What do we learn about grief from Mary and Martha?</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endured a time of confusion.</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“We’ve seen him heal others… We know he loves Lazarus… Where is he?” (2 Corinthians 4:8)</a:t>
            </a:r>
            <a:endParaRPr lang="en-US" sz="2400" b="1"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endParaRP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brought their need to Jesus.</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11:3</a:t>
            </a:r>
          </a:p>
        </p:txBody>
      </p:sp>
    </p:spTree>
    <p:extLst>
      <p:ext uri="{BB962C8B-B14F-4D97-AF65-F5344CB8AC3E}">
        <p14:creationId xmlns:p14="http://schemas.microsoft.com/office/powerpoint/2010/main" val="338560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wipe(left)">
                                      <p:cBhvr>
                                        <p:cTn id="1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613866" cy="4893647"/>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3. What do we learn about grief from Mary and Martha?</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endured a time of confusion.</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“We’ve seen him heal others… We know he loves Lazarus… Where is he?” (2 Corinthians 4:8)</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brought their need to Jesus.</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11:3</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were honest with Jesus.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ECFDA"/>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11:21-22, 32</a:t>
            </a:r>
          </a:p>
        </p:txBody>
      </p:sp>
    </p:spTree>
    <p:extLst>
      <p:ext uri="{BB962C8B-B14F-4D97-AF65-F5344CB8AC3E}">
        <p14:creationId xmlns:p14="http://schemas.microsoft.com/office/powerpoint/2010/main" val="275231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wipe(left)">
                                      <p:cBhvr>
                                        <p:cTn id="7" dur="500"/>
                                        <p:tgtEl>
                                          <p:spTgt spid="8">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animEffect transition="in" filter="wipe(left)">
                                      <p:cBhvr>
                                        <p:cTn id="1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72934" y="35231"/>
            <a:ext cx="8537666" cy="6863417"/>
          </a:xfrm>
          <a:prstGeom prst="rect">
            <a:avLst/>
          </a:prstGeom>
          <a:noFill/>
        </p:spPr>
        <p:txBody>
          <a:bodyPr wrap="square" rtlCol="0">
            <a:spAutoFit/>
          </a:bodyPr>
          <a:lstStyle/>
          <a:p>
            <a:r>
              <a:rPr lang="en-US" sz="4800" b="1" spc="-150" dirty="0">
                <a:solidFill>
                  <a:srgbClr val="B7E9E9"/>
                </a:solidFill>
                <a:effectLst>
                  <a:outerShdw blurRad="38100" dist="38100" dir="2700000" algn="tl">
                    <a:srgbClr val="000000">
                      <a:alpha val="43137"/>
                    </a:srgbClr>
                  </a:outerShdw>
                </a:effectLst>
                <a:latin typeface="Times New Roman" pitchFamily="18" charset="0"/>
                <a:cs typeface="Times New Roman" pitchFamily="18" charset="0"/>
              </a:rPr>
              <a:t>3. What do we learn about grief from Mary and Martha?</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endured a time of confusion.</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“We’ve seen him heal others… We know he loves Lazarus… Where is he?” (2 Corinthians 4:8)</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brought their need to Jesus.</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11:3</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were honest with Jesus.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11:21-22, 32</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experienced the love of God at a far deeper level.</a:t>
            </a:r>
          </a:p>
          <a:p>
            <a:pPr marL="463550" lvl="0">
              <a:defRPr/>
            </a:pPr>
            <a:r>
              <a:rPr lang="en-US" sz="2400" b="1" dirty="0">
                <a:solidFill>
                  <a:srgbClr val="9ECFDA"/>
                </a:solidFill>
                <a:effectLst>
                  <a:outerShdw blurRad="38100" dist="38100" dir="2700000" algn="tl">
                    <a:srgbClr val="000000">
                      <a:alpha val="43137"/>
                    </a:srgbClr>
                  </a:outerShdw>
                </a:effectLst>
                <a:latin typeface="Times New Roman" pitchFamily="18" charset="0"/>
                <a:cs typeface="Times New Roman" pitchFamily="18" charset="0"/>
              </a:rPr>
              <a:t>John 11:3, 5. Which was greater? Healing from sickness or death?</a:t>
            </a:r>
          </a:p>
        </p:txBody>
      </p:sp>
    </p:spTree>
    <p:extLst>
      <p:ext uri="{BB962C8B-B14F-4D97-AF65-F5344CB8AC3E}">
        <p14:creationId xmlns:p14="http://schemas.microsoft.com/office/powerpoint/2010/main" val="32500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wipe(left)">
                                      <p:cBhvr>
                                        <p:cTn id="7" dur="500"/>
                                        <p:tgtEl>
                                          <p:spTgt spid="8">
                                            <p:txEl>
                                              <p:pRg st="7" end="7"/>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animEffect transition="in" filter="wipe(left)">
                                      <p:cBhvr>
                                        <p:cTn id="1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736" y="1775736"/>
            <a:ext cx="12022680" cy="2308324"/>
          </a:xfrm>
          <a:prstGeom prst="rect">
            <a:avLst/>
          </a:prstGeom>
        </p:spPr>
        <p:txBody>
          <a:bodyPr wrap="square">
            <a:spAutoFit/>
          </a:bodyPr>
          <a:lstStyle/>
          <a:p>
            <a:pPr marL="857250" marR="0" lvl="0" indent="-8572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72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One day, every one of us will hear Jesus call our name.</a:t>
            </a:r>
          </a:p>
        </p:txBody>
      </p:sp>
      <p:sp>
        <p:nvSpPr>
          <p:cNvPr id="5" name="Rounded Rectangle 2">
            <a:extLst>
              <a:ext uri="{FF2B5EF4-FFF2-40B4-BE49-F238E27FC236}">
                <a16:creationId xmlns:a16="http://schemas.microsoft.com/office/drawing/2014/main" id="{8A0C522C-ECE6-96EB-2A12-82028A8C829B}"/>
              </a:ext>
            </a:extLst>
          </p:cNvPr>
          <p:cNvSpPr/>
          <p:nvPr/>
        </p:nvSpPr>
        <p:spPr>
          <a:xfrm>
            <a:off x="3633216" y="2849301"/>
            <a:ext cx="8458200" cy="3962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 5:28) Jesus said, “A time is coming when all who are in their graves will hear his voice and come out.”</a:t>
            </a:r>
          </a:p>
        </p:txBody>
      </p:sp>
    </p:spTree>
    <p:extLst>
      <p:ext uri="{BB962C8B-B14F-4D97-AF65-F5344CB8AC3E}">
        <p14:creationId xmlns:p14="http://schemas.microsoft.com/office/powerpoint/2010/main" val="4174195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144655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11:6)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So</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when he heard that Lazarus was sick, </a:t>
            </a:r>
          </a:p>
        </p:txBody>
      </p:sp>
    </p:spTree>
    <p:extLst>
      <p:ext uri="{BB962C8B-B14F-4D97-AF65-F5344CB8AC3E}">
        <p14:creationId xmlns:p14="http://schemas.microsoft.com/office/powerpoint/2010/main" val="3079081701"/>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736" y="1775736"/>
            <a:ext cx="12022680" cy="4524315"/>
          </a:xfrm>
          <a:prstGeom prst="rect">
            <a:avLst/>
          </a:prstGeom>
        </p:spPr>
        <p:txBody>
          <a:bodyPr wrap="square">
            <a:spAutoFit/>
          </a:bodyPr>
          <a:lstStyle/>
          <a:p>
            <a:pPr marL="857250" marR="0" lvl="0" indent="-8572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72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One day, every one of us will hear Jesus call our name.</a:t>
            </a:r>
          </a:p>
          <a:p>
            <a:pPr marL="857250" marR="0" lvl="0" indent="-8572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72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are you going to say to Jesus on that day?</a:t>
            </a:r>
            <a:endParaRPr kumimoji="0" lang="en-US" sz="48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664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A9D20CFF-C02A-2CB8-4B20-7229C3E3A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2400"/>
            <a:ext cx="6462463" cy="6513054"/>
          </a:xfrm>
          <a:prstGeom prst="rect">
            <a:avLst/>
          </a:prstGeom>
        </p:spPr>
      </p:pic>
    </p:spTree>
    <p:extLst>
      <p:ext uri="{BB962C8B-B14F-4D97-AF65-F5344CB8AC3E}">
        <p14:creationId xmlns:p14="http://schemas.microsoft.com/office/powerpoint/2010/main" val="44347230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11:6)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So</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when he heard that Lazarus was sick, he stayed where he was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two more days</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ounded Rectangle 2">
            <a:extLst>
              <a:ext uri="{FF2B5EF4-FFF2-40B4-BE49-F238E27FC236}">
                <a16:creationId xmlns:a16="http://schemas.microsoft.com/office/drawing/2014/main" id="{EF5FDF29-BB3D-F134-5FF7-BEB21FDCD2C3}"/>
              </a:ext>
            </a:extLst>
          </p:cNvPr>
          <p:cNvSpPr/>
          <p:nvPr/>
        </p:nvSpPr>
        <p:spPr>
          <a:xfrm>
            <a:off x="4648200" y="1676400"/>
            <a:ext cx="4419600" cy="19050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kind of love is that??</a:t>
            </a:r>
            <a:endParaRPr kumimoji="0" lang="en-US" sz="32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4397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6138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11:11) Jesus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“Our friend Lazarus has fallen asleep.</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am going there to wake him up.”</a:t>
            </a:r>
          </a:p>
        </p:txBody>
      </p:sp>
    </p:spTree>
    <p:extLst>
      <p:ext uri="{BB962C8B-B14F-4D97-AF65-F5344CB8AC3E}">
        <p14:creationId xmlns:p14="http://schemas.microsoft.com/office/powerpoint/2010/main" val="9959713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144655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11:12) His disciples replied,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“Lord, if he sleeps, he will get better.”</a:t>
            </a:r>
          </a:p>
        </p:txBody>
      </p:sp>
    </p:spTree>
    <p:extLst>
      <p:ext uri="{BB962C8B-B14F-4D97-AF65-F5344CB8AC3E}">
        <p14:creationId xmlns:p14="http://schemas.microsoft.com/office/powerpoint/2010/main" val="1252066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144655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11:14-15) So he told them plainly,</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“Lazarus is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dead</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ounded Rectangle 2">
            <a:extLst>
              <a:ext uri="{FF2B5EF4-FFF2-40B4-BE49-F238E27FC236}">
                <a16:creationId xmlns:a16="http://schemas.microsoft.com/office/drawing/2014/main" id="{8EAF78F6-7340-F967-D5DA-13EAEF2A02F9}"/>
              </a:ext>
            </a:extLst>
          </p:cNvPr>
          <p:cNvSpPr/>
          <p:nvPr/>
        </p:nvSpPr>
        <p:spPr>
          <a:xfrm>
            <a:off x="4191000" y="838200"/>
            <a:ext cx="7641500" cy="3352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spc="-150"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Death is a natural event and a certainty of life.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spc="-150"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why</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it also profoundly unnatural and abhorrent?</a:t>
            </a:r>
            <a:endParaRPr kumimoji="0" lang="en-US" sz="2800" b="1"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557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11:14-15) </a:t>
            </a: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So he told them plainly,</a:t>
            </a:r>
          </a:p>
          <a:p>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“Lazarus is dead.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For your sake I am glad I was not there, so that you may believe.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let us go to him.”</a:t>
            </a:r>
          </a:p>
        </p:txBody>
      </p:sp>
    </p:spTree>
    <p:extLst>
      <p:ext uri="{BB962C8B-B14F-4D97-AF65-F5344CB8AC3E}">
        <p14:creationId xmlns:p14="http://schemas.microsoft.com/office/powerpoint/2010/main" val="328310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2044</Words>
  <Application>Microsoft Office PowerPoint</Application>
  <PresentationFormat>Widescreen</PresentationFormat>
  <Paragraphs>194</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Lao UI</vt:lpstr>
      <vt:lpstr>Marcellus SC</vt:lpstr>
      <vt:lpstr>Times New Roman</vt:lpstr>
      <vt:lpstr>Wingdings</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2024-06-03T16:54:10Z</dcterms:created>
  <dcterms:modified xsi:type="dcterms:W3CDTF">2024-06-03T16:54:17Z</dcterms:modified>
</cp:coreProperties>
</file>