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Lst>
  <p:notesMasterIdLst>
    <p:notesMasterId r:id="rId68"/>
  </p:notesMasterIdLst>
  <p:sldIdLst>
    <p:sldId id="256" r:id="rId2"/>
    <p:sldId id="257" r:id="rId3"/>
    <p:sldId id="318" r:id="rId4"/>
    <p:sldId id="258" r:id="rId5"/>
    <p:sldId id="259" r:id="rId6"/>
    <p:sldId id="319" r:id="rId7"/>
    <p:sldId id="260" r:id="rId8"/>
    <p:sldId id="261" r:id="rId9"/>
    <p:sldId id="262" r:id="rId10"/>
    <p:sldId id="263" r:id="rId11"/>
    <p:sldId id="264" r:id="rId12"/>
    <p:sldId id="320" r:id="rId13"/>
    <p:sldId id="265" r:id="rId14"/>
    <p:sldId id="321"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7" r:id="rId62"/>
    <p:sldId id="312" r:id="rId63"/>
    <p:sldId id="313" r:id="rId64"/>
    <p:sldId id="314" r:id="rId65"/>
    <p:sldId id="315" r:id="rId66"/>
    <p:sldId id="316" r:id="rId6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9" roundtripDataSignature="AMtx7mhXBjjuVfkZEUmEIdT1L2xehastZ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194" autoAdjust="0"/>
    <p:restoredTop sz="86255" autoAdjust="0"/>
  </p:normalViewPr>
  <p:slideViewPr>
    <p:cSldViewPr snapToGrid="0">
      <p:cViewPr varScale="1">
        <p:scale>
          <a:sx n="67" d="100"/>
          <a:sy n="67" d="100"/>
        </p:scale>
        <p:origin x="32" y="1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customschemas.google.com/relationships/presentationmetadata" Target="metadata"/><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3614763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83" name="Google Shape;8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66394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143" name="Google Shape;143;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10</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239516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1" name="Google Shape;151;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dirty="0"/>
          </a:p>
        </p:txBody>
      </p:sp>
      <p:sp>
        <p:nvSpPr>
          <p:cNvPr id="152" name="Google Shape;152;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11</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30754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1" name="Google Shape;151;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dirty="0"/>
          </a:p>
        </p:txBody>
      </p:sp>
      <p:sp>
        <p:nvSpPr>
          <p:cNvPr id="152" name="Google Shape;152;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12</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049955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9" name="Google Shape;159;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160" name="Google Shape;160;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13</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128103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9" name="Google Shape;159;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160" name="Google Shape;160;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14</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940570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7" name="Google Shape;167;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168" name="Google Shape;168;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15</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599456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4" name="Google Shape;174;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175" name="Google Shape;175;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16</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818076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1" name="Google Shape;181;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928080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7" name="Google Shape;187;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188" name="Google Shape;188;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18</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661638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4" name="Google Shape;194;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82393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0" name="Google Shape;90;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dirty="0"/>
          </a:p>
        </p:txBody>
      </p:sp>
      <p:sp>
        <p:nvSpPr>
          <p:cNvPr id="91" name="Google Shape;91;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2</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745130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0" name="Google Shape;200;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277913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5" name="Google Shape;205;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917039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0" name="Google Shape;210;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342177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5" name="Google Shape;215;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359828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0" name="Google Shape;220;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742699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5" name="Google Shape;225;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26" name="Google Shape;226;p2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25</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842626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5" name="Google Shape;235;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36" name="Google Shape;236;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26</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96601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4" name="Google Shape;244;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307447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0" name="Google Shape;250;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843323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5" name="Google Shape;255;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56" name="Google Shape;256;p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29</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05522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0" name="Google Shape;90;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dirty="0"/>
          </a:p>
        </p:txBody>
      </p:sp>
      <p:sp>
        <p:nvSpPr>
          <p:cNvPr id="91" name="Google Shape;91;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3</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282698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4" name="Google Shape;264;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265" name="Google Shape;265;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30</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790158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p2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1" name="Google Shape;271;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103573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p2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7" name="Google Shape;277;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9243096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2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3" name="Google Shape;283;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126352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p3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8" name="Google Shape;288;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1336727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p3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93" name="Google Shape;293;p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5360166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3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98" name="Google Shape;298;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716544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p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3" name="Google Shape;303;p3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304" name="Google Shape;304;p3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37</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797310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2" name="Google Shape;312;p3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313" name="Google Shape;313;p3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38</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082261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9" name="Google Shape;319;p3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320" name="Google Shape;320;p3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39</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75309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8" name="Google Shape;98;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000000"/>
              </a:buClr>
              <a:buSzPts val="1400"/>
              <a:buFont typeface="Arial"/>
              <a:buNone/>
            </a:pPr>
            <a:endParaRPr/>
          </a:p>
        </p:txBody>
      </p:sp>
      <p:sp>
        <p:nvSpPr>
          <p:cNvPr id="99" name="Google Shape;99;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4</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6370321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6" name="Google Shape;326;p3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327" name="Google Shape;327;p3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40</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3974940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3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3" name="Google Shape;333;p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9090355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p3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9" name="Google Shape;339;p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8950774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Google Shape;343;p3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44" name="Google Shape;344;p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98331327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Google Shape;348;p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9" name="Google Shape;349;p4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350" name="Google Shape;350;p4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44</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5621498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p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8" name="Google Shape;358;p4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359" name="Google Shape;359;p4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45</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1411715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p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5" name="Google Shape;365;p4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366" name="Google Shape;366;p4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46</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2980479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p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4" name="Google Shape;374;p4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375" name="Google Shape;375;p4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47</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7269120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p4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81" name="Google Shape;381;p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4001549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p4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87" name="Google Shape;387;p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4133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112" name="Google Shape;112;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5</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31432552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p4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92" name="Google Shape;392;p4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2738626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p4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97" name="Google Shape;397;p4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7990989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
        <p:cNvGrpSpPr/>
        <p:nvPr/>
      </p:nvGrpSpPr>
      <p:grpSpPr>
        <a:xfrm>
          <a:off x="0" y="0"/>
          <a:ext cx="0" cy="0"/>
          <a:chOff x="0" y="0"/>
          <a:chExt cx="0" cy="0"/>
        </a:xfrm>
      </p:grpSpPr>
      <p:sp>
        <p:nvSpPr>
          <p:cNvPr id="401" name="Google Shape;401;p4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2" name="Google Shape;402;p4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403" name="Google Shape;403;p4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52</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0940381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9"/>
        <p:cNvGrpSpPr/>
        <p:nvPr/>
      </p:nvGrpSpPr>
      <p:grpSpPr>
        <a:xfrm>
          <a:off x="0" y="0"/>
          <a:ext cx="0" cy="0"/>
          <a:chOff x="0" y="0"/>
          <a:chExt cx="0" cy="0"/>
        </a:xfrm>
      </p:grpSpPr>
      <p:sp>
        <p:nvSpPr>
          <p:cNvPr id="410" name="Google Shape;410;p4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11" name="Google Shape;411;p4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412" name="Google Shape;412;p4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53</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1267879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6"/>
        <p:cNvGrpSpPr/>
        <p:nvPr/>
      </p:nvGrpSpPr>
      <p:grpSpPr>
        <a:xfrm>
          <a:off x="0" y="0"/>
          <a:ext cx="0" cy="0"/>
          <a:chOff x="0" y="0"/>
          <a:chExt cx="0" cy="0"/>
        </a:xfrm>
      </p:grpSpPr>
      <p:sp>
        <p:nvSpPr>
          <p:cNvPr id="417" name="Google Shape;417;p5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18" name="Google Shape;418;p5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419" name="Google Shape;419;p5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54</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9165682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p5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25" name="Google Shape;425;p5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426" name="Google Shape;426;p5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55</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9928209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Google Shape;431;p5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2" name="Google Shape;432;p5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433" name="Google Shape;433;p5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56</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1774493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Google Shape;438;p5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39" name="Google Shape;439;p5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9954100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3"/>
        <p:cNvGrpSpPr/>
        <p:nvPr/>
      </p:nvGrpSpPr>
      <p:grpSpPr>
        <a:xfrm>
          <a:off x="0" y="0"/>
          <a:ext cx="0" cy="0"/>
          <a:chOff x="0" y="0"/>
          <a:chExt cx="0" cy="0"/>
        </a:xfrm>
      </p:grpSpPr>
      <p:sp>
        <p:nvSpPr>
          <p:cNvPr id="444" name="Google Shape;444;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45" name="Google Shape;445;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9260425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8"/>
        <p:cNvGrpSpPr/>
        <p:nvPr/>
      </p:nvGrpSpPr>
      <p:grpSpPr>
        <a:xfrm>
          <a:off x="0" y="0"/>
          <a:ext cx="0" cy="0"/>
          <a:chOff x="0" y="0"/>
          <a:chExt cx="0" cy="0"/>
        </a:xfrm>
      </p:grpSpPr>
      <p:sp>
        <p:nvSpPr>
          <p:cNvPr id="449" name="Google Shape;449;p5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50" name="Google Shape;450;p5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85079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112" name="Google Shape;112;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6</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8045527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Google Shape;454;p5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55" name="Google Shape;455;p5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456" name="Google Shape;456;p5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60</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5022979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Google Shape;454;p5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55" name="Google Shape;455;p5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456" name="Google Shape;456;p5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61</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8696445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3"/>
        <p:cNvGrpSpPr/>
        <p:nvPr/>
      </p:nvGrpSpPr>
      <p:grpSpPr>
        <a:xfrm>
          <a:off x="0" y="0"/>
          <a:ext cx="0" cy="0"/>
          <a:chOff x="0" y="0"/>
          <a:chExt cx="0" cy="0"/>
        </a:xfrm>
      </p:grpSpPr>
      <p:sp>
        <p:nvSpPr>
          <p:cNvPr id="464" name="Google Shape;464;p5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65" name="Google Shape;465;p5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466" name="Google Shape;466;p5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62</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5095528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Google Shape;471;p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72" name="Google Shape;472;p5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473" name="Google Shape;473;p5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63</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7341757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9"/>
        <p:cNvGrpSpPr/>
        <p:nvPr/>
      </p:nvGrpSpPr>
      <p:grpSpPr>
        <a:xfrm>
          <a:off x="0" y="0"/>
          <a:ext cx="0" cy="0"/>
          <a:chOff x="0" y="0"/>
          <a:chExt cx="0" cy="0"/>
        </a:xfrm>
      </p:grpSpPr>
      <p:sp>
        <p:nvSpPr>
          <p:cNvPr id="480" name="Google Shape;480;p5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81" name="Google Shape;481;p5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9630689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5"/>
        <p:cNvGrpSpPr/>
        <p:nvPr/>
      </p:nvGrpSpPr>
      <p:grpSpPr>
        <a:xfrm>
          <a:off x="0" y="0"/>
          <a:ext cx="0" cy="0"/>
          <a:chOff x="0" y="0"/>
          <a:chExt cx="0" cy="0"/>
        </a:xfrm>
      </p:grpSpPr>
      <p:sp>
        <p:nvSpPr>
          <p:cNvPr id="486" name="Google Shape;486;p6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87" name="Google Shape;487;p6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1164335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1"/>
        <p:cNvGrpSpPr/>
        <p:nvPr/>
      </p:nvGrpSpPr>
      <p:grpSpPr>
        <a:xfrm>
          <a:off x="0" y="0"/>
          <a:ext cx="0" cy="0"/>
          <a:chOff x="0" y="0"/>
          <a:chExt cx="0" cy="0"/>
        </a:xfrm>
      </p:grpSpPr>
      <p:sp>
        <p:nvSpPr>
          <p:cNvPr id="492" name="Google Shape;492;p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93" name="Google Shape;493;p6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96440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1" name="Google Shape;121;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47707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128" name="Google Shape;128;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8</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20465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6" name="Google Shape;136;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12472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63"/>
          <p:cNvSpPr txBox="1">
            <a:spLocks noGrp="1"/>
          </p:cNvSpPr>
          <p:nvPr>
            <p:ph type="title"/>
          </p:nvPr>
        </p:nvSpPr>
        <p:spPr>
          <a:xfrm>
            <a:off x="415600" y="2867800"/>
            <a:ext cx="11360800" cy="11224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4800"/>
            </a:lvl1pPr>
            <a:lvl2pPr lvl="1" algn="ctr">
              <a:lnSpc>
                <a:spcPct val="100000"/>
              </a:lnSpc>
              <a:spcBef>
                <a:spcPts val="0"/>
              </a:spcBef>
              <a:spcAft>
                <a:spcPts val="0"/>
              </a:spcAft>
              <a:buSzPts val="3600"/>
              <a:buNone/>
              <a:defRPr sz="4800"/>
            </a:lvl2pPr>
            <a:lvl3pPr lvl="2" algn="ctr">
              <a:lnSpc>
                <a:spcPct val="100000"/>
              </a:lnSpc>
              <a:spcBef>
                <a:spcPts val="0"/>
              </a:spcBef>
              <a:spcAft>
                <a:spcPts val="0"/>
              </a:spcAft>
              <a:buSzPts val="3600"/>
              <a:buNone/>
              <a:defRPr sz="4800"/>
            </a:lvl3pPr>
            <a:lvl4pPr lvl="3" algn="ctr">
              <a:lnSpc>
                <a:spcPct val="100000"/>
              </a:lnSpc>
              <a:spcBef>
                <a:spcPts val="0"/>
              </a:spcBef>
              <a:spcAft>
                <a:spcPts val="0"/>
              </a:spcAft>
              <a:buSzPts val="3600"/>
              <a:buNone/>
              <a:defRPr sz="4800"/>
            </a:lvl4pPr>
            <a:lvl5pPr lvl="4" algn="ctr">
              <a:lnSpc>
                <a:spcPct val="100000"/>
              </a:lnSpc>
              <a:spcBef>
                <a:spcPts val="0"/>
              </a:spcBef>
              <a:spcAft>
                <a:spcPts val="0"/>
              </a:spcAft>
              <a:buSzPts val="3600"/>
              <a:buNone/>
              <a:defRPr sz="4800"/>
            </a:lvl5pPr>
            <a:lvl6pPr lvl="5" algn="ctr">
              <a:lnSpc>
                <a:spcPct val="100000"/>
              </a:lnSpc>
              <a:spcBef>
                <a:spcPts val="0"/>
              </a:spcBef>
              <a:spcAft>
                <a:spcPts val="0"/>
              </a:spcAft>
              <a:buSzPts val="3600"/>
              <a:buNone/>
              <a:defRPr sz="4800"/>
            </a:lvl6pPr>
            <a:lvl7pPr lvl="6" algn="ctr">
              <a:lnSpc>
                <a:spcPct val="100000"/>
              </a:lnSpc>
              <a:spcBef>
                <a:spcPts val="0"/>
              </a:spcBef>
              <a:spcAft>
                <a:spcPts val="0"/>
              </a:spcAft>
              <a:buSzPts val="3600"/>
              <a:buNone/>
              <a:defRPr sz="4800"/>
            </a:lvl7pPr>
            <a:lvl8pPr lvl="7" algn="ctr">
              <a:lnSpc>
                <a:spcPct val="100000"/>
              </a:lnSpc>
              <a:spcBef>
                <a:spcPts val="0"/>
              </a:spcBef>
              <a:spcAft>
                <a:spcPts val="0"/>
              </a:spcAft>
              <a:buSzPts val="3600"/>
              <a:buNone/>
              <a:defRPr sz="4800"/>
            </a:lvl8pPr>
            <a:lvl9pPr lvl="8" algn="ctr">
              <a:lnSpc>
                <a:spcPct val="100000"/>
              </a:lnSpc>
              <a:spcBef>
                <a:spcPts val="0"/>
              </a:spcBef>
              <a:spcAft>
                <a:spcPts val="0"/>
              </a:spcAft>
              <a:buSzPts val="3600"/>
              <a:buNone/>
              <a:defRPr sz="4800"/>
            </a:lvl9pPr>
          </a:lstStyle>
          <a:p>
            <a:endParaRPr/>
          </a:p>
        </p:txBody>
      </p:sp>
      <p:sp>
        <p:nvSpPr>
          <p:cNvPr id="17" name="Google Shape;17;p63"/>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9"/>
        <p:cNvGrpSpPr/>
        <p:nvPr/>
      </p:nvGrpSpPr>
      <p:grpSpPr>
        <a:xfrm>
          <a:off x="0" y="0"/>
          <a:ext cx="0" cy="0"/>
          <a:chOff x="0" y="0"/>
          <a:chExt cx="0" cy="0"/>
        </a:xfrm>
      </p:grpSpPr>
      <p:sp>
        <p:nvSpPr>
          <p:cNvPr id="70" name="Google Shape;70;p7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7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2" name="Google Shape;72;p7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7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7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5"/>
        <p:cNvGrpSpPr/>
        <p:nvPr/>
      </p:nvGrpSpPr>
      <p:grpSpPr>
        <a:xfrm>
          <a:off x="0" y="0"/>
          <a:ext cx="0" cy="0"/>
          <a:chOff x="0" y="0"/>
          <a:chExt cx="0" cy="0"/>
        </a:xfrm>
      </p:grpSpPr>
      <p:sp>
        <p:nvSpPr>
          <p:cNvPr id="76" name="Google Shape;76;p7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7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 name="Google Shape;78;p7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7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7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8"/>
        <p:cNvGrpSpPr/>
        <p:nvPr/>
      </p:nvGrpSpPr>
      <p:grpSpPr>
        <a:xfrm>
          <a:off x="0" y="0"/>
          <a:ext cx="0" cy="0"/>
          <a:chOff x="0" y="0"/>
          <a:chExt cx="0" cy="0"/>
        </a:xfrm>
      </p:grpSpPr>
      <p:sp>
        <p:nvSpPr>
          <p:cNvPr id="19" name="Google Shape;19;p6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6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6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6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6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4"/>
        <p:cNvGrpSpPr/>
        <p:nvPr/>
      </p:nvGrpSpPr>
      <p:grpSpPr>
        <a:xfrm>
          <a:off x="0" y="0"/>
          <a:ext cx="0" cy="0"/>
          <a:chOff x="0" y="0"/>
          <a:chExt cx="0" cy="0"/>
        </a:xfrm>
      </p:grpSpPr>
      <p:sp>
        <p:nvSpPr>
          <p:cNvPr id="25" name="Google Shape;25;p6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6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7" name="Google Shape;27;p6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6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6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0"/>
        <p:cNvGrpSpPr/>
        <p:nvPr/>
      </p:nvGrpSpPr>
      <p:grpSpPr>
        <a:xfrm>
          <a:off x="0" y="0"/>
          <a:ext cx="0" cy="0"/>
          <a:chOff x="0" y="0"/>
          <a:chExt cx="0" cy="0"/>
        </a:xfrm>
      </p:grpSpPr>
      <p:sp>
        <p:nvSpPr>
          <p:cNvPr id="31" name="Google Shape;31;p66"/>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2" name="Google Shape;32;p66"/>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33" name="Google Shape;33;p66"/>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4"/>
        <p:cNvGrpSpPr/>
        <p:nvPr/>
      </p:nvGrpSpPr>
      <p:grpSpPr>
        <a:xfrm>
          <a:off x="0" y="0"/>
          <a:ext cx="0" cy="0"/>
          <a:chOff x="0" y="0"/>
          <a:chExt cx="0" cy="0"/>
        </a:xfrm>
      </p:grpSpPr>
      <p:sp>
        <p:nvSpPr>
          <p:cNvPr id="35" name="Google Shape;35;p6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6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6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6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1"/>
        <p:cNvGrpSpPr/>
        <p:nvPr/>
      </p:nvGrpSpPr>
      <p:grpSpPr>
        <a:xfrm>
          <a:off x="0" y="0"/>
          <a:ext cx="0" cy="0"/>
          <a:chOff x="0" y="0"/>
          <a:chExt cx="0" cy="0"/>
        </a:xfrm>
      </p:grpSpPr>
      <p:sp>
        <p:nvSpPr>
          <p:cNvPr id="42" name="Google Shape;42;p6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6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4" name="Google Shape;44;p6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p6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6" name="Google Shape;46;p6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6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6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6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0"/>
        <p:cNvGrpSpPr/>
        <p:nvPr/>
      </p:nvGrpSpPr>
      <p:grpSpPr>
        <a:xfrm>
          <a:off x="0" y="0"/>
          <a:ext cx="0" cy="0"/>
          <a:chOff x="0" y="0"/>
          <a:chExt cx="0" cy="0"/>
        </a:xfrm>
      </p:grpSpPr>
      <p:sp>
        <p:nvSpPr>
          <p:cNvPr id="51" name="Google Shape;51;p6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6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6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6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5"/>
        <p:cNvGrpSpPr/>
        <p:nvPr/>
      </p:nvGrpSpPr>
      <p:grpSpPr>
        <a:xfrm>
          <a:off x="0" y="0"/>
          <a:ext cx="0" cy="0"/>
          <a:chOff x="0" y="0"/>
          <a:chExt cx="0" cy="0"/>
        </a:xfrm>
      </p:grpSpPr>
      <p:sp>
        <p:nvSpPr>
          <p:cNvPr id="56" name="Google Shape;56;p7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7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8" name="Google Shape;58;p7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9" name="Google Shape;59;p7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7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7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2"/>
        <p:cNvGrpSpPr/>
        <p:nvPr/>
      </p:nvGrpSpPr>
      <p:grpSpPr>
        <a:xfrm>
          <a:off x="0" y="0"/>
          <a:ext cx="0" cy="0"/>
          <a:chOff x="0" y="0"/>
          <a:chExt cx="0" cy="0"/>
        </a:xfrm>
      </p:grpSpPr>
      <p:sp>
        <p:nvSpPr>
          <p:cNvPr id="63" name="Google Shape;63;p7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71"/>
          <p:cNvSpPr>
            <a:spLocks noGrp="1"/>
          </p:cNvSpPr>
          <p:nvPr>
            <p:ph type="pic" idx="2"/>
          </p:nvPr>
        </p:nvSpPr>
        <p:spPr>
          <a:xfrm>
            <a:off x="5183188" y="987425"/>
            <a:ext cx="6172200" cy="4873625"/>
          </a:xfrm>
          <a:prstGeom prst="rect">
            <a:avLst/>
          </a:prstGeom>
          <a:noFill/>
          <a:ln>
            <a:noFill/>
          </a:ln>
        </p:spPr>
      </p:sp>
      <p:sp>
        <p:nvSpPr>
          <p:cNvPr id="65" name="Google Shape;65;p7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6" name="Google Shape;66;p7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7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7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
        <p:cNvGrpSpPr/>
        <p:nvPr/>
      </p:nvGrpSpPr>
      <p:grpSpPr>
        <a:xfrm>
          <a:off x="0" y="0"/>
          <a:ext cx="0" cy="0"/>
          <a:chOff x="0" y="0"/>
          <a:chExt cx="0" cy="0"/>
        </a:xfrm>
      </p:grpSpPr>
      <p:sp>
        <p:nvSpPr>
          <p:cNvPr id="10" name="Google Shape;10;p6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pic>
        <p:nvPicPr>
          <p:cNvPr id="85" name="Google Shape;85;p1"/>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86" name="Google Shape;86;p1"/>
          <p:cNvSpPr txBox="1"/>
          <p:nvPr/>
        </p:nvSpPr>
        <p:spPr>
          <a:xfrm>
            <a:off x="790900" y="2385534"/>
            <a:ext cx="11004400" cy="1600398"/>
          </a:xfrm>
          <a:prstGeom prst="rect">
            <a:avLst/>
          </a:prstGeom>
          <a:noFill/>
          <a:ln>
            <a:noFill/>
          </a:ln>
        </p:spPr>
        <p:txBody>
          <a:bodyPr spcFirstLastPara="1" wrap="square" lIns="121900" tIns="121900" rIns="121900" bIns="121900" anchor="t" anchorCtr="0">
            <a:spAutoFit/>
          </a:bodyPr>
          <a:lstStyle/>
          <a:p>
            <a:pPr marL="0" marR="0" lvl="0" indent="0" algn="l" rtl="0">
              <a:lnSpc>
                <a:spcPct val="100000"/>
              </a:lnSpc>
              <a:spcBef>
                <a:spcPts val="0"/>
              </a:spcBef>
              <a:spcAft>
                <a:spcPts val="0"/>
              </a:spcAft>
              <a:buNone/>
            </a:pPr>
            <a:r>
              <a:rPr lang="en-US" sz="8800" b="1" i="0" u="none" strike="noStrike" cap="none">
                <a:solidFill>
                  <a:schemeClr val="lt1"/>
                </a:solidFill>
                <a:latin typeface="Arial"/>
                <a:ea typeface="Arial"/>
                <a:cs typeface="Arial"/>
                <a:sym typeface="Arial"/>
              </a:rPr>
              <a:t>Who You Really Are</a:t>
            </a:r>
            <a:endParaRPr sz="8800" b="1" i="0" u="none" strike="noStrike" cap="none">
              <a:solidFill>
                <a:schemeClr val="lt1"/>
              </a:solidFill>
              <a:latin typeface="Arial"/>
              <a:ea typeface="Arial"/>
              <a:cs typeface="Arial"/>
              <a:sym typeface="Arial"/>
            </a:endParaRPr>
          </a:p>
        </p:txBody>
      </p:sp>
      <p:sp>
        <p:nvSpPr>
          <p:cNvPr id="87" name="Google Shape;87;p1"/>
          <p:cNvSpPr txBox="1"/>
          <p:nvPr/>
        </p:nvSpPr>
        <p:spPr>
          <a:xfrm>
            <a:off x="790900" y="3985932"/>
            <a:ext cx="11004400" cy="861734"/>
          </a:xfrm>
          <a:prstGeom prst="rect">
            <a:avLst/>
          </a:prstGeom>
          <a:noFill/>
          <a:ln>
            <a:noFill/>
          </a:ln>
        </p:spPr>
        <p:txBody>
          <a:bodyPr spcFirstLastPara="1" wrap="square" lIns="121900" tIns="121900" rIns="121900" bIns="121900" anchor="t" anchorCtr="0">
            <a:spAutoFit/>
          </a:bodyPr>
          <a:lstStyle/>
          <a:p>
            <a:pPr marL="0" marR="0" lvl="0" indent="0" algn="l" rtl="0">
              <a:lnSpc>
                <a:spcPct val="100000"/>
              </a:lnSpc>
              <a:spcBef>
                <a:spcPts val="0"/>
              </a:spcBef>
              <a:spcAft>
                <a:spcPts val="0"/>
              </a:spcAft>
              <a:buNone/>
            </a:pPr>
            <a:r>
              <a:rPr lang="en-US" sz="4000" b="0" i="0" u="none" strike="noStrike" cap="none">
                <a:solidFill>
                  <a:schemeClr val="lt1"/>
                </a:solidFill>
                <a:latin typeface="Arial"/>
                <a:ea typeface="Arial"/>
                <a:cs typeface="Arial"/>
                <a:sym typeface="Arial"/>
              </a:rPr>
              <a:t>Kaitlin Casassa, PhD, LISW-S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8"/>
          <p:cNvSpPr txBox="1">
            <a:spLocks noGrp="1"/>
          </p:cNvSpPr>
          <p:nvPr>
            <p:ph type="body" idx="1"/>
          </p:nvPr>
        </p:nvSpPr>
        <p:spPr>
          <a:xfrm>
            <a:off x="838200" y="448490"/>
            <a:ext cx="10515600" cy="4351338"/>
          </a:xfrm>
          <a:prstGeom prst="rect">
            <a:avLst/>
          </a:prstGeom>
          <a:noFill/>
          <a:ln>
            <a:noFill/>
          </a:ln>
        </p:spPr>
        <p:txBody>
          <a:bodyPr spcFirstLastPara="1" wrap="square" lIns="91425" tIns="45700" rIns="91425" bIns="45700" anchor="t" anchorCtr="0">
            <a:normAutofit lnSpcReduction="10000"/>
          </a:bodyPr>
          <a:lstStyle/>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People in BOC feel extremely limited to help</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Fragmented view of self</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Lack of vision for change, can be self-fulfilling </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Can lead to self pity and selfishness </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Inaccurate! </a:t>
            </a:r>
            <a:endParaRPr sz="4000"/>
          </a:p>
        </p:txBody>
      </p:sp>
      <p:sp>
        <p:nvSpPr>
          <p:cNvPr id="146" name="Google Shape;146;p8"/>
          <p:cNvSpPr/>
          <p:nvPr/>
        </p:nvSpPr>
        <p:spPr>
          <a:xfrm>
            <a:off x="420914" y="5123546"/>
            <a:ext cx="1371600" cy="1371600"/>
          </a:xfrm>
          <a:prstGeom prst="ellipse">
            <a:avLst/>
          </a:prstGeom>
          <a:noFill/>
          <a:ln w="381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7" name="Google Shape;147;p8"/>
          <p:cNvSpPr txBox="1"/>
          <p:nvPr/>
        </p:nvSpPr>
        <p:spPr>
          <a:xfrm>
            <a:off x="527957" y="5209181"/>
            <a:ext cx="1157514" cy="120028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7200"/>
              <a:buFont typeface="Arial"/>
              <a:buNone/>
            </a:pPr>
            <a:r>
              <a:rPr lang="en-US" sz="7200" b="0" i="0" u="none" strike="noStrike" cap="none">
                <a:solidFill>
                  <a:schemeClr val="accent4"/>
                </a:solidFill>
                <a:latin typeface="Arial"/>
                <a:ea typeface="Arial"/>
                <a:cs typeface="Arial"/>
                <a:sym typeface="Arial"/>
              </a:rPr>
              <a:t>2</a:t>
            </a:r>
            <a:endParaRPr sz="2400" b="0" i="0" u="none" strike="noStrike" cap="none">
              <a:solidFill>
                <a:schemeClr val="accent4"/>
              </a:solidFill>
              <a:latin typeface="Arial"/>
              <a:ea typeface="Arial"/>
              <a:cs typeface="Arial"/>
              <a:sym typeface="Arial"/>
            </a:endParaRPr>
          </a:p>
        </p:txBody>
      </p:sp>
      <p:sp>
        <p:nvSpPr>
          <p:cNvPr id="148" name="Google Shape;148;p8"/>
          <p:cNvSpPr txBox="1"/>
          <p:nvPr/>
        </p:nvSpPr>
        <p:spPr>
          <a:xfrm>
            <a:off x="2144486" y="5187413"/>
            <a:ext cx="9858829" cy="1325563"/>
          </a:xfrm>
          <a:prstGeom prst="rect">
            <a:avLst/>
          </a:prstGeom>
          <a:noFill/>
          <a:ln>
            <a:noFill/>
          </a:ln>
        </p:spPr>
        <p:txBody>
          <a:bodyPr spcFirstLastPara="1" wrap="square" lIns="91425" tIns="45700" rIns="91425" bIns="45700" anchor="ctr" anchorCtr="0">
            <a:normAutofit fontScale="75000" lnSpcReduction="20000"/>
          </a:bodyPr>
          <a:lstStyle/>
          <a:p>
            <a:pPr marL="0" marR="0" lvl="0" indent="0" algn="l" rtl="0">
              <a:lnSpc>
                <a:spcPct val="90000"/>
              </a:lnSpc>
              <a:spcBef>
                <a:spcPts val="0"/>
              </a:spcBef>
              <a:spcAft>
                <a:spcPts val="0"/>
              </a:spcAft>
              <a:buClr>
                <a:schemeClr val="accent4"/>
              </a:buClr>
              <a:buSzPct val="111111"/>
              <a:buFont typeface="Arial"/>
              <a:buNone/>
            </a:pPr>
            <a:r>
              <a:rPr lang="en-US" sz="7200" b="0" i="0" u="none" strike="noStrike" cap="none">
                <a:solidFill>
                  <a:schemeClr val="accent4"/>
                </a:solidFill>
                <a:latin typeface="Arial"/>
                <a:ea typeface="Arial"/>
                <a:cs typeface="Arial"/>
                <a:sym typeface="Arial"/>
              </a:rPr>
              <a:t>What is wrong with this thinking?</a:t>
            </a:r>
            <a:endParaRPr sz="4400" b="0" i="0" u="none" strike="noStrike" cap="non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800"/>
              <a:buNone/>
            </a:pPr>
            <a:r>
              <a:rPr lang="en-US">
                <a:solidFill>
                  <a:schemeClr val="lt1"/>
                </a:solidFill>
                <a:latin typeface="Arial"/>
                <a:ea typeface="Arial"/>
                <a:cs typeface="Arial"/>
                <a:sym typeface="Arial"/>
              </a:rPr>
              <a:t>Clarification on diagnoses</a:t>
            </a:r>
            <a:endParaRPr/>
          </a:p>
        </p:txBody>
      </p:sp>
      <p:sp>
        <p:nvSpPr>
          <p:cNvPr id="155" name="Google Shape;155;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457200" lvl="0" indent="-342900" algn="l" rtl="0">
              <a:lnSpc>
                <a:spcPct val="90000"/>
              </a:lnSpc>
              <a:spcBef>
                <a:spcPts val="1000"/>
              </a:spcBef>
              <a:spcAft>
                <a:spcPts val="0"/>
              </a:spcAft>
              <a:buClr>
                <a:schemeClr val="lt1"/>
              </a:buClr>
              <a:buSzPts val="4000"/>
              <a:buFont typeface="Noto Sans Symbols"/>
              <a:buChar char="▪"/>
            </a:pPr>
            <a:r>
              <a:rPr lang="en-US" sz="4000" dirty="0">
                <a:solidFill>
                  <a:schemeClr val="lt1"/>
                </a:solidFill>
                <a:latin typeface="Arial"/>
                <a:ea typeface="Arial"/>
                <a:cs typeface="Arial"/>
                <a:sym typeface="Arial"/>
              </a:rPr>
              <a:t>Given by licensed professional </a:t>
            </a:r>
            <a:endParaRPr dirty="0"/>
          </a:p>
          <a:p>
            <a:pPr marL="457200" lvl="0" indent="-342900" algn="l" rtl="0">
              <a:lnSpc>
                <a:spcPct val="90000"/>
              </a:lnSpc>
              <a:spcBef>
                <a:spcPts val="1000"/>
              </a:spcBef>
              <a:spcAft>
                <a:spcPts val="0"/>
              </a:spcAft>
              <a:buClr>
                <a:schemeClr val="lt1"/>
              </a:buClr>
              <a:buSzPts val="4000"/>
              <a:buFont typeface="Noto Sans Symbols"/>
              <a:buChar char="▪"/>
            </a:pPr>
            <a:r>
              <a:rPr lang="en-US" sz="4000" dirty="0">
                <a:solidFill>
                  <a:schemeClr val="lt1"/>
                </a:solidFill>
                <a:latin typeface="Arial"/>
                <a:ea typeface="Arial"/>
                <a:cs typeface="Arial"/>
                <a:sym typeface="Arial"/>
              </a:rPr>
              <a:t>DSM contains diagnostic criteria (what symptoms must be present, for how long)</a:t>
            </a:r>
            <a:endParaRPr dirty="0"/>
          </a:p>
          <a:p>
            <a:pPr marL="457200" lvl="0" indent="-342900" algn="l" rtl="0">
              <a:lnSpc>
                <a:spcPct val="90000"/>
              </a:lnSpc>
              <a:spcBef>
                <a:spcPts val="1000"/>
              </a:spcBef>
              <a:spcAft>
                <a:spcPts val="0"/>
              </a:spcAft>
              <a:buClr>
                <a:schemeClr val="lt1"/>
              </a:buClr>
              <a:buSzPts val="4000"/>
              <a:buFont typeface="Noto Sans Symbols"/>
              <a:buChar char="▪"/>
            </a:pPr>
            <a:r>
              <a:rPr lang="en-US" sz="4000" dirty="0">
                <a:solidFill>
                  <a:schemeClr val="lt1"/>
                </a:solidFill>
                <a:latin typeface="Arial"/>
                <a:ea typeface="Arial"/>
                <a:cs typeface="Arial"/>
                <a:sym typeface="Arial"/>
              </a:rPr>
              <a:t>Person experiencing “marked distress or impairment in functioning”</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5">
                                            <p:txEl>
                                              <p:pRg st="0" end="0"/>
                                            </p:txEl>
                                          </p:spTgt>
                                        </p:tgtEl>
                                        <p:attrNameLst>
                                          <p:attrName>style.visibility</p:attrName>
                                        </p:attrNameLst>
                                      </p:cBhvr>
                                      <p:to>
                                        <p:strVal val="visible"/>
                                      </p:to>
                                    </p:set>
                                    <p:animEffect transition="in" filter="fade">
                                      <p:cBhvr>
                                        <p:cTn id="7" dur="500"/>
                                        <p:tgtEl>
                                          <p:spTgt spid="1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5">
                                            <p:txEl>
                                              <p:pRg st="1" end="1"/>
                                            </p:txEl>
                                          </p:spTgt>
                                        </p:tgtEl>
                                        <p:attrNameLst>
                                          <p:attrName>style.visibility</p:attrName>
                                        </p:attrNameLst>
                                      </p:cBhvr>
                                      <p:to>
                                        <p:strVal val="visible"/>
                                      </p:to>
                                    </p:set>
                                    <p:animEffect transition="in" filter="fade">
                                      <p:cBhvr>
                                        <p:cTn id="12" dur="500"/>
                                        <p:tgtEl>
                                          <p:spTgt spid="1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5">
                                            <p:txEl>
                                              <p:pRg st="2" end="2"/>
                                            </p:txEl>
                                          </p:spTgt>
                                        </p:tgtEl>
                                        <p:attrNameLst>
                                          <p:attrName>style.visibility</p:attrName>
                                        </p:attrNameLst>
                                      </p:cBhvr>
                                      <p:to>
                                        <p:strVal val="visible"/>
                                      </p:to>
                                    </p:set>
                                    <p:animEffect transition="in" filter="fade">
                                      <p:cBhvr>
                                        <p:cTn id="17" dur="500"/>
                                        <p:tgtEl>
                                          <p:spTgt spid="1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800"/>
              <a:buNone/>
            </a:pPr>
            <a:r>
              <a:rPr lang="en-US">
                <a:solidFill>
                  <a:schemeClr val="lt1"/>
                </a:solidFill>
                <a:latin typeface="Arial"/>
                <a:ea typeface="Arial"/>
                <a:cs typeface="Arial"/>
                <a:sym typeface="Arial"/>
              </a:rPr>
              <a:t>Clarification on diagnoses</a:t>
            </a:r>
            <a:endParaRPr/>
          </a:p>
        </p:txBody>
      </p:sp>
      <p:sp>
        <p:nvSpPr>
          <p:cNvPr id="155" name="Google Shape;155;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Given by licensed professional </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DSM contains diagnostic criteria (what symptoms must be present, for how long)</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Person experiencing “marked distress or impairment in functioning”</a:t>
            </a:r>
            <a:endParaRPr/>
          </a:p>
        </p:txBody>
      </p:sp>
      <p:sp>
        <p:nvSpPr>
          <p:cNvPr id="156" name="Google Shape;156;p9"/>
          <p:cNvSpPr txBox="1"/>
          <p:nvPr/>
        </p:nvSpPr>
        <p:spPr>
          <a:xfrm>
            <a:off x="838201" y="2808836"/>
            <a:ext cx="10632440" cy="3477835"/>
          </a:xfrm>
          <a:prstGeom prst="rect">
            <a:avLst/>
          </a:prstGeom>
          <a:solidFill>
            <a:srgbClr val="0070C0"/>
          </a:solid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400" b="0" i="0" u="none" strike="noStrike" cap="none" dirty="0">
                <a:solidFill>
                  <a:schemeClr val="lt1"/>
                </a:solidFill>
                <a:latin typeface="Arial"/>
                <a:ea typeface="Arial"/>
                <a:cs typeface="Arial"/>
                <a:sym typeface="Arial"/>
              </a:rPr>
              <a:t>clinical counselor (LPCC), psychologist, psychiatrist, independent marriage and family therapist, independent social worker (LISW), doctor, or nurse practitioner</a:t>
            </a:r>
            <a:endParaRPr dirty="0"/>
          </a:p>
        </p:txBody>
      </p:sp>
    </p:spTree>
    <p:extLst>
      <p:ext uri="{BB962C8B-B14F-4D97-AF65-F5344CB8AC3E}">
        <p14:creationId xmlns:p14="http://schemas.microsoft.com/office/powerpoint/2010/main" val="2172793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5">
                                            <p:txEl>
                                              <p:pRg st="0" end="0"/>
                                            </p:txEl>
                                          </p:spTgt>
                                        </p:tgtEl>
                                        <p:attrNameLst>
                                          <p:attrName>style.visibility</p:attrName>
                                        </p:attrNameLst>
                                      </p:cBhvr>
                                      <p:to>
                                        <p:strVal val="visible"/>
                                      </p:to>
                                    </p:set>
                                    <p:animEffect transition="in" filter="fade">
                                      <p:cBhvr>
                                        <p:cTn id="7" dur="500"/>
                                        <p:tgtEl>
                                          <p:spTgt spid="1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5">
                                            <p:txEl>
                                              <p:pRg st="1" end="1"/>
                                            </p:txEl>
                                          </p:spTgt>
                                        </p:tgtEl>
                                        <p:attrNameLst>
                                          <p:attrName>style.visibility</p:attrName>
                                        </p:attrNameLst>
                                      </p:cBhvr>
                                      <p:to>
                                        <p:strVal val="visible"/>
                                      </p:to>
                                    </p:set>
                                    <p:animEffect transition="in" filter="fade">
                                      <p:cBhvr>
                                        <p:cTn id="12" dur="500"/>
                                        <p:tgtEl>
                                          <p:spTgt spid="1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5">
                                            <p:txEl>
                                              <p:pRg st="2" end="2"/>
                                            </p:txEl>
                                          </p:spTgt>
                                        </p:tgtEl>
                                        <p:attrNameLst>
                                          <p:attrName>style.visibility</p:attrName>
                                        </p:attrNameLst>
                                      </p:cBhvr>
                                      <p:to>
                                        <p:strVal val="visible"/>
                                      </p:to>
                                    </p:set>
                                    <p:animEffect transition="in" filter="fade">
                                      <p:cBhvr>
                                        <p:cTn id="17" dur="500"/>
                                        <p:tgtEl>
                                          <p:spTgt spid="1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6"/>
                                        </p:tgtEl>
                                        <p:attrNameLst>
                                          <p:attrName>style.visibility</p:attrName>
                                        </p:attrNameLst>
                                      </p:cBhvr>
                                      <p:to>
                                        <p:strVal val="visible"/>
                                      </p:to>
                                    </p:set>
                                    <p:animEffect transition="in" filter="fade">
                                      <p:cBhvr>
                                        <p:cTn id="22" dur="500"/>
                                        <p:tgtEl>
                                          <p:spTgt spid="156"/>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1"/>
                                          </p:stCondLst>
                                        </p:cTn>
                                        <p:tgtEl>
                                          <p:spTgt spid="15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800"/>
              <a:buNone/>
            </a:pPr>
            <a:r>
              <a:rPr lang="en-US">
                <a:solidFill>
                  <a:schemeClr val="lt1"/>
                </a:solidFill>
                <a:latin typeface="Arial"/>
                <a:ea typeface="Arial"/>
                <a:cs typeface="Arial"/>
                <a:sym typeface="Arial"/>
              </a:rPr>
              <a:t>Clarification on diagnoses</a:t>
            </a:r>
            <a:endParaRPr/>
          </a:p>
        </p:txBody>
      </p:sp>
      <p:sp>
        <p:nvSpPr>
          <p:cNvPr id="163" name="Google Shape;16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Social and cultural values influence the DSM (e.g. homosexuality)</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DSM is not without criticism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3">
                                            <p:txEl>
                                              <p:pRg st="0" end="0"/>
                                            </p:txEl>
                                          </p:spTgt>
                                        </p:tgtEl>
                                        <p:attrNameLst>
                                          <p:attrName>style.visibility</p:attrName>
                                        </p:attrNameLst>
                                      </p:cBhvr>
                                      <p:to>
                                        <p:strVal val="visible"/>
                                      </p:to>
                                    </p:set>
                                    <p:animEffect transition="in" filter="fade">
                                      <p:cBhvr>
                                        <p:cTn id="7" dur="500"/>
                                        <p:tgtEl>
                                          <p:spTgt spid="1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3">
                                            <p:txEl>
                                              <p:pRg st="1" end="1"/>
                                            </p:txEl>
                                          </p:spTgt>
                                        </p:tgtEl>
                                        <p:attrNameLst>
                                          <p:attrName>style.visibility</p:attrName>
                                        </p:attrNameLst>
                                      </p:cBhvr>
                                      <p:to>
                                        <p:strVal val="visible"/>
                                      </p:to>
                                    </p:set>
                                    <p:animEffect transition="in" filter="fade">
                                      <p:cBhvr>
                                        <p:cTn id="12" dur="500"/>
                                        <p:tgtEl>
                                          <p:spTgt spid="1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10"/>
          <p:cNvSpPr txBox="1">
            <a:spLocks noGrp="1"/>
          </p:cNvSpPr>
          <p:nvPr>
            <p:ph type="title"/>
          </p:nvPr>
        </p:nvSpPr>
        <p:spPr>
          <a:xfrm>
            <a:off x="371475" y="290304"/>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800"/>
              <a:buNone/>
            </a:pPr>
            <a:r>
              <a:rPr lang="en-US">
                <a:solidFill>
                  <a:schemeClr val="lt1"/>
                </a:solidFill>
                <a:latin typeface="Arial"/>
                <a:ea typeface="Arial"/>
                <a:cs typeface="Arial"/>
                <a:sym typeface="Arial"/>
              </a:rPr>
              <a:t>Clarification on diagnoses</a:t>
            </a:r>
            <a:endParaRPr/>
          </a:p>
        </p:txBody>
      </p:sp>
      <p:sp>
        <p:nvSpPr>
          <p:cNvPr id="163" name="Google Shape;16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Social and cultural values influence the DSM (e.g. homosexuality)</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DSM is not without criticism </a:t>
            </a:r>
            <a:endParaRPr/>
          </a:p>
        </p:txBody>
      </p:sp>
      <p:sp>
        <p:nvSpPr>
          <p:cNvPr id="164" name="Google Shape;164;p10"/>
          <p:cNvSpPr txBox="1"/>
          <p:nvPr/>
        </p:nvSpPr>
        <p:spPr>
          <a:xfrm>
            <a:off x="589189" y="2699128"/>
            <a:ext cx="10842171" cy="3477835"/>
          </a:xfrm>
          <a:prstGeom prst="rect">
            <a:avLst/>
          </a:prstGeom>
          <a:solidFill>
            <a:srgbClr val="0070C0"/>
          </a:solid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571500" marR="0" lvl="0" indent="-571500" algn="l" rtl="0">
              <a:lnSpc>
                <a:spcPct val="100000"/>
              </a:lnSpc>
              <a:spcBef>
                <a:spcPts val="0"/>
              </a:spcBef>
              <a:spcAft>
                <a:spcPts val="0"/>
              </a:spcAft>
              <a:buClr>
                <a:schemeClr val="lt1"/>
              </a:buClr>
              <a:buSzPts val="4400"/>
              <a:buFont typeface="Noto Sans Symbols"/>
              <a:buChar char="⮚"/>
            </a:pPr>
            <a:r>
              <a:rPr lang="en-US" sz="4400" b="0" i="0" u="none" strike="noStrike" cap="none" dirty="0">
                <a:solidFill>
                  <a:schemeClr val="lt1"/>
                </a:solidFill>
                <a:latin typeface="Arial"/>
                <a:ea typeface="Arial"/>
                <a:cs typeface="Arial"/>
                <a:sym typeface="Arial"/>
              </a:rPr>
              <a:t>Allen Frances, MD, chair of the DSM-IV task force, critical of expansion of diagnostic criteria</a:t>
            </a:r>
            <a:endParaRPr dirty="0"/>
          </a:p>
          <a:p>
            <a:pPr marL="571500" marR="0" lvl="0" indent="-571500" algn="l" rtl="0">
              <a:lnSpc>
                <a:spcPct val="100000"/>
              </a:lnSpc>
              <a:spcBef>
                <a:spcPts val="0"/>
              </a:spcBef>
              <a:spcAft>
                <a:spcPts val="0"/>
              </a:spcAft>
              <a:buClr>
                <a:schemeClr val="lt1"/>
              </a:buClr>
              <a:buSzPts val="4400"/>
              <a:buFont typeface="Noto Sans Symbols"/>
              <a:buChar char="⮚"/>
            </a:pPr>
            <a:r>
              <a:rPr lang="en-US" sz="4400" b="0" i="0" u="none" strike="noStrike" cap="none" dirty="0">
                <a:solidFill>
                  <a:schemeClr val="lt1"/>
                </a:solidFill>
                <a:latin typeface="Arial"/>
                <a:ea typeface="Arial"/>
                <a:cs typeface="Arial"/>
                <a:sym typeface="Arial"/>
              </a:rPr>
              <a:t>Dr. Thomas </a:t>
            </a:r>
            <a:r>
              <a:rPr lang="en-US" sz="4400" b="0" i="0" u="none" strike="noStrike" cap="none" dirty="0" err="1">
                <a:solidFill>
                  <a:schemeClr val="lt1"/>
                </a:solidFill>
                <a:latin typeface="Arial"/>
                <a:ea typeface="Arial"/>
                <a:cs typeface="Arial"/>
                <a:sym typeface="Arial"/>
              </a:rPr>
              <a:t>Insel</a:t>
            </a:r>
            <a:r>
              <a:rPr lang="en-US" sz="4400" b="0" i="0" u="none" strike="noStrike" cap="none" dirty="0">
                <a:solidFill>
                  <a:schemeClr val="lt1"/>
                </a:solidFill>
                <a:latin typeface="Arial"/>
                <a:ea typeface="Arial"/>
                <a:cs typeface="Arial"/>
                <a:sym typeface="Arial"/>
              </a:rPr>
              <a:t>, Director of NIMH (2002-2015), critical of lack of validity </a:t>
            </a:r>
            <a:endParaRPr dirty="0"/>
          </a:p>
        </p:txBody>
      </p:sp>
    </p:spTree>
    <p:extLst>
      <p:ext uri="{BB962C8B-B14F-4D97-AF65-F5344CB8AC3E}">
        <p14:creationId xmlns:p14="http://schemas.microsoft.com/office/powerpoint/2010/main" val="357568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3">
                                            <p:txEl>
                                              <p:pRg st="0" end="0"/>
                                            </p:txEl>
                                          </p:spTgt>
                                        </p:tgtEl>
                                        <p:attrNameLst>
                                          <p:attrName>style.visibility</p:attrName>
                                        </p:attrNameLst>
                                      </p:cBhvr>
                                      <p:to>
                                        <p:strVal val="visible"/>
                                      </p:to>
                                    </p:set>
                                    <p:animEffect transition="in" filter="fade">
                                      <p:cBhvr>
                                        <p:cTn id="7" dur="500"/>
                                        <p:tgtEl>
                                          <p:spTgt spid="1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3">
                                            <p:txEl>
                                              <p:pRg st="1" end="1"/>
                                            </p:txEl>
                                          </p:spTgt>
                                        </p:tgtEl>
                                        <p:attrNameLst>
                                          <p:attrName>style.visibility</p:attrName>
                                        </p:attrNameLst>
                                      </p:cBhvr>
                                      <p:to>
                                        <p:strVal val="visible"/>
                                      </p:to>
                                    </p:set>
                                    <p:animEffect transition="in" filter="fade">
                                      <p:cBhvr>
                                        <p:cTn id="12" dur="500"/>
                                        <p:tgtEl>
                                          <p:spTgt spid="1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4"/>
                                        </p:tgtEl>
                                        <p:attrNameLst>
                                          <p:attrName>style.visibility</p:attrName>
                                        </p:attrNameLst>
                                      </p:cBhvr>
                                      <p:to>
                                        <p:strVal val="visible"/>
                                      </p:to>
                                    </p:set>
                                    <p:animEffect transition="in" filter="fade">
                                      <p:cBhvr>
                                        <p:cTn id="17" dur="500"/>
                                        <p:tgtEl>
                                          <p:spTgt spid="1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800"/>
              <a:buNone/>
            </a:pPr>
            <a:r>
              <a:rPr lang="en-US">
                <a:solidFill>
                  <a:schemeClr val="lt1"/>
                </a:solidFill>
                <a:latin typeface="Arial"/>
                <a:ea typeface="Arial"/>
                <a:cs typeface="Arial"/>
                <a:sym typeface="Arial"/>
              </a:rPr>
              <a:t>What does a diagnosis tell us?</a:t>
            </a:r>
            <a:endParaRPr/>
          </a:p>
        </p:txBody>
      </p:sp>
      <p:sp>
        <p:nvSpPr>
          <p:cNvPr id="171" name="Google Shape;171;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85000" lnSpcReduction="20000"/>
          </a:bodyPr>
          <a:lstStyle/>
          <a:p>
            <a:pPr marL="457200" lvl="0" indent="-342931" algn="l" rtl="0">
              <a:lnSpc>
                <a:spcPct val="90000"/>
              </a:lnSpc>
              <a:spcBef>
                <a:spcPts val="1000"/>
              </a:spcBef>
              <a:spcAft>
                <a:spcPts val="0"/>
              </a:spcAft>
              <a:buClr>
                <a:schemeClr val="lt1"/>
              </a:buClr>
              <a:buSzPct val="100000"/>
              <a:buFont typeface="Noto Sans Symbols"/>
              <a:buChar char="▪"/>
            </a:pPr>
            <a:r>
              <a:rPr lang="en-US" sz="4300">
                <a:solidFill>
                  <a:schemeClr val="lt1"/>
                </a:solidFill>
                <a:latin typeface="Arial"/>
                <a:ea typeface="Arial"/>
                <a:cs typeface="Arial"/>
                <a:sym typeface="Arial"/>
              </a:rPr>
              <a:t>Offers a picture of the current suffering a person is experiencing, can help others develop compassion </a:t>
            </a:r>
            <a:endParaRPr/>
          </a:p>
          <a:p>
            <a:pPr marL="457200" lvl="0" indent="-342931" algn="l" rtl="0">
              <a:lnSpc>
                <a:spcPct val="90000"/>
              </a:lnSpc>
              <a:spcBef>
                <a:spcPts val="1000"/>
              </a:spcBef>
              <a:spcAft>
                <a:spcPts val="0"/>
              </a:spcAft>
              <a:buClr>
                <a:schemeClr val="lt1"/>
              </a:buClr>
              <a:buSzPct val="100000"/>
              <a:buFont typeface="Noto Sans Symbols"/>
              <a:buChar char="▪"/>
            </a:pPr>
            <a:r>
              <a:rPr lang="en-US" sz="4300">
                <a:solidFill>
                  <a:schemeClr val="lt1"/>
                </a:solidFill>
                <a:latin typeface="Arial"/>
                <a:ea typeface="Arial"/>
                <a:cs typeface="Arial"/>
                <a:sym typeface="Arial"/>
              </a:rPr>
              <a:t>Identifies patterns of experience that prompts focused attention and careful exploration </a:t>
            </a:r>
            <a:endParaRPr/>
          </a:p>
          <a:p>
            <a:pPr marL="457200" lvl="0" indent="-342931" algn="l" rtl="0">
              <a:lnSpc>
                <a:spcPct val="90000"/>
              </a:lnSpc>
              <a:spcBef>
                <a:spcPts val="1000"/>
              </a:spcBef>
              <a:spcAft>
                <a:spcPts val="0"/>
              </a:spcAft>
              <a:buClr>
                <a:schemeClr val="lt1"/>
              </a:buClr>
              <a:buSzPct val="100000"/>
              <a:buFont typeface="Noto Sans Symbols"/>
              <a:buChar char="▪"/>
            </a:pPr>
            <a:r>
              <a:rPr lang="en-US" sz="4300">
                <a:solidFill>
                  <a:schemeClr val="lt1"/>
                </a:solidFill>
                <a:latin typeface="Arial"/>
                <a:ea typeface="Arial"/>
                <a:cs typeface="Arial"/>
                <a:sym typeface="Arial"/>
              </a:rPr>
              <a:t>Remind us of the more central role the body may play in a person’s struggle </a:t>
            </a:r>
            <a:endParaRPr/>
          </a:p>
          <a:p>
            <a:pPr marL="457200" lvl="0" indent="-342931" algn="l" rtl="0">
              <a:lnSpc>
                <a:spcPct val="90000"/>
              </a:lnSpc>
              <a:spcBef>
                <a:spcPts val="1000"/>
              </a:spcBef>
              <a:spcAft>
                <a:spcPts val="0"/>
              </a:spcAft>
              <a:buClr>
                <a:schemeClr val="lt1"/>
              </a:buClr>
              <a:buSzPct val="100000"/>
              <a:buFont typeface="Noto Sans Symbols"/>
              <a:buChar char="▪"/>
            </a:pPr>
            <a:r>
              <a:rPr lang="en-US" sz="4300">
                <a:solidFill>
                  <a:schemeClr val="lt1"/>
                </a:solidFill>
                <a:latin typeface="Arial"/>
                <a:ea typeface="Arial"/>
                <a:cs typeface="Arial"/>
                <a:sym typeface="Arial"/>
              </a:rPr>
              <a:t>Affirms the importance of seeking professional help to address concerns</a:t>
            </a:r>
            <a:endParaRPr/>
          </a:p>
          <a:p>
            <a:pPr marL="457200" lvl="0" indent="-107950" algn="l" rtl="0">
              <a:lnSpc>
                <a:spcPct val="90000"/>
              </a:lnSpc>
              <a:spcBef>
                <a:spcPts val="1000"/>
              </a:spcBef>
              <a:spcAft>
                <a:spcPts val="0"/>
              </a:spcAft>
              <a:buClr>
                <a:schemeClr val="lt1"/>
              </a:buClr>
              <a:buSzPct val="100000"/>
              <a:buFont typeface="Noto Sans Symbols"/>
              <a:buNone/>
            </a:pPr>
            <a:endParaRPr sz="4000">
              <a:solidFill>
                <a:schemeClr val="lt1"/>
              </a:solidFill>
              <a:latin typeface="Arial"/>
              <a:ea typeface="Arial"/>
              <a:cs typeface="Arial"/>
              <a:sym typeface="Arial"/>
            </a:endParaRPr>
          </a:p>
          <a:p>
            <a:pPr marL="457200" lvl="0" indent="-107950" algn="l" rtl="0">
              <a:lnSpc>
                <a:spcPct val="90000"/>
              </a:lnSpc>
              <a:spcBef>
                <a:spcPts val="1000"/>
              </a:spcBef>
              <a:spcAft>
                <a:spcPts val="0"/>
              </a:spcAft>
              <a:buClr>
                <a:schemeClr val="lt1"/>
              </a:buClr>
              <a:buSzPct val="100000"/>
              <a:buFont typeface="Noto Sans Symbols"/>
              <a:buNone/>
            </a:pPr>
            <a:endParaRPr sz="4000">
              <a:solidFill>
                <a:schemeClr val="lt1"/>
              </a:solidFill>
              <a:latin typeface="Arial"/>
              <a:ea typeface="Arial"/>
              <a:cs typeface="Arial"/>
              <a:sym typeface="Arial"/>
            </a:endParaRPr>
          </a:p>
          <a:p>
            <a:pPr marL="457200" lvl="0" indent="-107950" algn="l" rtl="0">
              <a:lnSpc>
                <a:spcPct val="90000"/>
              </a:lnSpc>
              <a:spcBef>
                <a:spcPts val="1000"/>
              </a:spcBef>
              <a:spcAft>
                <a:spcPts val="0"/>
              </a:spcAft>
              <a:buClr>
                <a:schemeClr val="lt1"/>
              </a:buClr>
              <a:buSzPct val="100000"/>
              <a:buFont typeface="Noto Sans Symbols"/>
              <a:buNone/>
            </a:pPr>
            <a:endParaRPr sz="400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1">
                                            <p:txEl>
                                              <p:pRg st="0" end="0"/>
                                            </p:txEl>
                                          </p:spTgt>
                                        </p:tgtEl>
                                        <p:attrNameLst>
                                          <p:attrName>style.visibility</p:attrName>
                                        </p:attrNameLst>
                                      </p:cBhvr>
                                      <p:to>
                                        <p:strVal val="visible"/>
                                      </p:to>
                                    </p:set>
                                    <p:animEffect transition="in" filter="fade">
                                      <p:cBhvr>
                                        <p:cTn id="7" dur="500"/>
                                        <p:tgtEl>
                                          <p:spTgt spid="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1">
                                            <p:txEl>
                                              <p:pRg st="1" end="1"/>
                                            </p:txEl>
                                          </p:spTgt>
                                        </p:tgtEl>
                                        <p:attrNameLst>
                                          <p:attrName>style.visibility</p:attrName>
                                        </p:attrNameLst>
                                      </p:cBhvr>
                                      <p:to>
                                        <p:strVal val="visible"/>
                                      </p:to>
                                    </p:set>
                                    <p:animEffect transition="in" filter="fade">
                                      <p:cBhvr>
                                        <p:cTn id="12" dur="500"/>
                                        <p:tgtEl>
                                          <p:spTgt spid="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1">
                                            <p:txEl>
                                              <p:pRg st="2" end="2"/>
                                            </p:txEl>
                                          </p:spTgt>
                                        </p:tgtEl>
                                        <p:attrNameLst>
                                          <p:attrName>style.visibility</p:attrName>
                                        </p:attrNameLst>
                                      </p:cBhvr>
                                      <p:to>
                                        <p:strVal val="visible"/>
                                      </p:to>
                                    </p:set>
                                    <p:animEffect transition="in" filter="fade">
                                      <p:cBhvr>
                                        <p:cTn id="17" dur="500"/>
                                        <p:tgtEl>
                                          <p:spTgt spid="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1">
                                            <p:txEl>
                                              <p:pRg st="3" end="3"/>
                                            </p:txEl>
                                          </p:spTgt>
                                        </p:tgtEl>
                                        <p:attrNameLst>
                                          <p:attrName>style.visibility</p:attrName>
                                        </p:attrNameLst>
                                      </p:cBhvr>
                                      <p:to>
                                        <p:strVal val="visible"/>
                                      </p:to>
                                    </p:set>
                                    <p:animEffect transition="in" filter="fade">
                                      <p:cBhvr>
                                        <p:cTn id="22" dur="500"/>
                                        <p:tgtEl>
                                          <p:spTgt spid="1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71">
                                            <p:txEl>
                                              <p:pRg st="4" end="4"/>
                                            </p:txEl>
                                          </p:spTgt>
                                        </p:tgtEl>
                                        <p:attrNameLst>
                                          <p:attrName>style.visibility</p:attrName>
                                        </p:attrNameLst>
                                      </p:cBhvr>
                                      <p:to>
                                        <p:strVal val="visible"/>
                                      </p:to>
                                    </p:set>
                                    <p:animEffect transition="in" filter="fade">
                                      <p:cBhvr>
                                        <p:cTn id="27" dur="500"/>
                                        <p:tgtEl>
                                          <p:spTgt spid="1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71">
                                            <p:txEl>
                                              <p:pRg st="5" end="5"/>
                                            </p:txEl>
                                          </p:spTgt>
                                        </p:tgtEl>
                                        <p:attrNameLst>
                                          <p:attrName>style.visibility</p:attrName>
                                        </p:attrNameLst>
                                      </p:cBhvr>
                                      <p:to>
                                        <p:strVal val="visible"/>
                                      </p:to>
                                    </p:set>
                                    <p:animEffect transition="in" filter="fade">
                                      <p:cBhvr>
                                        <p:cTn id="32" dur="500"/>
                                        <p:tgtEl>
                                          <p:spTgt spid="17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71">
                                            <p:txEl>
                                              <p:pRg st="6" end="6"/>
                                            </p:txEl>
                                          </p:spTgt>
                                        </p:tgtEl>
                                        <p:attrNameLst>
                                          <p:attrName>style.visibility</p:attrName>
                                        </p:attrNameLst>
                                      </p:cBhvr>
                                      <p:to>
                                        <p:strVal val="visible"/>
                                      </p:to>
                                    </p:set>
                                    <p:animEffect transition="in" filter="fade">
                                      <p:cBhvr>
                                        <p:cTn id="37" dur="500"/>
                                        <p:tgtEl>
                                          <p:spTgt spid="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800"/>
              <a:buNone/>
            </a:pPr>
            <a:r>
              <a:rPr lang="en-US">
                <a:solidFill>
                  <a:schemeClr val="lt1"/>
                </a:solidFill>
                <a:latin typeface="Arial"/>
                <a:ea typeface="Arial"/>
                <a:cs typeface="Arial"/>
                <a:sym typeface="Arial"/>
              </a:rPr>
              <a:t>What a diagnosis does </a:t>
            </a:r>
            <a:r>
              <a:rPr lang="en-US" i="1">
                <a:solidFill>
                  <a:schemeClr val="lt1"/>
                </a:solidFill>
                <a:latin typeface="Arial"/>
                <a:ea typeface="Arial"/>
                <a:cs typeface="Arial"/>
                <a:sym typeface="Arial"/>
              </a:rPr>
              <a:t>not</a:t>
            </a:r>
            <a:r>
              <a:rPr lang="en-US">
                <a:solidFill>
                  <a:schemeClr val="lt1"/>
                </a:solidFill>
                <a:latin typeface="Arial"/>
                <a:ea typeface="Arial"/>
                <a:cs typeface="Arial"/>
                <a:sym typeface="Arial"/>
              </a:rPr>
              <a:t> tell us</a:t>
            </a:r>
            <a:endParaRPr/>
          </a:p>
        </p:txBody>
      </p:sp>
      <p:sp>
        <p:nvSpPr>
          <p:cNvPr id="178" name="Google Shape;178;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457200" lvl="0" indent="-342900" algn="l" rtl="0">
              <a:lnSpc>
                <a:spcPct val="90000"/>
              </a:lnSpc>
              <a:spcBef>
                <a:spcPts val="1000"/>
              </a:spcBef>
              <a:spcAft>
                <a:spcPts val="0"/>
              </a:spcAft>
              <a:buClr>
                <a:schemeClr val="lt1"/>
              </a:buClr>
              <a:buSzPts val="4300"/>
              <a:buFont typeface="Noto Sans Symbols"/>
              <a:buChar char="▪"/>
            </a:pPr>
            <a:r>
              <a:rPr lang="en-US" sz="4300" u="sng">
                <a:solidFill>
                  <a:schemeClr val="lt1"/>
                </a:solidFill>
                <a:latin typeface="Arial"/>
                <a:ea typeface="Arial"/>
                <a:cs typeface="Arial"/>
                <a:sym typeface="Arial"/>
              </a:rPr>
              <a:t>Why</a:t>
            </a:r>
            <a:r>
              <a:rPr lang="en-US" sz="4300">
                <a:solidFill>
                  <a:schemeClr val="lt1"/>
                </a:solidFill>
                <a:latin typeface="Arial"/>
                <a:ea typeface="Arial"/>
                <a:cs typeface="Arial"/>
                <a:sym typeface="Arial"/>
              </a:rPr>
              <a:t> a person is experiencing “marked distress or impairment in functioning”</a:t>
            </a:r>
            <a:endParaRPr/>
          </a:p>
          <a:p>
            <a:pPr marL="457200" lvl="0" indent="-69850" algn="l" rtl="0">
              <a:lnSpc>
                <a:spcPct val="90000"/>
              </a:lnSpc>
              <a:spcBef>
                <a:spcPts val="1000"/>
              </a:spcBef>
              <a:spcAft>
                <a:spcPts val="0"/>
              </a:spcAft>
              <a:buClr>
                <a:schemeClr val="lt1"/>
              </a:buClr>
              <a:buSzPts val="4300"/>
              <a:buFont typeface="Noto Sans Symbols"/>
              <a:buNone/>
            </a:pPr>
            <a:endParaRPr sz="4300">
              <a:solidFill>
                <a:schemeClr val="lt1"/>
              </a:solidFill>
              <a:latin typeface="Arial"/>
              <a:ea typeface="Arial"/>
              <a:cs typeface="Arial"/>
              <a:sym typeface="Arial"/>
            </a:endParaRPr>
          </a:p>
          <a:p>
            <a:pPr marL="457200" lvl="0" indent="-88900" algn="l" rtl="0">
              <a:lnSpc>
                <a:spcPct val="90000"/>
              </a:lnSpc>
              <a:spcBef>
                <a:spcPts val="1000"/>
              </a:spcBef>
              <a:spcAft>
                <a:spcPts val="0"/>
              </a:spcAft>
              <a:buClr>
                <a:schemeClr val="lt1"/>
              </a:buClr>
              <a:buSzPts val="4000"/>
              <a:buFont typeface="Noto Sans Symbols"/>
              <a:buNone/>
            </a:pPr>
            <a:endParaRPr sz="4000">
              <a:solidFill>
                <a:schemeClr val="lt1"/>
              </a:solidFill>
              <a:latin typeface="Arial"/>
              <a:ea typeface="Arial"/>
              <a:cs typeface="Arial"/>
              <a:sym typeface="Arial"/>
            </a:endParaRPr>
          </a:p>
          <a:p>
            <a:pPr marL="457200" lvl="0" indent="-88900" algn="l" rtl="0">
              <a:lnSpc>
                <a:spcPct val="90000"/>
              </a:lnSpc>
              <a:spcBef>
                <a:spcPts val="1000"/>
              </a:spcBef>
              <a:spcAft>
                <a:spcPts val="0"/>
              </a:spcAft>
              <a:buClr>
                <a:schemeClr val="lt1"/>
              </a:buClr>
              <a:buSzPts val="4000"/>
              <a:buFont typeface="Noto Sans Symbols"/>
              <a:buNone/>
            </a:pPr>
            <a:endParaRPr sz="4000">
              <a:solidFill>
                <a:schemeClr val="lt1"/>
              </a:solidFill>
              <a:latin typeface="Arial"/>
              <a:ea typeface="Arial"/>
              <a:cs typeface="Arial"/>
              <a:sym typeface="Arial"/>
            </a:endParaRPr>
          </a:p>
          <a:p>
            <a:pPr marL="457200" lvl="0" indent="-88900" algn="l" rtl="0">
              <a:lnSpc>
                <a:spcPct val="90000"/>
              </a:lnSpc>
              <a:spcBef>
                <a:spcPts val="1000"/>
              </a:spcBef>
              <a:spcAft>
                <a:spcPts val="0"/>
              </a:spcAft>
              <a:buClr>
                <a:schemeClr val="lt1"/>
              </a:buClr>
              <a:buSzPts val="4000"/>
              <a:buFont typeface="Noto Sans Symbols"/>
              <a:buNone/>
            </a:pPr>
            <a:endParaRPr sz="400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8">
                                            <p:txEl>
                                              <p:pRg st="0" end="0"/>
                                            </p:txEl>
                                          </p:spTgt>
                                        </p:tgtEl>
                                        <p:attrNameLst>
                                          <p:attrName>style.visibility</p:attrName>
                                        </p:attrNameLst>
                                      </p:cBhvr>
                                      <p:to>
                                        <p:strVal val="visible"/>
                                      </p:to>
                                    </p:set>
                                    <p:animEffect transition="in" filter="fade">
                                      <p:cBhvr>
                                        <p:cTn id="7" dur="500"/>
                                        <p:tgtEl>
                                          <p:spTgt spid="17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8">
                                            <p:txEl>
                                              <p:pRg st="1" end="1"/>
                                            </p:txEl>
                                          </p:spTgt>
                                        </p:tgtEl>
                                        <p:attrNameLst>
                                          <p:attrName>style.visibility</p:attrName>
                                        </p:attrNameLst>
                                      </p:cBhvr>
                                      <p:to>
                                        <p:strVal val="visible"/>
                                      </p:to>
                                    </p:set>
                                    <p:animEffect transition="in" filter="fade">
                                      <p:cBhvr>
                                        <p:cTn id="12" dur="500"/>
                                        <p:tgtEl>
                                          <p:spTgt spid="17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8">
                                            <p:txEl>
                                              <p:pRg st="2" end="2"/>
                                            </p:txEl>
                                          </p:spTgt>
                                        </p:tgtEl>
                                        <p:attrNameLst>
                                          <p:attrName>style.visibility</p:attrName>
                                        </p:attrNameLst>
                                      </p:cBhvr>
                                      <p:to>
                                        <p:strVal val="visible"/>
                                      </p:to>
                                    </p:set>
                                    <p:animEffect transition="in" filter="fade">
                                      <p:cBhvr>
                                        <p:cTn id="17" dur="500"/>
                                        <p:tgtEl>
                                          <p:spTgt spid="17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8">
                                            <p:txEl>
                                              <p:pRg st="3" end="3"/>
                                            </p:txEl>
                                          </p:spTgt>
                                        </p:tgtEl>
                                        <p:attrNameLst>
                                          <p:attrName>style.visibility</p:attrName>
                                        </p:attrNameLst>
                                      </p:cBhvr>
                                      <p:to>
                                        <p:strVal val="visible"/>
                                      </p:to>
                                    </p:set>
                                    <p:animEffect transition="in" filter="fade">
                                      <p:cBhvr>
                                        <p:cTn id="22" dur="500"/>
                                        <p:tgtEl>
                                          <p:spTgt spid="17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78">
                                            <p:txEl>
                                              <p:pRg st="4" end="4"/>
                                            </p:txEl>
                                          </p:spTgt>
                                        </p:tgtEl>
                                        <p:attrNameLst>
                                          <p:attrName>style.visibility</p:attrName>
                                        </p:attrNameLst>
                                      </p:cBhvr>
                                      <p:to>
                                        <p:strVal val="visible"/>
                                      </p:to>
                                    </p:set>
                                    <p:animEffect transition="in" filter="fade">
                                      <p:cBhvr>
                                        <p:cTn id="27" dur="500"/>
                                        <p:tgtEl>
                                          <p:spTgt spid="17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13"/>
          <p:cNvSpPr txBox="1">
            <a:spLocks noGrp="1"/>
          </p:cNvSpPr>
          <p:nvPr>
            <p:ph type="body" idx="1"/>
          </p:nvPr>
        </p:nvSpPr>
        <p:spPr>
          <a:xfrm>
            <a:off x="125983" y="160509"/>
            <a:ext cx="11891846" cy="655053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6600">
                <a:solidFill>
                  <a:schemeClr val="lt1"/>
                </a:solidFill>
                <a:latin typeface="Arial"/>
                <a:ea typeface="Arial"/>
                <a:cs typeface="Arial"/>
                <a:sym typeface="Arial"/>
              </a:rPr>
              <a:t>“A diagnosis does not carry any necessary implications regarding the cause of the individual's mental disorder.” (p. 25)</a:t>
            </a:r>
            <a:endParaRPr sz="660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3">
                                            <p:txEl>
                                              <p:pRg st="0" end="0"/>
                                            </p:txEl>
                                          </p:spTgt>
                                        </p:tgtEl>
                                        <p:attrNameLst>
                                          <p:attrName>style.visibility</p:attrName>
                                        </p:attrNameLst>
                                      </p:cBhvr>
                                      <p:to>
                                        <p:strVal val="visible"/>
                                      </p:to>
                                    </p:set>
                                    <p:animEffect transition="in" filter="fade">
                                      <p:cBhvr>
                                        <p:cTn id="7" dur="500"/>
                                        <p:tgtEl>
                                          <p:spTgt spid="1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800"/>
              <a:buNone/>
            </a:pPr>
            <a:r>
              <a:rPr lang="en-US">
                <a:solidFill>
                  <a:schemeClr val="lt1"/>
                </a:solidFill>
                <a:latin typeface="Arial"/>
                <a:ea typeface="Arial"/>
                <a:cs typeface="Arial"/>
                <a:sym typeface="Arial"/>
              </a:rPr>
              <a:t>What a diagnosis does </a:t>
            </a:r>
            <a:r>
              <a:rPr lang="en-US" i="1">
                <a:solidFill>
                  <a:schemeClr val="lt1"/>
                </a:solidFill>
                <a:latin typeface="Arial"/>
                <a:ea typeface="Arial"/>
                <a:cs typeface="Arial"/>
                <a:sym typeface="Arial"/>
              </a:rPr>
              <a:t>not</a:t>
            </a:r>
            <a:r>
              <a:rPr lang="en-US">
                <a:solidFill>
                  <a:schemeClr val="lt1"/>
                </a:solidFill>
                <a:latin typeface="Arial"/>
                <a:ea typeface="Arial"/>
                <a:cs typeface="Arial"/>
                <a:sym typeface="Arial"/>
              </a:rPr>
              <a:t> tell us</a:t>
            </a:r>
            <a:endParaRPr/>
          </a:p>
        </p:txBody>
      </p:sp>
      <p:sp>
        <p:nvSpPr>
          <p:cNvPr id="191" name="Google Shape;191;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457200" lvl="0" indent="-342900" algn="l" rtl="0">
              <a:lnSpc>
                <a:spcPct val="90000"/>
              </a:lnSpc>
              <a:spcBef>
                <a:spcPts val="1000"/>
              </a:spcBef>
              <a:spcAft>
                <a:spcPts val="0"/>
              </a:spcAft>
              <a:buClr>
                <a:schemeClr val="lt1"/>
              </a:buClr>
              <a:buSzPts val="4300"/>
              <a:buFont typeface="Noto Sans Symbols"/>
              <a:buChar char="▪"/>
            </a:pPr>
            <a:r>
              <a:rPr lang="en-US" sz="4300" u="sng">
                <a:solidFill>
                  <a:schemeClr val="lt1"/>
                </a:solidFill>
                <a:latin typeface="Arial"/>
                <a:ea typeface="Arial"/>
                <a:cs typeface="Arial"/>
                <a:sym typeface="Arial"/>
              </a:rPr>
              <a:t>Why</a:t>
            </a:r>
            <a:r>
              <a:rPr lang="en-US" sz="4300">
                <a:solidFill>
                  <a:schemeClr val="lt1"/>
                </a:solidFill>
                <a:latin typeface="Arial"/>
                <a:ea typeface="Arial"/>
                <a:cs typeface="Arial"/>
                <a:sym typeface="Arial"/>
              </a:rPr>
              <a:t> a person is experiencing “marked distress or impairment in functioning”</a:t>
            </a:r>
            <a:endParaRPr/>
          </a:p>
          <a:p>
            <a:pPr marL="457200" lvl="0" indent="-342900" algn="l" rtl="0">
              <a:lnSpc>
                <a:spcPct val="90000"/>
              </a:lnSpc>
              <a:spcBef>
                <a:spcPts val="1000"/>
              </a:spcBef>
              <a:spcAft>
                <a:spcPts val="0"/>
              </a:spcAft>
              <a:buClr>
                <a:schemeClr val="lt1"/>
              </a:buClr>
              <a:buSzPts val="4300"/>
              <a:buFont typeface="Noto Sans Symbols"/>
              <a:buChar char="▪"/>
            </a:pPr>
            <a:r>
              <a:rPr lang="en-US" sz="4300">
                <a:solidFill>
                  <a:schemeClr val="lt1"/>
                </a:solidFill>
                <a:latin typeface="Arial"/>
                <a:ea typeface="Arial"/>
                <a:cs typeface="Arial"/>
                <a:sym typeface="Arial"/>
              </a:rPr>
              <a:t>The person’s future outcomes </a:t>
            </a:r>
            <a:endParaRPr/>
          </a:p>
          <a:p>
            <a:pPr marL="457200" lvl="0" indent="-69850" algn="l" rtl="0">
              <a:lnSpc>
                <a:spcPct val="90000"/>
              </a:lnSpc>
              <a:spcBef>
                <a:spcPts val="1000"/>
              </a:spcBef>
              <a:spcAft>
                <a:spcPts val="0"/>
              </a:spcAft>
              <a:buClr>
                <a:schemeClr val="lt1"/>
              </a:buClr>
              <a:buSzPts val="4300"/>
              <a:buFont typeface="Noto Sans Symbols"/>
              <a:buNone/>
            </a:pPr>
            <a:endParaRPr sz="4300">
              <a:solidFill>
                <a:schemeClr val="lt1"/>
              </a:solidFill>
              <a:latin typeface="Arial"/>
              <a:ea typeface="Arial"/>
              <a:cs typeface="Arial"/>
              <a:sym typeface="Arial"/>
            </a:endParaRPr>
          </a:p>
          <a:p>
            <a:pPr marL="457200" lvl="0" indent="-69850" algn="l" rtl="0">
              <a:lnSpc>
                <a:spcPct val="90000"/>
              </a:lnSpc>
              <a:spcBef>
                <a:spcPts val="1000"/>
              </a:spcBef>
              <a:spcAft>
                <a:spcPts val="0"/>
              </a:spcAft>
              <a:buClr>
                <a:schemeClr val="lt1"/>
              </a:buClr>
              <a:buSzPts val="4300"/>
              <a:buFont typeface="Noto Sans Symbols"/>
              <a:buNone/>
            </a:pPr>
            <a:endParaRPr sz="4300">
              <a:solidFill>
                <a:schemeClr val="lt1"/>
              </a:solidFill>
              <a:latin typeface="Arial"/>
              <a:ea typeface="Arial"/>
              <a:cs typeface="Arial"/>
              <a:sym typeface="Arial"/>
            </a:endParaRPr>
          </a:p>
          <a:p>
            <a:pPr marL="457200" lvl="0" indent="-88900" algn="l" rtl="0">
              <a:lnSpc>
                <a:spcPct val="90000"/>
              </a:lnSpc>
              <a:spcBef>
                <a:spcPts val="1000"/>
              </a:spcBef>
              <a:spcAft>
                <a:spcPts val="0"/>
              </a:spcAft>
              <a:buClr>
                <a:schemeClr val="lt1"/>
              </a:buClr>
              <a:buSzPts val="4000"/>
              <a:buFont typeface="Noto Sans Symbols"/>
              <a:buNone/>
            </a:pPr>
            <a:endParaRPr sz="4000">
              <a:solidFill>
                <a:schemeClr val="lt1"/>
              </a:solidFill>
              <a:latin typeface="Arial"/>
              <a:ea typeface="Arial"/>
              <a:cs typeface="Arial"/>
              <a:sym typeface="Arial"/>
            </a:endParaRPr>
          </a:p>
          <a:p>
            <a:pPr marL="457200" lvl="0" indent="-88900" algn="l" rtl="0">
              <a:lnSpc>
                <a:spcPct val="90000"/>
              </a:lnSpc>
              <a:spcBef>
                <a:spcPts val="1000"/>
              </a:spcBef>
              <a:spcAft>
                <a:spcPts val="0"/>
              </a:spcAft>
              <a:buClr>
                <a:schemeClr val="lt1"/>
              </a:buClr>
              <a:buSzPts val="4000"/>
              <a:buFont typeface="Noto Sans Symbols"/>
              <a:buNone/>
            </a:pPr>
            <a:endParaRPr sz="4000">
              <a:solidFill>
                <a:schemeClr val="lt1"/>
              </a:solidFill>
              <a:latin typeface="Arial"/>
              <a:ea typeface="Arial"/>
              <a:cs typeface="Arial"/>
              <a:sym typeface="Arial"/>
            </a:endParaRPr>
          </a:p>
          <a:p>
            <a:pPr marL="457200" lvl="0" indent="-88900" algn="l" rtl="0">
              <a:lnSpc>
                <a:spcPct val="90000"/>
              </a:lnSpc>
              <a:spcBef>
                <a:spcPts val="1000"/>
              </a:spcBef>
              <a:spcAft>
                <a:spcPts val="0"/>
              </a:spcAft>
              <a:buClr>
                <a:schemeClr val="lt1"/>
              </a:buClr>
              <a:buSzPts val="4000"/>
              <a:buFont typeface="Noto Sans Symbols"/>
              <a:buNone/>
            </a:pPr>
            <a:endParaRPr sz="4000">
              <a:solidFill>
                <a:schemeClr val="lt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15"/>
          <p:cNvSpPr txBox="1">
            <a:spLocks noGrp="1"/>
          </p:cNvSpPr>
          <p:nvPr>
            <p:ph type="body" idx="1"/>
          </p:nvPr>
        </p:nvSpPr>
        <p:spPr>
          <a:xfrm>
            <a:off x="130630" y="160510"/>
            <a:ext cx="12000702"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Psychiatric diagnoses are descriptions of a person’s thoughts, emotions, and behaviors, but not explanations for them. They tell you what but not why. The problem is this: giving a label to a set of symptoms for an issue </a:t>
            </a:r>
            <a:endParaRPr sz="2000" dirty="0"/>
          </a:p>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gives the appearance of precise </a:t>
            </a:r>
            <a:endParaRPr sz="2000" dirty="0"/>
          </a:p>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explanation, but what kind of </a:t>
            </a:r>
            <a:endParaRPr sz="2000" dirty="0"/>
          </a:p>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explanation is really being offered? </a:t>
            </a:r>
            <a:endParaRPr sz="4800" dirty="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800"/>
              <a:buNone/>
            </a:pPr>
            <a:r>
              <a:rPr lang="en-US">
                <a:solidFill>
                  <a:schemeClr val="lt1"/>
                </a:solidFill>
                <a:latin typeface="Arial"/>
                <a:ea typeface="Arial"/>
                <a:cs typeface="Arial"/>
                <a:sym typeface="Arial"/>
              </a:rPr>
              <a:t>Who am I?</a:t>
            </a:r>
            <a:endParaRPr/>
          </a:p>
        </p:txBody>
      </p:sp>
      <p:sp>
        <p:nvSpPr>
          <p:cNvPr id="94" name="Google Shape;94;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457200" lvl="0" indent="-342900" algn="l" rtl="0">
              <a:lnSpc>
                <a:spcPct val="90000"/>
              </a:lnSpc>
              <a:spcBef>
                <a:spcPts val="1000"/>
              </a:spcBef>
              <a:spcAft>
                <a:spcPts val="0"/>
              </a:spcAft>
              <a:buClr>
                <a:schemeClr val="lt1"/>
              </a:buClr>
              <a:buSzPts val="4400"/>
              <a:buFont typeface="Noto Sans Symbols"/>
              <a:buChar char="▪"/>
            </a:pPr>
            <a:r>
              <a:rPr lang="en-US" sz="4400" dirty="0">
                <a:solidFill>
                  <a:schemeClr val="lt1"/>
                </a:solidFill>
                <a:latin typeface="Arial"/>
                <a:ea typeface="Arial"/>
                <a:cs typeface="Arial"/>
                <a:sym typeface="Arial"/>
              </a:rPr>
              <a:t>Our culture has a lot of ideas</a:t>
            </a:r>
            <a:endParaRPr dirty="0"/>
          </a:p>
          <a:p>
            <a:pPr marL="457200" lvl="0" indent="-342900" algn="l" rtl="0">
              <a:lnSpc>
                <a:spcPct val="90000"/>
              </a:lnSpc>
              <a:spcBef>
                <a:spcPts val="1000"/>
              </a:spcBef>
              <a:spcAft>
                <a:spcPts val="0"/>
              </a:spcAft>
              <a:buClr>
                <a:schemeClr val="lt1"/>
              </a:buClr>
              <a:buSzPts val="4400"/>
              <a:buFont typeface="Noto Sans Symbols"/>
              <a:buChar char="▪"/>
            </a:pPr>
            <a:r>
              <a:rPr lang="en-US" sz="4400" dirty="0">
                <a:solidFill>
                  <a:schemeClr val="lt1"/>
                </a:solidFill>
                <a:latin typeface="Arial"/>
                <a:ea typeface="Arial"/>
                <a:cs typeface="Arial"/>
                <a:sym typeface="Arial"/>
              </a:rPr>
              <a:t>We need a biblical lens</a:t>
            </a:r>
            <a:endParaRPr dirty="0"/>
          </a:p>
          <a:p>
            <a:pPr marL="457200" lvl="0" indent="-342900" algn="l" rtl="0">
              <a:lnSpc>
                <a:spcPct val="90000"/>
              </a:lnSpc>
              <a:spcBef>
                <a:spcPts val="1000"/>
              </a:spcBef>
              <a:spcAft>
                <a:spcPts val="0"/>
              </a:spcAft>
              <a:buClr>
                <a:schemeClr val="lt1"/>
              </a:buClr>
              <a:buSzPts val="4400"/>
              <a:buFont typeface="Noto Sans Symbols"/>
              <a:buChar char="▪"/>
            </a:pPr>
            <a:r>
              <a:rPr lang="en-US" sz="4400" dirty="0">
                <a:solidFill>
                  <a:schemeClr val="lt1"/>
                </a:solidFill>
                <a:latin typeface="Arial"/>
                <a:ea typeface="Arial"/>
                <a:cs typeface="Arial"/>
                <a:sym typeface="Arial"/>
              </a:rPr>
              <a:t>One huge area of focus is mental health and trauma </a:t>
            </a:r>
            <a:endParaRPr dirty="0"/>
          </a:p>
          <a:p>
            <a:pPr marL="114300" lvl="0" indent="0" algn="l" rtl="0">
              <a:lnSpc>
                <a:spcPct val="90000"/>
              </a:lnSpc>
              <a:spcBef>
                <a:spcPts val="1000"/>
              </a:spcBef>
              <a:spcAft>
                <a:spcPts val="0"/>
              </a:spcAft>
              <a:buClr>
                <a:schemeClr val="lt1"/>
              </a:buClr>
              <a:buSzPts val="4400"/>
              <a:buNone/>
            </a:pPr>
            <a:endParaRPr sz="4400" dirty="0">
              <a:solidFill>
                <a:schemeClr val="lt1"/>
              </a:solidFill>
              <a:latin typeface="Arial"/>
              <a:ea typeface="Arial"/>
              <a:cs typeface="Arial"/>
              <a:sym typeface="Arial"/>
            </a:endParaRPr>
          </a:p>
          <a:p>
            <a:pPr marL="114300" lvl="0" indent="0" algn="l" rtl="0">
              <a:lnSpc>
                <a:spcPct val="90000"/>
              </a:lnSpc>
              <a:spcBef>
                <a:spcPts val="1000"/>
              </a:spcBef>
              <a:spcAft>
                <a:spcPts val="0"/>
              </a:spcAft>
              <a:buClr>
                <a:schemeClr val="lt1"/>
              </a:buClr>
              <a:buSzPts val="4400"/>
              <a:buNone/>
            </a:pPr>
            <a:r>
              <a:rPr lang="en-US" sz="4400" dirty="0" smtClean="0">
                <a:solidFill>
                  <a:schemeClr val="lt1"/>
                </a:solidFill>
                <a:latin typeface="Arial"/>
                <a:ea typeface="Arial"/>
                <a:cs typeface="Arial"/>
                <a:sym typeface="Arial"/>
              </a:rPr>
              <a:t> </a:t>
            </a:r>
            <a:r>
              <a:rPr lang="en-US" sz="4400" i="1" dirty="0">
                <a:solidFill>
                  <a:schemeClr val="lt1"/>
                </a:solidFill>
                <a:latin typeface="Arial"/>
                <a:ea typeface="Arial"/>
                <a:cs typeface="Arial"/>
                <a:sym typeface="Arial"/>
              </a:rPr>
              <a:t>My mental health diagnosis or traumatic history is at the core of my identity</a:t>
            </a:r>
            <a:endParaRPr dirty="0"/>
          </a:p>
          <a:p>
            <a:pPr marL="457200" lvl="0" indent="-63500" algn="l" rtl="0">
              <a:lnSpc>
                <a:spcPct val="90000"/>
              </a:lnSpc>
              <a:spcBef>
                <a:spcPts val="1000"/>
              </a:spcBef>
              <a:spcAft>
                <a:spcPts val="0"/>
              </a:spcAft>
              <a:buClr>
                <a:schemeClr val="lt1"/>
              </a:buClr>
              <a:buSzPts val="4400"/>
              <a:buFont typeface="Arial"/>
              <a:buNone/>
            </a:pPr>
            <a:endParaRPr sz="4400" dirty="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4">
                                            <p:txEl>
                                              <p:pRg st="0" end="0"/>
                                            </p:txEl>
                                          </p:spTgt>
                                        </p:tgtEl>
                                        <p:attrNameLst>
                                          <p:attrName>style.visibility</p:attrName>
                                        </p:attrNameLst>
                                      </p:cBhvr>
                                      <p:to>
                                        <p:strVal val="visible"/>
                                      </p:to>
                                    </p:set>
                                    <p:animEffect transition="in" filter="fade">
                                      <p:cBhvr>
                                        <p:cTn id="7" dur="500"/>
                                        <p:tgtEl>
                                          <p:spTgt spid="9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4">
                                            <p:txEl>
                                              <p:pRg st="1" end="1"/>
                                            </p:txEl>
                                          </p:spTgt>
                                        </p:tgtEl>
                                        <p:attrNameLst>
                                          <p:attrName>style.visibility</p:attrName>
                                        </p:attrNameLst>
                                      </p:cBhvr>
                                      <p:to>
                                        <p:strVal val="visible"/>
                                      </p:to>
                                    </p:set>
                                    <p:animEffect transition="in" filter="fade">
                                      <p:cBhvr>
                                        <p:cTn id="12" dur="500"/>
                                        <p:tgtEl>
                                          <p:spTgt spid="9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4">
                                            <p:txEl>
                                              <p:pRg st="2" end="2"/>
                                            </p:txEl>
                                          </p:spTgt>
                                        </p:tgtEl>
                                        <p:attrNameLst>
                                          <p:attrName>style.visibility</p:attrName>
                                        </p:attrNameLst>
                                      </p:cBhvr>
                                      <p:to>
                                        <p:strVal val="visible"/>
                                      </p:to>
                                    </p:set>
                                    <p:animEffect transition="in" filter="fade">
                                      <p:cBhvr>
                                        <p:cTn id="17" dur="500"/>
                                        <p:tgtEl>
                                          <p:spTgt spid="9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4">
                                            <p:txEl>
                                              <p:pRg st="4" end="4"/>
                                            </p:txEl>
                                          </p:spTgt>
                                        </p:tgtEl>
                                        <p:attrNameLst>
                                          <p:attrName>style.visibility</p:attrName>
                                        </p:attrNameLst>
                                      </p:cBhvr>
                                      <p:to>
                                        <p:strVal val="visible"/>
                                      </p:to>
                                    </p:set>
                                    <p:animEffect transition="in" filter="fade">
                                      <p:cBhvr>
                                        <p:cTn id="22" dur="500"/>
                                        <p:tgtEl>
                                          <p:spTgt spid="9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16"/>
          <p:cNvSpPr txBox="1">
            <a:spLocks noGrp="1"/>
          </p:cNvSpPr>
          <p:nvPr>
            <p:ph type="body" idx="1"/>
          </p:nvPr>
        </p:nvSpPr>
        <p:spPr>
          <a:xfrm>
            <a:off x="0" y="-51767"/>
            <a:ext cx="12131332"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6000">
                <a:solidFill>
                  <a:schemeClr val="lt1"/>
                </a:solidFill>
                <a:latin typeface="Arial"/>
                <a:ea typeface="Arial"/>
                <a:cs typeface="Arial"/>
                <a:sym typeface="Arial"/>
              </a:rPr>
              <a:t>The average person assumes that each diagnostic entity is primarily caused by a clear and specific brain dysfunction. But there is very little evidence to support that assumption. </a:t>
            </a:r>
            <a:endParaRPr/>
          </a:p>
          <a:p>
            <a:pPr marL="0" lvl="0" indent="0" algn="l" rtl="0">
              <a:lnSpc>
                <a:spcPct val="90000"/>
              </a:lnSpc>
              <a:spcBef>
                <a:spcPts val="0"/>
              </a:spcBef>
              <a:spcAft>
                <a:spcPts val="0"/>
              </a:spcAft>
              <a:buClr>
                <a:schemeClr val="lt1"/>
              </a:buClr>
              <a:buSzPts val="5400"/>
              <a:buNone/>
            </a:pPr>
            <a:endParaRPr sz="600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2">
                                            <p:txEl>
                                              <p:pRg st="0" end="0"/>
                                            </p:txEl>
                                          </p:spTgt>
                                        </p:tgtEl>
                                        <p:attrNameLst>
                                          <p:attrName>style.visibility</p:attrName>
                                        </p:attrNameLst>
                                      </p:cBhvr>
                                      <p:to>
                                        <p:strVal val="visible"/>
                                      </p:to>
                                    </p:set>
                                    <p:animEffect transition="in" filter="fade">
                                      <p:cBhvr>
                                        <p:cTn id="7" dur="500"/>
                                        <p:tgtEl>
                                          <p:spTgt spid="20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2">
                                            <p:txEl>
                                              <p:pRg st="1" end="1"/>
                                            </p:txEl>
                                          </p:spTgt>
                                        </p:tgtEl>
                                        <p:attrNameLst>
                                          <p:attrName>style.visibility</p:attrName>
                                        </p:attrNameLst>
                                      </p:cBhvr>
                                      <p:to>
                                        <p:strVal val="visible"/>
                                      </p:to>
                                    </p:set>
                                    <p:animEffect transition="in" filter="fade">
                                      <p:cBhvr>
                                        <p:cTn id="12" dur="500"/>
                                        <p:tgtEl>
                                          <p:spTgt spid="20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17"/>
          <p:cNvSpPr txBox="1">
            <a:spLocks noGrp="1"/>
          </p:cNvSpPr>
          <p:nvPr>
            <p:ph type="body" idx="1"/>
          </p:nvPr>
        </p:nvSpPr>
        <p:spPr>
          <a:xfrm>
            <a:off x="0" y="0"/>
            <a:ext cx="12131331" cy="669748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Most diagnoses reflect a blend of various potential causative factors including inherited biological predisposition, situations and experiences, effective significant relationships, exposure to toxins in the environment, patterns of thinking and desire, personal choices and learned responses, and orientation toward or against God.</a:t>
            </a:r>
            <a:endParaRPr sz="2000" dirty="0"/>
          </a:p>
          <a:p>
            <a:pPr marL="0" lvl="0" indent="0" algn="l" rtl="0">
              <a:lnSpc>
                <a:spcPct val="90000"/>
              </a:lnSpc>
              <a:spcBef>
                <a:spcPts val="0"/>
              </a:spcBef>
              <a:spcAft>
                <a:spcPts val="0"/>
              </a:spcAft>
              <a:buClr>
                <a:schemeClr val="lt1"/>
              </a:buClr>
              <a:buSzPts val="5400"/>
              <a:buNone/>
            </a:pPr>
            <a:endParaRPr sz="6000" dirty="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7">
                                            <p:txEl>
                                              <p:pRg st="0" end="0"/>
                                            </p:txEl>
                                          </p:spTgt>
                                        </p:tgtEl>
                                        <p:attrNameLst>
                                          <p:attrName>style.visibility</p:attrName>
                                        </p:attrNameLst>
                                      </p:cBhvr>
                                      <p:to>
                                        <p:strVal val="visible"/>
                                      </p:to>
                                    </p:set>
                                    <p:animEffect transition="in" filter="fade">
                                      <p:cBhvr>
                                        <p:cTn id="7" dur="500"/>
                                        <p:tgtEl>
                                          <p:spTgt spid="2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7">
                                            <p:txEl>
                                              <p:pRg st="1" end="1"/>
                                            </p:txEl>
                                          </p:spTgt>
                                        </p:tgtEl>
                                        <p:attrNameLst>
                                          <p:attrName>style.visibility</p:attrName>
                                        </p:attrNameLst>
                                      </p:cBhvr>
                                      <p:to>
                                        <p:strVal val="visible"/>
                                      </p:to>
                                    </p:set>
                                    <p:animEffect transition="in" filter="fade">
                                      <p:cBhvr>
                                        <p:cTn id="12" dur="500"/>
                                        <p:tgtEl>
                                          <p:spTgt spid="2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8"/>
          <p:cNvSpPr txBox="1">
            <a:spLocks noGrp="1"/>
          </p:cNvSpPr>
          <p:nvPr>
            <p:ph type="body" idx="1"/>
          </p:nvPr>
        </p:nvSpPr>
        <p:spPr>
          <a:xfrm>
            <a:off x="114300" y="62536"/>
            <a:ext cx="12017031"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Even with psychiatric problems that run in families, have consistent brain imaging correlates, a predictable course and response to specific treatments, we must acknowledge the complex interaction of multiple factors - physical, spiritual, relational, situational, and cultural - that combine in causative ways for a given individual. </a:t>
            </a:r>
            <a:endParaRPr sz="2000" dirty="0"/>
          </a:p>
          <a:p>
            <a:pPr marL="0" lvl="0" indent="0" algn="l" rtl="0">
              <a:lnSpc>
                <a:spcPct val="90000"/>
              </a:lnSpc>
              <a:spcBef>
                <a:spcPts val="0"/>
              </a:spcBef>
              <a:spcAft>
                <a:spcPts val="0"/>
              </a:spcAft>
              <a:buClr>
                <a:schemeClr val="lt1"/>
              </a:buClr>
              <a:buSzPts val="5400"/>
              <a:buNone/>
            </a:pPr>
            <a:endParaRPr sz="5400" dirty="0">
              <a:solidFill>
                <a:schemeClr val="lt1"/>
              </a:solidFill>
              <a:latin typeface="Arial"/>
              <a:ea typeface="Arial"/>
              <a:cs typeface="Arial"/>
              <a:sym typeface="Arial"/>
            </a:endParaRPr>
          </a:p>
          <a:p>
            <a:pPr marL="0" lvl="0" indent="0" algn="l" rtl="0">
              <a:lnSpc>
                <a:spcPct val="90000"/>
              </a:lnSpc>
              <a:spcBef>
                <a:spcPts val="0"/>
              </a:spcBef>
              <a:spcAft>
                <a:spcPts val="0"/>
              </a:spcAft>
              <a:buClr>
                <a:schemeClr val="lt1"/>
              </a:buClr>
              <a:buSzPts val="5400"/>
              <a:buNone/>
            </a:pPr>
            <a:endParaRPr sz="6000" dirty="0">
              <a:solidFill>
                <a:schemeClr val="lt1"/>
              </a:solidFill>
              <a:latin typeface="Arial"/>
              <a:ea typeface="Arial"/>
              <a:cs typeface="Arial"/>
              <a:sym typeface="Arial"/>
            </a:endParaRPr>
          </a:p>
          <a:p>
            <a:pPr marL="0" lvl="0" indent="0" algn="l" rtl="0">
              <a:lnSpc>
                <a:spcPct val="90000"/>
              </a:lnSpc>
              <a:spcBef>
                <a:spcPts val="0"/>
              </a:spcBef>
              <a:spcAft>
                <a:spcPts val="0"/>
              </a:spcAft>
              <a:buClr>
                <a:schemeClr val="lt1"/>
              </a:buClr>
              <a:buSzPts val="5400"/>
              <a:buNone/>
            </a:pPr>
            <a:endParaRPr sz="6000" dirty="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2">
                                            <p:txEl>
                                              <p:pRg st="0" end="0"/>
                                            </p:txEl>
                                          </p:spTgt>
                                        </p:tgtEl>
                                        <p:attrNameLst>
                                          <p:attrName>style.visibility</p:attrName>
                                        </p:attrNameLst>
                                      </p:cBhvr>
                                      <p:to>
                                        <p:strVal val="visible"/>
                                      </p:to>
                                    </p:set>
                                    <p:animEffect transition="in" filter="fade">
                                      <p:cBhvr>
                                        <p:cTn id="7" dur="500"/>
                                        <p:tgtEl>
                                          <p:spTgt spid="2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2">
                                            <p:txEl>
                                              <p:pRg st="1" end="1"/>
                                            </p:txEl>
                                          </p:spTgt>
                                        </p:tgtEl>
                                        <p:attrNameLst>
                                          <p:attrName>style.visibility</p:attrName>
                                        </p:attrNameLst>
                                      </p:cBhvr>
                                      <p:to>
                                        <p:strVal val="visible"/>
                                      </p:to>
                                    </p:set>
                                    <p:animEffect transition="in" filter="fade">
                                      <p:cBhvr>
                                        <p:cTn id="12" dur="500"/>
                                        <p:tgtEl>
                                          <p:spTgt spid="2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2">
                                            <p:txEl>
                                              <p:pRg st="2" end="2"/>
                                            </p:txEl>
                                          </p:spTgt>
                                        </p:tgtEl>
                                        <p:attrNameLst>
                                          <p:attrName>style.visibility</p:attrName>
                                        </p:attrNameLst>
                                      </p:cBhvr>
                                      <p:to>
                                        <p:strVal val="visible"/>
                                      </p:to>
                                    </p:set>
                                    <p:animEffect transition="in" filter="fade">
                                      <p:cBhvr>
                                        <p:cTn id="17" dur="500"/>
                                        <p:tgtEl>
                                          <p:spTgt spid="2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12">
                                            <p:txEl>
                                              <p:pRg st="3" end="3"/>
                                            </p:txEl>
                                          </p:spTgt>
                                        </p:tgtEl>
                                        <p:attrNameLst>
                                          <p:attrName>style.visibility</p:attrName>
                                        </p:attrNameLst>
                                      </p:cBhvr>
                                      <p:to>
                                        <p:strVal val="visible"/>
                                      </p:to>
                                    </p:set>
                                    <p:animEffect transition="in" filter="fade">
                                      <p:cBhvr>
                                        <p:cTn id="22" dur="500"/>
                                        <p:tgtEl>
                                          <p:spTgt spid="2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19"/>
          <p:cNvSpPr txBox="1">
            <a:spLocks noGrp="1"/>
          </p:cNvSpPr>
          <p:nvPr>
            <p:ph type="body" idx="1"/>
          </p:nvPr>
        </p:nvSpPr>
        <p:spPr>
          <a:xfrm>
            <a:off x="114301" y="160510"/>
            <a:ext cx="12028714"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Taking all of these factors into account is critical for providing the best care for struggling individuals. </a:t>
            </a:r>
            <a:endParaRPr sz="2000" dirty="0"/>
          </a:p>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Even with clear-cut medical problems we don't say "I am diabetes" or "I am cancer.“ Why would we say “I am bipolar” or “I am ADHD” or “I am borderline” as though that is the sum total of our personhood? </a:t>
            </a:r>
            <a:endParaRPr sz="2000" dirty="0"/>
          </a:p>
          <a:p>
            <a:pPr marL="0" lvl="0" indent="0" algn="l" rtl="0">
              <a:lnSpc>
                <a:spcPct val="90000"/>
              </a:lnSpc>
              <a:spcBef>
                <a:spcPts val="0"/>
              </a:spcBef>
              <a:spcAft>
                <a:spcPts val="0"/>
              </a:spcAft>
              <a:buClr>
                <a:schemeClr val="lt1"/>
              </a:buClr>
              <a:buSzPts val="5400"/>
              <a:buNone/>
            </a:pPr>
            <a:endParaRPr sz="4800" dirty="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7">
                                            <p:txEl>
                                              <p:pRg st="0" end="0"/>
                                            </p:txEl>
                                          </p:spTgt>
                                        </p:tgtEl>
                                        <p:attrNameLst>
                                          <p:attrName>style.visibility</p:attrName>
                                        </p:attrNameLst>
                                      </p:cBhvr>
                                      <p:to>
                                        <p:strVal val="visible"/>
                                      </p:to>
                                    </p:set>
                                    <p:animEffect transition="in" filter="fade">
                                      <p:cBhvr>
                                        <p:cTn id="7" dur="500"/>
                                        <p:tgtEl>
                                          <p:spTgt spid="21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7">
                                            <p:txEl>
                                              <p:pRg st="1" end="1"/>
                                            </p:txEl>
                                          </p:spTgt>
                                        </p:tgtEl>
                                        <p:attrNameLst>
                                          <p:attrName>style.visibility</p:attrName>
                                        </p:attrNameLst>
                                      </p:cBhvr>
                                      <p:to>
                                        <p:strVal val="visible"/>
                                      </p:to>
                                    </p:set>
                                    <p:animEffect transition="in" filter="fade">
                                      <p:cBhvr>
                                        <p:cTn id="12" dur="500"/>
                                        <p:tgtEl>
                                          <p:spTgt spid="21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7">
                                            <p:txEl>
                                              <p:pRg st="2" end="2"/>
                                            </p:txEl>
                                          </p:spTgt>
                                        </p:tgtEl>
                                        <p:attrNameLst>
                                          <p:attrName>style.visibility</p:attrName>
                                        </p:attrNameLst>
                                      </p:cBhvr>
                                      <p:to>
                                        <p:strVal val="visible"/>
                                      </p:to>
                                    </p:set>
                                    <p:animEffect transition="in" filter="fade">
                                      <p:cBhvr>
                                        <p:cTn id="17" dur="500"/>
                                        <p:tgtEl>
                                          <p:spTgt spid="21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20"/>
          <p:cNvSpPr txBox="1">
            <a:spLocks noGrp="1"/>
          </p:cNvSpPr>
          <p:nvPr>
            <p:ph type="body" idx="1"/>
          </p:nvPr>
        </p:nvSpPr>
        <p:spPr>
          <a:xfrm>
            <a:off x="114301" y="160510"/>
            <a:ext cx="12028714"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6000">
                <a:solidFill>
                  <a:schemeClr val="lt1"/>
                </a:solidFill>
                <a:latin typeface="Arial"/>
                <a:ea typeface="Arial"/>
                <a:cs typeface="Arial"/>
                <a:sym typeface="Arial"/>
              </a:rPr>
              <a:t>The temptation is for the diagnosis to be the sun around which all the rest of life orbits. But people are far more wonderfully complex than a diagnosis can capture.</a:t>
            </a:r>
            <a:endParaRPr sz="600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2">
                                            <p:txEl>
                                              <p:pRg st="0" end="0"/>
                                            </p:txEl>
                                          </p:spTgt>
                                        </p:tgtEl>
                                        <p:attrNameLst>
                                          <p:attrName>style.visibility</p:attrName>
                                        </p:attrNameLst>
                                      </p:cBhvr>
                                      <p:to>
                                        <p:strVal val="visible"/>
                                      </p:to>
                                    </p:set>
                                    <p:animEffect transition="in" filter="fade">
                                      <p:cBhvr>
                                        <p:cTn id="7" dur="500"/>
                                        <p:tgtEl>
                                          <p:spTgt spid="2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21"/>
          <p:cNvSpPr txBox="1">
            <a:spLocks noGrp="1"/>
          </p:cNvSpPr>
          <p:nvPr>
            <p:ph type="body" idx="1"/>
          </p:nvPr>
        </p:nvSpPr>
        <p:spPr>
          <a:xfrm>
            <a:off x="838200" y="448490"/>
            <a:ext cx="10515600" cy="4351338"/>
          </a:xfrm>
          <a:prstGeom prst="rect">
            <a:avLst/>
          </a:prstGeom>
          <a:noFill/>
          <a:ln>
            <a:noFill/>
          </a:ln>
        </p:spPr>
        <p:txBody>
          <a:bodyPr spcFirstLastPara="1" wrap="square" lIns="91425" tIns="45700" rIns="91425" bIns="45700" anchor="t" anchorCtr="0">
            <a:normAutofit lnSpcReduction="10000"/>
          </a:bodyPr>
          <a:lstStyle/>
          <a:p>
            <a:pPr marL="457200" lvl="0" indent="-342900" algn="l" rtl="0">
              <a:lnSpc>
                <a:spcPct val="90000"/>
              </a:lnSpc>
              <a:spcBef>
                <a:spcPts val="1000"/>
              </a:spcBef>
              <a:spcAft>
                <a:spcPts val="0"/>
              </a:spcAft>
              <a:buClr>
                <a:schemeClr val="lt1"/>
              </a:buClr>
              <a:buSzPts val="4000"/>
              <a:buFont typeface="Noto Sans Symbols"/>
              <a:buChar char="▪"/>
            </a:pPr>
            <a:r>
              <a:rPr lang="en-US" sz="4000" dirty="0">
                <a:solidFill>
                  <a:schemeClr val="lt1"/>
                </a:solidFill>
                <a:latin typeface="Arial"/>
                <a:ea typeface="Arial"/>
                <a:cs typeface="Arial"/>
                <a:sym typeface="Arial"/>
              </a:rPr>
              <a:t>People in BOC feel extremely limited to help</a:t>
            </a:r>
            <a:endParaRPr dirty="0"/>
          </a:p>
          <a:p>
            <a:pPr marL="457200" lvl="0" indent="-342900" algn="l" rtl="0">
              <a:lnSpc>
                <a:spcPct val="90000"/>
              </a:lnSpc>
              <a:spcBef>
                <a:spcPts val="1000"/>
              </a:spcBef>
              <a:spcAft>
                <a:spcPts val="0"/>
              </a:spcAft>
              <a:buClr>
                <a:schemeClr val="lt1"/>
              </a:buClr>
              <a:buSzPts val="4000"/>
              <a:buFont typeface="Noto Sans Symbols"/>
              <a:buChar char="▪"/>
            </a:pPr>
            <a:r>
              <a:rPr lang="en-US" sz="4000" dirty="0">
                <a:solidFill>
                  <a:schemeClr val="lt1"/>
                </a:solidFill>
                <a:latin typeface="Arial"/>
                <a:ea typeface="Arial"/>
                <a:cs typeface="Arial"/>
                <a:sym typeface="Arial"/>
              </a:rPr>
              <a:t>Fragmented view of self</a:t>
            </a:r>
            <a:endParaRPr dirty="0"/>
          </a:p>
          <a:p>
            <a:pPr marL="457200" lvl="0" indent="-342900" algn="l" rtl="0">
              <a:lnSpc>
                <a:spcPct val="90000"/>
              </a:lnSpc>
              <a:spcBef>
                <a:spcPts val="1000"/>
              </a:spcBef>
              <a:spcAft>
                <a:spcPts val="0"/>
              </a:spcAft>
              <a:buClr>
                <a:schemeClr val="lt1"/>
              </a:buClr>
              <a:buSzPts val="4000"/>
              <a:buFont typeface="Noto Sans Symbols"/>
              <a:buChar char="▪"/>
            </a:pPr>
            <a:r>
              <a:rPr lang="en-US" sz="4000" dirty="0">
                <a:solidFill>
                  <a:schemeClr val="lt1"/>
                </a:solidFill>
                <a:latin typeface="Arial"/>
                <a:ea typeface="Arial"/>
                <a:cs typeface="Arial"/>
                <a:sym typeface="Arial"/>
              </a:rPr>
              <a:t>Lack of vision for change, can be self-fulfilling </a:t>
            </a:r>
            <a:endParaRPr dirty="0"/>
          </a:p>
          <a:p>
            <a:pPr marL="457200" lvl="0" indent="-342900" algn="l" rtl="0">
              <a:lnSpc>
                <a:spcPct val="90000"/>
              </a:lnSpc>
              <a:spcBef>
                <a:spcPts val="1000"/>
              </a:spcBef>
              <a:spcAft>
                <a:spcPts val="0"/>
              </a:spcAft>
              <a:buClr>
                <a:schemeClr val="lt1"/>
              </a:buClr>
              <a:buSzPts val="4000"/>
              <a:buFont typeface="Noto Sans Symbols"/>
              <a:buChar char="▪"/>
            </a:pPr>
            <a:r>
              <a:rPr lang="en-US" sz="4000" dirty="0">
                <a:solidFill>
                  <a:schemeClr val="lt1"/>
                </a:solidFill>
                <a:latin typeface="Arial"/>
                <a:ea typeface="Arial"/>
                <a:cs typeface="Arial"/>
                <a:sym typeface="Arial"/>
              </a:rPr>
              <a:t>Can lead to self pity and selfishness </a:t>
            </a:r>
            <a:endParaRPr dirty="0"/>
          </a:p>
          <a:p>
            <a:pPr marL="457200" lvl="0" indent="-342900" algn="l" rtl="0">
              <a:lnSpc>
                <a:spcPct val="90000"/>
              </a:lnSpc>
              <a:spcBef>
                <a:spcPts val="1000"/>
              </a:spcBef>
              <a:spcAft>
                <a:spcPts val="0"/>
              </a:spcAft>
              <a:buClr>
                <a:schemeClr val="lt1"/>
              </a:buClr>
              <a:buSzPts val="4000"/>
              <a:buFont typeface="Noto Sans Symbols"/>
              <a:buChar char="▪"/>
            </a:pPr>
            <a:r>
              <a:rPr lang="en-US" sz="4000" dirty="0">
                <a:solidFill>
                  <a:schemeClr val="lt1"/>
                </a:solidFill>
                <a:latin typeface="Arial"/>
                <a:ea typeface="Arial"/>
                <a:cs typeface="Arial"/>
                <a:sym typeface="Arial"/>
              </a:rPr>
              <a:t>Inaccurate! </a:t>
            </a:r>
            <a:endParaRPr sz="4000" dirty="0"/>
          </a:p>
        </p:txBody>
      </p:sp>
      <p:sp>
        <p:nvSpPr>
          <p:cNvPr id="229" name="Google Shape;229;p21"/>
          <p:cNvSpPr/>
          <p:nvPr/>
        </p:nvSpPr>
        <p:spPr>
          <a:xfrm>
            <a:off x="420914" y="5123546"/>
            <a:ext cx="1371600" cy="1371600"/>
          </a:xfrm>
          <a:prstGeom prst="ellipse">
            <a:avLst/>
          </a:prstGeom>
          <a:noFill/>
          <a:ln w="381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30" name="Google Shape;230;p21"/>
          <p:cNvSpPr txBox="1"/>
          <p:nvPr/>
        </p:nvSpPr>
        <p:spPr>
          <a:xfrm>
            <a:off x="527957" y="5209181"/>
            <a:ext cx="1157514" cy="120028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7200"/>
              <a:buFont typeface="Arial"/>
              <a:buNone/>
            </a:pPr>
            <a:r>
              <a:rPr lang="en-US" sz="7200" b="0" i="0" u="none" strike="noStrike" cap="none">
                <a:solidFill>
                  <a:schemeClr val="accent4"/>
                </a:solidFill>
                <a:latin typeface="Arial"/>
                <a:ea typeface="Arial"/>
                <a:cs typeface="Arial"/>
                <a:sym typeface="Arial"/>
              </a:rPr>
              <a:t>2</a:t>
            </a:r>
            <a:endParaRPr sz="2400" b="0" i="0" u="none" strike="noStrike" cap="none">
              <a:solidFill>
                <a:schemeClr val="accent4"/>
              </a:solidFill>
              <a:latin typeface="Arial"/>
              <a:ea typeface="Arial"/>
              <a:cs typeface="Arial"/>
              <a:sym typeface="Arial"/>
            </a:endParaRPr>
          </a:p>
        </p:txBody>
      </p:sp>
      <p:sp>
        <p:nvSpPr>
          <p:cNvPr id="231" name="Google Shape;231;p21"/>
          <p:cNvSpPr txBox="1"/>
          <p:nvPr/>
        </p:nvSpPr>
        <p:spPr>
          <a:xfrm>
            <a:off x="2026103" y="5169583"/>
            <a:ext cx="10210801" cy="1325563"/>
          </a:xfrm>
          <a:prstGeom prst="rect">
            <a:avLst/>
          </a:prstGeom>
          <a:noFill/>
          <a:ln>
            <a:noFill/>
          </a:ln>
        </p:spPr>
        <p:txBody>
          <a:bodyPr spcFirstLastPara="1" wrap="square" lIns="91425" tIns="45700" rIns="91425" bIns="45700" anchor="ctr" anchorCtr="0">
            <a:normAutofit fontScale="75000" lnSpcReduction="20000"/>
          </a:bodyPr>
          <a:lstStyle/>
          <a:p>
            <a:pPr marL="0" marR="0" lvl="0" indent="0" algn="l" rtl="0">
              <a:lnSpc>
                <a:spcPct val="90000"/>
              </a:lnSpc>
              <a:spcBef>
                <a:spcPts val="0"/>
              </a:spcBef>
              <a:spcAft>
                <a:spcPts val="0"/>
              </a:spcAft>
              <a:buClr>
                <a:schemeClr val="accent4"/>
              </a:buClr>
              <a:buSzPct val="111111"/>
              <a:buFont typeface="Arial"/>
              <a:buNone/>
            </a:pPr>
            <a:r>
              <a:rPr lang="en-US" sz="7200" b="0" i="0" u="none" strike="noStrike" cap="none" dirty="0">
                <a:solidFill>
                  <a:schemeClr val="accent4"/>
                </a:solidFill>
                <a:latin typeface="Arial"/>
                <a:ea typeface="Arial"/>
                <a:cs typeface="Arial"/>
                <a:sym typeface="Arial"/>
              </a:rPr>
              <a:t>What is wrong with this </a:t>
            </a:r>
            <a:r>
              <a:rPr lang="en-US" sz="7200" b="0" i="0" u="none" strike="noStrike" cap="none" dirty="0" smtClean="0">
                <a:solidFill>
                  <a:schemeClr val="accent4"/>
                </a:solidFill>
                <a:latin typeface="Arial"/>
                <a:ea typeface="Arial"/>
                <a:cs typeface="Arial"/>
                <a:sym typeface="Arial"/>
              </a:rPr>
              <a:t>thinking</a:t>
            </a:r>
            <a:r>
              <a:rPr lang="en-US" sz="7200" b="0" i="0" u="none" strike="noStrike" cap="none" dirty="0">
                <a:solidFill>
                  <a:schemeClr val="accent4"/>
                </a:solidFill>
                <a:latin typeface="Arial"/>
                <a:ea typeface="Arial"/>
                <a:cs typeface="Arial"/>
                <a:sym typeface="Arial"/>
              </a:rPr>
              <a:t>?</a:t>
            </a:r>
            <a:endParaRPr sz="4400" b="0" i="0" u="none" strike="noStrike" cap="none" dirty="0">
              <a:solidFill>
                <a:schemeClr val="dk1"/>
              </a:solidFill>
              <a:latin typeface="Arial"/>
              <a:ea typeface="Arial"/>
              <a:cs typeface="Arial"/>
              <a:sym typeface="Arial"/>
            </a:endParaRPr>
          </a:p>
        </p:txBody>
      </p:sp>
      <p:sp>
        <p:nvSpPr>
          <p:cNvPr id="232" name="Google Shape;232;p21"/>
          <p:cNvSpPr txBox="1"/>
          <p:nvPr/>
        </p:nvSpPr>
        <p:spPr>
          <a:xfrm>
            <a:off x="6740979" y="3906349"/>
            <a:ext cx="5117011" cy="1446509"/>
          </a:xfrm>
          <a:prstGeom prst="rect">
            <a:avLst/>
          </a:prstGeom>
          <a:solidFill>
            <a:srgbClr val="0070C0"/>
          </a:solid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400" b="0" i="0" u="none" strike="noStrike" cap="none" dirty="0">
                <a:solidFill>
                  <a:schemeClr val="lt1"/>
                </a:solidFill>
                <a:latin typeface="Arial"/>
                <a:ea typeface="Arial"/>
                <a:cs typeface="Arial"/>
                <a:sym typeface="Arial"/>
              </a:rPr>
              <a:t>Post Traumatic Growth</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2"/>
                                        </p:tgtEl>
                                        <p:attrNameLst>
                                          <p:attrName>style.visibility</p:attrName>
                                        </p:attrNameLst>
                                      </p:cBhvr>
                                      <p:to>
                                        <p:strVal val="visible"/>
                                      </p:to>
                                    </p:set>
                                    <p:animEffect transition="in" filter="fade">
                                      <p:cBhvr>
                                        <p:cTn id="7" dur="500"/>
                                        <p:tgtEl>
                                          <p:spTgt spid="2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22"/>
          <p:cNvSpPr txBox="1">
            <a:spLocks noGrp="1"/>
          </p:cNvSpPr>
          <p:nvPr>
            <p:ph type="body" idx="1"/>
          </p:nvPr>
        </p:nvSpPr>
        <p:spPr>
          <a:xfrm>
            <a:off x="838200" y="448531"/>
            <a:ext cx="10515600" cy="4351338"/>
          </a:xfrm>
          <a:prstGeom prst="rect">
            <a:avLst/>
          </a:prstGeom>
          <a:noFill/>
          <a:ln>
            <a:noFill/>
          </a:ln>
        </p:spPr>
        <p:txBody>
          <a:bodyPr spcFirstLastPara="1" wrap="square" lIns="91425" tIns="45700" rIns="91425" bIns="45700" anchor="t" anchorCtr="0">
            <a:normAutofit/>
          </a:bodyPr>
          <a:lstStyle/>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Relationship with my Creator is at the core of my identity</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Any other marker of identity is secondary (e.g. Gal 3:28)</a:t>
            </a:r>
            <a:endParaRPr sz="4000"/>
          </a:p>
        </p:txBody>
      </p:sp>
      <p:sp>
        <p:nvSpPr>
          <p:cNvPr id="239" name="Google Shape;239;p22"/>
          <p:cNvSpPr/>
          <p:nvPr/>
        </p:nvSpPr>
        <p:spPr>
          <a:xfrm>
            <a:off x="420914" y="5123546"/>
            <a:ext cx="1371600" cy="1371600"/>
          </a:xfrm>
          <a:prstGeom prst="ellipse">
            <a:avLst/>
          </a:prstGeom>
          <a:noFill/>
          <a:ln w="381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40" name="Google Shape;240;p22"/>
          <p:cNvSpPr txBox="1"/>
          <p:nvPr/>
        </p:nvSpPr>
        <p:spPr>
          <a:xfrm>
            <a:off x="527957" y="5209181"/>
            <a:ext cx="1157514" cy="120028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7200"/>
              <a:buFont typeface="Arial"/>
              <a:buNone/>
            </a:pPr>
            <a:r>
              <a:rPr lang="en-US" sz="7200" b="0" i="0" u="none" strike="noStrike" cap="none">
                <a:solidFill>
                  <a:schemeClr val="accent4"/>
                </a:solidFill>
                <a:latin typeface="Arial"/>
                <a:ea typeface="Arial"/>
                <a:cs typeface="Arial"/>
                <a:sym typeface="Arial"/>
              </a:rPr>
              <a:t>3</a:t>
            </a:r>
            <a:endParaRPr sz="2400" b="0" i="0" u="none" strike="noStrike" cap="none">
              <a:solidFill>
                <a:schemeClr val="accent4"/>
              </a:solidFill>
              <a:latin typeface="Arial"/>
              <a:ea typeface="Arial"/>
              <a:cs typeface="Arial"/>
              <a:sym typeface="Arial"/>
            </a:endParaRPr>
          </a:p>
        </p:txBody>
      </p:sp>
      <p:sp>
        <p:nvSpPr>
          <p:cNvPr id="241" name="Google Shape;241;p22"/>
          <p:cNvSpPr txBox="1"/>
          <p:nvPr/>
        </p:nvSpPr>
        <p:spPr>
          <a:xfrm>
            <a:off x="2144486" y="4980215"/>
            <a:ext cx="9858829" cy="1532762"/>
          </a:xfrm>
          <a:prstGeom prst="rect">
            <a:avLst/>
          </a:prstGeom>
          <a:noFill/>
          <a:ln>
            <a:noFill/>
          </a:ln>
        </p:spPr>
        <p:txBody>
          <a:bodyPr spcFirstLastPara="1" wrap="square" lIns="91425" tIns="45700" rIns="91425" bIns="45700" anchor="ctr" anchorCtr="0">
            <a:normAutofit fontScale="90000" lnSpcReduction="10000"/>
          </a:bodyPr>
          <a:lstStyle/>
          <a:p>
            <a:pPr marL="0" marR="0" lvl="0" indent="0" algn="l" rtl="0">
              <a:lnSpc>
                <a:spcPct val="90000"/>
              </a:lnSpc>
              <a:spcBef>
                <a:spcPts val="0"/>
              </a:spcBef>
              <a:spcAft>
                <a:spcPts val="0"/>
              </a:spcAft>
              <a:buClr>
                <a:schemeClr val="accent4"/>
              </a:buClr>
              <a:buSzPct val="133333"/>
              <a:buFont typeface="Arial"/>
              <a:buNone/>
            </a:pPr>
            <a:r>
              <a:rPr lang="en-US" sz="6000" b="0" i="0" u="none" strike="noStrike" cap="none">
                <a:solidFill>
                  <a:schemeClr val="accent4"/>
                </a:solidFill>
                <a:latin typeface="Arial"/>
                <a:ea typeface="Arial"/>
                <a:cs typeface="Arial"/>
                <a:sym typeface="Arial"/>
              </a:rPr>
              <a:t>How is a biblical view of identity different?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8">
                                            <p:txEl>
                                              <p:pRg st="0" end="0"/>
                                            </p:txEl>
                                          </p:spTgt>
                                        </p:tgtEl>
                                        <p:attrNameLst>
                                          <p:attrName>style.visibility</p:attrName>
                                        </p:attrNameLst>
                                      </p:cBhvr>
                                      <p:to>
                                        <p:strVal val="visible"/>
                                      </p:to>
                                    </p:set>
                                    <p:animEffect transition="in" filter="fade">
                                      <p:cBhvr>
                                        <p:cTn id="7" dur="500"/>
                                        <p:tgtEl>
                                          <p:spTgt spid="23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38">
                                            <p:txEl>
                                              <p:pRg st="1" end="1"/>
                                            </p:txEl>
                                          </p:spTgt>
                                        </p:tgtEl>
                                        <p:attrNameLst>
                                          <p:attrName>style.visibility</p:attrName>
                                        </p:attrNameLst>
                                      </p:cBhvr>
                                      <p:to>
                                        <p:strVal val="visible"/>
                                      </p:to>
                                    </p:set>
                                    <p:animEffect transition="in" filter="fade">
                                      <p:cBhvr>
                                        <p:cTn id="12" dur="500"/>
                                        <p:tgtEl>
                                          <p:spTgt spid="23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23"/>
          <p:cNvSpPr txBox="1">
            <a:spLocks noGrp="1"/>
          </p:cNvSpPr>
          <p:nvPr>
            <p:ph type="body" idx="1"/>
          </p:nvPr>
        </p:nvSpPr>
        <p:spPr>
          <a:xfrm>
            <a:off x="130630" y="160510"/>
            <a:ext cx="12000702"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Who determines what is normal or abnormal regarding cognition, emotion, and behavior? At the end of the day, normal/abnormal is not the only or best binary to categorize people because it doesn't reference the reality that we are image bearers who stand before the </a:t>
            </a:r>
          </a:p>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living God as responsive and </a:t>
            </a:r>
            <a:endParaRPr sz="2000" dirty="0"/>
          </a:p>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responsible people. </a:t>
            </a:r>
            <a:endParaRPr sz="2000" dirty="0"/>
          </a:p>
          <a:p>
            <a:pPr marL="0" lvl="0" indent="0" algn="l" rtl="0">
              <a:lnSpc>
                <a:spcPct val="90000"/>
              </a:lnSpc>
              <a:spcBef>
                <a:spcPts val="0"/>
              </a:spcBef>
              <a:spcAft>
                <a:spcPts val="0"/>
              </a:spcAft>
              <a:buClr>
                <a:schemeClr val="lt1"/>
              </a:buClr>
              <a:buSzPts val="5400"/>
              <a:buNone/>
            </a:pPr>
            <a:endParaRPr sz="4800" dirty="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24"/>
          <p:cNvSpPr txBox="1">
            <a:spLocks noGrp="1"/>
          </p:cNvSpPr>
          <p:nvPr>
            <p:ph type="body" idx="1"/>
          </p:nvPr>
        </p:nvSpPr>
        <p:spPr>
          <a:xfrm>
            <a:off x="1" y="-2780"/>
            <a:ext cx="12143014" cy="666483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A person without a diagnosed mental disorder (normal according to the DSM) may be living a life oriented away from God (and thus abnormal as it relates to God's design for humanity). A person with a diagnosed mental disorder (abnormal according to the DSM) may in fact be living a life oriented toward God (normal as it relates to God's design).</a:t>
            </a:r>
            <a:endParaRPr sz="2000" dirty="0"/>
          </a:p>
          <a:p>
            <a:pPr marL="0" lvl="0" indent="0" algn="l" rtl="0">
              <a:lnSpc>
                <a:spcPct val="90000"/>
              </a:lnSpc>
              <a:spcBef>
                <a:spcPts val="0"/>
              </a:spcBef>
              <a:spcAft>
                <a:spcPts val="0"/>
              </a:spcAft>
              <a:buClr>
                <a:schemeClr val="lt1"/>
              </a:buClr>
              <a:buSzPts val="5400"/>
              <a:buNone/>
            </a:pPr>
            <a:endParaRPr sz="4800" dirty="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2">
                                            <p:txEl>
                                              <p:pRg st="0" end="0"/>
                                            </p:txEl>
                                          </p:spTgt>
                                        </p:tgtEl>
                                        <p:attrNameLst>
                                          <p:attrName>style.visibility</p:attrName>
                                        </p:attrNameLst>
                                      </p:cBhvr>
                                      <p:to>
                                        <p:strVal val="visible"/>
                                      </p:to>
                                    </p:set>
                                    <p:animEffect transition="in" filter="fade">
                                      <p:cBhvr>
                                        <p:cTn id="7" dur="500"/>
                                        <p:tgtEl>
                                          <p:spTgt spid="25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52">
                                            <p:txEl>
                                              <p:pRg st="1" end="1"/>
                                            </p:txEl>
                                          </p:spTgt>
                                        </p:tgtEl>
                                        <p:attrNameLst>
                                          <p:attrName>style.visibility</p:attrName>
                                        </p:attrNameLst>
                                      </p:cBhvr>
                                      <p:to>
                                        <p:strVal val="visible"/>
                                      </p:to>
                                    </p:set>
                                    <p:animEffect transition="in" filter="fade">
                                      <p:cBhvr>
                                        <p:cTn id="12" dur="500"/>
                                        <p:tgtEl>
                                          <p:spTgt spid="25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25"/>
          <p:cNvSpPr txBox="1">
            <a:spLocks noGrp="1"/>
          </p:cNvSpPr>
          <p:nvPr>
            <p:ph type="body" idx="1"/>
          </p:nvPr>
        </p:nvSpPr>
        <p:spPr>
          <a:xfrm>
            <a:off x="838200" y="448531"/>
            <a:ext cx="10515600" cy="4351338"/>
          </a:xfrm>
          <a:prstGeom prst="rect">
            <a:avLst/>
          </a:prstGeom>
          <a:noFill/>
          <a:ln>
            <a:noFill/>
          </a:ln>
        </p:spPr>
        <p:txBody>
          <a:bodyPr spcFirstLastPara="1" wrap="square" lIns="91425" tIns="45700" rIns="91425" bIns="45700" anchor="t" anchorCtr="0">
            <a:normAutofit fontScale="92500" lnSpcReduction="20000"/>
          </a:bodyPr>
          <a:lstStyle/>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Relationship with my Creator is at the core of my identity</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Any other marker of identity is secondary (e.g. Gal 3:28)</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Appreciation of our holistic, dualistic nature</a:t>
            </a:r>
            <a:endParaRPr/>
          </a:p>
          <a:p>
            <a:pPr marL="914400" lvl="1" indent="-342900" algn="l" rtl="0">
              <a:lnSpc>
                <a:spcPct val="90000"/>
              </a:lnSpc>
              <a:spcBef>
                <a:spcPts val="500"/>
              </a:spcBef>
              <a:spcAft>
                <a:spcPts val="0"/>
              </a:spcAft>
              <a:buClr>
                <a:schemeClr val="lt1"/>
              </a:buClr>
              <a:buSzPts val="3600"/>
              <a:buFont typeface="Noto Sans Symbols"/>
              <a:buChar char="▪"/>
            </a:pPr>
            <a:r>
              <a:rPr lang="en-US" sz="3600">
                <a:solidFill>
                  <a:schemeClr val="lt1"/>
                </a:solidFill>
                <a:latin typeface="Arial"/>
                <a:ea typeface="Arial"/>
                <a:cs typeface="Arial"/>
                <a:sym typeface="Arial"/>
              </a:rPr>
              <a:t>Inner person thinks, reasons, emotes, chooses, wills</a:t>
            </a:r>
            <a:endParaRPr/>
          </a:p>
          <a:p>
            <a:pPr marL="914400" lvl="1" indent="-342900" algn="l" rtl="0">
              <a:lnSpc>
                <a:spcPct val="90000"/>
              </a:lnSpc>
              <a:spcBef>
                <a:spcPts val="500"/>
              </a:spcBef>
              <a:spcAft>
                <a:spcPts val="0"/>
              </a:spcAft>
              <a:buClr>
                <a:schemeClr val="lt1"/>
              </a:buClr>
              <a:buSzPts val="3600"/>
              <a:buFont typeface="Noto Sans Symbols"/>
              <a:buChar char="▪"/>
            </a:pPr>
            <a:r>
              <a:rPr lang="en-US" sz="3600">
                <a:solidFill>
                  <a:schemeClr val="lt1"/>
                </a:solidFill>
                <a:latin typeface="Arial"/>
                <a:ea typeface="Arial"/>
                <a:cs typeface="Arial"/>
                <a:sym typeface="Arial"/>
              </a:rPr>
              <a:t>Outer person responds to &amp; mediates thoughts, intentions and emotions of inner person</a:t>
            </a:r>
            <a:endParaRPr sz="3600"/>
          </a:p>
        </p:txBody>
      </p:sp>
      <p:sp>
        <p:nvSpPr>
          <p:cNvPr id="259" name="Google Shape;259;p25"/>
          <p:cNvSpPr/>
          <p:nvPr/>
        </p:nvSpPr>
        <p:spPr>
          <a:xfrm>
            <a:off x="420914" y="5123546"/>
            <a:ext cx="1371600" cy="1371600"/>
          </a:xfrm>
          <a:prstGeom prst="ellipse">
            <a:avLst/>
          </a:prstGeom>
          <a:noFill/>
          <a:ln w="381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60" name="Google Shape;260;p25"/>
          <p:cNvSpPr txBox="1"/>
          <p:nvPr/>
        </p:nvSpPr>
        <p:spPr>
          <a:xfrm>
            <a:off x="527957" y="5209181"/>
            <a:ext cx="1157514" cy="120028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7200"/>
              <a:buFont typeface="Arial"/>
              <a:buNone/>
            </a:pPr>
            <a:r>
              <a:rPr lang="en-US" sz="7200" b="0" i="0" u="none" strike="noStrike" cap="none">
                <a:solidFill>
                  <a:schemeClr val="accent4"/>
                </a:solidFill>
                <a:latin typeface="Arial"/>
                <a:ea typeface="Arial"/>
                <a:cs typeface="Arial"/>
                <a:sym typeface="Arial"/>
              </a:rPr>
              <a:t>3</a:t>
            </a:r>
            <a:endParaRPr sz="2400" b="0" i="0" u="none" strike="noStrike" cap="none">
              <a:solidFill>
                <a:schemeClr val="accent4"/>
              </a:solidFill>
              <a:latin typeface="Arial"/>
              <a:ea typeface="Arial"/>
              <a:cs typeface="Arial"/>
              <a:sym typeface="Arial"/>
            </a:endParaRPr>
          </a:p>
        </p:txBody>
      </p:sp>
      <p:sp>
        <p:nvSpPr>
          <p:cNvPr id="261" name="Google Shape;261;p25"/>
          <p:cNvSpPr txBox="1"/>
          <p:nvPr/>
        </p:nvSpPr>
        <p:spPr>
          <a:xfrm>
            <a:off x="2144486" y="4980215"/>
            <a:ext cx="9858829" cy="1532762"/>
          </a:xfrm>
          <a:prstGeom prst="rect">
            <a:avLst/>
          </a:prstGeom>
          <a:noFill/>
          <a:ln>
            <a:noFill/>
          </a:ln>
        </p:spPr>
        <p:txBody>
          <a:bodyPr spcFirstLastPara="1" wrap="square" lIns="91425" tIns="45700" rIns="91425" bIns="45700" anchor="ctr" anchorCtr="0">
            <a:normAutofit fontScale="90000" lnSpcReduction="10000"/>
          </a:bodyPr>
          <a:lstStyle/>
          <a:p>
            <a:pPr marL="0" marR="0" lvl="0" indent="0" algn="l" rtl="0">
              <a:lnSpc>
                <a:spcPct val="90000"/>
              </a:lnSpc>
              <a:spcBef>
                <a:spcPts val="0"/>
              </a:spcBef>
              <a:spcAft>
                <a:spcPts val="0"/>
              </a:spcAft>
              <a:buClr>
                <a:schemeClr val="accent4"/>
              </a:buClr>
              <a:buSzPct val="133333"/>
              <a:buFont typeface="Arial"/>
              <a:buNone/>
            </a:pPr>
            <a:r>
              <a:rPr lang="en-US" sz="6000" b="0" i="0" u="none" strike="noStrike" cap="none">
                <a:solidFill>
                  <a:schemeClr val="accent4"/>
                </a:solidFill>
                <a:latin typeface="Arial"/>
                <a:ea typeface="Arial"/>
                <a:cs typeface="Arial"/>
                <a:sym typeface="Arial"/>
              </a:rPr>
              <a:t>How is a biblical view of identity different?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800"/>
              <a:buNone/>
            </a:pPr>
            <a:r>
              <a:rPr lang="en-US">
                <a:solidFill>
                  <a:schemeClr val="lt1"/>
                </a:solidFill>
                <a:latin typeface="Arial"/>
                <a:ea typeface="Arial"/>
                <a:cs typeface="Arial"/>
                <a:sym typeface="Arial"/>
              </a:rPr>
              <a:t>Who am I?</a:t>
            </a:r>
            <a:endParaRPr/>
          </a:p>
        </p:txBody>
      </p:sp>
      <p:sp>
        <p:nvSpPr>
          <p:cNvPr id="94" name="Google Shape;94;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457200" lvl="0" indent="-342900" algn="l" rtl="0">
              <a:lnSpc>
                <a:spcPct val="90000"/>
              </a:lnSpc>
              <a:spcBef>
                <a:spcPts val="1000"/>
              </a:spcBef>
              <a:spcAft>
                <a:spcPts val="0"/>
              </a:spcAft>
              <a:buClr>
                <a:schemeClr val="lt1"/>
              </a:buClr>
              <a:buSzPts val="4400"/>
              <a:buFont typeface="Noto Sans Symbols"/>
              <a:buChar char="▪"/>
            </a:pPr>
            <a:r>
              <a:rPr lang="en-US" sz="4400" dirty="0">
                <a:solidFill>
                  <a:schemeClr val="lt1"/>
                </a:solidFill>
                <a:latin typeface="Arial"/>
                <a:ea typeface="Arial"/>
                <a:cs typeface="Arial"/>
                <a:sym typeface="Arial"/>
              </a:rPr>
              <a:t>Our culture has a lot of ideas</a:t>
            </a:r>
            <a:endParaRPr dirty="0"/>
          </a:p>
          <a:p>
            <a:pPr marL="457200" lvl="0" indent="-342900" algn="l" rtl="0">
              <a:lnSpc>
                <a:spcPct val="90000"/>
              </a:lnSpc>
              <a:spcBef>
                <a:spcPts val="1000"/>
              </a:spcBef>
              <a:spcAft>
                <a:spcPts val="0"/>
              </a:spcAft>
              <a:buClr>
                <a:schemeClr val="lt1"/>
              </a:buClr>
              <a:buSzPts val="4400"/>
              <a:buFont typeface="Noto Sans Symbols"/>
              <a:buChar char="▪"/>
            </a:pPr>
            <a:r>
              <a:rPr lang="en-US" sz="4400" dirty="0">
                <a:solidFill>
                  <a:schemeClr val="lt1"/>
                </a:solidFill>
                <a:latin typeface="Arial"/>
                <a:ea typeface="Arial"/>
                <a:cs typeface="Arial"/>
                <a:sym typeface="Arial"/>
              </a:rPr>
              <a:t>We need a biblical lens</a:t>
            </a:r>
            <a:endParaRPr dirty="0"/>
          </a:p>
          <a:p>
            <a:pPr marL="457200" lvl="0" indent="-342900" algn="l" rtl="0">
              <a:lnSpc>
                <a:spcPct val="90000"/>
              </a:lnSpc>
              <a:spcBef>
                <a:spcPts val="1000"/>
              </a:spcBef>
              <a:spcAft>
                <a:spcPts val="0"/>
              </a:spcAft>
              <a:buClr>
                <a:schemeClr val="lt1"/>
              </a:buClr>
              <a:buSzPts val="4400"/>
              <a:buFont typeface="Noto Sans Symbols"/>
              <a:buChar char="▪"/>
            </a:pPr>
            <a:r>
              <a:rPr lang="en-US" sz="4400" dirty="0">
                <a:solidFill>
                  <a:schemeClr val="lt1"/>
                </a:solidFill>
                <a:latin typeface="Arial"/>
                <a:ea typeface="Arial"/>
                <a:cs typeface="Arial"/>
                <a:sym typeface="Arial"/>
              </a:rPr>
              <a:t>One huge area of focus is mental health and trauma </a:t>
            </a:r>
            <a:endParaRPr dirty="0"/>
          </a:p>
          <a:p>
            <a:pPr marL="114300" lvl="0" indent="0" algn="l" rtl="0">
              <a:lnSpc>
                <a:spcPct val="90000"/>
              </a:lnSpc>
              <a:spcBef>
                <a:spcPts val="1000"/>
              </a:spcBef>
              <a:spcAft>
                <a:spcPts val="0"/>
              </a:spcAft>
              <a:buClr>
                <a:schemeClr val="lt1"/>
              </a:buClr>
              <a:buSzPts val="4400"/>
              <a:buNone/>
            </a:pPr>
            <a:endParaRPr sz="4400" dirty="0">
              <a:solidFill>
                <a:schemeClr val="lt1"/>
              </a:solidFill>
              <a:latin typeface="Arial"/>
              <a:ea typeface="Arial"/>
              <a:cs typeface="Arial"/>
              <a:sym typeface="Arial"/>
            </a:endParaRPr>
          </a:p>
          <a:p>
            <a:pPr marL="114300" lvl="0" indent="0" algn="l" rtl="0">
              <a:lnSpc>
                <a:spcPct val="90000"/>
              </a:lnSpc>
              <a:spcBef>
                <a:spcPts val="1000"/>
              </a:spcBef>
              <a:spcAft>
                <a:spcPts val="0"/>
              </a:spcAft>
              <a:buClr>
                <a:schemeClr val="lt1"/>
              </a:buClr>
              <a:buSzPts val="4400"/>
              <a:buNone/>
            </a:pPr>
            <a:r>
              <a:rPr lang="en-US" sz="4400" dirty="0" smtClean="0">
                <a:solidFill>
                  <a:schemeClr val="lt1"/>
                </a:solidFill>
                <a:latin typeface="Arial"/>
                <a:ea typeface="Arial"/>
                <a:cs typeface="Arial"/>
                <a:sym typeface="Arial"/>
              </a:rPr>
              <a:t> </a:t>
            </a:r>
            <a:r>
              <a:rPr lang="en-US" sz="4400" i="1" dirty="0">
                <a:solidFill>
                  <a:schemeClr val="lt1"/>
                </a:solidFill>
                <a:latin typeface="Arial"/>
                <a:ea typeface="Arial"/>
                <a:cs typeface="Arial"/>
                <a:sym typeface="Arial"/>
              </a:rPr>
              <a:t>My mental health diagnosis or traumatic history is at the core of my identity</a:t>
            </a:r>
            <a:endParaRPr dirty="0"/>
          </a:p>
          <a:p>
            <a:pPr marL="457200" lvl="0" indent="-63500" algn="l" rtl="0">
              <a:lnSpc>
                <a:spcPct val="90000"/>
              </a:lnSpc>
              <a:spcBef>
                <a:spcPts val="1000"/>
              </a:spcBef>
              <a:spcAft>
                <a:spcPts val="0"/>
              </a:spcAft>
              <a:buClr>
                <a:schemeClr val="lt1"/>
              </a:buClr>
              <a:buSzPts val="4400"/>
              <a:buFont typeface="Arial"/>
              <a:buNone/>
            </a:pPr>
            <a:endParaRPr sz="4400" dirty="0">
              <a:solidFill>
                <a:schemeClr val="lt1"/>
              </a:solidFill>
              <a:latin typeface="Arial"/>
              <a:ea typeface="Arial"/>
              <a:cs typeface="Arial"/>
              <a:sym typeface="Arial"/>
            </a:endParaRPr>
          </a:p>
        </p:txBody>
      </p:sp>
      <p:sp>
        <p:nvSpPr>
          <p:cNvPr id="95" name="Google Shape;95;p2"/>
          <p:cNvSpPr txBox="1"/>
          <p:nvPr/>
        </p:nvSpPr>
        <p:spPr>
          <a:xfrm>
            <a:off x="934528" y="681037"/>
            <a:ext cx="10234215" cy="4062610"/>
          </a:xfrm>
          <a:prstGeom prst="rect">
            <a:avLst/>
          </a:prstGeom>
          <a:solidFill>
            <a:srgbClr val="0070C0"/>
          </a:solid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571500" marR="0" lvl="0" indent="-571500" algn="l" rtl="0">
              <a:lnSpc>
                <a:spcPct val="100000"/>
              </a:lnSpc>
              <a:spcBef>
                <a:spcPts val="0"/>
              </a:spcBef>
              <a:spcAft>
                <a:spcPts val="0"/>
              </a:spcAft>
              <a:buClr>
                <a:schemeClr val="lt1"/>
              </a:buClr>
              <a:buSzPts val="4800"/>
              <a:buFont typeface="Noto Sans Symbols"/>
              <a:buChar char="✔"/>
            </a:pPr>
            <a:r>
              <a:rPr lang="en-US" sz="4000" b="0" i="0" u="none" strike="noStrike" cap="none" dirty="0">
                <a:solidFill>
                  <a:schemeClr val="lt1"/>
                </a:solidFill>
                <a:latin typeface="Arial"/>
                <a:ea typeface="Arial"/>
                <a:cs typeface="Arial"/>
                <a:sym typeface="Arial"/>
              </a:rPr>
              <a:t>What does this look like?</a:t>
            </a:r>
            <a:endParaRPr sz="1100" dirty="0"/>
          </a:p>
          <a:p>
            <a:pPr marL="571500" marR="0" lvl="0" indent="-571500" algn="l" rtl="0">
              <a:lnSpc>
                <a:spcPct val="100000"/>
              </a:lnSpc>
              <a:spcBef>
                <a:spcPts val="0"/>
              </a:spcBef>
              <a:spcAft>
                <a:spcPts val="0"/>
              </a:spcAft>
              <a:buClr>
                <a:schemeClr val="lt1"/>
              </a:buClr>
              <a:buSzPts val="4800"/>
              <a:buFont typeface="Noto Sans Symbols"/>
              <a:buChar char="✔"/>
            </a:pPr>
            <a:r>
              <a:rPr lang="en-US" sz="4000" b="0" i="0" u="none" strike="noStrike" cap="none" dirty="0">
                <a:solidFill>
                  <a:schemeClr val="lt1"/>
                </a:solidFill>
                <a:latin typeface="Arial"/>
                <a:ea typeface="Arial"/>
                <a:cs typeface="Arial"/>
                <a:sym typeface="Arial"/>
              </a:rPr>
              <a:t>What is wrong with this way of thinking?</a:t>
            </a:r>
            <a:endParaRPr sz="1100" dirty="0"/>
          </a:p>
          <a:p>
            <a:pPr marL="571500" marR="0" lvl="0" indent="-571500" algn="l" rtl="0">
              <a:lnSpc>
                <a:spcPct val="100000"/>
              </a:lnSpc>
              <a:spcBef>
                <a:spcPts val="0"/>
              </a:spcBef>
              <a:spcAft>
                <a:spcPts val="0"/>
              </a:spcAft>
              <a:buClr>
                <a:schemeClr val="lt1"/>
              </a:buClr>
              <a:buSzPts val="4800"/>
              <a:buFont typeface="Noto Sans Symbols"/>
              <a:buChar char="✔"/>
            </a:pPr>
            <a:r>
              <a:rPr lang="en-US" sz="4000" b="0" i="0" u="none" strike="noStrike" cap="none" dirty="0">
                <a:solidFill>
                  <a:schemeClr val="lt1"/>
                </a:solidFill>
                <a:latin typeface="Arial"/>
                <a:ea typeface="Arial"/>
                <a:cs typeface="Arial"/>
                <a:sym typeface="Arial"/>
              </a:rPr>
              <a:t>How is a biblical view of identity different?</a:t>
            </a:r>
            <a:endParaRPr sz="1100" dirty="0"/>
          </a:p>
          <a:p>
            <a:pPr marL="571500" marR="0" lvl="0" indent="-571500" algn="l" rtl="0">
              <a:lnSpc>
                <a:spcPct val="100000"/>
              </a:lnSpc>
              <a:spcBef>
                <a:spcPts val="0"/>
              </a:spcBef>
              <a:spcAft>
                <a:spcPts val="0"/>
              </a:spcAft>
              <a:buClr>
                <a:schemeClr val="lt1"/>
              </a:buClr>
              <a:buSzPts val="4800"/>
              <a:buFont typeface="Noto Sans Symbols"/>
              <a:buChar char="✔"/>
            </a:pPr>
            <a:r>
              <a:rPr lang="en-US" sz="4000" b="0" i="0" u="none" strike="noStrike" cap="none" dirty="0">
                <a:solidFill>
                  <a:schemeClr val="lt1"/>
                </a:solidFill>
                <a:latin typeface="Arial"/>
                <a:ea typeface="Arial"/>
                <a:cs typeface="Arial"/>
                <a:sym typeface="Arial"/>
              </a:rPr>
              <a:t>What is the impact of a biblical view of identity? </a:t>
            </a:r>
            <a:endParaRPr sz="1100" dirty="0"/>
          </a:p>
          <a:p>
            <a:pPr marL="0" marR="0" lvl="0" indent="0" algn="l" rtl="0">
              <a:lnSpc>
                <a:spcPct val="100000"/>
              </a:lnSpc>
              <a:spcBef>
                <a:spcPts val="0"/>
              </a:spcBef>
              <a:spcAft>
                <a:spcPts val="0"/>
              </a:spcAft>
              <a:buClr>
                <a:schemeClr val="lt1"/>
              </a:buClr>
              <a:buSzPts val="1800"/>
              <a:buFont typeface="Arial"/>
              <a:buNone/>
            </a:pPr>
            <a:endParaRPr sz="18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948586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4">
                                            <p:txEl>
                                              <p:pRg st="0" end="0"/>
                                            </p:txEl>
                                          </p:spTgt>
                                        </p:tgtEl>
                                        <p:attrNameLst>
                                          <p:attrName>style.visibility</p:attrName>
                                        </p:attrNameLst>
                                      </p:cBhvr>
                                      <p:to>
                                        <p:strVal val="visible"/>
                                      </p:to>
                                    </p:set>
                                    <p:animEffect transition="in" filter="fade">
                                      <p:cBhvr>
                                        <p:cTn id="7" dur="500"/>
                                        <p:tgtEl>
                                          <p:spTgt spid="9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4">
                                            <p:txEl>
                                              <p:pRg st="1" end="1"/>
                                            </p:txEl>
                                          </p:spTgt>
                                        </p:tgtEl>
                                        <p:attrNameLst>
                                          <p:attrName>style.visibility</p:attrName>
                                        </p:attrNameLst>
                                      </p:cBhvr>
                                      <p:to>
                                        <p:strVal val="visible"/>
                                      </p:to>
                                    </p:set>
                                    <p:animEffect transition="in" filter="fade">
                                      <p:cBhvr>
                                        <p:cTn id="12" dur="500"/>
                                        <p:tgtEl>
                                          <p:spTgt spid="9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4">
                                            <p:txEl>
                                              <p:pRg st="2" end="2"/>
                                            </p:txEl>
                                          </p:spTgt>
                                        </p:tgtEl>
                                        <p:attrNameLst>
                                          <p:attrName>style.visibility</p:attrName>
                                        </p:attrNameLst>
                                      </p:cBhvr>
                                      <p:to>
                                        <p:strVal val="visible"/>
                                      </p:to>
                                    </p:set>
                                    <p:animEffect transition="in" filter="fade">
                                      <p:cBhvr>
                                        <p:cTn id="17" dur="500"/>
                                        <p:tgtEl>
                                          <p:spTgt spid="9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4">
                                            <p:txEl>
                                              <p:pRg st="4" end="4"/>
                                            </p:txEl>
                                          </p:spTgt>
                                        </p:tgtEl>
                                        <p:attrNameLst>
                                          <p:attrName>style.visibility</p:attrName>
                                        </p:attrNameLst>
                                      </p:cBhvr>
                                      <p:to>
                                        <p:strVal val="visible"/>
                                      </p:to>
                                    </p:set>
                                    <p:animEffect transition="in" filter="fade">
                                      <p:cBhvr>
                                        <p:cTn id="22" dur="500"/>
                                        <p:tgtEl>
                                          <p:spTgt spid="9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5">
                                            <p:txEl>
                                              <p:pRg st="0" end="0"/>
                                            </p:txEl>
                                          </p:spTgt>
                                        </p:tgtEl>
                                        <p:attrNameLst>
                                          <p:attrName>style.visibility</p:attrName>
                                        </p:attrNameLst>
                                      </p:cBhvr>
                                      <p:to>
                                        <p:strVal val="visible"/>
                                      </p:to>
                                    </p:set>
                                    <p:animEffect transition="in" filter="fade">
                                      <p:cBhvr>
                                        <p:cTn id="31" dur="500"/>
                                        <p:tgtEl>
                                          <p:spTgt spid="95">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95">
                                            <p:txEl>
                                              <p:pRg st="1" end="1"/>
                                            </p:txEl>
                                          </p:spTgt>
                                        </p:tgtEl>
                                        <p:attrNameLst>
                                          <p:attrName>style.visibility</p:attrName>
                                        </p:attrNameLst>
                                      </p:cBhvr>
                                      <p:to>
                                        <p:strVal val="visible"/>
                                      </p:to>
                                    </p:set>
                                    <p:animEffect transition="in" filter="fade">
                                      <p:cBhvr>
                                        <p:cTn id="36" dur="500"/>
                                        <p:tgtEl>
                                          <p:spTgt spid="95">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95">
                                            <p:txEl>
                                              <p:pRg st="2" end="2"/>
                                            </p:txEl>
                                          </p:spTgt>
                                        </p:tgtEl>
                                        <p:attrNameLst>
                                          <p:attrName>style.visibility</p:attrName>
                                        </p:attrNameLst>
                                      </p:cBhvr>
                                      <p:to>
                                        <p:strVal val="visible"/>
                                      </p:to>
                                    </p:set>
                                    <p:animEffect transition="in" filter="fade">
                                      <p:cBhvr>
                                        <p:cTn id="41" dur="500"/>
                                        <p:tgtEl>
                                          <p:spTgt spid="95">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95">
                                            <p:txEl>
                                              <p:pRg st="3" end="3"/>
                                            </p:txEl>
                                          </p:spTgt>
                                        </p:tgtEl>
                                        <p:attrNameLst>
                                          <p:attrName>style.visibility</p:attrName>
                                        </p:attrNameLst>
                                      </p:cBhvr>
                                      <p:to>
                                        <p:strVal val="visible"/>
                                      </p:to>
                                    </p:set>
                                    <p:animEffect transition="in" filter="fade">
                                      <p:cBhvr>
                                        <p:cTn id="46" dur="500"/>
                                        <p:tgtEl>
                                          <p:spTgt spid="95">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95">
                                            <p:txEl>
                                              <p:pRg st="4" end="4"/>
                                            </p:txEl>
                                          </p:spTgt>
                                        </p:tgtEl>
                                        <p:attrNameLst>
                                          <p:attrName>style.visibility</p:attrName>
                                        </p:attrNameLst>
                                      </p:cBhvr>
                                      <p:to>
                                        <p:strVal val="visible"/>
                                      </p:to>
                                    </p:set>
                                    <p:animEffect transition="in" filter="fade">
                                      <p:cBhvr>
                                        <p:cTn id="51" dur="500"/>
                                        <p:tgtEl>
                                          <p:spTgt spid="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26"/>
          <p:cNvSpPr txBox="1">
            <a:spLocks noGrp="1"/>
          </p:cNvSpPr>
          <p:nvPr>
            <p:ph type="body" idx="1"/>
          </p:nvPr>
        </p:nvSpPr>
        <p:spPr>
          <a:xfrm>
            <a:off x="114299" y="154617"/>
            <a:ext cx="11919857" cy="6548766"/>
          </a:xfrm>
          <a:prstGeom prst="rect">
            <a:avLst/>
          </a:prstGeom>
          <a:noFill/>
          <a:ln>
            <a:noFill/>
          </a:ln>
        </p:spPr>
        <p:txBody>
          <a:bodyPr spcFirstLastPara="1" wrap="square" lIns="91425" tIns="45700" rIns="91425" bIns="45700" anchor="t" anchorCtr="0">
            <a:noAutofit/>
          </a:bodyPr>
          <a:lstStyle/>
          <a:p>
            <a:pPr marL="114300" lvl="0" indent="0" algn="l" rtl="0">
              <a:lnSpc>
                <a:spcPct val="90000"/>
              </a:lnSpc>
              <a:spcBef>
                <a:spcPts val="1000"/>
              </a:spcBef>
              <a:spcAft>
                <a:spcPts val="0"/>
              </a:spcAft>
              <a:buClr>
                <a:schemeClr val="lt1"/>
              </a:buClr>
              <a:buSzPts val="5400"/>
              <a:buNone/>
            </a:pPr>
            <a:r>
              <a:rPr lang="en-US" sz="5400">
                <a:solidFill>
                  <a:schemeClr val="lt1"/>
                </a:solidFill>
                <a:latin typeface="Arial"/>
                <a:ea typeface="Arial"/>
                <a:cs typeface="Arial"/>
                <a:sym typeface="Arial"/>
              </a:rPr>
              <a:t>Then the Lord God formed the man of dust from the ground, and breathed into his nostrils the breath of life; and the man became a living person.</a:t>
            </a:r>
            <a:endParaRPr/>
          </a:p>
        </p:txBody>
      </p:sp>
      <p:sp>
        <p:nvSpPr>
          <p:cNvPr id="268" name="Google Shape;268;p26"/>
          <p:cNvSpPr txBox="1"/>
          <p:nvPr/>
        </p:nvSpPr>
        <p:spPr>
          <a:xfrm>
            <a:off x="7776839" y="5438147"/>
            <a:ext cx="4105500" cy="1265236"/>
          </a:xfrm>
          <a:prstGeom prst="rect">
            <a:avLst/>
          </a:prstGeom>
          <a:noFill/>
          <a:ln w="9525" cap="flat" cmpd="sng">
            <a:solidFill>
              <a:schemeClr val="lt1"/>
            </a:solidFill>
            <a:prstDash val="solid"/>
            <a:round/>
            <a:headEnd type="none" w="sm" len="sm"/>
            <a:tailEnd type="none" w="sm" len="sm"/>
          </a:ln>
        </p:spPr>
        <p:txBody>
          <a:bodyPr spcFirstLastPara="1" wrap="square" lIns="91425" tIns="45700" rIns="91425" bIns="45700" anchor="ctr" anchorCtr="0">
            <a:normAutofit fontScale="90000"/>
          </a:bodyPr>
          <a:lstStyle/>
          <a:p>
            <a:pPr marL="0" marR="0" lvl="0" indent="0" algn="l" rtl="0">
              <a:lnSpc>
                <a:spcPct val="90000"/>
              </a:lnSpc>
              <a:spcBef>
                <a:spcPts val="0"/>
              </a:spcBef>
              <a:spcAft>
                <a:spcPts val="0"/>
              </a:spcAft>
              <a:buClr>
                <a:schemeClr val="accent4"/>
              </a:buClr>
              <a:buSzPct val="123076"/>
              <a:buFont typeface="Arial"/>
              <a:buNone/>
            </a:pPr>
            <a:r>
              <a:rPr lang="en-US" sz="6000" b="0" i="0" u="none" strike="noStrike" cap="none">
                <a:solidFill>
                  <a:schemeClr val="lt1"/>
                </a:solidFill>
                <a:latin typeface="Arial"/>
                <a:ea typeface="Arial"/>
                <a:cs typeface="Arial"/>
                <a:sym typeface="Arial"/>
              </a:rPr>
              <a:t>Genesis 2:7</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27"/>
          <p:cNvSpPr txBox="1">
            <a:spLocks noGrp="1"/>
          </p:cNvSpPr>
          <p:nvPr>
            <p:ph type="body" idx="1"/>
          </p:nvPr>
        </p:nvSpPr>
        <p:spPr>
          <a:xfrm>
            <a:off x="0" y="0"/>
            <a:ext cx="12192000"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We are simultaneously body and soul. There’s never a time we are not spiritually engaged. And there’s never a time we’re not bodily engaged. Attention to both aspects of our personhood is mandatory. It is profoundly dehumanizing to ignore the heart and to ignore the body and the </a:t>
            </a:r>
          </a:p>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strengths and weaknesses that go </a:t>
            </a:r>
          </a:p>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with it.</a:t>
            </a:r>
            <a:endParaRPr sz="2000" dirty="0"/>
          </a:p>
          <a:p>
            <a:pPr marL="0" lvl="0" indent="0" algn="l" rtl="0">
              <a:lnSpc>
                <a:spcPct val="90000"/>
              </a:lnSpc>
              <a:spcBef>
                <a:spcPts val="0"/>
              </a:spcBef>
              <a:spcAft>
                <a:spcPts val="0"/>
              </a:spcAft>
              <a:buClr>
                <a:schemeClr val="lt1"/>
              </a:buClr>
              <a:buSzPts val="5400"/>
              <a:buNone/>
            </a:pPr>
            <a:endParaRPr sz="4800" dirty="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28"/>
          <p:cNvSpPr txBox="1">
            <a:spLocks noGrp="1"/>
          </p:cNvSpPr>
          <p:nvPr>
            <p:ph type="body" idx="1"/>
          </p:nvPr>
        </p:nvSpPr>
        <p:spPr>
          <a:xfrm>
            <a:off x="65313" y="78865"/>
            <a:ext cx="12126687"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4400" dirty="0">
                <a:solidFill>
                  <a:schemeClr val="lt1"/>
                </a:solidFill>
                <a:latin typeface="Arial"/>
                <a:ea typeface="Arial"/>
                <a:cs typeface="Arial"/>
                <a:sym typeface="Arial"/>
              </a:rPr>
              <a:t>As mediator, the body itself is not the source of sin, but is spoken of in terms such as weakness/strength, limitation, and dependence. This discussion is not meant to suggest a dualism in which one part of </a:t>
            </a:r>
            <a:endParaRPr sz="1800" dirty="0"/>
          </a:p>
          <a:p>
            <a:pPr marL="0" lvl="0" indent="0" algn="l" rtl="0">
              <a:lnSpc>
                <a:spcPct val="90000"/>
              </a:lnSpc>
              <a:spcBef>
                <a:spcPts val="0"/>
              </a:spcBef>
              <a:spcAft>
                <a:spcPts val="0"/>
              </a:spcAft>
              <a:buClr>
                <a:schemeClr val="lt1"/>
              </a:buClr>
              <a:buSzPts val="5400"/>
              <a:buNone/>
            </a:pPr>
            <a:r>
              <a:rPr lang="en-US" sz="4400" dirty="0">
                <a:solidFill>
                  <a:schemeClr val="lt1"/>
                </a:solidFill>
                <a:latin typeface="Arial"/>
                <a:ea typeface="Arial"/>
                <a:cs typeface="Arial"/>
                <a:sym typeface="Arial"/>
              </a:rPr>
              <a:t>us sins or obeys (the heart) while one </a:t>
            </a:r>
            <a:endParaRPr sz="1800" dirty="0"/>
          </a:p>
          <a:p>
            <a:pPr marL="0" lvl="0" indent="0" algn="l" rtl="0">
              <a:lnSpc>
                <a:spcPct val="90000"/>
              </a:lnSpc>
              <a:spcBef>
                <a:spcPts val="0"/>
              </a:spcBef>
              <a:spcAft>
                <a:spcPts val="0"/>
              </a:spcAft>
              <a:buClr>
                <a:schemeClr val="lt1"/>
              </a:buClr>
              <a:buSzPts val="5400"/>
              <a:buNone/>
            </a:pPr>
            <a:r>
              <a:rPr lang="en-US" sz="4400" dirty="0">
                <a:solidFill>
                  <a:schemeClr val="lt1"/>
                </a:solidFill>
                <a:latin typeface="Arial"/>
                <a:ea typeface="Arial"/>
                <a:cs typeface="Arial"/>
                <a:sym typeface="Arial"/>
              </a:rPr>
              <a:t>part of us passively carries out the </a:t>
            </a:r>
            <a:endParaRPr sz="1800" dirty="0"/>
          </a:p>
          <a:p>
            <a:pPr marL="0" lvl="0" indent="0" algn="l" rtl="0">
              <a:lnSpc>
                <a:spcPct val="90000"/>
              </a:lnSpc>
              <a:spcBef>
                <a:spcPts val="0"/>
              </a:spcBef>
              <a:spcAft>
                <a:spcPts val="0"/>
              </a:spcAft>
              <a:buClr>
                <a:schemeClr val="lt1"/>
              </a:buClr>
              <a:buSzPts val="5400"/>
              <a:buNone/>
            </a:pPr>
            <a:r>
              <a:rPr lang="en-US" sz="4400" dirty="0">
                <a:solidFill>
                  <a:schemeClr val="lt1"/>
                </a:solidFill>
                <a:latin typeface="Arial"/>
                <a:ea typeface="Arial"/>
                <a:cs typeface="Arial"/>
                <a:sym typeface="Arial"/>
              </a:rPr>
              <a:t>desire for sin or obedience (the body). </a:t>
            </a:r>
            <a:endParaRPr sz="1800" dirty="0"/>
          </a:p>
          <a:p>
            <a:pPr marL="0" lvl="0" indent="0" algn="l" rtl="0">
              <a:lnSpc>
                <a:spcPct val="90000"/>
              </a:lnSpc>
              <a:spcBef>
                <a:spcPts val="0"/>
              </a:spcBef>
              <a:spcAft>
                <a:spcPts val="0"/>
              </a:spcAft>
              <a:buClr>
                <a:schemeClr val="lt1"/>
              </a:buClr>
              <a:buSzPts val="5400"/>
              <a:buNone/>
            </a:pPr>
            <a:endParaRPr sz="4400" dirty="0">
              <a:solidFill>
                <a:schemeClr val="lt1"/>
              </a:solidFill>
              <a:latin typeface="Arial"/>
              <a:ea typeface="Arial"/>
              <a:cs typeface="Arial"/>
              <a:sym typeface="Arial"/>
            </a:endParaRPr>
          </a:p>
          <a:p>
            <a:pPr marL="0" lvl="0" indent="0" algn="l" rtl="0">
              <a:lnSpc>
                <a:spcPct val="90000"/>
              </a:lnSpc>
              <a:spcBef>
                <a:spcPts val="0"/>
              </a:spcBef>
              <a:spcAft>
                <a:spcPts val="0"/>
              </a:spcAft>
              <a:buClr>
                <a:schemeClr val="lt1"/>
              </a:buClr>
              <a:buSzPts val="5400"/>
              <a:buNone/>
            </a:pPr>
            <a:endParaRPr sz="4400" dirty="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29"/>
          <p:cNvSpPr txBox="1">
            <a:spLocks noGrp="1"/>
          </p:cNvSpPr>
          <p:nvPr>
            <p:ph type="body" idx="1"/>
          </p:nvPr>
        </p:nvSpPr>
        <p:spPr>
          <a:xfrm>
            <a:off x="65313" y="-51767"/>
            <a:ext cx="12126687"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5400" dirty="0">
                <a:solidFill>
                  <a:schemeClr val="lt1"/>
                </a:solidFill>
                <a:latin typeface="Arial"/>
                <a:ea typeface="Arial"/>
                <a:cs typeface="Arial"/>
                <a:sym typeface="Arial"/>
              </a:rPr>
              <a:t>When we sin or obey, we do it heart and body. The material and immaterial elements of our being are absolutely integrated, but it is critical to note that nowhere does Scripture affirm clearly that the bodily aspect of personhood initiates morally. That initiation is the domain of the heart. </a:t>
            </a:r>
            <a:endParaRP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5">
                                            <p:txEl>
                                              <p:pRg st="0" end="0"/>
                                            </p:txEl>
                                          </p:spTgt>
                                        </p:tgtEl>
                                        <p:attrNameLst>
                                          <p:attrName>style.visibility</p:attrName>
                                        </p:attrNameLst>
                                      </p:cBhvr>
                                      <p:to>
                                        <p:strVal val="visible"/>
                                      </p:to>
                                    </p:set>
                                    <p:animEffect transition="in" filter="fade">
                                      <p:cBhvr>
                                        <p:cTn id="7" dur="500"/>
                                        <p:tgtEl>
                                          <p:spTgt spid="28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30"/>
          <p:cNvSpPr txBox="1">
            <a:spLocks noGrp="1"/>
          </p:cNvSpPr>
          <p:nvPr>
            <p:ph type="body" idx="1"/>
          </p:nvPr>
        </p:nvSpPr>
        <p:spPr>
          <a:xfrm>
            <a:off x="65313" y="-35438"/>
            <a:ext cx="12126687"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Ultimately our bodies do not have “the final say” when it comes to whether or not we live in faith or idolatry. At most, the body can only influence our hearts to make that righteous or sinful choice. The Scriptures affirm the active heart, while not ignoring the powerful influences of the body on the heart. </a:t>
            </a:r>
            <a:endParaRP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0">
                                            <p:txEl>
                                              <p:pRg st="0" end="0"/>
                                            </p:txEl>
                                          </p:spTgt>
                                        </p:tgtEl>
                                        <p:attrNameLst>
                                          <p:attrName>style.visibility</p:attrName>
                                        </p:attrNameLst>
                                      </p:cBhvr>
                                      <p:to>
                                        <p:strVal val="visible"/>
                                      </p:to>
                                    </p:set>
                                    <p:animEffect transition="in" filter="fade">
                                      <p:cBhvr>
                                        <p:cTn id="7" dur="500"/>
                                        <p:tgtEl>
                                          <p:spTgt spid="29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31"/>
          <p:cNvSpPr txBox="1">
            <a:spLocks noGrp="1"/>
          </p:cNvSpPr>
          <p:nvPr>
            <p:ph type="body" idx="1"/>
          </p:nvPr>
        </p:nvSpPr>
        <p:spPr>
          <a:xfrm>
            <a:off x="65313" y="160510"/>
            <a:ext cx="11952516"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5400" dirty="0">
                <a:solidFill>
                  <a:schemeClr val="lt1"/>
                </a:solidFill>
                <a:latin typeface="Arial"/>
                <a:ea typeface="Arial"/>
                <a:cs typeface="Arial"/>
                <a:sym typeface="Arial"/>
              </a:rPr>
              <a:t>These bodily influences range from a missed night’s sleep or the common cold, to traumatic brain injury, paralysis, a cancer-riddled, pain-wracked body or a brain shriveling in the wake of Alzheimer’s disease— or even a body in robust good health that feels great.</a:t>
            </a:r>
            <a:endParaRP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5">
                                            <p:txEl>
                                              <p:pRg st="0" end="0"/>
                                            </p:txEl>
                                          </p:spTgt>
                                        </p:tgtEl>
                                        <p:attrNameLst>
                                          <p:attrName>style.visibility</p:attrName>
                                        </p:attrNameLst>
                                      </p:cBhvr>
                                      <p:to>
                                        <p:strVal val="visible"/>
                                      </p:to>
                                    </p:set>
                                    <p:animEffect transition="in" filter="fade">
                                      <p:cBhvr>
                                        <p:cTn id="7" dur="500"/>
                                        <p:tgtEl>
                                          <p:spTgt spid="2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32"/>
          <p:cNvSpPr txBox="1">
            <a:spLocks noGrp="1"/>
          </p:cNvSpPr>
          <p:nvPr>
            <p:ph type="body" idx="1"/>
          </p:nvPr>
        </p:nvSpPr>
        <p:spPr>
          <a:xfrm>
            <a:off x="65313" y="160510"/>
            <a:ext cx="12126687"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6000">
                <a:solidFill>
                  <a:schemeClr val="lt1"/>
                </a:solidFill>
                <a:latin typeface="Arial"/>
                <a:ea typeface="Arial"/>
                <a:cs typeface="Arial"/>
                <a:sym typeface="Arial"/>
              </a:rPr>
              <a:t>The big question is how will we respond to the “pressure” that the body imposes through its weakness, limitation, and dependence (and it may be extremely significant)—with obedience or with disobedience?</a:t>
            </a:r>
            <a:endParaRPr/>
          </a:p>
          <a:p>
            <a:pPr marL="0" lvl="0" indent="0" algn="l" rtl="0">
              <a:lnSpc>
                <a:spcPct val="90000"/>
              </a:lnSpc>
              <a:spcBef>
                <a:spcPts val="0"/>
              </a:spcBef>
              <a:spcAft>
                <a:spcPts val="0"/>
              </a:spcAft>
              <a:buClr>
                <a:schemeClr val="lt1"/>
              </a:buClr>
              <a:buSzPts val="5400"/>
              <a:buNone/>
            </a:pPr>
            <a:endParaRPr sz="720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0">
                                            <p:txEl>
                                              <p:pRg st="0" end="0"/>
                                            </p:txEl>
                                          </p:spTgt>
                                        </p:tgtEl>
                                        <p:attrNameLst>
                                          <p:attrName>style.visibility</p:attrName>
                                        </p:attrNameLst>
                                      </p:cBhvr>
                                      <p:to>
                                        <p:strVal val="visible"/>
                                      </p:to>
                                    </p:set>
                                    <p:animEffect transition="in" filter="fade">
                                      <p:cBhvr>
                                        <p:cTn id="7" dur="500"/>
                                        <p:tgtEl>
                                          <p:spTgt spid="30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0">
                                            <p:txEl>
                                              <p:pRg st="1" end="1"/>
                                            </p:txEl>
                                          </p:spTgt>
                                        </p:tgtEl>
                                        <p:attrNameLst>
                                          <p:attrName>style.visibility</p:attrName>
                                        </p:attrNameLst>
                                      </p:cBhvr>
                                      <p:to>
                                        <p:strVal val="visible"/>
                                      </p:to>
                                    </p:set>
                                    <p:animEffect transition="in" filter="fade">
                                      <p:cBhvr>
                                        <p:cTn id="12" dur="500"/>
                                        <p:tgtEl>
                                          <p:spTgt spid="3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p33"/>
          <p:cNvSpPr txBox="1">
            <a:spLocks noGrp="1"/>
          </p:cNvSpPr>
          <p:nvPr>
            <p:ph type="body" idx="1"/>
          </p:nvPr>
        </p:nvSpPr>
        <p:spPr>
          <a:xfrm>
            <a:off x="838200" y="448531"/>
            <a:ext cx="10515600" cy="4351338"/>
          </a:xfrm>
          <a:prstGeom prst="rect">
            <a:avLst/>
          </a:prstGeom>
          <a:noFill/>
          <a:ln>
            <a:noFill/>
          </a:ln>
        </p:spPr>
        <p:txBody>
          <a:bodyPr spcFirstLastPara="1" wrap="square" lIns="91425" tIns="45700" rIns="91425" bIns="45700" anchor="t" anchorCtr="0">
            <a:normAutofit lnSpcReduction="10000"/>
          </a:bodyPr>
          <a:lstStyle/>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Relationship with my Creator is at the core of my identity</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Any other marker of identity is secondary (e.g. Gal 3:28)</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Appreciation of our holistic, dualistic nature</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No circumstance is defining, or beyond God’s ability to work through</a:t>
            </a:r>
            <a:endParaRPr/>
          </a:p>
        </p:txBody>
      </p:sp>
      <p:sp>
        <p:nvSpPr>
          <p:cNvPr id="307" name="Google Shape;307;p33"/>
          <p:cNvSpPr/>
          <p:nvPr/>
        </p:nvSpPr>
        <p:spPr>
          <a:xfrm>
            <a:off x="420914" y="5123546"/>
            <a:ext cx="1371600" cy="1371600"/>
          </a:xfrm>
          <a:prstGeom prst="ellipse">
            <a:avLst/>
          </a:prstGeom>
          <a:noFill/>
          <a:ln w="381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08" name="Google Shape;308;p33"/>
          <p:cNvSpPr txBox="1"/>
          <p:nvPr/>
        </p:nvSpPr>
        <p:spPr>
          <a:xfrm>
            <a:off x="527957" y="5209181"/>
            <a:ext cx="1157514" cy="120028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7200"/>
              <a:buFont typeface="Arial"/>
              <a:buNone/>
            </a:pPr>
            <a:r>
              <a:rPr lang="en-US" sz="7200" b="0" i="0" u="none" strike="noStrike" cap="none">
                <a:solidFill>
                  <a:schemeClr val="accent4"/>
                </a:solidFill>
                <a:latin typeface="Arial"/>
                <a:ea typeface="Arial"/>
                <a:cs typeface="Arial"/>
                <a:sym typeface="Arial"/>
              </a:rPr>
              <a:t>3</a:t>
            </a:r>
            <a:endParaRPr sz="2400" b="0" i="0" u="none" strike="noStrike" cap="none">
              <a:solidFill>
                <a:schemeClr val="accent4"/>
              </a:solidFill>
              <a:latin typeface="Arial"/>
              <a:ea typeface="Arial"/>
              <a:cs typeface="Arial"/>
              <a:sym typeface="Arial"/>
            </a:endParaRPr>
          </a:p>
        </p:txBody>
      </p:sp>
      <p:sp>
        <p:nvSpPr>
          <p:cNvPr id="309" name="Google Shape;309;p33"/>
          <p:cNvSpPr txBox="1"/>
          <p:nvPr/>
        </p:nvSpPr>
        <p:spPr>
          <a:xfrm>
            <a:off x="2144486" y="4980215"/>
            <a:ext cx="9858829" cy="1532762"/>
          </a:xfrm>
          <a:prstGeom prst="rect">
            <a:avLst/>
          </a:prstGeom>
          <a:noFill/>
          <a:ln>
            <a:noFill/>
          </a:ln>
        </p:spPr>
        <p:txBody>
          <a:bodyPr spcFirstLastPara="1" wrap="square" lIns="91425" tIns="45700" rIns="91425" bIns="45700" anchor="ctr" anchorCtr="0">
            <a:normAutofit fontScale="90000" lnSpcReduction="10000"/>
          </a:bodyPr>
          <a:lstStyle/>
          <a:p>
            <a:pPr marL="0" marR="0" lvl="0" indent="0" algn="l" rtl="0">
              <a:lnSpc>
                <a:spcPct val="90000"/>
              </a:lnSpc>
              <a:spcBef>
                <a:spcPts val="0"/>
              </a:spcBef>
              <a:spcAft>
                <a:spcPts val="0"/>
              </a:spcAft>
              <a:buClr>
                <a:schemeClr val="accent4"/>
              </a:buClr>
              <a:buSzPct val="133333"/>
              <a:buFont typeface="Arial"/>
              <a:buNone/>
            </a:pPr>
            <a:r>
              <a:rPr lang="en-US" sz="6000" b="0" i="0" u="none" strike="noStrike" cap="none">
                <a:solidFill>
                  <a:schemeClr val="accent4"/>
                </a:solidFill>
                <a:latin typeface="Arial"/>
                <a:ea typeface="Arial"/>
                <a:cs typeface="Arial"/>
                <a:sym typeface="Arial"/>
              </a:rPr>
              <a:t>How is a biblical view of identity different?</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34"/>
          <p:cNvSpPr txBox="1">
            <a:spLocks noGrp="1"/>
          </p:cNvSpPr>
          <p:nvPr>
            <p:ph type="body" idx="1"/>
          </p:nvPr>
        </p:nvSpPr>
        <p:spPr>
          <a:xfrm>
            <a:off x="114299" y="154617"/>
            <a:ext cx="11919857" cy="6548766"/>
          </a:xfrm>
          <a:prstGeom prst="rect">
            <a:avLst/>
          </a:prstGeom>
          <a:noFill/>
          <a:ln>
            <a:noFill/>
          </a:ln>
        </p:spPr>
        <p:txBody>
          <a:bodyPr spcFirstLastPara="1" wrap="square" lIns="91425" tIns="45700" rIns="91425" bIns="45700" anchor="t" anchorCtr="0">
            <a:noAutofit/>
          </a:bodyPr>
          <a:lstStyle/>
          <a:p>
            <a:pPr marL="114300" lvl="0" indent="0" algn="l" rtl="0">
              <a:lnSpc>
                <a:spcPct val="90000"/>
              </a:lnSpc>
              <a:spcBef>
                <a:spcPts val="1000"/>
              </a:spcBef>
              <a:spcAft>
                <a:spcPts val="0"/>
              </a:spcAft>
              <a:buClr>
                <a:schemeClr val="lt1"/>
              </a:buClr>
              <a:buSzPts val="5400"/>
              <a:buNone/>
            </a:pPr>
            <a:r>
              <a:rPr lang="en-US" sz="4400" dirty="0">
                <a:solidFill>
                  <a:schemeClr val="lt1"/>
                </a:solidFill>
                <a:latin typeface="Arial"/>
                <a:ea typeface="Arial"/>
                <a:cs typeface="Arial"/>
                <a:sym typeface="Arial"/>
              </a:rPr>
              <a:t>Are they servants of Christ?—I am speaking as if insane—I more so; in far more labors, in far more imprisonments, beaten times without number, often in danger of death. Five times I received from the Jews thirty-nine lashes.  Three times I was beaten with rods, once I was stoned, three times I was shipwrecked, a night and a day I have spent adrift at sea. </a:t>
            </a:r>
            <a:endParaRPr sz="2000" dirty="0"/>
          </a:p>
        </p:txBody>
      </p:sp>
      <p:sp>
        <p:nvSpPr>
          <p:cNvPr id="316" name="Google Shape;316;p34"/>
          <p:cNvSpPr txBox="1"/>
          <p:nvPr/>
        </p:nvSpPr>
        <p:spPr>
          <a:xfrm>
            <a:off x="4500979" y="5438147"/>
            <a:ext cx="7407994" cy="1265236"/>
          </a:xfrm>
          <a:prstGeom prst="rect">
            <a:avLst/>
          </a:prstGeom>
          <a:noFill/>
          <a:ln w="9525" cap="flat" cmpd="sng">
            <a:solidFill>
              <a:schemeClr val="lt1"/>
            </a:solidFill>
            <a:prstDash val="solid"/>
            <a:round/>
            <a:headEnd type="none" w="sm" len="sm"/>
            <a:tailEnd type="none" w="sm" len="sm"/>
          </a:ln>
        </p:spPr>
        <p:txBody>
          <a:bodyPr spcFirstLastPara="1" wrap="square" lIns="91425" tIns="45700" rIns="91425" bIns="45700" anchor="ctr" anchorCtr="0">
            <a:normAutofit fontScale="90000" lnSpcReduction="20000"/>
          </a:bodyPr>
          <a:lstStyle/>
          <a:p>
            <a:pPr marL="0" marR="0" lvl="0" indent="0" algn="l" rtl="0">
              <a:lnSpc>
                <a:spcPct val="90000"/>
              </a:lnSpc>
              <a:spcBef>
                <a:spcPts val="0"/>
              </a:spcBef>
              <a:spcAft>
                <a:spcPts val="0"/>
              </a:spcAft>
              <a:buClr>
                <a:schemeClr val="accent4"/>
              </a:buClr>
              <a:buSzPct val="133333"/>
              <a:buFont typeface="Arial"/>
              <a:buNone/>
            </a:pPr>
            <a:r>
              <a:rPr lang="en-US" sz="6000" b="0" i="0" u="none" strike="noStrike" cap="none">
                <a:solidFill>
                  <a:schemeClr val="lt1"/>
                </a:solidFill>
                <a:latin typeface="Arial"/>
                <a:ea typeface="Arial"/>
                <a:cs typeface="Arial"/>
                <a:sym typeface="Arial"/>
              </a:rPr>
              <a:t>2 Corinthians 11:23-33, 12:9-10</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p35"/>
          <p:cNvSpPr txBox="1">
            <a:spLocks noGrp="1"/>
          </p:cNvSpPr>
          <p:nvPr>
            <p:ph type="body" idx="1"/>
          </p:nvPr>
        </p:nvSpPr>
        <p:spPr>
          <a:xfrm>
            <a:off x="114299" y="154617"/>
            <a:ext cx="11919857" cy="6548766"/>
          </a:xfrm>
          <a:prstGeom prst="rect">
            <a:avLst/>
          </a:prstGeom>
          <a:noFill/>
          <a:ln>
            <a:noFill/>
          </a:ln>
        </p:spPr>
        <p:txBody>
          <a:bodyPr spcFirstLastPara="1" wrap="square" lIns="91425" tIns="45700" rIns="91425" bIns="45700" anchor="t" anchorCtr="0">
            <a:noAutofit/>
          </a:bodyPr>
          <a:lstStyle/>
          <a:p>
            <a:pPr marL="114300" lvl="0" indent="0" algn="l" rtl="0">
              <a:lnSpc>
                <a:spcPct val="90000"/>
              </a:lnSpc>
              <a:spcBef>
                <a:spcPts val="1000"/>
              </a:spcBef>
              <a:spcAft>
                <a:spcPts val="0"/>
              </a:spcAft>
              <a:buClr>
                <a:schemeClr val="lt1"/>
              </a:buClr>
              <a:buSzPts val="5400"/>
              <a:buNone/>
            </a:pPr>
            <a:r>
              <a:rPr lang="en-US" sz="4400" dirty="0">
                <a:solidFill>
                  <a:schemeClr val="lt1"/>
                </a:solidFill>
                <a:latin typeface="Arial"/>
                <a:ea typeface="Arial"/>
                <a:cs typeface="Arial"/>
                <a:sym typeface="Arial"/>
              </a:rPr>
              <a:t>I have been on frequent journeys, in dangers from rivers, dangers from robbers, dangers from my countrymen, dangers from the Gentiles, dangers in the city, dangers in the wilderness, dangers at sea, dangers among false brothers; I have been in labor and hardship, through many sleepless nights, in hunger and thirst, often without food, in cold and exposure...</a:t>
            </a:r>
            <a:endParaRPr sz="2000" dirty="0"/>
          </a:p>
        </p:txBody>
      </p:sp>
      <p:sp>
        <p:nvSpPr>
          <p:cNvPr id="323" name="Google Shape;323;p35"/>
          <p:cNvSpPr txBox="1"/>
          <p:nvPr/>
        </p:nvSpPr>
        <p:spPr>
          <a:xfrm>
            <a:off x="4563122" y="5438147"/>
            <a:ext cx="7345851" cy="1265236"/>
          </a:xfrm>
          <a:prstGeom prst="rect">
            <a:avLst/>
          </a:prstGeom>
          <a:noFill/>
          <a:ln w="9525" cap="flat" cmpd="sng">
            <a:solidFill>
              <a:schemeClr val="lt1"/>
            </a:solidFill>
            <a:prstDash val="solid"/>
            <a:round/>
            <a:headEnd type="none" w="sm" len="sm"/>
            <a:tailEnd type="none" w="sm" len="sm"/>
          </a:ln>
        </p:spPr>
        <p:txBody>
          <a:bodyPr spcFirstLastPara="1" wrap="square" lIns="91425" tIns="45700" rIns="91425" bIns="45700" anchor="ctr" anchorCtr="0">
            <a:normAutofit fontScale="90000" lnSpcReduction="20000"/>
          </a:bodyPr>
          <a:lstStyle/>
          <a:p>
            <a:pPr marL="0" marR="0" lvl="0" indent="0" algn="l" rtl="0">
              <a:lnSpc>
                <a:spcPct val="90000"/>
              </a:lnSpc>
              <a:spcBef>
                <a:spcPts val="0"/>
              </a:spcBef>
              <a:spcAft>
                <a:spcPts val="0"/>
              </a:spcAft>
              <a:buClr>
                <a:schemeClr val="accent4"/>
              </a:buClr>
              <a:buSzPct val="133333"/>
              <a:buFont typeface="Arial"/>
              <a:buNone/>
            </a:pPr>
            <a:r>
              <a:rPr lang="en-US" sz="6000" b="0" i="0" u="none" strike="noStrike" cap="none" dirty="0">
                <a:solidFill>
                  <a:schemeClr val="lt1"/>
                </a:solidFill>
                <a:latin typeface="Arial"/>
                <a:ea typeface="Arial"/>
                <a:cs typeface="Arial"/>
                <a:sym typeface="Arial"/>
              </a:rPr>
              <a:t>2 Corinthians 11:23-33, 12:9-10</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3"/>
          <p:cNvSpPr txBox="1">
            <a:spLocks noGrp="1"/>
          </p:cNvSpPr>
          <p:nvPr>
            <p:ph type="body" idx="1"/>
          </p:nvPr>
        </p:nvSpPr>
        <p:spPr>
          <a:xfrm>
            <a:off x="838200" y="448490"/>
            <a:ext cx="10515600" cy="4351338"/>
          </a:xfrm>
          <a:prstGeom prst="rect">
            <a:avLst/>
          </a:prstGeom>
          <a:noFill/>
          <a:ln>
            <a:noFill/>
          </a:ln>
        </p:spPr>
        <p:txBody>
          <a:bodyPr spcFirstLastPara="1" wrap="square" lIns="91425" tIns="45700" rIns="91425" bIns="45700" anchor="t" anchorCtr="0">
            <a:noAutofit/>
          </a:bodyPr>
          <a:lstStyle/>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Using more clinical language in self conception than biblical language</a:t>
            </a:r>
            <a:endParaRPr/>
          </a:p>
          <a:p>
            <a:pPr marL="114300" lvl="0" indent="0" algn="l" rtl="0">
              <a:lnSpc>
                <a:spcPct val="90000"/>
              </a:lnSpc>
              <a:spcBef>
                <a:spcPts val="1000"/>
              </a:spcBef>
              <a:spcAft>
                <a:spcPts val="0"/>
              </a:spcAft>
              <a:buSzPts val="1800"/>
              <a:buNone/>
            </a:pPr>
            <a:endParaRPr sz="4000"/>
          </a:p>
        </p:txBody>
      </p:sp>
      <p:sp>
        <p:nvSpPr>
          <p:cNvPr id="102" name="Google Shape;102;p3"/>
          <p:cNvSpPr/>
          <p:nvPr/>
        </p:nvSpPr>
        <p:spPr>
          <a:xfrm>
            <a:off x="420914" y="5123546"/>
            <a:ext cx="1371600" cy="1371600"/>
          </a:xfrm>
          <a:prstGeom prst="ellipse">
            <a:avLst/>
          </a:prstGeom>
          <a:noFill/>
          <a:ln w="381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3" name="Google Shape;103;p3"/>
          <p:cNvSpPr txBox="1"/>
          <p:nvPr/>
        </p:nvSpPr>
        <p:spPr>
          <a:xfrm>
            <a:off x="527957" y="5209181"/>
            <a:ext cx="1157514" cy="120032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7200"/>
              <a:buFont typeface="Arial"/>
              <a:buNone/>
            </a:pPr>
            <a:r>
              <a:rPr lang="en-US" sz="7200" b="0" i="0" u="none" strike="noStrike" cap="none">
                <a:solidFill>
                  <a:schemeClr val="accent4"/>
                </a:solidFill>
                <a:latin typeface="Arial"/>
                <a:ea typeface="Arial"/>
                <a:cs typeface="Arial"/>
                <a:sym typeface="Arial"/>
              </a:rPr>
              <a:t>1</a:t>
            </a:r>
            <a:endParaRPr sz="2400" b="0" i="0" u="none" strike="noStrike" cap="none">
              <a:solidFill>
                <a:schemeClr val="accent4"/>
              </a:solidFill>
              <a:latin typeface="Arial"/>
              <a:ea typeface="Arial"/>
              <a:cs typeface="Arial"/>
              <a:sym typeface="Arial"/>
            </a:endParaRPr>
          </a:p>
        </p:txBody>
      </p:sp>
      <p:sp>
        <p:nvSpPr>
          <p:cNvPr id="104" name="Google Shape;104;p3"/>
          <p:cNvSpPr txBox="1"/>
          <p:nvPr/>
        </p:nvSpPr>
        <p:spPr>
          <a:xfrm>
            <a:off x="2144486" y="5187413"/>
            <a:ext cx="9858829" cy="1325563"/>
          </a:xfrm>
          <a:prstGeom prst="rect">
            <a:avLst/>
          </a:prstGeom>
          <a:noFill/>
          <a:ln>
            <a:noFill/>
          </a:ln>
        </p:spPr>
        <p:txBody>
          <a:bodyPr spcFirstLastPara="1" wrap="square" lIns="91425" tIns="45700" rIns="91425" bIns="45700" anchor="ctr" anchorCtr="0">
            <a:normAutofit fontScale="90000"/>
          </a:bodyPr>
          <a:lstStyle/>
          <a:p>
            <a:pPr marL="0" marR="0" lvl="0" indent="0" algn="l" rtl="0">
              <a:lnSpc>
                <a:spcPct val="90000"/>
              </a:lnSpc>
              <a:spcBef>
                <a:spcPts val="0"/>
              </a:spcBef>
              <a:spcAft>
                <a:spcPts val="0"/>
              </a:spcAft>
              <a:buClr>
                <a:schemeClr val="accent4"/>
              </a:buClr>
              <a:buSzPct val="102564"/>
              <a:buFont typeface="Arial"/>
              <a:buNone/>
            </a:pPr>
            <a:r>
              <a:rPr lang="en-US" sz="7200" b="0" i="0" u="none" strike="noStrike" cap="none">
                <a:solidFill>
                  <a:schemeClr val="accent4"/>
                </a:solidFill>
                <a:latin typeface="Arial"/>
                <a:ea typeface="Arial"/>
                <a:cs typeface="Arial"/>
                <a:sym typeface="Arial"/>
              </a:rPr>
              <a:t>What does this look like?</a:t>
            </a:r>
            <a:endParaRPr sz="4400" b="0" i="0" u="none" strike="noStrike" cap="none">
              <a:solidFill>
                <a:schemeClr val="dk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1">
                                            <p:txEl>
                                              <p:pRg st="0" end="0"/>
                                            </p:txEl>
                                          </p:spTgt>
                                        </p:tgtEl>
                                        <p:attrNameLst>
                                          <p:attrName>style.visibility</p:attrName>
                                        </p:attrNameLst>
                                      </p:cBhvr>
                                      <p:to>
                                        <p:strVal val="visible"/>
                                      </p:to>
                                    </p:set>
                                    <p:animEffect transition="in" filter="fade">
                                      <p:cBhvr>
                                        <p:cTn id="7" dur="500"/>
                                        <p:tgtEl>
                                          <p:spTgt spid="10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1">
                                            <p:txEl>
                                              <p:pRg st="1" end="1"/>
                                            </p:txEl>
                                          </p:spTgt>
                                        </p:tgtEl>
                                        <p:attrNameLst>
                                          <p:attrName>style.visibility</p:attrName>
                                        </p:attrNameLst>
                                      </p:cBhvr>
                                      <p:to>
                                        <p:strVal val="visible"/>
                                      </p:to>
                                    </p:set>
                                    <p:animEffect transition="in" filter="fade">
                                      <p:cBhvr>
                                        <p:cTn id="12" dur="500"/>
                                        <p:tgtEl>
                                          <p:spTgt spid="10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Google Shape;329;p36"/>
          <p:cNvSpPr txBox="1">
            <a:spLocks noGrp="1"/>
          </p:cNvSpPr>
          <p:nvPr>
            <p:ph type="body" idx="1"/>
          </p:nvPr>
        </p:nvSpPr>
        <p:spPr>
          <a:xfrm>
            <a:off x="114299" y="154617"/>
            <a:ext cx="11919857" cy="6548766"/>
          </a:xfrm>
          <a:prstGeom prst="rect">
            <a:avLst/>
          </a:prstGeom>
          <a:noFill/>
          <a:ln>
            <a:noFill/>
          </a:ln>
        </p:spPr>
        <p:txBody>
          <a:bodyPr spcFirstLastPara="1" wrap="square" lIns="91425" tIns="45700" rIns="91425" bIns="45700" anchor="t" anchorCtr="0">
            <a:noAutofit/>
          </a:bodyPr>
          <a:lstStyle/>
          <a:p>
            <a:pPr marL="114300" lvl="0" indent="0" algn="l" rtl="0">
              <a:lnSpc>
                <a:spcPct val="90000"/>
              </a:lnSpc>
              <a:spcBef>
                <a:spcPts val="1000"/>
              </a:spcBef>
              <a:spcAft>
                <a:spcPts val="0"/>
              </a:spcAft>
              <a:buClr>
                <a:schemeClr val="lt1"/>
              </a:buClr>
              <a:buSzPts val="5400"/>
              <a:buNone/>
            </a:pPr>
            <a:r>
              <a:rPr lang="en-US" sz="4400" dirty="0">
                <a:solidFill>
                  <a:schemeClr val="lt1"/>
                </a:solidFill>
                <a:latin typeface="Arial"/>
                <a:ea typeface="Arial"/>
                <a:cs typeface="Arial"/>
                <a:sym typeface="Arial"/>
              </a:rPr>
              <a:t>And He has said to me, “My grace is sufficient for you, for power is perfected in weakness.” Most gladly, therefore, I will rather boast about my weaknesses, so that the power of Christ may dwell in me. Therefore I delight in weaknesses, in insults, in distresses, in persecutions, in difficulties, in behalf of Christ; for when I am weak, then I am strong.</a:t>
            </a:r>
            <a:endParaRPr sz="2000" dirty="0"/>
          </a:p>
        </p:txBody>
      </p:sp>
      <p:sp>
        <p:nvSpPr>
          <p:cNvPr id="330" name="Google Shape;330;p36"/>
          <p:cNvSpPr txBox="1"/>
          <p:nvPr/>
        </p:nvSpPr>
        <p:spPr>
          <a:xfrm>
            <a:off x="4554245" y="5438147"/>
            <a:ext cx="7354728" cy="1265236"/>
          </a:xfrm>
          <a:prstGeom prst="rect">
            <a:avLst/>
          </a:prstGeom>
          <a:noFill/>
          <a:ln w="9525" cap="flat" cmpd="sng">
            <a:solidFill>
              <a:schemeClr val="lt1"/>
            </a:solidFill>
            <a:prstDash val="solid"/>
            <a:round/>
            <a:headEnd type="none" w="sm" len="sm"/>
            <a:tailEnd type="none" w="sm" len="sm"/>
          </a:ln>
        </p:spPr>
        <p:txBody>
          <a:bodyPr spcFirstLastPara="1" wrap="square" lIns="91425" tIns="45700" rIns="91425" bIns="45700" anchor="ctr" anchorCtr="0">
            <a:normAutofit fontScale="90000" lnSpcReduction="20000"/>
          </a:bodyPr>
          <a:lstStyle/>
          <a:p>
            <a:pPr marL="0" marR="0" lvl="0" indent="0" algn="l" rtl="0">
              <a:lnSpc>
                <a:spcPct val="90000"/>
              </a:lnSpc>
              <a:spcBef>
                <a:spcPts val="0"/>
              </a:spcBef>
              <a:spcAft>
                <a:spcPts val="0"/>
              </a:spcAft>
              <a:buClr>
                <a:schemeClr val="accent4"/>
              </a:buClr>
              <a:buSzPct val="133333"/>
              <a:buFont typeface="Arial"/>
              <a:buNone/>
            </a:pPr>
            <a:r>
              <a:rPr lang="en-US" sz="6000" b="0" i="0" u="none" strike="noStrike" cap="none" dirty="0">
                <a:solidFill>
                  <a:schemeClr val="lt1"/>
                </a:solidFill>
                <a:latin typeface="Arial"/>
                <a:ea typeface="Arial"/>
                <a:cs typeface="Arial"/>
                <a:sym typeface="Arial"/>
              </a:rPr>
              <a:t>2 Corinthians 11:23-33, 12:9-10</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37"/>
          <p:cNvSpPr txBox="1">
            <a:spLocks noGrp="1"/>
          </p:cNvSpPr>
          <p:nvPr>
            <p:ph type="body" idx="1"/>
          </p:nvPr>
        </p:nvSpPr>
        <p:spPr>
          <a:xfrm>
            <a:off x="95649" y="0"/>
            <a:ext cx="12000702"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It is a kingdom agenda to relieve our suffering and it is a kingdom agenda to redeem us (transform us) through suffering. While relieving suffering is a kingdom priority, seeking mere relief without a vision for God's transforming agenda in the midst </a:t>
            </a:r>
            <a:endParaRPr sz="2000" dirty="0"/>
          </a:p>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of suffering may short circuit all that </a:t>
            </a:r>
            <a:endParaRPr sz="2000" dirty="0"/>
          </a:p>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God wants to do in the person's life. </a:t>
            </a:r>
            <a:endParaRP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38"/>
          <p:cNvSpPr txBox="1">
            <a:spLocks noGrp="1"/>
          </p:cNvSpPr>
          <p:nvPr>
            <p:ph type="body" idx="1"/>
          </p:nvPr>
        </p:nvSpPr>
        <p:spPr>
          <a:xfrm>
            <a:off x="95649" y="0"/>
            <a:ext cx="12000702"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5400" dirty="0">
                <a:solidFill>
                  <a:schemeClr val="lt1"/>
                </a:solidFill>
                <a:latin typeface="Arial"/>
                <a:ea typeface="Arial"/>
                <a:cs typeface="Arial"/>
                <a:sym typeface="Arial"/>
              </a:rPr>
              <a:t>Another way of saying this is that we should be glad for symptom relief but simultaneously look for the variegated fruit of the Spirit: perseverance in the midst of suffering, deeper trust in the Father's love, more settled hope, love for fellow strugglers, gratitude, and more.</a:t>
            </a:r>
            <a:endParaRP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sp>
        <p:nvSpPr>
          <p:cNvPr id="346" name="Google Shape;346;p39"/>
          <p:cNvSpPr txBox="1">
            <a:spLocks noGrp="1"/>
          </p:cNvSpPr>
          <p:nvPr>
            <p:ph type="body" idx="1"/>
          </p:nvPr>
        </p:nvSpPr>
        <p:spPr>
          <a:xfrm>
            <a:off x="95649" y="0"/>
            <a:ext cx="12000702"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6000">
                <a:solidFill>
                  <a:schemeClr val="lt1"/>
                </a:solidFill>
                <a:latin typeface="Arial"/>
                <a:ea typeface="Arial"/>
                <a:cs typeface="Arial"/>
                <a:sym typeface="Arial"/>
              </a:rPr>
              <a:t>As believers we hope not only for symptom reduction but also for tangible growth in love for God and love for people. Improved mood may correlate with these things, but not necessarily!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40"/>
          <p:cNvSpPr txBox="1">
            <a:spLocks noGrp="1"/>
          </p:cNvSpPr>
          <p:nvPr>
            <p:ph type="body" idx="1"/>
          </p:nvPr>
        </p:nvSpPr>
        <p:spPr>
          <a:xfrm>
            <a:off x="838200" y="448531"/>
            <a:ext cx="10515600" cy="4351338"/>
          </a:xfrm>
          <a:prstGeom prst="rect">
            <a:avLst/>
          </a:prstGeom>
          <a:noFill/>
          <a:ln>
            <a:noFill/>
          </a:ln>
        </p:spPr>
        <p:txBody>
          <a:bodyPr spcFirstLastPara="1" wrap="square" lIns="91425" tIns="45700" rIns="91425" bIns="45700" anchor="t" anchorCtr="0">
            <a:normAutofit/>
          </a:bodyPr>
          <a:lstStyle/>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People in the BOC are empowered to help </a:t>
            </a:r>
            <a:endParaRPr/>
          </a:p>
        </p:txBody>
      </p:sp>
      <p:sp>
        <p:nvSpPr>
          <p:cNvPr id="353" name="Google Shape;353;p40"/>
          <p:cNvSpPr/>
          <p:nvPr/>
        </p:nvSpPr>
        <p:spPr>
          <a:xfrm>
            <a:off x="420914" y="5123546"/>
            <a:ext cx="1371600" cy="1371600"/>
          </a:xfrm>
          <a:prstGeom prst="ellipse">
            <a:avLst/>
          </a:prstGeom>
          <a:noFill/>
          <a:ln w="381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54" name="Google Shape;354;p40"/>
          <p:cNvSpPr txBox="1"/>
          <p:nvPr/>
        </p:nvSpPr>
        <p:spPr>
          <a:xfrm>
            <a:off x="527957" y="5209181"/>
            <a:ext cx="1157514" cy="120028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7200"/>
              <a:buFont typeface="Arial"/>
              <a:buNone/>
            </a:pPr>
            <a:r>
              <a:rPr lang="en-US" sz="7200" b="0" i="0" u="none" strike="noStrike" cap="none">
                <a:solidFill>
                  <a:schemeClr val="accent4"/>
                </a:solidFill>
                <a:latin typeface="Arial"/>
                <a:ea typeface="Arial"/>
                <a:cs typeface="Arial"/>
                <a:sym typeface="Arial"/>
              </a:rPr>
              <a:t>4</a:t>
            </a:r>
            <a:endParaRPr sz="2400" b="0" i="0" u="none" strike="noStrike" cap="none">
              <a:solidFill>
                <a:schemeClr val="accent4"/>
              </a:solidFill>
              <a:latin typeface="Arial"/>
              <a:ea typeface="Arial"/>
              <a:cs typeface="Arial"/>
              <a:sym typeface="Arial"/>
            </a:endParaRPr>
          </a:p>
        </p:txBody>
      </p:sp>
      <p:sp>
        <p:nvSpPr>
          <p:cNvPr id="355" name="Google Shape;355;p40"/>
          <p:cNvSpPr txBox="1"/>
          <p:nvPr/>
        </p:nvSpPr>
        <p:spPr>
          <a:xfrm>
            <a:off x="2144486" y="4980215"/>
            <a:ext cx="9858829" cy="1532762"/>
          </a:xfrm>
          <a:prstGeom prst="rect">
            <a:avLst/>
          </a:prstGeom>
          <a:noFill/>
          <a:ln>
            <a:noFill/>
          </a:ln>
        </p:spPr>
        <p:txBody>
          <a:bodyPr spcFirstLastPara="1" wrap="square" lIns="91425" tIns="45700" rIns="91425" bIns="45700" anchor="ctr" anchorCtr="0">
            <a:normAutofit fontScale="90000" lnSpcReduction="10000"/>
          </a:bodyPr>
          <a:lstStyle/>
          <a:p>
            <a:pPr marL="0" marR="0" lvl="0" indent="0" algn="l" rtl="0">
              <a:lnSpc>
                <a:spcPct val="90000"/>
              </a:lnSpc>
              <a:spcBef>
                <a:spcPts val="0"/>
              </a:spcBef>
              <a:spcAft>
                <a:spcPts val="0"/>
              </a:spcAft>
              <a:buClr>
                <a:schemeClr val="accent4"/>
              </a:buClr>
              <a:buSzPct val="133333"/>
              <a:buFont typeface="Arial"/>
              <a:buNone/>
            </a:pPr>
            <a:r>
              <a:rPr lang="en-US" sz="6000" b="0" i="0" u="none" strike="noStrike" cap="none">
                <a:solidFill>
                  <a:schemeClr val="accent4"/>
                </a:solidFill>
                <a:latin typeface="Arial"/>
                <a:ea typeface="Arial"/>
                <a:cs typeface="Arial"/>
                <a:sym typeface="Arial"/>
              </a:rPr>
              <a:t>What is the impact of a biblical view of identity?</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2">
                                            <p:txEl>
                                              <p:pRg st="0" end="0"/>
                                            </p:txEl>
                                          </p:spTgt>
                                        </p:tgtEl>
                                        <p:attrNameLst>
                                          <p:attrName>style.visibility</p:attrName>
                                        </p:attrNameLst>
                                      </p:cBhvr>
                                      <p:to>
                                        <p:strVal val="visible"/>
                                      </p:to>
                                    </p:set>
                                    <p:animEffect transition="in" filter="fade">
                                      <p:cBhvr>
                                        <p:cTn id="7" dur="500"/>
                                        <p:tgtEl>
                                          <p:spTgt spid="35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Google Shape;361;p41"/>
          <p:cNvSpPr txBox="1">
            <a:spLocks noGrp="1"/>
          </p:cNvSpPr>
          <p:nvPr>
            <p:ph type="body" idx="1"/>
          </p:nvPr>
        </p:nvSpPr>
        <p:spPr>
          <a:xfrm>
            <a:off x="114299" y="154617"/>
            <a:ext cx="11919857" cy="6548766"/>
          </a:xfrm>
          <a:prstGeom prst="rect">
            <a:avLst/>
          </a:prstGeom>
          <a:noFill/>
          <a:ln>
            <a:noFill/>
          </a:ln>
        </p:spPr>
        <p:txBody>
          <a:bodyPr spcFirstLastPara="1" wrap="square" lIns="91425" tIns="45700" rIns="91425" bIns="45700" anchor="t" anchorCtr="0">
            <a:noAutofit/>
          </a:bodyPr>
          <a:lstStyle/>
          <a:p>
            <a:pPr marL="114300" lvl="0" indent="0" algn="l" rtl="0">
              <a:lnSpc>
                <a:spcPct val="90000"/>
              </a:lnSpc>
              <a:spcBef>
                <a:spcPts val="1000"/>
              </a:spcBef>
              <a:spcAft>
                <a:spcPts val="0"/>
              </a:spcAft>
              <a:buClr>
                <a:schemeClr val="lt1"/>
              </a:buClr>
              <a:buSzPts val="5400"/>
              <a:buNone/>
            </a:pPr>
            <a:r>
              <a:rPr lang="en-US" sz="5400">
                <a:solidFill>
                  <a:schemeClr val="lt1"/>
                </a:solidFill>
                <a:latin typeface="Arial"/>
                <a:ea typeface="Arial"/>
                <a:cs typeface="Arial"/>
                <a:sym typeface="Arial"/>
              </a:rPr>
              <a:t>And concerning you, my brothers and sisters, I myself also am convinced that you yourselves are full of goodness, filled with all knowledge and able also to admonish one another.</a:t>
            </a:r>
            <a:endParaRPr/>
          </a:p>
        </p:txBody>
      </p:sp>
      <p:sp>
        <p:nvSpPr>
          <p:cNvPr id="362" name="Google Shape;362;p41"/>
          <p:cNvSpPr txBox="1"/>
          <p:nvPr/>
        </p:nvSpPr>
        <p:spPr>
          <a:xfrm>
            <a:off x="7075503" y="5438147"/>
            <a:ext cx="4833470" cy="1265236"/>
          </a:xfrm>
          <a:prstGeom prst="rect">
            <a:avLst/>
          </a:prstGeom>
          <a:noFill/>
          <a:ln w="9525" cap="flat" cmpd="sng">
            <a:solidFill>
              <a:schemeClr val="lt1"/>
            </a:solidFill>
            <a:prstDash val="solid"/>
            <a:round/>
            <a:headEnd type="none" w="sm" len="sm"/>
            <a:tailEnd type="none" w="sm" len="sm"/>
          </a:ln>
        </p:spPr>
        <p:txBody>
          <a:bodyPr spcFirstLastPara="1" wrap="square" lIns="91425" tIns="45700" rIns="91425" bIns="45700" anchor="ctr" anchorCtr="0">
            <a:normAutofit fontScale="90000"/>
          </a:bodyPr>
          <a:lstStyle/>
          <a:p>
            <a:pPr marL="0" marR="0" lvl="0" indent="0" algn="l" rtl="0">
              <a:lnSpc>
                <a:spcPct val="90000"/>
              </a:lnSpc>
              <a:spcBef>
                <a:spcPts val="0"/>
              </a:spcBef>
              <a:spcAft>
                <a:spcPts val="0"/>
              </a:spcAft>
              <a:buClr>
                <a:schemeClr val="accent4"/>
              </a:buClr>
              <a:buSzPct val="123076"/>
              <a:buFont typeface="Arial"/>
              <a:buNone/>
            </a:pPr>
            <a:r>
              <a:rPr lang="en-US" sz="6000" b="0" i="0" u="none" strike="noStrike" cap="none">
                <a:solidFill>
                  <a:schemeClr val="lt1"/>
                </a:solidFill>
                <a:latin typeface="Arial"/>
                <a:ea typeface="Arial"/>
                <a:cs typeface="Arial"/>
                <a:sym typeface="Arial"/>
              </a:rPr>
              <a:t>Romans 15:14</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Google Shape;368;p42"/>
          <p:cNvSpPr txBox="1">
            <a:spLocks noGrp="1"/>
          </p:cNvSpPr>
          <p:nvPr>
            <p:ph type="body" idx="1"/>
          </p:nvPr>
        </p:nvSpPr>
        <p:spPr>
          <a:xfrm>
            <a:off x="838200" y="448531"/>
            <a:ext cx="10515600" cy="4351338"/>
          </a:xfrm>
          <a:prstGeom prst="rect">
            <a:avLst/>
          </a:prstGeom>
          <a:noFill/>
          <a:ln>
            <a:noFill/>
          </a:ln>
        </p:spPr>
        <p:txBody>
          <a:bodyPr spcFirstLastPara="1" wrap="square" lIns="91425" tIns="45700" rIns="91425" bIns="45700" anchor="t" anchorCtr="0">
            <a:normAutofit/>
          </a:bodyPr>
          <a:lstStyle/>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People in the BOC are empowered to help </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Integrated, cohesive view of self </a:t>
            </a:r>
            <a:endParaRPr/>
          </a:p>
        </p:txBody>
      </p:sp>
      <p:sp>
        <p:nvSpPr>
          <p:cNvPr id="369" name="Google Shape;369;p42"/>
          <p:cNvSpPr/>
          <p:nvPr/>
        </p:nvSpPr>
        <p:spPr>
          <a:xfrm>
            <a:off x="420914" y="5123546"/>
            <a:ext cx="1371600" cy="1371600"/>
          </a:xfrm>
          <a:prstGeom prst="ellipse">
            <a:avLst/>
          </a:prstGeom>
          <a:noFill/>
          <a:ln w="381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70" name="Google Shape;370;p42"/>
          <p:cNvSpPr txBox="1"/>
          <p:nvPr/>
        </p:nvSpPr>
        <p:spPr>
          <a:xfrm>
            <a:off x="527957" y="5209181"/>
            <a:ext cx="1157514" cy="120028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7200"/>
              <a:buFont typeface="Arial"/>
              <a:buNone/>
            </a:pPr>
            <a:r>
              <a:rPr lang="en-US" sz="7200" b="0" i="0" u="none" strike="noStrike" cap="none">
                <a:solidFill>
                  <a:schemeClr val="accent4"/>
                </a:solidFill>
                <a:latin typeface="Arial"/>
                <a:ea typeface="Arial"/>
                <a:cs typeface="Arial"/>
                <a:sym typeface="Arial"/>
              </a:rPr>
              <a:t>4</a:t>
            </a:r>
            <a:endParaRPr sz="2400" b="0" i="0" u="none" strike="noStrike" cap="none">
              <a:solidFill>
                <a:schemeClr val="accent4"/>
              </a:solidFill>
              <a:latin typeface="Arial"/>
              <a:ea typeface="Arial"/>
              <a:cs typeface="Arial"/>
              <a:sym typeface="Arial"/>
            </a:endParaRPr>
          </a:p>
        </p:txBody>
      </p:sp>
      <p:sp>
        <p:nvSpPr>
          <p:cNvPr id="371" name="Google Shape;371;p42"/>
          <p:cNvSpPr txBox="1"/>
          <p:nvPr/>
        </p:nvSpPr>
        <p:spPr>
          <a:xfrm>
            <a:off x="2144486" y="4980215"/>
            <a:ext cx="9858829" cy="1532762"/>
          </a:xfrm>
          <a:prstGeom prst="rect">
            <a:avLst/>
          </a:prstGeom>
          <a:noFill/>
          <a:ln>
            <a:noFill/>
          </a:ln>
        </p:spPr>
        <p:txBody>
          <a:bodyPr spcFirstLastPara="1" wrap="square" lIns="91425" tIns="45700" rIns="91425" bIns="45700" anchor="ctr" anchorCtr="0">
            <a:normAutofit fontScale="90000" lnSpcReduction="10000"/>
          </a:bodyPr>
          <a:lstStyle/>
          <a:p>
            <a:pPr marL="0" marR="0" lvl="0" indent="0" algn="l" rtl="0">
              <a:lnSpc>
                <a:spcPct val="90000"/>
              </a:lnSpc>
              <a:spcBef>
                <a:spcPts val="0"/>
              </a:spcBef>
              <a:spcAft>
                <a:spcPts val="0"/>
              </a:spcAft>
              <a:buClr>
                <a:schemeClr val="accent4"/>
              </a:buClr>
              <a:buSzPct val="133333"/>
              <a:buFont typeface="Arial"/>
              <a:buNone/>
            </a:pPr>
            <a:r>
              <a:rPr lang="en-US" sz="6000" b="0" i="0" u="none" strike="noStrike" cap="none">
                <a:solidFill>
                  <a:schemeClr val="accent4"/>
                </a:solidFill>
                <a:latin typeface="Arial"/>
                <a:ea typeface="Arial"/>
                <a:cs typeface="Arial"/>
                <a:sym typeface="Arial"/>
              </a:rPr>
              <a:t>What is the impact of a biblical view of identity?</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43"/>
          <p:cNvSpPr txBox="1">
            <a:spLocks noGrp="1"/>
          </p:cNvSpPr>
          <p:nvPr>
            <p:ph type="body" idx="1"/>
          </p:nvPr>
        </p:nvSpPr>
        <p:spPr>
          <a:xfrm>
            <a:off x="114299" y="154617"/>
            <a:ext cx="11919857" cy="6548766"/>
          </a:xfrm>
          <a:prstGeom prst="rect">
            <a:avLst/>
          </a:prstGeom>
          <a:noFill/>
          <a:ln>
            <a:noFill/>
          </a:ln>
        </p:spPr>
        <p:txBody>
          <a:bodyPr spcFirstLastPara="1" wrap="square" lIns="91425" tIns="45700" rIns="91425" bIns="45700" anchor="t" anchorCtr="0">
            <a:noAutofit/>
          </a:bodyPr>
          <a:lstStyle/>
          <a:p>
            <a:pPr marL="114300" lvl="0" indent="0" algn="l" rtl="0">
              <a:lnSpc>
                <a:spcPct val="90000"/>
              </a:lnSpc>
              <a:spcBef>
                <a:spcPts val="1000"/>
              </a:spcBef>
              <a:spcAft>
                <a:spcPts val="0"/>
              </a:spcAft>
              <a:buClr>
                <a:schemeClr val="lt1"/>
              </a:buClr>
              <a:buSzPts val="5400"/>
              <a:buNone/>
            </a:pPr>
            <a:r>
              <a:rPr lang="en-US" sz="5400">
                <a:solidFill>
                  <a:schemeClr val="lt1"/>
                </a:solidFill>
                <a:latin typeface="Arial"/>
                <a:ea typeface="Arial"/>
                <a:cs typeface="Arial"/>
                <a:sym typeface="Arial"/>
              </a:rPr>
              <a:t>Do not go on drinking only water, but use a little wine for the sake of your stomach and your frequent ailments.</a:t>
            </a:r>
            <a:endParaRPr/>
          </a:p>
        </p:txBody>
      </p:sp>
      <p:sp>
        <p:nvSpPr>
          <p:cNvPr id="378" name="Google Shape;378;p43"/>
          <p:cNvSpPr txBox="1"/>
          <p:nvPr/>
        </p:nvSpPr>
        <p:spPr>
          <a:xfrm>
            <a:off x="7155402" y="5438147"/>
            <a:ext cx="4753571" cy="1265236"/>
          </a:xfrm>
          <a:prstGeom prst="rect">
            <a:avLst/>
          </a:prstGeom>
          <a:noFill/>
          <a:ln w="9525" cap="flat" cmpd="sng">
            <a:solidFill>
              <a:schemeClr val="lt1"/>
            </a:solidFill>
            <a:prstDash val="solid"/>
            <a:round/>
            <a:headEnd type="none" w="sm" len="sm"/>
            <a:tailEnd type="none" w="sm" len="sm"/>
          </a:ln>
        </p:spPr>
        <p:txBody>
          <a:bodyPr spcFirstLastPara="1" wrap="square" lIns="91425" tIns="45700" rIns="91425" bIns="45700" anchor="ctr" anchorCtr="0">
            <a:normAutofit fontScale="90000"/>
          </a:bodyPr>
          <a:lstStyle/>
          <a:p>
            <a:pPr marL="0" marR="0" lvl="0" indent="0" algn="l" rtl="0">
              <a:lnSpc>
                <a:spcPct val="90000"/>
              </a:lnSpc>
              <a:spcBef>
                <a:spcPts val="0"/>
              </a:spcBef>
              <a:spcAft>
                <a:spcPts val="0"/>
              </a:spcAft>
              <a:buClr>
                <a:schemeClr val="accent4"/>
              </a:buClr>
              <a:buSzPct val="123076"/>
              <a:buFont typeface="Arial"/>
              <a:buNone/>
            </a:pPr>
            <a:r>
              <a:rPr lang="en-US" sz="6000" b="0" i="0" u="none" strike="noStrike" cap="none">
                <a:solidFill>
                  <a:schemeClr val="lt1"/>
                </a:solidFill>
                <a:latin typeface="Arial"/>
                <a:ea typeface="Arial"/>
                <a:cs typeface="Arial"/>
                <a:sym typeface="Arial"/>
              </a:rPr>
              <a:t>1 Timothy 5:23</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Google Shape;383;p44"/>
          <p:cNvSpPr txBox="1">
            <a:spLocks noGrp="1"/>
          </p:cNvSpPr>
          <p:nvPr>
            <p:ph type="body" idx="1"/>
          </p:nvPr>
        </p:nvSpPr>
        <p:spPr>
          <a:xfrm>
            <a:off x="95649" y="0"/>
            <a:ext cx="12000702"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A diagnosis, if present, is one of many starting points for ministry, and certainly not an endpoint. Rather than a destination, it is an invitation to a journey. The diagnostic category becomes an impetus to understand people's experiences as well as we can, using biblical categories. </a:t>
            </a:r>
            <a:endParaRP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Google Shape;389;p45"/>
          <p:cNvSpPr txBox="1">
            <a:spLocks noGrp="1"/>
          </p:cNvSpPr>
          <p:nvPr>
            <p:ph type="body" idx="1"/>
          </p:nvPr>
        </p:nvSpPr>
        <p:spPr>
          <a:xfrm>
            <a:off x="114301" y="160510"/>
            <a:ext cx="12028714"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This includes an exploration of fears, desires, motivations, their relationship with God, their bodily strengths and weaknesses, their relationships with others, and the circumstances of their lives - the very places we would consider in helping someone even in the absence of a diagnosis.</a:t>
            </a:r>
            <a:endParaRP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89">
                                            <p:txEl>
                                              <p:pRg st="0" end="0"/>
                                            </p:txEl>
                                          </p:spTgt>
                                        </p:tgtEl>
                                        <p:attrNameLst>
                                          <p:attrName>style.visibility</p:attrName>
                                        </p:attrNameLst>
                                      </p:cBhvr>
                                      <p:to>
                                        <p:strVal val="visible"/>
                                      </p:to>
                                    </p:set>
                                    <p:animEffect transition="in" filter="fade">
                                      <p:cBhvr>
                                        <p:cTn id="7" dur="500"/>
                                        <p:tgtEl>
                                          <p:spTgt spid="38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4"/>
          <p:cNvSpPr txBox="1">
            <a:spLocks noGrp="1"/>
          </p:cNvSpPr>
          <p:nvPr>
            <p:ph type="body" idx="1"/>
          </p:nvPr>
        </p:nvSpPr>
        <p:spPr>
          <a:xfrm>
            <a:off x="838200" y="448490"/>
            <a:ext cx="10515600" cy="4351338"/>
          </a:xfrm>
          <a:prstGeom prst="rect">
            <a:avLst/>
          </a:prstGeom>
          <a:noFill/>
          <a:ln>
            <a:noFill/>
          </a:ln>
        </p:spPr>
        <p:txBody>
          <a:bodyPr spcFirstLastPara="1" wrap="square" lIns="91425" tIns="45700" rIns="91425" bIns="45700" anchor="t" anchorCtr="0">
            <a:noAutofit/>
          </a:bodyPr>
          <a:lstStyle/>
          <a:p>
            <a:pPr marL="457200" lvl="0" indent="-342900" algn="l" rtl="0">
              <a:lnSpc>
                <a:spcPct val="90000"/>
              </a:lnSpc>
              <a:spcBef>
                <a:spcPts val="1000"/>
              </a:spcBef>
              <a:spcAft>
                <a:spcPts val="0"/>
              </a:spcAft>
              <a:buClr>
                <a:schemeClr val="lt1"/>
              </a:buClr>
              <a:buSzPts val="4000"/>
              <a:buFont typeface="Noto Sans Symbols"/>
              <a:buChar char="▪"/>
            </a:pPr>
            <a:r>
              <a:rPr lang="en-US" sz="4000" dirty="0">
                <a:solidFill>
                  <a:schemeClr val="lt1"/>
                </a:solidFill>
                <a:latin typeface="Arial"/>
                <a:ea typeface="Arial"/>
                <a:cs typeface="Arial"/>
                <a:sym typeface="Arial"/>
              </a:rPr>
              <a:t>Using more clinical language in self conception than biblical language</a:t>
            </a:r>
            <a:endParaRPr dirty="0"/>
          </a:p>
          <a:p>
            <a:pPr marL="457200" lvl="0" indent="-342900" algn="l" rtl="0">
              <a:lnSpc>
                <a:spcPct val="90000"/>
              </a:lnSpc>
              <a:spcBef>
                <a:spcPts val="1000"/>
              </a:spcBef>
              <a:spcAft>
                <a:spcPts val="0"/>
              </a:spcAft>
              <a:buClr>
                <a:schemeClr val="lt1"/>
              </a:buClr>
              <a:buSzPts val="4000"/>
              <a:buFont typeface="Noto Sans Symbols"/>
              <a:buChar char="▪"/>
            </a:pPr>
            <a:r>
              <a:rPr lang="en-US" sz="4000" dirty="0">
                <a:solidFill>
                  <a:schemeClr val="lt1"/>
                </a:solidFill>
                <a:latin typeface="Arial"/>
                <a:ea typeface="Arial"/>
                <a:cs typeface="Arial"/>
                <a:sym typeface="Arial"/>
              </a:rPr>
              <a:t>Dichotomizing these concerns from other issues (spiritual, relational, environmental)</a:t>
            </a:r>
            <a:endParaRPr dirty="0"/>
          </a:p>
          <a:p>
            <a:pPr marL="457200" lvl="0" indent="-342900" algn="l" rtl="0">
              <a:lnSpc>
                <a:spcPct val="90000"/>
              </a:lnSpc>
              <a:spcBef>
                <a:spcPts val="1000"/>
              </a:spcBef>
              <a:spcAft>
                <a:spcPts val="0"/>
              </a:spcAft>
              <a:buClr>
                <a:schemeClr val="lt1"/>
              </a:buClr>
              <a:buSzPts val="4000"/>
              <a:buFont typeface="Noto Sans Symbols"/>
              <a:buChar char="▪"/>
            </a:pPr>
            <a:r>
              <a:rPr lang="en-US" sz="4000" dirty="0">
                <a:solidFill>
                  <a:schemeClr val="lt1"/>
                </a:solidFill>
                <a:latin typeface="Arial"/>
                <a:ea typeface="Arial"/>
                <a:cs typeface="Arial"/>
                <a:sym typeface="Arial"/>
              </a:rPr>
              <a:t>My MH diagnosis is true of me, will always be true of me, it is who I am</a:t>
            </a:r>
            <a:endParaRPr dirty="0"/>
          </a:p>
          <a:p>
            <a:pPr marL="457200" lvl="0" indent="-342900" algn="l" rtl="0">
              <a:lnSpc>
                <a:spcPct val="90000"/>
              </a:lnSpc>
              <a:spcBef>
                <a:spcPts val="1000"/>
              </a:spcBef>
              <a:spcAft>
                <a:spcPts val="0"/>
              </a:spcAft>
              <a:buClr>
                <a:schemeClr val="lt1"/>
              </a:buClr>
              <a:buSzPts val="4000"/>
              <a:buFont typeface="Noto Sans Symbols"/>
              <a:buChar char="▪"/>
            </a:pPr>
            <a:r>
              <a:rPr lang="en-US" sz="4000" dirty="0">
                <a:solidFill>
                  <a:schemeClr val="lt1"/>
                </a:solidFill>
                <a:latin typeface="Arial"/>
                <a:ea typeface="Arial"/>
                <a:cs typeface="Arial"/>
                <a:sym typeface="Arial"/>
              </a:rPr>
              <a:t>2 extremes with trauma</a:t>
            </a:r>
            <a:endParaRPr dirty="0"/>
          </a:p>
          <a:p>
            <a:pPr marL="457200" lvl="0" indent="-228600" algn="l" rtl="0">
              <a:lnSpc>
                <a:spcPct val="90000"/>
              </a:lnSpc>
              <a:spcBef>
                <a:spcPts val="1000"/>
              </a:spcBef>
              <a:spcAft>
                <a:spcPts val="0"/>
              </a:spcAft>
              <a:buClr>
                <a:schemeClr val="dk1"/>
              </a:buClr>
              <a:buSzPts val="1800"/>
              <a:buNone/>
            </a:pPr>
            <a:endParaRPr sz="4000" dirty="0"/>
          </a:p>
        </p:txBody>
      </p:sp>
      <p:sp>
        <p:nvSpPr>
          <p:cNvPr id="115" name="Google Shape;115;p4"/>
          <p:cNvSpPr/>
          <p:nvPr/>
        </p:nvSpPr>
        <p:spPr>
          <a:xfrm>
            <a:off x="420914" y="5123546"/>
            <a:ext cx="1371600" cy="1371600"/>
          </a:xfrm>
          <a:prstGeom prst="ellipse">
            <a:avLst/>
          </a:prstGeom>
          <a:noFill/>
          <a:ln w="381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6" name="Google Shape;116;p4"/>
          <p:cNvSpPr txBox="1"/>
          <p:nvPr/>
        </p:nvSpPr>
        <p:spPr>
          <a:xfrm>
            <a:off x="527957" y="5209181"/>
            <a:ext cx="1157514" cy="120032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7200"/>
              <a:buFont typeface="Arial"/>
              <a:buNone/>
            </a:pPr>
            <a:r>
              <a:rPr lang="en-US" sz="7200" b="0" i="0" u="none" strike="noStrike" cap="none">
                <a:solidFill>
                  <a:schemeClr val="accent4"/>
                </a:solidFill>
                <a:latin typeface="Arial"/>
                <a:ea typeface="Arial"/>
                <a:cs typeface="Arial"/>
                <a:sym typeface="Arial"/>
              </a:rPr>
              <a:t>1</a:t>
            </a:r>
            <a:endParaRPr sz="2400" b="0" i="0" u="none" strike="noStrike" cap="none">
              <a:solidFill>
                <a:schemeClr val="accent4"/>
              </a:solidFill>
              <a:latin typeface="Arial"/>
              <a:ea typeface="Arial"/>
              <a:cs typeface="Arial"/>
              <a:sym typeface="Arial"/>
            </a:endParaRPr>
          </a:p>
        </p:txBody>
      </p:sp>
      <p:sp>
        <p:nvSpPr>
          <p:cNvPr id="117" name="Google Shape;117;p4"/>
          <p:cNvSpPr txBox="1"/>
          <p:nvPr/>
        </p:nvSpPr>
        <p:spPr>
          <a:xfrm>
            <a:off x="2144486" y="5187413"/>
            <a:ext cx="9858829" cy="1325563"/>
          </a:xfrm>
          <a:prstGeom prst="rect">
            <a:avLst/>
          </a:prstGeom>
          <a:noFill/>
          <a:ln>
            <a:noFill/>
          </a:ln>
        </p:spPr>
        <p:txBody>
          <a:bodyPr spcFirstLastPara="1" wrap="square" lIns="91425" tIns="45700" rIns="91425" bIns="45700" anchor="ctr" anchorCtr="0">
            <a:normAutofit fontScale="90000"/>
          </a:bodyPr>
          <a:lstStyle/>
          <a:p>
            <a:pPr marL="0" marR="0" lvl="0" indent="0" algn="l" rtl="0">
              <a:lnSpc>
                <a:spcPct val="90000"/>
              </a:lnSpc>
              <a:spcBef>
                <a:spcPts val="0"/>
              </a:spcBef>
              <a:spcAft>
                <a:spcPts val="0"/>
              </a:spcAft>
              <a:buClr>
                <a:schemeClr val="accent4"/>
              </a:buClr>
              <a:buSzPct val="102564"/>
              <a:buFont typeface="Arial"/>
              <a:buNone/>
            </a:pPr>
            <a:r>
              <a:rPr lang="en-US" sz="7200" b="0" i="0" u="none" strike="noStrike" cap="none">
                <a:solidFill>
                  <a:schemeClr val="accent4"/>
                </a:solidFill>
                <a:latin typeface="Arial"/>
                <a:ea typeface="Arial"/>
                <a:cs typeface="Arial"/>
                <a:sym typeface="Arial"/>
              </a:rPr>
              <a:t>What does this look like?</a:t>
            </a:r>
            <a:endParaRPr sz="4400" b="0" i="0" u="none" strike="noStrike" cap="none">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Google Shape;394;p46"/>
          <p:cNvSpPr txBox="1">
            <a:spLocks noGrp="1"/>
          </p:cNvSpPr>
          <p:nvPr>
            <p:ph type="body" idx="1"/>
          </p:nvPr>
        </p:nvSpPr>
        <p:spPr>
          <a:xfrm>
            <a:off x="114301" y="160510"/>
            <a:ext cx="12028714"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5400" dirty="0">
                <a:solidFill>
                  <a:schemeClr val="lt1"/>
                </a:solidFill>
                <a:latin typeface="Arial"/>
                <a:ea typeface="Arial"/>
                <a:cs typeface="Arial"/>
                <a:sym typeface="Arial"/>
              </a:rPr>
              <a:t>In explaining human experience the Bible highlights the primacy of our moral spiritual disposition before God (i.e. the heart), but also notes the importance of bodily weakness or strength, relational influences both good and bad, and situational or circumstantial pressures or blessings. </a:t>
            </a:r>
            <a:endParaRP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4">
                                            <p:txEl>
                                              <p:pRg st="0" end="0"/>
                                            </p:txEl>
                                          </p:spTgt>
                                        </p:tgtEl>
                                        <p:attrNameLst>
                                          <p:attrName>style.visibility</p:attrName>
                                        </p:attrNameLst>
                                      </p:cBhvr>
                                      <p:to>
                                        <p:strVal val="visible"/>
                                      </p:to>
                                    </p:set>
                                    <p:animEffect transition="in" filter="fade">
                                      <p:cBhvr>
                                        <p:cTn id="7" dur="500"/>
                                        <p:tgtEl>
                                          <p:spTgt spid="39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398"/>
        <p:cNvGrpSpPr/>
        <p:nvPr/>
      </p:nvGrpSpPr>
      <p:grpSpPr>
        <a:xfrm>
          <a:off x="0" y="0"/>
          <a:ext cx="0" cy="0"/>
          <a:chOff x="0" y="0"/>
          <a:chExt cx="0" cy="0"/>
        </a:xfrm>
      </p:grpSpPr>
      <p:sp>
        <p:nvSpPr>
          <p:cNvPr id="399" name="Google Shape;399;p47"/>
          <p:cNvSpPr txBox="1">
            <a:spLocks noGrp="1"/>
          </p:cNvSpPr>
          <p:nvPr>
            <p:ph type="body" idx="1"/>
          </p:nvPr>
        </p:nvSpPr>
        <p:spPr>
          <a:xfrm>
            <a:off x="1" y="160510"/>
            <a:ext cx="12143014"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6000">
                <a:solidFill>
                  <a:schemeClr val="lt1"/>
                </a:solidFill>
                <a:latin typeface="Arial"/>
                <a:ea typeface="Arial"/>
                <a:cs typeface="Arial"/>
                <a:sym typeface="Arial"/>
              </a:rPr>
              <a:t>Comprehensive ministry appreciates the relative contributions and interrelationships of all these aspects of human experience.</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9">
                                            <p:txEl>
                                              <p:pRg st="0" end="0"/>
                                            </p:txEl>
                                          </p:spTgt>
                                        </p:tgtEl>
                                        <p:attrNameLst>
                                          <p:attrName>style.visibility</p:attrName>
                                        </p:attrNameLst>
                                      </p:cBhvr>
                                      <p:to>
                                        <p:strVal val="visible"/>
                                      </p:to>
                                    </p:set>
                                    <p:animEffect transition="in" filter="fade">
                                      <p:cBhvr>
                                        <p:cTn id="7" dur="500"/>
                                        <p:tgtEl>
                                          <p:spTgt spid="3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Google Shape;405;p48"/>
          <p:cNvSpPr txBox="1">
            <a:spLocks noGrp="1"/>
          </p:cNvSpPr>
          <p:nvPr>
            <p:ph type="body" idx="1"/>
          </p:nvPr>
        </p:nvSpPr>
        <p:spPr>
          <a:xfrm>
            <a:off x="838200" y="448531"/>
            <a:ext cx="10515600" cy="4351338"/>
          </a:xfrm>
          <a:prstGeom prst="rect">
            <a:avLst/>
          </a:prstGeom>
          <a:noFill/>
          <a:ln>
            <a:noFill/>
          </a:ln>
        </p:spPr>
        <p:txBody>
          <a:bodyPr spcFirstLastPara="1" wrap="square" lIns="91425" tIns="45700" rIns="91425" bIns="45700" anchor="t" anchorCtr="0">
            <a:normAutofit/>
          </a:bodyPr>
          <a:lstStyle/>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People in the BOC are empowered to help </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Integrated, cohesive view of self </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Vision for change, strong sense of hope</a:t>
            </a:r>
            <a:endParaRPr/>
          </a:p>
        </p:txBody>
      </p:sp>
      <p:sp>
        <p:nvSpPr>
          <p:cNvPr id="406" name="Google Shape;406;p48"/>
          <p:cNvSpPr/>
          <p:nvPr/>
        </p:nvSpPr>
        <p:spPr>
          <a:xfrm>
            <a:off x="420914" y="5123546"/>
            <a:ext cx="1371600" cy="1371600"/>
          </a:xfrm>
          <a:prstGeom prst="ellipse">
            <a:avLst/>
          </a:prstGeom>
          <a:noFill/>
          <a:ln w="381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07" name="Google Shape;407;p48"/>
          <p:cNvSpPr txBox="1"/>
          <p:nvPr/>
        </p:nvSpPr>
        <p:spPr>
          <a:xfrm>
            <a:off x="527957" y="5209181"/>
            <a:ext cx="1157514" cy="120028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7200"/>
              <a:buFont typeface="Arial"/>
              <a:buNone/>
            </a:pPr>
            <a:r>
              <a:rPr lang="en-US" sz="7200" b="0" i="0" u="none" strike="noStrike" cap="none">
                <a:solidFill>
                  <a:schemeClr val="accent4"/>
                </a:solidFill>
                <a:latin typeface="Arial"/>
                <a:ea typeface="Arial"/>
                <a:cs typeface="Arial"/>
                <a:sym typeface="Arial"/>
              </a:rPr>
              <a:t>4</a:t>
            </a:r>
            <a:endParaRPr sz="2400" b="0" i="0" u="none" strike="noStrike" cap="none">
              <a:solidFill>
                <a:schemeClr val="accent4"/>
              </a:solidFill>
              <a:latin typeface="Arial"/>
              <a:ea typeface="Arial"/>
              <a:cs typeface="Arial"/>
              <a:sym typeface="Arial"/>
            </a:endParaRPr>
          </a:p>
        </p:txBody>
      </p:sp>
      <p:sp>
        <p:nvSpPr>
          <p:cNvPr id="408" name="Google Shape;408;p48"/>
          <p:cNvSpPr txBox="1"/>
          <p:nvPr/>
        </p:nvSpPr>
        <p:spPr>
          <a:xfrm>
            <a:off x="2144486" y="4980215"/>
            <a:ext cx="9858829" cy="1532762"/>
          </a:xfrm>
          <a:prstGeom prst="rect">
            <a:avLst/>
          </a:prstGeom>
          <a:noFill/>
          <a:ln>
            <a:noFill/>
          </a:ln>
        </p:spPr>
        <p:txBody>
          <a:bodyPr spcFirstLastPara="1" wrap="square" lIns="91425" tIns="45700" rIns="91425" bIns="45700" anchor="ctr" anchorCtr="0">
            <a:normAutofit fontScale="90000" lnSpcReduction="10000"/>
          </a:bodyPr>
          <a:lstStyle/>
          <a:p>
            <a:pPr marL="0" marR="0" lvl="0" indent="0" algn="l" rtl="0">
              <a:lnSpc>
                <a:spcPct val="90000"/>
              </a:lnSpc>
              <a:spcBef>
                <a:spcPts val="0"/>
              </a:spcBef>
              <a:spcAft>
                <a:spcPts val="0"/>
              </a:spcAft>
              <a:buClr>
                <a:schemeClr val="accent4"/>
              </a:buClr>
              <a:buSzPct val="133333"/>
              <a:buFont typeface="Arial"/>
              <a:buNone/>
            </a:pPr>
            <a:r>
              <a:rPr lang="en-US" sz="6000" b="0" i="0" u="none" strike="noStrike" cap="none">
                <a:solidFill>
                  <a:schemeClr val="accent4"/>
                </a:solidFill>
                <a:latin typeface="Arial"/>
                <a:ea typeface="Arial"/>
                <a:cs typeface="Arial"/>
                <a:sym typeface="Arial"/>
              </a:rPr>
              <a:t>What is the impact of a biblical view of identity?</a:t>
            </a:r>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413"/>
        <p:cNvGrpSpPr/>
        <p:nvPr/>
      </p:nvGrpSpPr>
      <p:grpSpPr>
        <a:xfrm>
          <a:off x="0" y="0"/>
          <a:ext cx="0" cy="0"/>
          <a:chOff x="0" y="0"/>
          <a:chExt cx="0" cy="0"/>
        </a:xfrm>
      </p:grpSpPr>
      <p:sp>
        <p:nvSpPr>
          <p:cNvPr id="414" name="Google Shape;414;p49"/>
          <p:cNvSpPr txBox="1">
            <a:spLocks noGrp="1"/>
          </p:cNvSpPr>
          <p:nvPr>
            <p:ph type="body" idx="1"/>
          </p:nvPr>
        </p:nvSpPr>
        <p:spPr>
          <a:xfrm>
            <a:off x="114299" y="154617"/>
            <a:ext cx="11919857" cy="6548766"/>
          </a:xfrm>
          <a:prstGeom prst="rect">
            <a:avLst/>
          </a:prstGeom>
          <a:noFill/>
          <a:ln>
            <a:noFill/>
          </a:ln>
        </p:spPr>
        <p:txBody>
          <a:bodyPr spcFirstLastPara="1" wrap="square" lIns="91425" tIns="45700" rIns="91425" bIns="45700" anchor="t" anchorCtr="0">
            <a:noAutofit/>
          </a:bodyPr>
          <a:lstStyle/>
          <a:p>
            <a:pPr marL="114300" lvl="0" indent="0" algn="l" rtl="0">
              <a:lnSpc>
                <a:spcPct val="90000"/>
              </a:lnSpc>
              <a:spcBef>
                <a:spcPts val="1000"/>
              </a:spcBef>
              <a:spcAft>
                <a:spcPts val="0"/>
              </a:spcAft>
              <a:buClr>
                <a:schemeClr val="lt1"/>
              </a:buClr>
              <a:buSzPts val="5400"/>
              <a:buNone/>
            </a:pPr>
            <a:r>
              <a:rPr lang="en-US" sz="5400">
                <a:solidFill>
                  <a:schemeClr val="lt1"/>
                </a:solidFill>
                <a:latin typeface="Arial"/>
                <a:ea typeface="Arial"/>
                <a:cs typeface="Arial"/>
                <a:sym typeface="Arial"/>
              </a:rPr>
              <a:t>For I am confident of this very thing, that He who began a good work among you will complete it by the day of Christ Jesus.</a:t>
            </a:r>
            <a:endParaRPr/>
          </a:p>
        </p:txBody>
      </p:sp>
      <p:sp>
        <p:nvSpPr>
          <p:cNvPr id="415" name="Google Shape;415;p49"/>
          <p:cNvSpPr txBox="1"/>
          <p:nvPr/>
        </p:nvSpPr>
        <p:spPr>
          <a:xfrm>
            <a:off x="6915705" y="5438147"/>
            <a:ext cx="5011023" cy="1265236"/>
          </a:xfrm>
          <a:prstGeom prst="rect">
            <a:avLst/>
          </a:prstGeom>
          <a:noFill/>
          <a:ln w="9525" cap="flat" cmpd="sng">
            <a:solidFill>
              <a:schemeClr val="lt1"/>
            </a:solidFill>
            <a:prstDash val="solid"/>
            <a:round/>
            <a:headEnd type="none" w="sm" len="sm"/>
            <a:tailEnd type="none" w="sm" len="sm"/>
          </a:ln>
        </p:spPr>
        <p:txBody>
          <a:bodyPr spcFirstLastPara="1" wrap="square" lIns="91425" tIns="45700" rIns="91425" bIns="45700" anchor="ctr" anchorCtr="0">
            <a:normAutofit fontScale="90000"/>
          </a:bodyPr>
          <a:lstStyle/>
          <a:p>
            <a:pPr marL="0" marR="0" lvl="0" indent="0" algn="l" rtl="0">
              <a:lnSpc>
                <a:spcPct val="90000"/>
              </a:lnSpc>
              <a:spcBef>
                <a:spcPts val="0"/>
              </a:spcBef>
              <a:spcAft>
                <a:spcPts val="0"/>
              </a:spcAft>
              <a:buClr>
                <a:schemeClr val="accent4"/>
              </a:buClr>
              <a:buSzPct val="123076"/>
              <a:buFont typeface="Arial"/>
              <a:buNone/>
            </a:pPr>
            <a:r>
              <a:rPr lang="en-US" sz="6000" b="0" i="0" u="none" strike="noStrike" cap="none">
                <a:solidFill>
                  <a:schemeClr val="lt1"/>
                </a:solidFill>
                <a:latin typeface="Arial"/>
                <a:ea typeface="Arial"/>
                <a:cs typeface="Arial"/>
                <a:sym typeface="Arial"/>
              </a:rPr>
              <a:t>Philippians 1:6</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sp>
        <p:nvSpPr>
          <p:cNvPr id="421" name="Google Shape;421;p50"/>
          <p:cNvSpPr txBox="1">
            <a:spLocks noGrp="1"/>
          </p:cNvSpPr>
          <p:nvPr>
            <p:ph type="body" idx="1"/>
          </p:nvPr>
        </p:nvSpPr>
        <p:spPr>
          <a:xfrm>
            <a:off x="114299" y="154617"/>
            <a:ext cx="11919857" cy="6548766"/>
          </a:xfrm>
          <a:prstGeom prst="rect">
            <a:avLst/>
          </a:prstGeom>
          <a:noFill/>
          <a:ln>
            <a:noFill/>
          </a:ln>
        </p:spPr>
        <p:txBody>
          <a:bodyPr spcFirstLastPara="1" wrap="square" lIns="91425" tIns="45700" rIns="91425" bIns="45700" anchor="t" anchorCtr="0">
            <a:noAutofit/>
          </a:bodyPr>
          <a:lstStyle/>
          <a:p>
            <a:pPr marL="114300" lvl="0" indent="0" algn="l" rtl="0">
              <a:lnSpc>
                <a:spcPct val="90000"/>
              </a:lnSpc>
              <a:spcBef>
                <a:spcPts val="1000"/>
              </a:spcBef>
              <a:spcAft>
                <a:spcPts val="0"/>
              </a:spcAft>
              <a:buClr>
                <a:schemeClr val="lt1"/>
              </a:buClr>
              <a:buSzPts val="5400"/>
              <a:buNone/>
            </a:pPr>
            <a:r>
              <a:rPr lang="en-US" sz="5400">
                <a:solidFill>
                  <a:schemeClr val="lt1"/>
                </a:solidFill>
                <a:latin typeface="Arial"/>
                <a:ea typeface="Arial"/>
                <a:cs typeface="Arial"/>
                <a:sym typeface="Arial"/>
              </a:rPr>
              <a:t>Now may the God of peace Himself sanctify you entirely; and may your spirit and soul and body be kept complete, without blame at the coming of our Lord Jesus Christ. Faithful is He who calls you, and He also will do it.</a:t>
            </a:r>
            <a:endParaRPr/>
          </a:p>
        </p:txBody>
      </p:sp>
      <p:sp>
        <p:nvSpPr>
          <p:cNvPr id="422" name="Google Shape;422;p50"/>
          <p:cNvSpPr txBox="1"/>
          <p:nvPr/>
        </p:nvSpPr>
        <p:spPr>
          <a:xfrm>
            <a:off x="4119240" y="5438147"/>
            <a:ext cx="7789734" cy="1265236"/>
          </a:xfrm>
          <a:prstGeom prst="rect">
            <a:avLst/>
          </a:prstGeom>
          <a:noFill/>
          <a:ln w="9525" cap="flat" cmpd="sng">
            <a:solidFill>
              <a:schemeClr val="lt1"/>
            </a:solidFill>
            <a:prstDash val="solid"/>
            <a:round/>
            <a:headEnd type="none" w="sm" len="sm"/>
            <a:tailEnd type="none" w="sm" len="sm"/>
          </a:ln>
        </p:spPr>
        <p:txBody>
          <a:bodyPr spcFirstLastPara="1" wrap="square" lIns="91425" tIns="45700" rIns="91425" bIns="45700" anchor="ctr" anchorCtr="0">
            <a:normAutofit fontScale="90000"/>
          </a:bodyPr>
          <a:lstStyle/>
          <a:p>
            <a:pPr marL="0" marR="0" lvl="0" indent="0" algn="l" rtl="0">
              <a:lnSpc>
                <a:spcPct val="90000"/>
              </a:lnSpc>
              <a:spcBef>
                <a:spcPts val="0"/>
              </a:spcBef>
              <a:spcAft>
                <a:spcPts val="0"/>
              </a:spcAft>
              <a:buClr>
                <a:schemeClr val="accent4"/>
              </a:buClr>
              <a:buSzPct val="133333"/>
              <a:buFont typeface="Arial"/>
              <a:buNone/>
            </a:pPr>
            <a:r>
              <a:rPr lang="en-US" sz="6000" b="0" i="0" u="none" strike="noStrike" cap="none">
                <a:solidFill>
                  <a:schemeClr val="lt1"/>
                </a:solidFill>
                <a:latin typeface="Arial"/>
                <a:ea typeface="Arial"/>
                <a:cs typeface="Arial"/>
                <a:sym typeface="Arial"/>
              </a:rPr>
              <a:t>1 Thessalonians 5:23-24</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Google Shape;428;p51"/>
          <p:cNvSpPr txBox="1">
            <a:spLocks noGrp="1"/>
          </p:cNvSpPr>
          <p:nvPr>
            <p:ph type="body" idx="1"/>
          </p:nvPr>
        </p:nvSpPr>
        <p:spPr>
          <a:xfrm>
            <a:off x="114299" y="154617"/>
            <a:ext cx="11919857" cy="6548766"/>
          </a:xfrm>
          <a:prstGeom prst="rect">
            <a:avLst/>
          </a:prstGeom>
          <a:noFill/>
          <a:ln>
            <a:noFill/>
          </a:ln>
        </p:spPr>
        <p:txBody>
          <a:bodyPr spcFirstLastPara="1" wrap="square" lIns="91425" tIns="45700" rIns="91425" bIns="45700" anchor="t" anchorCtr="0">
            <a:noAutofit/>
          </a:bodyPr>
          <a:lstStyle/>
          <a:p>
            <a:pPr marL="114300" lvl="0" indent="0" algn="l" rtl="0">
              <a:lnSpc>
                <a:spcPct val="90000"/>
              </a:lnSpc>
              <a:spcBef>
                <a:spcPts val="1000"/>
              </a:spcBef>
              <a:spcAft>
                <a:spcPts val="0"/>
              </a:spcAft>
              <a:buClr>
                <a:schemeClr val="lt1"/>
              </a:buClr>
              <a:buSzPts val="5400"/>
              <a:buNone/>
            </a:pPr>
            <a:r>
              <a:rPr lang="en-US" sz="5400">
                <a:solidFill>
                  <a:schemeClr val="lt1"/>
                </a:solidFill>
                <a:latin typeface="Arial"/>
                <a:ea typeface="Arial"/>
                <a:cs typeface="Arial"/>
                <a:sym typeface="Arial"/>
              </a:rPr>
              <a:t>But if the Spirit of Him who raised Jesus from the dead dwells in you, He who raised Christ Jesus from the dead will also give life to your mortal bodies through His Spirit who dwells in you.</a:t>
            </a:r>
            <a:endParaRPr/>
          </a:p>
        </p:txBody>
      </p:sp>
      <p:sp>
        <p:nvSpPr>
          <p:cNvPr id="429" name="Google Shape;429;p51"/>
          <p:cNvSpPr txBox="1"/>
          <p:nvPr/>
        </p:nvSpPr>
        <p:spPr>
          <a:xfrm>
            <a:off x="7528264" y="5438147"/>
            <a:ext cx="4380709" cy="1265236"/>
          </a:xfrm>
          <a:prstGeom prst="rect">
            <a:avLst/>
          </a:prstGeom>
          <a:noFill/>
          <a:ln w="9525" cap="flat" cmpd="sng">
            <a:solidFill>
              <a:schemeClr val="lt1"/>
            </a:solidFill>
            <a:prstDash val="solid"/>
            <a:round/>
            <a:headEnd type="none" w="sm" len="sm"/>
            <a:tailEnd type="none" w="sm" len="sm"/>
          </a:ln>
        </p:spPr>
        <p:txBody>
          <a:bodyPr spcFirstLastPara="1" wrap="square" lIns="91425" tIns="45700" rIns="91425" bIns="45700" anchor="ctr" anchorCtr="0">
            <a:normAutofit fontScale="90000"/>
          </a:bodyPr>
          <a:lstStyle/>
          <a:p>
            <a:pPr marL="0" marR="0" lvl="0" indent="0" algn="l" rtl="0">
              <a:lnSpc>
                <a:spcPct val="90000"/>
              </a:lnSpc>
              <a:spcBef>
                <a:spcPts val="0"/>
              </a:spcBef>
              <a:spcAft>
                <a:spcPts val="0"/>
              </a:spcAft>
              <a:buClr>
                <a:schemeClr val="accent4"/>
              </a:buClr>
              <a:buSzPct val="123076"/>
              <a:buFont typeface="Arial"/>
              <a:buNone/>
            </a:pPr>
            <a:r>
              <a:rPr lang="en-US" sz="6000" b="0" i="0" u="none" strike="noStrike" cap="none">
                <a:solidFill>
                  <a:schemeClr val="lt1"/>
                </a:solidFill>
                <a:latin typeface="Arial"/>
                <a:ea typeface="Arial"/>
                <a:cs typeface="Arial"/>
                <a:sym typeface="Arial"/>
              </a:rPr>
              <a:t>Romans 8:11</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434"/>
        <p:cNvGrpSpPr/>
        <p:nvPr/>
      </p:nvGrpSpPr>
      <p:grpSpPr>
        <a:xfrm>
          <a:off x="0" y="0"/>
          <a:ext cx="0" cy="0"/>
          <a:chOff x="0" y="0"/>
          <a:chExt cx="0" cy="0"/>
        </a:xfrm>
      </p:grpSpPr>
      <p:sp>
        <p:nvSpPr>
          <p:cNvPr id="435" name="Google Shape;435;p52"/>
          <p:cNvSpPr txBox="1">
            <a:spLocks noGrp="1"/>
          </p:cNvSpPr>
          <p:nvPr>
            <p:ph type="body" idx="1"/>
          </p:nvPr>
        </p:nvSpPr>
        <p:spPr>
          <a:xfrm>
            <a:off x="114299" y="154617"/>
            <a:ext cx="11919857" cy="6548766"/>
          </a:xfrm>
          <a:prstGeom prst="rect">
            <a:avLst/>
          </a:prstGeom>
          <a:noFill/>
          <a:ln>
            <a:noFill/>
          </a:ln>
        </p:spPr>
        <p:txBody>
          <a:bodyPr spcFirstLastPara="1" wrap="square" lIns="91425" tIns="45700" rIns="91425" bIns="45700" anchor="t" anchorCtr="0">
            <a:noAutofit/>
          </a:bodyPr>
          <a:lstStyle/>
          <a:p>
            <a:pPr marL="114300" lvl="0" indent="0" algn="l" rtl="0">
              <a:lnSpc>
                <a:spcPct val="90000"/>
              </a:lnSpc>
              <a:spcBef>
                <a:spcPts val="1000"/>
              </a:spcBef>
              <a:spcAft>
                <a:spcPts val="0"/>
              </a:spcAft>
              <a:buClr>
                <a:schemeClr val="lt1"/>
              </a:buClr>
              <a:buSzPts val="5400"/>
              <a:buNone/>
            </a:pPr>
            <a:r>
              <a:rPr lang="en-US" sz="5400">
                <a:solidFill>
                  <a:schemeClr val="lt1"/>
                </a:solidFill>
                <a:latin typeface="Arial"/>
                <a:ea typeface="Arial"/>
                <a:cs typeface="Arial"/>
                <a:sym typeface="Arial"/>
              </a:rPr>
              <a:t>Beloved, now we are children of God, and it has not appeared as yet what we will be. We know that when He appears, we will be like Him, because we will see Him just as He is.</a:t>
            </a:r>
            <a:endParaRPr/>
          </a:p>
        </p:txBody>
      </p:sp>
      <p:sp>
        <p:nvSpPr>
          <p:cNvPr id="436" name="Google Shape;436;p52"/>
          <p:cNvSpPr txBox="1"/>
          <p:nvPr/>
        </p:nvSpPr>
        <p:spPr>
          <a:xfrm>
            <a:off x="8439150" y="5438147"/>
            <a:ext cx="3469823" cy="1265236"/>
          </a:xfrm>
          <a:prstGeom prst="rect">
            <a:avLst/>
          </a:prstGeom>
          <a:noFill/>
          <a:ln w="9525" cap="flat" cmpd="sng">
            <a:solidFill>
              <a:schemeClr val="lt1"/>
            </a:solidFill>
            <a:prstDash val="solid"/>
            <a:round/>
            <a:headEnd type="none" w="sm" len="sm"/>
            <a:tailEnd type="none" w="sm" len="sm"/>
          </a:ln>
        </p:spPr>
        <p:txBody>
          <a:bodyPr spcFirstLastPara="1" wrap="square" lIns="91425" tIns="45700" rIns="91425" bIns="45700" anchor="ctr" anchorCtr="0">
            <a:normAutofit fontScale="90000"/>
          </a:bodyPr>
          <a:lstStyle/>
          <a:p>
            <a:pPr marL="0" marR="0" lvl="0" indent="0" algn="l" rtl="0">
              <a:lnSpc>
                <a:spcPct val="90000"/>
              </a:lnSpc>
              <a:spcBef>
                <a:spcPts val="0"/>
              </a:spcBef>
              <a:spcAft>
                <a:spcPts val="0"/>
              </a:spcAft>
              <a:buClr>
                <a:schemeClr val="accent4"/>
              </a:buClr>
              <a:buSzPct val="123076"/>
              <a:buFont typeface="Arial"/>
              <a:buNone/>
            </a:pPr>
            <a:r>
              <a:rPr lang="en-US" sz="6000" b="0" i="0" u="none" strike="noStrike" cap="none">
                <a:solidFill>
                  <a:schemeClr val="lt1"/>
                </a:solidFill>
                <a:latin typeface="Arial"/>
                <a:ea typeface="Arial"/>
                <a:cs typeface="Arial"/>
                <a:sym typeface="Arial"/>
              </a:rPr>
              <a:t>1 John 3:2</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440"/>
        <p:cNvGrpSpPr/>
        <p:nvPr/>
      </p:nvGrpSpPr>
      <p:grpSpPr>
        <a:xfrm>
          <a:off x="0" y="0"/>
          <a:ext cx="0" cy="0"/>
          <a:chOff x="0" y="0"/>
          <a:chExt cx="0" cy="0"/>
        </a:xfrm>
      </p:grpSpPr>
      <p:sp>
        <p:nvSpPr>
          <p:cNvPr id="441" name="Google Shape;441;p53"/>
          <p:cNvSpPr txBox="1">
            <a:spLocks noGrp="1"/>
          </p:cNvSpPr>
          <p:nvPr>
            <p:ph type="body" idx="1"/>
          </p:nvPr>
        </p:nvSpPr>
        <p:spPr>
          <a:xfrm>
            <a:off x="130630" y="160510"/>
            <a:ext cx="12000702"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Diagnosis is not destiny. If God's image bearer, Christ's servant, and beloved son or daughter are more primary and biblical ways of identifying strugglers, then it is important to keep in mind God’s ultimate </a:t>
            </a:r>
            <a:endParaRPr sz="2000" dirty="0"/>
          </a:p>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transforming agenda for all His people </a:t>
            </a:r>
            <a:endParaRPr sz="2000" dirty="0"/>
          </a:p>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in the midst of their suffering and sin. </a:t>
            </a:r>
            <a:endParaRP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446"/>
        <p:cNvGrpSpPr/>
        <p:nvPr/>
      </p:nvGrpSpPr>
      <p:grpSpPr>
        <a:xfrm>
          <a:off x="0" y="0"/>
          <a:ext cx="0" cy="0"/>
          <a:chOff x="0" y="0"/>
          <a:chExt cx="0" cy="0"/>
        </a:xfrm>
      </p:grpSpPr>
      <p:sp>
        <p:nvSpPr>
          <p:cNvPr id="447" name="Google Shape;447;p54"/>
          <p:cNvSpPr txBox="1">
            <a:spLocks noGrp="1"/>
          </p:cNvSpPr>
          <p:nvPr>
            <p:ph type="body" idx="1"/>
          </p:nvPr>
        </p:nvSpPr>
        <p:spPr>
          <a:xfrm>
            <a:off x="163287" y="160510"/>
            <a:ext cx="11979728"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There are no exception clauses here for any believer and that is radically good news for anyone who might be tempted to view a diagnosis as a final word. God's way of describing believers and their destiny is profoundly humanizing, even as we are reminded of our groaning this side of glory. </a:t>
            </a:r>
            <a:endParaRP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47">
                                            <p:txEl>
                                              <p:pRg st="0" end="0"/>
                                            </p:txEl>
                                          </p:spTgt>
                                        </p:tgtEl>
                                        <p:attrNameLst>
                                          <p:attrName>style.visibility</p:attrName>
                                        </p:attrNameLst>
                                      </p:cBhvr>
                                      <p:to>
                                        <p:strVal val="visible"/>
                                      </p:to>
                                    </p:set>
                                    <p:animEffect transition="in" filter="fade">
                                      <p:cBhvr>
                                        <p:cTn id="7" dur="500"/>
                                        <p:tgtEl>
                                          <p:spTgt spid="4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451"/>
        <p:cNvGrpSpPr/>
        <p:nvPr/>
      </p:nvGrpSpPr>
      <p:grpSpPr>
        <a:xfrm>
          <a:off x="0" y="0"/>
          <a:ext cx="0" cy="0"/>
          <a:chOff x="0" y="0"/>
          <a:chExt cx="0" cy="0"/>
        </a:xfrm>
      </p:grpSpPr>
      <p:sp>
        <p:nvSpPr>
          <p:cNvPr id="452" name="Google Shape;452;p55"/>
          <p:cNvSpPr txBox="1">
            <a:spLocks noGrp="1"/>
          </p:cNvSpPr>
          <p:nvPr>
            <p:ph type="body" idx="1"/>
          </p:nvPr>
        </p:nvSpPr>
        <p:spPr>
          <a:xfrm>
            <a:off x="146957" y="160510"/>
            <a:ext cx="11996057"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6000">
                <a:solidFill>
                  <a:schemeClr val="lt1"/>
                </a:solidFill>
                <a:latin typeface="Arial"/>
                <a:ea typeface="Arial"/>
                <a:cs typeface="Arial"/>
                <a:sym typeface="Arial"/>
              </a:rPr>
              <a:t>Labels and diagnoses don't and can't give a full picture of a person's life and where God is at work.</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2">
                                            <p:txEl>
                                              <p:pRg st="0" end="0"/>
                                            </p:txEl>
                                          </p:spTgt>
                                        </p:tgtEl>
                                        <p:attrNameLst>
                                          <p:attrName>style.visibility</p:attrName>
                                        </p:attrNameLst>
                                      </p:cBhvr>
                                      <p:to>
                                        <p:strVal val="visible"/>
                                      </p:to>
                                    </p:set>
                                    <p:animEffect transition="in" filter="fade">
                                      <p:cBhvr>
                                        <p:cTn id="7" dur="500"/>
                                        <p:tgtEl>
                                          <p:spTgt spid="45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4"/>
          <p:cNvSpPr txBox="1">
            <a:spLocks noGrp="1"/>
          </p:cNvSpPr>
          <p:nvPr>
            <p:ph type="body" idx="1"/>
          </p:nvPr>
        </p:nvSpPr>
        <p:spPr>
          <a:xfrm>
            <a:off x="838200" y="448490"/>
            <a:ext cx="10515600" cy="4351338"/>
          </a:xfrm>
          <a:prstGeom prst="rect">
            <a:avLst/>
          </a:prstGeom>
          <a:noFill/>
          <a:ln>
            <a:noFill/>
          </a:ln>
        </p:spPr>
        <p:txBody>
          <a:bodyPr spcFirstLastPara="1" wrap="square" lIns="91425" tIns="45700" rIns="91425" bIns="45700" anchor="t" anchorCtr="0">
            <a:noAutofit/>
          </a:bodyPr>
          <a:lstStyle/>
          <a:p>
            <a:pPr marL="457200" lvl="0" indent="-342900" algn="l" rtl="0">
              <a:lnSpc>
                <a:spcPct val="90000"/>
              </a:lnSpc>
              <a:spcBef>
                <a:spcPts val="1000"/>
              </a:spcBef>
              <a:spcAft>
                <a:spcPts val="0"/>
              </a:spcAft>
              <a:buClr>
                <a:schemeClr val="lt1"/>
              </a:buClr>
              <a:buSzPts val="4000"/>
              <a:buFont typeface="Noto Sans Symbols"/>
              <a:buChar char="▪"/>
            </a:pPr>
            <a:r>
              <a:rPr lang="en-US" sz="4000" dirty="0">
                <a:solidFill>
                  <a:schemeClr val="lt1"/>
                </a:solidFill>
                <a:latin typeface="Arial"/>
                <a:ea typeface="Arial"/>
                <a:cs typeface="Arial"/>
                <a:sym typeface="Arial"/>
              </a:rPr>
              <a:t>Using more clinical language in self conception than biblical language</a:t>
            </a:r>
            <a:endParaRPr dirty="0"/>
          </a:p>
          <a:p>
            <a:pPr marL="457200" lvl="0" indent="-342900" algn="l" rtl="0">
              <a:lnSpc>
                <a:spcPct val="90000"/>
              </a:lnSpc>
              <a:spcBef>
                <a:spcPts val="1000"/>
              </a:spcBef>
              <a:spcAft>
                <a:spcPts val="0"/>
              </a:spcAft>
              <a:buClr>
                <a:schemeClr val="lt1"/>
              </a:buClr>
              <a:buSzPts val="4000"/>
              <a:buFont typeface="Noto Sans Symbols"/>
              <a:buChar char="▪"/>
            </a:pPr>
            <a:r>
              <a:rPr lang="en-US" sz="4000" dirty="0">
                <a:solidFill>
                  <a:schemeClr val="lt1"/>
                </a:solidFill>
                <a:latin typeface="Arial"/>
                <a:ea typeface="Arial"/>
                <a:cs typeface="Arial"/>
                <a:sym typeface="Arial"/>
              </a:rPr>
              <a:t>Dichotomizing these concerns from other issues (spiritual, relational, environmental)</a:t>
            </a:r>
            <a:endParaRPr dirty="0"/>
          </a:p>
          <a:p>
            <a:pPr marL="457200" lvl="0" indent="-342900" algn="l" rtl="0">
              <a:lnSpc>
                <a:spcPct val="90000"/>
              </a:lnSpc>
              <a:spcBef>
                <a:spcPts val="1000"/>
              </a:spcBef>
              <a:spcAft>
                <a:spcPts val="0"/>
              </a:spcAft>
              <a:buClr>
                <a:schemeClr val="lt1"/>
              </a:buClr>
              <a:buSzPts val="4000"/>
              <a:buFont typeface="Noto Sans Symbols"/>
              <a:buChar char="▪"/>
            </a:pPr>
            <a:r>
              <a:rPr lang="en-US" sz="4000" dirty="0">
                <a:solidFill>
                  <a:schemeClr val="lt1"/>
                </a:solidFill>
                <a:latin typeface="Arial"/>
                <a:ea typeface="Arial"/>
                <a:cs typeface="Arial"/>
                <a:sym typeface="Arial"/>
              </a:rPr>
              <a:t>My MH diagnosis is true of me, will always be true of me, it is who I am</a:t>
            </a:r>
            <a:endParaRPr dirty="0"/>
          </a:p>
          <a:p>
            <a:pPr marL="457200" lvl="0" indent="-342900" algn="l" rtl="0">
              <a:lnSpc>
                <a:spcPct val="90000"/>
              </a:lnSpc>
              <a:spcBef>
                <a:spcPts val="1000"/>
              </a:spcBef>
              <a:spcAft>
                <a:spcPts val="0"/>
              </a:spcAft>
              <a:buClr>
                <a:schemeClr val="lt1"/>
              </a:buClr>
              <a:buSzPts val="4000"/>
              <a:buFont typeface="Noto Sans Symbols"/>
              <a:buChar char="▪"/>
            </a:pPr>
            <a:r>
              <a:rPr lang="en-US" sz="4000" dirty="0">
                <a:solidFill>
                  <a:schemeClr val="lt1"/>
                </a:solidFill>
                <a:latin typeface="Arial"/>
                <a:ea typeface="Arial"/>
                <a:cs typeface="Arial"/>
                <a:sym typeface="Arial"/>
              </a:rPr>
              <a:t>2 extremes with trauma</a:t>
            </a:r>
            <a:endParaRPr dirty="0"/>
          </a:p>
          <a:p>
            <a:pPr marL="457200" lvl="0" indent="-228600" algn="l" rtl="0">
              <a:lnSpc>
                <a:spcPct val="90000"/>
              </a:lnSpc>
              <a:spcBef>
                <a:spcPts val="1000"/>
              </a:spcBef>
              <a:spcAft>
                <a:spcPts val="0"/>
              </a:spcAft>
              <a:buClr>
                <a:schemeClr val="dk1"/>
              </a:buClr>
              <a:buSzPts val="1800"/>
              <a:buNone/>
            </a:pPr>
            <a:endParaRPr sz="4000" dirty="0"/>
          </a:p>
        </p:txBody>
      </p:sp>
      <p:sp>
        <p:nvSpPr>
          <p:cNvPr id="115" name="Google Shape;115;p4"/>
          <p:cNvSpPr/>
          <p:nvPr/>
        </p:nvSpPr>
        <p:spPr>
          <a:xfrm>
            <a:off x="420914" y="5123546"/>
            <a:ext cx="1371600" cy="1371600"/>
          </a:xfrm>
          <a:prstGeom prst="ellipse">
            <a:avLst/>
          </a:prstGeom>
          <a:noFill/>
          <a:ln w="381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6" name="Google Shape;116;p4"/>
          <p:cNvSpPr txBox="1"/>
          <p:nvPr/>
        </p:nvSpPr>
        <p:spPr>
          <a:xfrm>
            <a:off x="527957" y="5209181"/>
            <a:ext cx="1157514" cy="120032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7200"/>
              <a:buFont typeface="Arial"/>
              <a:buNone/>
            </a:pPr>
            <a:r>
              <a:rPr lang="en-US" sz="7200" b="0" i="0" u="none" strike="noStrike" cap="none">
                <a:solidFill>
                  <a:schemeClr val="accent4"/>
                </a:solidFill>
                <a:latin typeface="Arial"/>
                <a:ea typeface="Arial"/>
                <a:cs typeface="Arial"/>
                <a:sym typeface="Arial"/>
              </a:rPr>
              <a:t>1</a:t>
            </a:r>
            <a:endParaRPr sz="2400" b="0" i="0" u="none" strike="noStrike" cap="none">
              <a:solidFill>
                <a:schemeClr val="accent4"/>
              </a:solidFill>
              <a:latin typeface="Arial"/>
              <a:ea typeface="Arial"/>
              <a:cs typeface="Arial"/>
              <a:sym typeface="Arial"/>
            </a:endParaRPr>
          </a:p>
        </p:txBody>
      </p:sp>
      <p:sp>
        <p:nvSpPr>
          <p:cNvPr id="117" name="Google Shape;117;p4"/>
          <p:cNvSpPr txBox="1"/>
          <p:nvPr/>
        </p:nvSpPr>
        <p:spPr>
          <a:xfrm>
            <a:off x="2144486" y="5187413"/>
            <a:ext cx="9858829" cy="1325563"/>
          </a:xfrm>
          <a:prstGeom prst="rect">
            <a:avLst/>
          </a:prstGeom>
          <a:noFill/>
          <a:ln>
            <a:noFill/>
          </a:ln>
        </p:spPr>
        <p:txBody>
          <a:bodyPr spcFirstLastPara="1" wrap="square" lIns="91425" tIns="45700" rIns="91425" bIns="45700" anchor="ctr" anchorCtr="0">
            <a:normAutofit fontScale="90000"/>
          </a:bodyPr>
          <a:lstStyle/>
          <a:p>
            <a:pPr marL="0" marR="0" lvl="0" indent="0" algn="l" rtl="0">
              <a:lnSpc>
                <a:spcPct val="90000"/>
              </a:lnSpc>
              <a:spcBef>
                <a:spcPts val="0"/>
              </a:spcBef>
              <a:spcAft>
                <a:spcPts val="0"/>
              </a:spcAft>
              <a:buClr>
                <a:schemeClr val="accent4"/>
              </a:buClr>
              <a:buSzPct val="102564"/>
              <a:buFont typeface="Arial"/>
              <a:buNone/>
            </a:pPr>
            <a:r>
              <a:rPr lang="en-US" sz="7200" b="0" i="0" u="none" strike="noStrike" cap="none">
                <a:solidFill>
                  <a:schemeClr val="accent4"/>
                </a:solidFill>
                <a:latin typeface="Arial"/>
                <a:ea typeface="Arial"/>
                <a:cs typeface="Arial"/>
                <a:sym typeface="Arial"/>
              </a:rPr>
              <a:t>What does this look like?</a:t>
            </a:r>
            <a:endParaRPr sz="4400" b="0" i="0" u="none" strike="noStrike" cap="none">
              <a:solidFill>
                <a:schemeClr val="dk1"/>
              </a:solidFill>
              <a:latin typeface="Arial"/>
              <a:ea typeface="Arial"/>
              <a:cs typeface="Arial"/>
              <a:sym typeface="Arial"/>
            </a:endParaRPr>
          </a:p>
        </p:txBody>
      </p:sp>
      <p:sp>
        <p:nvSpPr>
          <p:cNvPr id="118" name="Google Shape;118;p4"/>
          <p:cNvSpPr txBox="1"/>
          <p:nvPr/>
        </p:nvSpPr>
        <p:spPr>
          <a:xfrm>
            <a:off x="4620986" y="2688701"/>
            <a:ext cx="7153729" cy="2800726"/>
          </a:xfrm>
          <a:prstGeom prst="rect">
            <a:avLst/>
          </a:prstGeom>
          <a:solidFill>
            <a:srgbClr val="0070C0"/>
          </a:solid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marR="0" lvl="0" indent="-279400" algn="l" rtl="0">
              <a:lnSpc>
                <a:spcPct val="100000"/>
              </a:lnSpc>
              <a:spcBef>
                <a:spcPts val="0"/>
              </a:spcBef>
              <a:spcAft>
                <a:spcPts val="0"/>
              </a:spcAft>
              <a:buClr>
                <a:schemeClr val="lt1"/>
              </a:buClr>
              <a:buSzPts val="4400"/>
              <a:buFont typeface="Arial"/>
              <a:buChar char="•"/>
            </a:pPr>
            <a:r>
              <a:rPr lang="en-US" sz="4400" b="0" i="0" u="none" strike="noStrike" cap="none" dirty="0">
                <a:solidFill>
                  <a:schemeClr val="lt1"/>
                </a:solidFill>
                <a:latin typeface="Arial"/>
                <a:ea typeface="Arial"/>
                <a:cs typeface="Arial"/>
                <a:sym typeface="Arial"/>
              </a:rPr>
              <a:t>Deep sense of shame and fatalism</a:t>
            </a:r>
            <a:endParaRPr dirty="0"/>
          </a:p>
          <a:p>
            <a:pPr marL="0" marR="0" lvl="0" indent="-279400" algn="l" rtl="0">
              <a:lnSpc>
                <a:spcPct val="100000"/>
              </a:lnSpc>
              <a:spcBef>
                <a:spcPts val="0"/>
              </a:spcBef>
              <a:spcAft>
                <a:spcPts val="0"/>
              </a:spcAft>
              <a:buClr>
                <a:schemeClr val="lt1"/>
              </a:buClr>
              <a:buSzPts val="4400"/>
              <a:buFont typeface="Arial"/>
              <a:buChar char="•"/>
            </a:pPr>
            <a:r>
              <a:rPr lang="en-US" sz="4400" b="0" i="0" u="none" strike="noStrike" cap="none" dirty="0">
                <a:solidFill>
                  <a:schemeClr val="lt1"/>
                </a:solidFill>
                <a:latin typeface="Arial"/>
                <a:ea typeface="Arial"/>
                <a:cs typeface="Arial"/>
                <a:sym typeface="Arial"/>
              </a:rPr>
              <a:t>Superiority in status as victim</a:t>
            </a:r>
            <a:endParaRPr dirty="0"/>
          </a:p>
        </p:txBody>
      </p:sp>
    </p:spTree>
    <p:extLst>
      <p:ext uri="{BB962C8B-B14F-4D97-AF65-F5344CB8AC3E}">
        <p14:creationId xmlns:p14="http://schemas.microsoft.com/office/powerpoint/2010/main" val="512426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fade">
                                      <p:cBhvr>
                                        <p:cTn id="7" dur="500"/>
                                        <p:tgtEl>
                                          <p:spTgt spid="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457"/>
        <p:cNvGrpSpPr/>
        <p:nvPr/>
      </p:nvGrpSpPr>
      <p:grpSpPr>
        <a:xfrm>
          <a:off x="0" y="0"/>
          <a:ext cx="0" cy="0"/>
          <a:chOff x="0" y="0"/>
          <a:chExt cx="0" cy="0"/>
        </a:xfrm>
      </p:grpSpPr>
      <p:sp>
        <p:nvSpPr>
          <p:cNvPr id="458" name="Google Shape;458;p56"/>
          <p:cNvSpPr txBox="1">
            <a:spLocks noGrp="1"/>
          </p:cNvSpPr>
          <p:nvPr>
            <p:ph type="body" idx="1"/>
          </p:nvPr>
        </p:nvSpPr>
        <p:spPr>
          <a:xfrm>
            <a:off x="838200" y="448531"/>
            <a:ext cx="10515600" cy="4351338"/>
          </a:xfrm>
          <a:prstGeom prst="rect">
            <a:avLst/>
          </a:prstGeom>
          <a:noFill/>
          <a:ln>
            <a:noFill/>
          </a:ln>
        </p:spPr>
        <p:txBody>
          <a:bodyPr spcFirstLastPara="1" wrap="square" lIns="91425" tIns="45700" rIns="91425" bIns="45700" anchor="t" anchorCtr="0">
            <a:normAutofit/>
          </a:bodyPr>
          <a:lstStyle/>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People in the BOC are empowered to help </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Integrated, cohesive view of self </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Vision for change, strong sense of hope</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Gratitude</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Others-focused </a:t>
            </a:r>
            <a:endParaRPr/>
          </a:p>
        </p:txBody>
      </p:sp>
      <p:sp>
        <p:nvSpPr>
          <p:cNvPr id="459" name="Google Shape;459;p56"/>
          <p:cNvSpPr/>
          <p:nvPr/>
        </p:nvSpPr>
        <p:spPr>
          <a:xfrm>
            <a:off x="420914" y="5123546"/>
            <a:ext cx="1371600" cy="1371600"/>
          </a:xfrm>
          <a:prstGeom prst="ellipse">
            <a:avLst/>
          </a:prstGeom>
          <a:noFill/>
          <a:ln w="381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60" name="Google Shape;460;p56"/>
          <p:cNvSpPr txBox="1"/>
          <p:nvPr/>
        </p:nvSpPr>
        <p:spPr>
          <a:xfrm>
            <a:off x="527957" y="5209181"/>
            <a:ext cx="1157514" cy="120028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7200"/>
              <a:buFont typeface="Arial"/>
              <a:buNone/>
            </a:pPr>
            <a:r>
              <a:rPr lang="en-US" sz="7200" b="0" i="0" u="none" strike="noStrike" cap="none">
                <a:solidFill>
                  <a:schemeClr val="accent4"/>
                </a:solidFill>
                <a:latin typeface="Arial"/>
                <a:ea typeface="Arial"/>
                <a:cs typeface="Arial"/>
                <a:sym typeface="Arial"/>
              </a:rPr>
              <a:t>4</a:t>
            </a:r>
            <a:endParaRPr sz="2400" b="0" i="0" u="none" strike="noStrike" cap="none">
              <a:solidFill>
                <a:schemeClr val="accent4"/>
              </a:solidFill>
              <a:latin typeface="Arial"/>
              <a:ea typeface="Arial"/>
              <a:cs typeface="Arial"/>
              <a:sym typeface="Arial"/>
            </a:endParaRPr>
          </a:p>
        </p:txBody>
      </p:sp>
      <p:sp>
        <p:nvSpPr>
          <p:cNvPr id="461" name="Google Shape;461;p56"/>
          <p:cNvSpPr txBox="1"/>
          <p:nvPr/>
        </p:nvSpPr>
        <p:spPr>
          <a:xfrm>
            <a:off x="2144486" y="4980215"/>
            <a:ext cx="9858829" cy="1532762"/>
          </a:xfrm>
          <a:prstGeom prst="rect">
            <a:avLst/>
          </a:prstGeom>
          <a:noFill/>
          <a:ln>
            <a:noFill/>
          </a:ln>
        </p:spPr>
        <p:txBody>
          <a:bodyPr spcFirstLastPara="1" wrap="square" lIns="91425" tIns="45700" rIns="91425" bIns="45700" anchor="ctr" anchorCtr="0">
            <a:normAutofit fontScale="90000" lnSpcReduction="10000"/>
          </a:bodyPr>
          <a:lstStyle/>
          <a:p>
            <a:pPr marL="0" marR="0" lvl="0" indent="0" algn="l" rtl="0">
              <a:lnSpc>
                <a:spcPct val="90000"/>
              </a:lnSpc>
              <a:spcBef>
                <a:spcPts val="0"/>
              </a:spcBef>
              <a:spcAft>
                <a:spcPts val="0"/>
              </a:spcAft>
              <a:buClr>
                <a:schemeClr val="accent4"/>
              </a:buClr>
              <a:buSzPct val="133333"/>
              <a:buFont typeface="Arial"/>
              <a:buNone/>
            </a:pPr>
            <a:r>
              <a:rPr lang="en-US" sz="6000" b="0" i="0" u="none" strike="noStrike" cap="none">
                <a:solidFill>
                  <a:schemeClr val="accent4"/>
                </a:solidFill>
                <a:latin typeface="Arial"/>
                <a:ea typeface="Arial"/>
                <a:cs typeface="Arial"/>
                <a:sym typeface="Arial"/>
              </a:rPr>
              <a:t>What is the impact of a biblical view of identity?</a:t>
            </a:r>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457"/>
        <p:cNvGrpSpPr/>
        <p:nvPr/>
      </p:nvGrpSpPr>
      <p:grpSpPr>
        <a:xfrm>
          <a:off x="0" y="0"/>
          <a:ext cx="0" cy="0"/>
          <a:chOff x="0" y="0"/>
          <a:chExt cx="0" cy="0"/>
        </a:xfrm>
      </p:grpSpPr>
      <p:sp>
        <p:nvSpPr>
          <p:cNvPr id="458" name="Google Shape;458;p56"/>
          <p:cNvSpPr txBox="1">
            <a:spLocks noGrp="1"/>
          </p:cNvSpPr>
          <p:nvPr>
            <p:ph type="body" idx="1"/>
          </p:nvPr>
        </p:nvSpPr>
        <p:spPr>
          <a:xfrm>
            <a:off x="838200" y="448531"/>
            <a:ext cx="10515600" cy="4351338"/>
          </a:xfrm>
          <a:prstGeom prst="rect">
            <a:avLst/>
          </a:prstGeom>
          <a:noFill/>
          <a:ln>
            <a:noFill/>
          </a:ln>
        </p:spPr>
        <p:txBody>
          <a:bodyPr spcFirstLastPara="1" wrap="square" lIns="91425" tIns="45700" rIns="91425" bIns="45700" anchor="t" anchorCtr="0">
            <a:normAutofit/>
          </a:bodyPr>
          <a:lstStyle/>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People in the BOC are empowered to help </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Integrated, cohesive view of self </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Vision for change, strong sense of hope</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Gratitude</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Others-focused </a:t>
            </a:r>
            <a:endParaRPr/>
          </a:p>
        </p:txBody>
      </p:sp>
      <p:sp>
        <p:nvSpPr>
          <p:cNvPr id="459" name="Google Shape;459;p56"/>
          <p:cNvSpPr/>
          <p:nvPr/>
        </p:nvSpPr>
        <p:spPr>
          <a:xfrm>
            <a:off x="420914" y="5123546"/>
            <a:ext cx="1371600" cy="1371600"/>
          </a:xfrm>
          <a:prstGeom prst="ellipse">
            <a:avLst/>
          </a:prstGeom>
          <a:noFill/>
          <a:ln w="381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60" name="Google Shape;460;p56"/>
          <p:cNvSpPr txBox="1"/>
          <p:nvPr/>
        </p:nvSpPr>
        <p:spPr>
          <a:xfrm>
            <a:off x="527957" y="5209181"/>
            <a:ext cx="1157514" cy="120028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7200"/>
              <a:buFont typeface="Arial"/>
              <a:buNone/>
            </a:pPr>
            <a:r>
              <a:rPr lang="en-US" sz="7200" b="0" i="0" u="none" strike="noStrike" cap="none">
                <a:solidFill>
                  <a:schemeClr val="accent4"/>
                </a:solidFill>
                <a:latin typeface="Arial"/>
                <a:ea typeface="Arial"/>
                <a:cs typeface="Arial"/>
                <a:sym typeface="Arial"/>
              </a:rPr>
              <a:t>4</a:t>
            </a:r>
            <a:endParaRPr sz="2400" b="0" i="0" u="none" strike="noStrike" cap="none">
              <a:solidFill>
                <a:schemeClr val="accent4"/>
              </a:solidFill>
              <a:latin typeface="Arial"/>
              <a:ea typeface="Arial"/>
              <a:cs typeface="Arial"/>
              <a:sym typeface="Arial"/>
            </a:endParaRPr>
          </a:p>
        </p:txBody>
      </p:sp>
      <p:sp>
        <p:nvSpPr>
          <p:cNvPr id="461" name="Google Shape;461;p56"/>
          <p:cNvSpPr txBox="1"/>
          <p:nvPr/>
        </p:nvSpPr>
        <p:spPr>
          <a:xfrm>
            <a:off x="2144486" y="4980215"/>
            <a:ext cx="9858829" cy="1532762"/>
          </a:xfrm>
          <a:prstGeom prst="rect">
            <a:avLst/>
          </a:prstGeom>
          <a:noFill/>
          <a:ln>
            <a:noFill/>
          </a:ln>
        </p:spPr>
        <p:txBody>
          <a:bodyPr spcFirstLastPara="1" wrap="square" lIns="91425" tIns="45700" rIns="91425" bIns="45700" anchor="ctr" anchorCtr="0">
            <a:normAutofit fontScale="90000" lnSpcReduction="10000"/>
          </a:bodyPr>
          <a:lstStyle/>
          <a:p>
            <a:pPr marL="0" marR="0" lvl="0" indent="0" algn="l" rtl="0">
              <a:lnSpc>
                <a:spcPct val="90000"/>
              </a:lnSpc>
              <a:spcBef>
                <a:spcPts val="0"/>
              </a:spcBef>
              <a:spcAft>
                <a:spcPts val="0"/>
              </a:spcAft>
              <a:buClr>
                <a:schemeClr val="accent4"/>
              </a:buClr>
              <a:buSzPct val="133333"/>
              <a:buFont typeface="Arial"/>
              <a:buNone/>
            </a:pPr>
            <a:r>
              <a:rPr lang="en-US" sz="6000" b="0" i="0" u="none" strike="noStrike" cap="none">
                <a:solidFill>
                  <a:schemeClr val="accent4"/>
                </a:solidFill>
                <a:latin typeface="Arial"/>
                <a:ea typeface="Arial"/>
                <a:cs typeface="Arial"/>
                <a:sym typeface="Arial"/>
              </a:rPr>
              <a:t>What is the impact of a biblical view of identity?</a:t>
            </a:r>
            <a:endParaRPr/>
          </a:p>
        </p:txBody>
      </p:sp>
      <p:sp>
        <p:nvSpPr>
          <p:cNvPr id="462" name="Google Shape;462;p56"/>
          <p:cNvSpPr txBox="1"/>
          <p:nvPr/>
        </p:nvSpPr>
        <p:spPr>
          <a:xfrm>
            <a:off x="2476500" y="448531"/>
            <a:ext cx="9294586" cy="3477835"/>
          </a:xfrm>
          <a:prstGeom prst="rect">
            <a:avLst/>
          </a:prstGeom>
          <a:solidFill>
            <a:srgbClr val="0070C0"/>
          </a:solid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4400" b="0" i="0" u="none" strike="noStrike" cap="none" dirty="0">
                <a:solidFill>
                  <a:schemeClr val="lt1"/>
                </a:solidFill>
                <a:latin typeface="Arial"/>
                <a:ea typeface="Arial"/>
                <a:cs typeface="Arial"/>
                <a:sym typeface="Arial"/>
              </a:rPr>
              <a:t>“One </a:t>
            </a:r>
            <a:r>
              <a:rPr lang="en-US" sz="4400" b="0" i="0" u="none" strike="noStrike" cap="none" dirty="0" err="1">
                <a:solidFill>
                  <a:schemeClr val="lt1"/>
                </a:solidFill>
                <a:latin typeface="Arial"/>
                <a:ea typeface="Arial"/>
                <a:cs typeface="Arial"/>
                <a:sym typeface="Arial"/>
              </a:rPr>
              <a:t>Anothers</a:t>
            </a:r>
            <a:r>
              <a:rPr lang="en-US" sz="4400" b="0" i="0" u="none" strike="noStrike" cap="none" dirty="0">
                <a:solidFill>
                  <a:schemeClr val="lt1"/>
                </a:solidFill>
                <a:latin typeface="Arial"/>
                <a:ea typeface="Arial"/>
                <a:cs typeface="Arial"/>
                <a:sym typeface="Arial"/>
              </a:rPr>
              <a:t>:” </a:t>
            </a:r>
            <a:r>
              <a:rPr lang="en-US" sz="4400" b="0" i="0" u="none" strike="noStrike" cap="none" dirty="0" smtClean="0">
                <a:solidFill>
                  <a:schemeClr val="lt1"/>
                </a:solidFill>
                <a:latin typeface="Arial"/>
                <a:ea typeface="Arial"/>
                <a:cs typeface="Arial"/>
                <a:sym typeface="Arial"/>
              </a:rPr>
              <a:t>Jas </a:t>
            </a:r>
            <a:r>
              <a:rPr lang="en-US" sz="4400" b="0" i="0" u="none" strike="noStrike" cap="none" dirty="0">
                <a:solidFill>
                  <a:schemeClr val="lt1"/>
                </a:solidFill>
                <a:latin typeface="Arial"/>
                <a:ea typeface="Arial"/>
                <a:cs typeface="Arial"/>
                <a:sym typeface="Arial"/>
              </a:rPr>
              <a:t>5:16; 1 </a:t>
            </a:r>
            <a:r>
              <a:rPr lang="en-US" sz="4400" b="0" i="0" u="none" strike="noStrike" cap="none" dirty="0" smtClean="0">
                <a:solidFill>
                  <a:schemeClr val="lt1"/>
                </a:solidFill>
                <a:latin typeface="Arial"/>
                <a:ea typeface="Arial"/>
                <a:cs typeface="Arial"/>
                <a:sym typeface="Arial"/>
              </a:rPr>
              <a:t>Pet </a:t>
            </a:r>
            <a:r>
              <a:rPr lang="en-US" sz="4400" b="0" i="0" u="none" strike="noStrike" cap="none" dirty="0">
                <a:solidFill>
                  <a:schemeClr val="lt1"/>
                </a:solidFill>
                <a:latin typeface="Arial"/>
                <a:ea typeface="Arial"/>
                <a:cs typeface="Arial"/>
                <a:sym typeface="Arial"/>
              </a:rPr>
              <a:t>4:9; 1 </a:t>
            </a:r>
            <a:r>
              <a:rPr lang="en-US" sz="4400" b="0" i="0" u="none" strike="noStrike" cap="none" dirty="0" err="1" smtClean="0">
                <a:solidFill>
                  <a:schemeClr val="lt1"/>
                </a:solidFill>
                <a:latin typeface="Arial"/>
                <a:ea typeface="Arial"/>
                <a:cs typeface="Arial"/>
                <a:sym typeface="Arial"/>
              </a:rPr>
              <a:t>Thess</a:t>
            </a:r>
            <a:r>
              <a:rPr lang="en-US" sz="4400" b="0" i="0" u="none" strike="noStrike" cap="none" dirty="0" smtClean="0">
                <a:solidFill>
                  <a:schemeClr val="lt1"/>
                </a:solidFill>
                <a:latin typeface="Arial"/>
                <a:ea typeface="Arial"/>
                <a:cs typeface="Arial"/>
                <a:sym typeface="Arial"/>
              </a:rPr>
              <a:t> </a:t>
            </a:r>
            <a:r>
              <a:rPr lang="en-US" sz="4400" b="0" i="0" u="none" strike="noStrike" cap="none" dirty="0">
                <a:solidFill>
                  <a:schemeClr val="lt1"/>
                </a:solidFill>
                <a:latin typeface="Arial"/>
                <a:ea typeface="Arial"/>
                <a:cs typeface="Arial"/>
                <a:sym typeface="Arial"/>
              </a:rPr>
              <a:t>5:11; </a:t>
            </a:r>
            <a:r>
              <a:rPr lang="en-US" sz="4400" b="0" i="0" u="none" strike="noStrike" cap="none" dirty="0" err="1" smtClean="0">
                <a:solidFill>
                  <a:schemeClr val="lt1"/>
                </a:solidFill>
                <a:latin typeface="Arial"/>
                <a:ea typeface="Arial"/>
                <a:cs typeface="Arial"/>
                <a:sym typeface="Arial"/>
              </a:rPr>
              <a:t>Heb</a:t>
            </a:r>
            <a:r>
              <a:rPr lang="en-US" sz="4400" b="0" i="0" u="none" strike="noStrike" cap="none" dirty="0" smtClean="0">
                <a:solidFill>
                  <a:schemeClr val="lt1"/>
                </a:solidFill>
                <a:latin typeface="Arial"/>
                <a:ea typeface="Arial"/>
                <a:cs typeface="Arial"/>
                <a:sym typeface="Arial"/>
              </a:rPr>
              <a:t> </a:t>
            </a:r>
            <a:r>
              <a:rPr lang="en-US" sz="4400" b="0" i="0" u="none" strike="noStrike" cap="none" dirty="0">
                <a:solidFill>
                  <a:schemeClr val="lt1"/>
                </a:solidFill>
                <a:latin typeface="Arial"/>
                <a:ea typeface="Arial"/>
                <a:cs typeface="Arial"/>
                <a:sym typeface="Arial"/>
              </a:rPr>
              <a:t>3:13; 10:25; </a:t>
            </a:r>
            <a:endParaRPr lang="en-US" sz="4400" b="0" i="0" u="none" strike="noStrike" cap="none" dirty="0" smtClean="0">
              <a:solidFill>
                <a:schemeClr val="lt1"/>
              </a:solidFill>
              <a:latin typeface="Arial"/>
              <a:ea typeface="Arial"/>
              <a:cs typeface="Arial"/>
              <a:sym typeface="Arial"/>
            </a:endParaRPr>
          </a:p>
          <a:p>
            <a:pPr marL="0" marR="0" lvl="0" indent="0" algn="l" rtl="0">
              <a:lnSpc>
                <a:spcPct val="100000"/>
              </a:lnSpc>
              <a:spcBef>
                <a:spcPts val="0"/>
              </a:spcBef>
              <a:spcAft>
                <a:spcPts val="0"/>
              </a:spcAft>
              <a:buNone/>
            </a:pPr>
            <a:r>
              <a:rPr lang="en-US" sz="4400" b="0" i="0" u="none" strike="noStrike" cap="none" dirty="0" smtClean="0">
                <a:solidFill>
                  <a:schemeClr val="lt1"/>
                </a:solidFill>
                <a:latin typeface="Arial"/>
                <a:ea typeface="Arial"/>
                <a:cs typeface="Arial"/>
                <a:sym typeface="Arial"/>
              </a:rPr>
              <a:t>Col </a:t>
            </a:r>
            <a:r>
              <a:rPr lang="en-US" sz="4400" b="0" i="0" u="none" strike="noStrike" cap="none" dirty="0">
                <a:solidFill>
                  <a:schemeClr val="lt1"/>
                </a:solidFill>
                <a:latin typeface="Arial"/>
                <a:ea typeface="Arial"/>
                <a:cs typeface="Arial"/>
                <a:sym typeface="Arial"/>
              </a:rPr>
              <a:t>3:16; </a:t>
            </a:r>
            <a:r>
              <a:rPr lang="en-US" sz="4400" b="0" i="0" u="none" strike="noStrike" cap="none" dirty="0" smtClean="0">
                <a:solidFill>
                  <a:schemeClr val="lt1"/>
                </a:solidFill>
                <a:latin typeface="Arial"/>
                <a:ea typeface="Arial"/>
                <a:cs typeface="Arial"/>
                <a:sym typeface="Arial"/>
              </a:rPr>
              <a:t>Rom </a:t>
            </a:r>
            <a:r>
              <a:rPr lang="en-US" sz="4400" b="0" i="0" u="none" strike="noStrike" cap="none" dirty="0">
                <a:solidFill>
                  <a:schemeClr val="lt1"/>
                </a:solidFill>
                <a:latin typeface="Arial"/>
                <a:ea typeface="Arial"/>
                <a:cs typeface="Arial"/>
                <a:sym typeface="Arial"/>
              </a:rPr>
              <a:t>15:14; </a:t>
            </a:r>
            <a:r>
              <a:rPr lang="en-US" sz="4400" b="0" i="0" u="none" strike="noStrike" cap="none" dirty="0" err="1" smtClean="0">
                <a:solidFill>
                  <a:schemeClr val="lt1"/>
                </a:solidFill>
                <a:latin typeface="Arial"/>
                <a:ea typeface="Arial"/>
                <a:cs typeface="Arial"/>
                <a:sym typeface="Arial"/>
              </a:rPr>
              <a:t>Eph</a:t>
            </a:r>
            <a:r>
              <a:rPr lang="en-US" sz="4400" b="0" i="0" u="none" strike="noStrike" cap="none" dirty="0" smtClean="0">
                <a:solidFill>
                  <a:schemeClr val="lt1"/>
                </a:solidFill>
                <a:latin typeface="Arial"/>
                <a:ea typeface="Arial"/>
                <a:cs typeface="Arial"/>
                <a:sym typeface="Arial"/>
              </a:rPr>
              <a:t> </a:t>
            </a:r>
            <a:r>
              <a:rPr lang="en-US" sz="4400" b="0" i="0" u="none" strike="noStrike" cap="none" dirty="0">
                <a:solidFill>
                  <a:schemeClr val="lt1"/>
                </a:solidFill>
                <a:latin typeface="Arial"/>
                <a:ea typeface="Arial"/>
                <a:cs typeface="Arial"/>
                <a:sym typeface="Arial"/>
              </a:rPr>
              <a:t>4:32; </a:t>
            </a:r>
            <a:endParaRPr lang="en-US" sz="4400" b="0" i="0" u="none" strike="noStrike" cap="none" dirty="0" smtClean="0">
              <a:solidFill>
                <a:schemeClr val="lt1"/>
              </a:solidFill>
              <a:latin typeface="Arial"/>
              <a:ea typeface="Arial"/>
              <a:cs typeface="Arial"/>
              <a:sym typeface="Arial"/>
            </a:endParaRPr>
          </a:p>
          <a:p>
            <a:pPr marL="0" marR="0" lvl="0" indent="0" algn="l" rtl="0">
              <a:lnSpc>
                <a:spcPct val="100000"/>
              </a:lnSpc>
              <a:spcBef>
                <a:spcPts val="0"/>
              </a:spcBef>
              <a:spcAft>
                <a:spcPts val="0"/>
              </a:spcAft>
              <a:buNone/>
            </a:pPr>
            <a:r>
              <a:rPr lang="en-US" sz="4400" b="0" i="0" u="none" strike="noStrike" cap="none" dirty="0" smtClean="0">
                <a:solidFill>
                  <a:schemeClr val="lt1"/>
                </a:solidFill>
                <a:latin typeface="Arial"/>
                <a:ea typeface="Arial"/>
                <a:cs typeface="Arial"/>
                <a:sym typeface="Arial"/>
              </a:rPr>
              <a:t>Col </a:t>
            </a:r>
            <a:r>
              <a:rPr lang="en-US" sz="4400" b="0" i="0" u="none" strike="noStrike" cap="none" dirty="0">
                <a:solidFill>
                  <a:schemeClr val="lt1"/>
                </a:solidFill>
                <a:latin typeface="Arial"/>
                <a:ea typeface="Arial"/>
                <a:cs typeface="Arial"/>
                <a:sym typeface="Arial"/>
              </a:rPr>
              <a:t>3:13; </a:t>
            </a:r>
            <a:r>
              <a:rPr lang="en-US" sz="4400" b="0" i="0" u="none" strike="noStrike" cap="none" dirty="0" smtClean="0">
                <a:solidFill>
                  <a:schemeClr val="lt1"/>
                </a:solidFill>
                <a:latin typeface="Arial"/>
                <a:ea typeface="Arial"/>
                <a:cs typeface="Arial"/>
                <a:sym typeface="Arial"/>
              </a:rPr>
              <a:t>Rom </a:t>
            </a:r>
            <a:r>
              <a:rPr lang="en-US" sz="4400" b="0" i="0" u="none" strike="noStrike" cap="none" dirty="0">
                <a:solidFill>
                  <a:schemeClr val="lt1"/>
                </a:solidFill>
                <a:latin typeface="Arial"/>
                <a:ea typeface="Arial"/>
                <a:cs typeface="Arial"/>
                <a:sym typeface="Arial"/>
              </a:rPr>
              <a:t>14:1; 15:7; </a:t>
            </a:r>
            <a:r>
              <a:rPr lang="en-US" sz="4400" b="0" i="0" u="none" strike="noStrike" cap="none" dirty="0" smtClean="0">
                <a:solidFill>
                  <a:schemeClr val="lt1"/>
                </a:solidFill>
                <a:latin typeface="Arial"/>
                <a:ea typeface="Arial"/>
                <a:cs typeface="Arial"/>
                <a:sym typeface="Arial"/>
              </a:rPr>
              <a:t>Gal </a:t>
            </a:r>
            <a:r>
              <a:rPr lang="en-US" sz="4400" b="0" i="0" u="none" strike="noStrike" cap="none" dirty="0">
                <a:solidFill>
                  <a:schemeClr val="lt1"/>
                </a:solidFill>
                <a:latin typeface="Arial"/>
                <a:ea typeface="Arial"/>
                <a:cs typeface="Arial"/>
                <a:sym typeface="Arial"/>
              </a:rPr>
              <a:t>5:13; </a:t>
            </a:r>
            <a:r>
              <a:rPr lang="en-US" sz="4400" b="0" i="0" u="none" strike="noStrike" cap="none" dirty="0" smtClean="0">
                <a:solidFill>
                  <a:schemeClr val="lt1"/>
                </a:solidFill>
                <a:latin typeface="Arial"/>
                <a:ea typeface="Arial"/>
                <a:cs typeface="Arial"/>
                <a:sym typeface="Arial"/>
              </a:rPr>
              <a:t>Rom </a:t>
            </a:r>
            <a:r>
              <a:rPr lang="en-US" sz="4400" b="0" i="0" u="none" strike="noStrike" cap="none" dirty="0">
                <a:solidFill>
                  <a:schemeClr val="lt1"/>
                </a:solidFill>
                <a:latin typeface="Arial"/>
                <a:ea typeface="Arial"/>
                <a:cs typeface="Arial"/>
                <a:sym typeface="Arial"/>
              </a:rPr>
              <a:t>12:10; 1 </a:t>
            </a:r>
            <a:r>
              <a:rPr lang="en-US" sz="4400" b="0" i="0" u="none" strike="noStrike" cap="none" dirty="0" err="1" smtClean="0">
                <a:solidFill>
                  <a:schemeClr val="lt1"/>
                </a:solidFill>
                <a:latin typeface="Arial"/>
                <a:ea typeface="Arial"/>
                <a:cs typeface="Arial"/>
                <a:sym typeface="Arial"/>
              </a:rPr>
              <a:t>Thess</a:t>
            </a:r>
            <a:r>
              <a:rPr lang="en-US" sz="4400" b="0" i="0" u="none" strike="noStrike" cap="none" dirty="0" smtClean="0">
                <a:solidFill>
                  <a:schemeClr val="lt1"/>
                </a:solidFill>
                <a:latin typeface="Arial"/>
                <a:ea typeface="Arial"/>
                <a:cs typeface="Arial"/>
                <a:sym typeface="Arial"/>
              </a:rPr>
              <a:t> </a:t>
            </a:r>
            <a:r>
              <a:rPr lang="en-US" sz="4400" b="0" i="0" u="none" strike="noStrike" cap="none" dirty="0">
                <a:solidFill>
                  <a:schemeClr val="lt1"/>
                </a:solidFill>
                <a:latin typeface="Arial"/>
                <a:ea typeface="Arial"/>
                <a:cs typeface="Arial"/>
                <a:sym typeface="Arial"/>
              </a:rPr>
              <a:t>5:11</a:t>
            </a:r>
            <a:endParaRPr dirty="0"/>
          </a:p>
        </p:txBody>
      </p:sp>
    </p:spTree>
    <p:extLst>
      <p:ext uri="{BB962C8B-B14F-4D97-AF65-F5344CB8AC3E}">
        <p14:creationId xmlns:p14="http://schemas.microsoft.com/office/powerpoint/2010/main" val="3460876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62"/>
                                        </p:tgtEl>
                                        <p:attrNameLst>
                                          <p:attrName>style.visibility</p:attrName>
                                        </p:attrNameLst>
                                      </p:cBhvr>
                                      <p:to>
                                        <p:strVal val="visible"/>
                                      </p:to>
                                    </p:set>
                                    <p:animEffect transition="in" filter="fade">
                                      <p:cBhvr>
                                        <p:cTn id="7" dur="500"/>
                                        <p:tgtEl>
                                          <p:spTgt spid="4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467"/>
        <p:cNvGrpSpPr/>
        <p:nvPr/>
      </p:nvGrpSpPr>
      <p:grpSpPr>
        <a:xfrm>
          <a:off x="0" y="0"/>
          <a:ext cx="0" cy="0"/>
          <a:chOff x="0" y="0"/>
          <a:chExt cx="0" cy="0"/>
        </a:xfrm>
      </p:grpSpPr>
      <p:sp>
        <p:nvSpPr>
          <p:cNvPr id="468" name="Google Shape;468;p57"/>
          <p:cNvSpPr txBox="1">
            <a:spLocks noGrp="1"/>
          </p:cNvSpPr>
          <p:nvPr>
            <p:ph type="body" idx="1"/>
          </p:nvPr>
        </p:nvSpPr>
        <p:spPr>
          <a:xfrm>
            <a:off x="114299" y="154617"/>
            <a:ext cx="11919857" cy="6548766"/>
          </a:xfrm>
          <a:prstGeom prst="rect">
            <a:avLst/>
          </a:prstGeom>
          <a:noFill/>
          <a:ln>
            <a:noFill/>
          </a:ln>
        </p:spPr>
        <p:txBody>
          <a:bodyPr spcFirstLastPara="1" wrap="square" lIns="91425" tIns="45700" rIns="91425" bIns="45700" anchor="t" anchorCtr="0">
            <a:noAutofit/>
          </a:bodyPr>
          <a:lstStyle/>
          <a:p>
            <a:pPr marL="114300" lvl="0" indent="0" algn="l" rtl="0">
              <a:lnSpc>
                <a:spcPct val="90000"/>
              </a:lnSpc>
              <a:spcBef>
                <a:spcPts val="1000"/>
              </a:spcBef>
              <a:spcAft>
                <a:spcPts val="0"/>
              </a:spcAft>
              <a:buClr>
                <a:schemeClr val="lt1"/>
              </a:buClr>
              <a:buSzPts val="5400"/>
              <a:buNone/>
            </a:pPr>
            <a:r>
              <a:rPr lang="en-US" sz="5400">
                <a:solidFill>
                  <a:schemeClr val="lt1"/>
                </a:solidFill>
                <a:latin typeface="Arial"/>
                <a:ea typeface="Arial"/>
                <a:cs typeface="Arial"/>
                <a:sym typeface="Arial"/>
              </a:rPr>
              <a:t>But the goal of our instruction is love from a pure heart, from a good conscience, and from a sincere faith.</a:t>
            </a:r>
            <a:endParaRPr/>
          </a:p>
        </p:txBody>
      </p:sp>
      <p:sp>
        <p:nvSpPr>
          <p:cNvPr id="469" name="Google Shape;469;p57"/>
          <p:cNvSpPr txBox="1"/>
          <p:nvPr/>
        </p:nvSpPr>
        <p:spPr>
          <a:xfrm>
            <a:off x="7400926" y="5438147"/>
            <a:ext cx="4508048" cy="1265236"/>
          </a:xfrm>
          <a:prstGeom prst="rect">
            <a:avLst/>
          </a:prstGeom>
          <a:noFill/>
          <a:ln w="9525" cap="flat" cmpd="sng">
            <a:solidFill>
              <a:schemeClr val="lt1"/>
            </a:solidFill>
            <a:prstDash val="solid"/>
            <a:round/>
            <a:headEnd type="none" w="sm" len="sm"/>
            <a:tailEnd type="none" w="sm" len="sm"/>
          </a:ln>
        </p:spPr>
        <p:txBody>
          <a:bodyPr spcFirstLastPara="1" wrap="square" lIns="91425" tIns="45700" rIns="91425" bIns="45700" anchor="ctr" anchorCtr="0">
            <a:normAutofit fontScale="90000"/>
          </a:bodyPr>
          <a:lstStyle/>
          <a:p>
            <a:pPr marL="0" marR="0" lvl="0" indent="0" algn="l" rtl="0">
              <a:lnSpc>
                <a:spcPct val="90000"/>
              </a:lnSpc>
              <a:spcBef>
                <a:spcPts val="0"/>
              </a:spcBef>
              <a:spcAft>
                <a:spcPts val="0"/>
              </a:spcAft>
              <a:buClr>
                <a:schemeClr val="accent4"/>
              </a:buClr>
              <a:buSzPct val="133333"/>
              <a:buFont typeface="Arial"/>
              <a:buNone/>
            </a:pPr>
            <a:r>
              <a:rPr lang="en-US" sz="6000" b="0" i="0" u="none" strike="noStrike" cap="none" dirty="0">
                <a:solidFill>
                  <a:schemeClr val="lt1"/>
                </a:solidFill>
                <a:latin typeface="Arial"/>
                <a:ea typeface="Arial"/>
                <a:cs typeface="Arial"/>
                <a:sym typeface="Arial"/>
              </a:rPr>
              <a:t>1 Timothy 1:5</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474"/>
        <p:cNvGrpSpPr/>
        <p:nvPr/>
      </p:nvGrpSpPr>
      <p:grpSpPr>
        <a:xfrm>
          <a:off x="0" y="0"/>
          <a:ext cx="0" cy="0"/>
          <a:chOff x="0" y="0"/>
          <a:chExt cx="0" cy="0"/>
        </a:xfrm>
      </p:grpSpPr>
      <p:sp>
        <p:nvSpPr>
          <p:cNvPr id="475" name="Google Shape;475;p58"/>
          <p:cNvSpPr txBox="1">
            <a:spLocks noGrp="1"/>
          </p:cNvSpPr>
          <p:nvPr>
            <p:ph type="body" idx="1"/>
          </p:nvPr>
        </p:nvSpPr>
        <p:spPr>
          <a:xfrm>
            <a:off x="838200" y="448531"/>
            <a:ext cx="10515600" cy="4351338"/>
          </a:xfrm>
          <a:prstGeom prst="rect">
            <a:avLst/>
          </a:prstGeom>
          <a:noFill/>
          <a:ln>
            <a:noFill/>
          </a:ln>
        </p:spPr>
        <p:txBody>
          <a:bodyPr spcFirstLastPara="1" wrap="square" lIns="91425" tIns="45700" rIns="91425" bIns="45700" anchor="t" anchorCtr="0">
            <a:normAutofit/>
          </a:bodyPr>
          <a:lstStyle/>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People in the BOC are empowered to help </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Integrated, cohesive view of self </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Vision for change, strong sense of hope</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Gratitude</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Others-focused </a:t>
            </a:r>
            <a:endParaRPr/>
          </a:p>
        </p:txBody>
      </p:sp>
      <p:sp>
        <p:nvSpPr>
          <p:cNvPr id="476" name="Google Shape;476;p58"/>
          <p:cNvSpPr/>
          <p:nvPr/>
        </p:nvSpPr>
        <p:spPr>
          <a:xfrm>
            <a:off x="420914" y="5123546"/>
            <a:ext cx="1371600" cy="1371600"/>
          </a:xfrm>
          <a:prstGeom prst="ellipse">
            <a:avLst/>
          </a:prstGeom>
          <a:noFill/>
          <a:ln w="381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77" name="Google Shape;477;p58"/>
          <p:cNvSpPr txBox="1"/>
          <p:nvPr/>
        </p:nvSpPr>
        <p:spPr>
          <a:xfrm>
            <a:off x="527957" y="5209181"/>
            <a:ext cx="1157514" cy="120028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7200"/>
              <a:buFont typeface="Arial"/>
              <a:buNone/>
            </a:pPr>
            <a:r>
              <a:rPr lang="en-US" sz="7200" b="0" i="0" u="none" strike="noStrike" cap="none">
                <a:solidFill>
                  <a:schemeClr val="accent4"/>
                </a:solidFill>
                <a:latin typeface="Arial"/>
                <a:ea typeface="Arial"/>
                <a:cs typeface="Arial"/>
                <a:sym typeface="Arial"/>
              </a:rPr>
              <a:t>4</a:t>
            </a:r>
            <a:endParaRPr sz="2400" b="0" i="0" u="none" strike="noStrike" cap="none">
              <a:solidFill>
                <a:schemeClr val="accent4"/>
              </a:solidFill>
              <a:latin typeface="Arial"/>
              <a:ea typeface="Arial"/>
              <a:cs typeface="Arial"/>
              <a:sym typeface="Arial"/>
            </a:endParaRPr>
          </a:p>
        </p:txBody>
      </p:sp>
      <p:sp>
        <p:nvSpPr>
          <p:cNvPr id="478" name="Google Shape;478;p58"/>
          <p:cNvSpPr txBox="1"/>
          <p:nvPr/>
        </p:nvSpPr>
        <p:spPr>
          <a:xfrm>
            <a:off x="2144486" y="4980215"/>
            <a:ext cx="9858829" cy="1532762"/>
          </a:xfrm>
          <a:prstGeom prst="rect">
            <a:avLst/>
          </a:prstGeom>
          <a:noFill/>
          <a:ln>
            <a:noFill/>
          </a:ln>
        </p:spPr>
        <p:txBody>
          <a:bodyPr spcFirstLastPara="1" wrap="square" lIns="91425" tIns="45700" rIns="91425" bIns="45700" anchor="ctr" anchorCtr="0">
            <a:normAutofit fontScale="90000" lnSpcReduction="10000"/>
          </a:bodyPr>
          <a:lstStyle/>
          <a:p>
            <a:pPr marL="0" marR="0" lvl="0" indent="0" algn="l" rtl="0">
              <a:lnSpc>
                <a:spcPct val="90000"/>
              </a:lnSpc>
              <a:spcBef>
                <a:spcPts val="0"/>
              </a:spcBef>
              <a:spcAft>
                <a:spcPts val="0"/>
              </a:spcAft>
              <a:buClr>
                <a:schemeClr val="accent4"/>
              </a:buClr>
              <a:buSzPct val="133333"/>
              <a:buFont typeface="Arial"/>
              <a:buNone/>
            </a:pPr>
            <a:r>
              <a:rPr lang="en-US" sz="6000" b="0" i="0" u="none" strike="noStrike" cap="none">
                <a:solidFill>
                  <a:schemeClr val="accent4"/>
                </a:solidFill>
                <a:latin typeface="Arial"/>
                <a:ea typeface="Arial"/>
                <a:cs typeface="Arial"/>
                <a:sym typeface="Arial"/>
              </a:rPr>
              <a:t>What is the impact of a biblical view of identity?</a:t>
            </a:r>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482"/>
        <p:cNvGrpSpPr/>
        <p:nvPr/>
      </p:nvGrpSpPr>
      <p:grpSpPr>
        <a:xfrm>
          <a:off x="0" y="0"/>
          <a:ext cx="0" cy="0"/>
          <a:chOff x="0" y="0"/>
          <a:chExt cx="0" cy="0"/>
        </a:xfrm>
      </p:grpSpPr>
      <p:sp>
        <p:nvSpPr>
          <p:cNvPr id="483" name="Google Shape;483;p59"/>
          <p:cNvSpPr txBox="1">
            <a:spLocks noGrp="1"/>
          </p:cNvSpPr>
          <p:nvPr>
            <p:ph type="body" idx="1"/>
          </p:nvPr>
        </p:nvSpPr>
        <p:spPr>
          <a:xfrm>
            <a:off x="130630" y="160510"/>
            <a:ext cx="12000702"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6000">
                <a:solidFill>
                  <a:schemeClr val="lt1"/>
                </a:solidFill>
                <a:latin typeface="Arial"/>
                <a:ea typeface="Arial"/>
                <a:cs typeface="Arial"/>
                <a:sym typeface="Arial"/>
              </a:rPr>
              <a:t>God is at work redemptively in the midst of our sufferings by virtue of our being united with the One whose suffering ultimately led to resurrection and glory.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488"/>
        <p:cNvGrpSpPr/>
        <p:nvPr/>
      </p:nvGrpSpPr>
      <p:grpSpPr>
        <a:xfrm>
          <a:off x="0" y="0"/>
          <a:ext cx="0" cy="0"/>
          <a:chOff x="0" y="0"/>
          <a:chExt cx="0" cy="0"/>
        </a:xfrm>
      </p:grpSpPr>
      <p:sp>
        <p:nvSpPr>
          <p:cNvPr id="489" name="Google Shape;489;p60"/>
          <p:cNvSpPr txBox="1"/>
          <p:nvPr/>
        </p:nvSpPr>
        <p:spPr>
          <a:xfrm>
            <a:off x="1990078" y="2105601"/>
            <a:ext cx="8211844" cy="132339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8000"/>
              <a:buFont typeface="Arial"/>
              <a:buNone/>
            </a:pPr>
            <a:r>
              <a:rPr lang="en-US" sz="8000" b="0" i="0" u="none" strike="noStrike" cap="none">
                <a:solidFill>
                  <a:schemeClr val="lt1"/>
                </a:solidFill>
                <a:latin typeface="Arial"/>
                <a:ea typeface="Arial"/>
                <a:cs typeface="Arial"/>
                <a:sym typeface="Arial"/>
              </a:rPr>
              <a:t>Comments? Questions?</a:t>
            </a:r>
            <a:endParaRPr sz="2000" b="0" i="0" u="none" strike="noStrike" cap="none">
              <a:solidFill>
                <a:srgbClr val="000000"/>
              </a:solidFill>
              <a:latin typeface="Arial"/>
              <a:ea typeface="Arial"/>
              <a:cs typeface="Arial"/>
              <a:sym typeface="Arial"/>
            </a:endParaRPr>
          </a:p>
        </p:txBody>
      </p:sp>
      <p:sp>
        <p:nvSpPr>
          <p:cNvPr id="490" name="Google Shape;490;p60"/>
          <p:cNvSpPr txBox="1"/>
          <p:nvPr/>
        </p:nvSpPr>
        <p:spPr>
          <a:xfrm>
            <a:off x="7794171" y="5727576"/>
            <a:ext cx="4321629"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2400" b="0" i="0" u="none" strike="noStrike" cap="none" dirty="0">
                <a:solidFill>
                  <a:schemeClr val="lt1"/>
                </a:solidFill>
                <a:latin typeface="Arial"/>
                <a:ea typeface="Arial"/>
                <a:cs typeface="Arial"/>
                <a:sym typeface="Arial"/>
              </a:rPr>
              <a:t>Email me at casassak@dwellcc.org</a:t>
            </a:r>
            <a:endParaRP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494"/>
        <p:cNvGrpSpPr/>
        <p:nvPr/>
      </p:nvGrpSpPr>
      <p:grpSpPr>
        <a:xfrm>
          <a:off x="0" y="0"/>
          <a:ext cx="0" cy="0"/>
          <a:chOff x="0" y="0"/>
          <a:chExt cx="0" cy="0"/>
        </a:xfrm>
      </p:grpSpPr>
      <p:pic>
        <p:nvPicPr>
          <p:cNvPr id="495" name="Google Shape;495;p61"/>
          <p:cNvPicPr preferRelativeResize="0"/>
          <p:nvPr/>
        </p:nvPicPr>
        <p:blipFill rotWithShape="1">
          <a:blip r:embed="rId3">
            <a:alphaModFix/>
          </a:blip>
          <a:srcRect/>
          <a:stretch/>
        </p:blipFill>
        <p:spPr>
          <a:xfrm>
            <a:off x="0" y="0"/>
            <a:ext cx="12191997" cy="686077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5"/>
          <p:cNvSpPr txBox="1">
            <a:spLocks noGrp="1"/>
          </p:cNvSpPr>
          <p:nvPr>
            <p:ph type="body" idx="1"/>
          </p:nvPr>
        </p:nvSpPr>
        <p:spPr>
          <a:xfrm>
            <a:off x="0" y="160510"/>
            <a:ext cx="12131331"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The loudest voice in the room, at least in the Western world, tells us that our emotions are everything, the most important thing, the thing that most defines us. You live among a people whose actions and cultural practices proclaim over and over again that what you feel is the most important thing about you.</a:t>
            </a:r>
            <a:endParaRPr sz="4800" dirty="0"/>
          </a:p>
          <a:p>
            <a:pPr marL="0" lvl="0" indent="0" algn="l" rtl="0">
              <a:lnSpc>
                <a:spcPct val="90000"/>
              </a:lnSpc>
              <a:spcBef>
                <a:spcPts val="0"/>
              </a:spcBef>
              <a:spcAft>
                <a:spcPts val="0"/>
              </a:spcAft>
              <a:buClr>
                <a:schemeClr val="lt1"/>
              </a:buClr>
              <a:buSzPts val="5400"/>
              <a:buNone/>
            </a:pPr>
            <a:endParaRPr sz="4800" dirty="0">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6"/>
          <p:cNvSpPr txBox="1">
            <a:spLocks noGrp="1"/>
          </p:cNvSpPr>
          <p:nvPr>
            <p:ph type="body" idx="1"/>
          </p:nvPr>
        </p:nvSpPr>
        <p:spPr>
          <a:xfrm>
            <a:off x="838200" y="448490"/>
            <a:ext cx="10515600" cy="4351338"/>
          </a:xfrm>
          <a:prstGeom prst="rect">
            <a:avLst/>
          </a:prstGeom>
          <a:noFill/>
          <a:ln>
            <a:noFill/>
          </a:ln>
        </p:spPr>
        <p:txBody>
          <a:bodyPr spcFirstLastPara="1" wrap="square" lIns="91425" tIns="45700" rIns="91425" bIns="45700" anchor="t" anchorCtr="0">
            <a:normAutofit/>
          </a:bodyPr>
          <a:lstStyle/>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People in BOC feel extremely limited to help</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Fragmented view of self</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Lack of vision for change, can be self-fulfilling </a:t>
            </a:r>
            <a:endParaRPr/>
          </a:p>
          <a:p>
            <a:pPr marL="457200" lvl="0" indent="-342900" algn="l" rtl="0">
              <a:lnSpc>
                <a:spcPct val="90000"/>
              </a:lnSpc>
              <a:spcBef>
                <a:spcPts val="1000"/>
              </a:spcBef>
              <a:spcAft>
                <a:spcPts val="0"/>
              </a:spcAft>
              <a:buClr>
                <a:schemeClr val="lt1"/>
              </a:buClr>
              <a:buSzPts val="4000"/>
              <a:buFont typeface="Noto Sans Symbols"/>
              <a:buChar char="▪"/>
            </a:pPr>
            <a:r>
              <a:rPr lang="en-US" sz="4000">
                <a:solidFill>
                  <a:schemeClr val="lt1"/>
                </a:solidFill>
                <a:latin typeface="Arial"/>
                <a:ea typeface="Arial"/>
                <a:cs typeface="Arial"/>
                <a:sym typeface="Arial"/>
              </a:rPr>
              <a:t>Can lead to self pity and selfishness </a:t>
            </a:r>
            <a:endParaRPr sz="4000"/>
          </a:p>
        </p:txBody>
      </p:sp>
      <p:sp>
        <p:nvSpPr>
          <p:cNvPr id="131" name="Google Shape;131;p6"/>
          <p:cNvSpPr/>
          <p:nvPr/>
        </p:nvSpPr>
        <p:spPr>
          <a:xfrm>
            <a:off x="420914" y="5123546"/>
            <a:ext cx="1371600" cy="1371600"/>
          </a:xfrm>
          <a:prstGeom prst="ellipse">
            <a:avLst/>
          </a:prstGeom>
          <a:noFill/>
          <a:ln w="381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2" name="Google Shape;132;p6"/>
          <p:cNvSpPr txBox="1"/>
          <p:nvPr/>
        </p:nvSpPr>
        <p:spPr>
          <a:xfrm>
            <a:off x="527957" y="5209181"/>
            <a:ext cx="1157514" cy="120028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7200"/>
              <a:buFont typeface="Arial"/>
              <a:buNone/>
            </a:pPr>
            <a:r>
              <a:rPr lang="en-US" sz="7200" b="0" i="0" u="none" strike="noStrike" cap="none">
                <a:solidFill>
                  <a:schemeClr val="accent4"/>
                </a:solidFill>
                <a:latin typeface="Arial"/>
                <a:ea typeface="Arial"/>
                <a:cs typeface="Arial"/>
                <a:sym typeface="Arial"/>
              </a:rPr>
              <a:t>2</a:t>
            </a:r>
            <a:endParaRPr sz="2400" b="0" i="0" u="none" strike="noStrike" cap="none">
              <a:solidFill>
                <a:schemeClr val="accent4"/>
              </a:solidFill>
              <a:latin typeface="Arial"/>
              <a:ea typeface="Arial"/>
              <a:cs typeface="Arial"/>
              <a:sym typeface="Arial"/>
            </a:endParaRPr>
          </a:p>
        </p:txBody>
      </p:sp>
      <p:sp>
        <p:nvSpPr>
          <p:cNvPr id="133" name="Google Shape;133;p6"/>
          <p:cNvSpPr txBox="1"/>
          <p:nvPr/>
        </p:nvSpPr>
        <p:spPr>
          <a:xfrm>
            <a:off x="2144486" y="5187413"/>
            <a:ext cx="9858829" cy="1325563"/>
          </a:xfrm>
          <a:prstGeom prst="rect">
            <a:avLst/>
          </a:prstGeom>
          <a:noFill/>
          <a:ln>
            <a:noFill/>
          </a:ln>
        </p:spPr>
        <p:txBody>
          <a:bodyPr spcFirstLastPara="1" wrap="square" lIns="91425" tIns="45700" rIns="91425" bIns="45700" anchor="ctr" anchorCtr="0">
            <a:normAutofit fontScale="75000" lnSpcReduction="20000"/>
          </a:bodyPr>
          <a:lstStyle/>
          <a:p>
            <a:pPr marL="0" marR="0" lvl="0" indent="0" algn="l" rtl="0">
              <a:lnSpc>
                <a:spcPct val="90000"/>
              </a:lnSpc>
              <a:spcBef>
                <a:spcPts val="0"/>
              </a:spcBef>
              <a:spcAft>
                <a:spcPts val="0"/>
              </a:spcAft>
              <a:buClr>
                <a:schemeClr val="accent4"/>
              </a:buClr>
              <a:buSzPct val="111111"/>
              <a:buFont typeface="Arial"/>
              <a:buNone/>
            </a:pPr>
            <a:r>
              <a:rPr lang="en-US" sz="7200" b="0" i="0" u="none" strike="noStrike" cap="none">
                <a:solidFill>
                  <a:schemeClr val="accent4"/>
                </a:solidFill>
                <a:latin typeface="Arial"/>
                <a:ea typeface="Arial"/>
                <a:cs typeface="Arial"/>
                <a:sym typeface="Arial"/>
              </a:rPr>
              <a:t>What is wrong with this thinking?</a:t>
            </a:r>
            <a:endParaRPr sz="4400" b="0" i="0" u="none" strike="noStrike" cap="none">
              <a:solidFill>
                <a:schemeClr val="dk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0">
                                            <p:txEl>
                                              <p:pRg st="0" end="0"/>
                                            </p:txEl>
                                          </p:spTgt>
                                        </p:tgtEl>
                                        <p:attrNameLst>
                                          <p:attrName>style.visibility</p:attrName>
                                        </p:attrNameLst>
                                      </p:cBhvr>
                                      <p:to>
                                        <p:strVal val="visible"/>
                                      </p:to>
                                    </p:set>
                                    <p:animEffect transition="in" filter="fade">
                                      <p:cBhvr>
                                        <p:cTn id="7" dur="500"/>
                                        <p:tgtEl>
                                          <p:spTgt spid="1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0">
                                            <p:txEl>
                                              <p:pRg st="1" end="1"/>
                                            </p:txEl>
                                          </p:spTgt>
                                        </p:tgtEl>
                                        <p:attrNameLst>
                                          <p:attrName>style.visibility</p:attrName>
                                        </p:attrNameLst>
                                      </p:cBhvr>
                                      <p:to>
                                        <p:strVal val="visible"/>
                                      </p:to>
                                    </p:set>
                                    <p:animEffect transition="in" filter="fade">
                                      <p:cBhvr>
                                        <p:cTn id="12" dur="500"/>
                                        <p:tgtEl>
                                          <p:spTgt spid="13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0">
                                            <p:txEl>
                                              <p:pRg st="2" end="2"/>
                                            </p:txEl>
                                          </p:spTgt>
                                        </p:tgtEl>
                                        <p:attrNameLst>
                                          <p:attrName>style.visibility</p:attrName>
                                        </p:attrNameLst>
                                      </p:cBhvr>
                                      <p:to>
                                        <p:strVal val="visible"/>
                                      </p:to>
                                    </p:set>
                                    <p:animEffect transition="in" filter="fade">
                                      <p:cBhvr>
                                        <p:cTn id="17" dur="500"/>
                                        <p:tgtEl>
                                          <p:spTgt spid="13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0">
                                            <p:txEl>
                                              <p:pRg st="3" end="3"/>
                                            </p:txEl>
                                          </p:spTgt>
                                        </p:tgtEl>
                                        <p:attrNameLst>
                                          <p:attrName>style.visibility</p:attrName>
                                        </p:attrNameLst>
                                      </p:cBhvr>
                                      <p:to>
                                        <p:strVal val="visible"/>
                                      </p:to>
                                    </p:set>
                                    <p:animEffect transition="in" filter="fade">
                                      <p:cBhvr>
                                        <p:cTn id="22" dur="500"/>
                                        <p:tgtEl>
                                          <p:spTgt spid="13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body" idx="1"/>
          </p:nvPr>
        </p:nvSpPr>
        <p:spPr>
          <a:xfrm>
            <a:off x="163285" y="160510"/>
            <a:ext cx="11805557" cy="653697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5400"/>
              <a:buNone/>
            </a:pPr>
            <a:r>
              <a:rPr lang="en-US" sz="4800" dirty="0">
                <a:solidFill>
                  <a:schemeClr val="lt1"/>
                </a:solidFill>
                <a:latin typeface="Arial"/>
                <a:ea typeface="Arial"/>
                <a:cs typeface="Arial"/>
                <a:sym typeface="Arial"/>
              </a:rPr>
              <a:t>Self-pity exposes self-centeredness. The magnifying glass turns inward on you and your problems. It has no energy for God, no interest in the needs of others, no capacity for the outward focus that signals spiritual health and true happiness. Self-pity is</a:t>
            </a:r>
            <a:r>
              <a:rPr lang="en-US" sz="2000" dirty="0">
                <a:ea typeface="Arial"/>
              </a:rPr>
              <a:t> </a:t>
            </a:r>
            <a:r>
              <a:rPr lang="en-US" sz="4800" dirty="0">
                <a:solidFill>
                  <a:schemeClr val="lt1"/>
                </a:solidFill>
                <a:latin typeface="Arial"/>
                <a:ea typeface="Arial"/>
                <a:cs typeface="Arial"/>
                <a:sym typeface="Arial"/>
              </a:rPr>
              <a:t>a vacuum into which gratitude cannot enter. </a:t>
            </a:r>
            <a:endParaRPr sz="2000" dirty="0"/>
          </a:p>
          <a:p>
            <a:pPr marL="0" lvl="0" indent="0" algn="l" rtl="0">
              <a:lnSpc>
                <a:spcPct val="90000"/>
              </a:lnSpc>
              <a:spcBef>
                <a:spcPts val="0"/>
              </a:spcBef>
              <a:spcAft>
                <a:spcPts val="0"/>
              </a:spcAft>
              <a:buClr>
                <a:schemeClr val="lt1"/>
              </a:buClr>
              <a:buSzPts val="5400"/>
              <a:buNone/>
            </a:pPr>
            <a:endParaRPr sz="4800" dirty="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2983</Words>
  <Application>Microsoft Office PowerPoint</Application>
  <PresentationFormat>Widescreen</PresentationFormat>
  <Paragraphs>245</Paragraphs>
  <Slides>66</Slides>
  <Notes>66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66</vt:i4>
      </vt:variant>
    </vt:vector>
  </HeadingPairs>
  <TitlesOfParts>
    <vt:vector size="70" baseType="lpstr">
      <vt:lpstr>Arial</vt:lpstr>
      <vt:lpstr>Calibri</vt:lpstr>
      <vt:lpstr>Noto Sans Symbols</vt:lpstr>
      <vt:lpstr>Office Theme</vt:lpstr>
      <vt:lpstr>PowerPoint Presentation</vt:lpstr>
      <vt:lpstr>Who am I?</vt:lpstr>
      <vt:lpstr>Who am 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Clarification on diagnoses</vt:lpstr>
      <vt:lpstr>Clarification on diagnoses</vt:lpstr>
      <vt:lpstr>Clarification on diagnoses</vt:lpstr>
      <vt:lpstr>Clarification on diagnoses</vt:lpstr>
      <vt:lpstr>What does a diagnosis tell us?</vt:lpstr>
      <vt:lpstr>What a diagnosis does not tell us</vt:lpstr>
      <vt:lpstr>PowerPoint Presentation</vt:lpstr>
      <vt:lpstr>What a diagnosis does not tell 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2023-07-18T22:09:51Z</dcterms:modified>
</cp:coreProperties>
</file>