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5683" r:id="rId1"/>
  </p:sldMasterIdLst>
  <p:notesMasterIdLst>
    <p:notesMasterId r:id="rId55"/>
  </p:notesMasterIdLst>
  <p:sldIdLst>
    <p:sldId id="8541" r:id="rId2"/>
    <p:sldId id="9167" r:id="rId3"/>
    <p:sldId id="9173" r:id="rId4"/>
    <p:sldId id="8836" r:id="rId5"/>
    <p:sldId id="9092" r:id="rId6"/>
    <p:sldId id="9120" r:id="rId7"/>
    <p:sldId id="9121" r:id="rId8"/>
    <p:sldId id="9169" r:id="rId9"/>
    <p:sldId id="9093" r:id="rId10"/>
    <p:sldId id="9168" r:id="rId11"/>
    <p:sldId id="9122" r:id="rId12"/>
    <p:sldId id="9123" r:id="rId13"/>
    <p:sldId id="9124" r:id="rId14"/>
    <p:sldId id="9125" r:id="rId15"/>
    <p:sldId id="9126" r:id="rId16"/>
    <p:sldId id="9127" r:id="rId17"/>
    <p:sldId id="9128" r:id="rId18"/>
    <p:sldId id="9129" r:id="rId19"/>
    <p:sldId id="9130" r:id="rId20"/>
    <p:sldId id="9131" r:id="rId21"/>
    <p:sldId id="9132" r:id="rId22"/>
    <p:sldId id="9135" r:id="rId23"/>
    <p:sldId id="9136" r:id="rId24"/>
    <p:sldId id="9137" r:id="rId25"/>
    <p:sldId id="9138" r:id="rId26"/>
    <p:sldId id="9140" r:id="rId27"/>
    <p:sldId id="9141" r:id="rId28"/>
    <p:sldId id="9142" r:id="rId29"/>
    <p:sldId id="9143" r:id="rId30"/>
    <p:sldId id="9145" r:id="rId31"/>
    <p:sldId id="9146" r:id="rId32"/>
    <p:sldId id="9147" r:id="rId33"/>
    <p:sldId id="9148" r:id="rId34"/>
    <p:sldId id="9149" r:id="rId35"/>
    <p:sldId id="9150" r:id="rId36"/>
    <p:sldId id="9151" r:id="rId37"/>
    <p:sldId id="9152" r:id="rId38"/>
    <p:sldId id="9153" r:id="rId39"/>
    <p:sldId id="9154" r:id="rId40"/>
    <p:sldId id="9166" r:id="rId41"/>
    <p:sldId id="9155" r:id="rId42"/>
    <p:sldId id="9156" r:id="rId43"/>
    <p:sldId id="9165" r:id="rId44"/>
    <p:sldId id="9157" r:id="rId45"/>
    <p:sldId id="9158" r:id="rId46"/>
    <p:sldId id="9161" r:id="rId47"/>
    <p:sldId id="9159" r:id="rId48"/>
    <p:sldId id="9160" r:id="rId49"/>
    <p:sldId id="9162" r:id="rId50"/>
    <p:sldId id="9163" r:id="rId51"/>
    <p:sldId id="9171" r:id="rId52"/>
    <p:sldId id="9172" r:id="rId53"/>
    <p:sldId id="8825" r:id="rId54"/>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286C4"/>
    <a:srgbClr val="254061"/>
    <a:srgbClr val="D3E6FF"/>
    <a:srgbClr val="B0E4CD"/>
    <a:srgbClr val="35A5C2"/>
    <a:srgbClr val="385D8A"/>
    <a:srgbClr val="386294"/>
    <a:srgbClr val="586676"/>
    <a:srgbClr val="204C82"/>
    <a:srgbClr val="2B67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704DD52-DFB7-6348-8732-6ED91ADB8A0C}" v="1032" dt="2022-12-09T00:47:31.111"/>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557" autoAdjust="0"/>
    <p:restoredTop sz="85163"/>
  </p:normalViewPr>
  <p:slideViewPr>
    <p:cSldViewPr snapToGrid="0">
      <p:cViewPr varScale="1">
        <p:scale>
          <a:sx n="66" d="100"/>
          <a:sy n="66" d="100"/>
        </p:scale>
        <p:origin x="36" y="156"/>
      </p:cViewPr>
      <p:guideLst>
        <p:guide orient="horz" pos="2160"/>
        <p:guide pos="384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5"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4051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689593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160951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125436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163636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063657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0544206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622765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695975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934651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73835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291480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4047692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767900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0806280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1968682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3834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500391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83662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1695176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9338433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0210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36968979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738552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8984245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4375282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8953860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1854829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6356055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3218654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2123365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0158999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1307794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9880669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95626437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74939764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666758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7283312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5699985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064310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5287087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8734656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4989781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47289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00009165"/>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99499388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701974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1247842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519738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750229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55391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1/5/2023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1/5/2023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1/5/2023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1/5/2023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1/5/2023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1/5/2023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1/5/2023</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1/5/2023</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1/5/2023</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1/5/2023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1/5/2023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1/5/2023</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a:solidFill>
                  <a:schemeClr val="bg1"/>
                </a:solidFill>
                <a:latin typeface="Century Gothic" panose="020B0502020202020204" pitchFamily="34" charset="0"/>
              </a:rPr>
              <a:t>EPHESIANS</a:t>
            </a:r>
          </a:p>
        </p:txBody>
      </p:sp>
      <p:sp>
        <p:nvSpPr>
          <p:cNvPr id="5" name="TextBox 4">
            <a:extLst>
              <a:ext uri="{FF2B5EF4-FFF2-40B4-BE49-F238E27FC236}">
                <a16:creationId xmlns:a16="http://schemas.microsoft.com/office/drawing/2014/main" xmlns=""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a:solidFill>
                  <a:schemeClr val="bg1"/>
                </a:solidFill>
                <a:latin typeface="Century Gothic" panose="020B0502020202020204" pitchFamily="34" charset="0"/>
              </a:rPr>
              <a:t>THE BOOK OF</a:t>
            </a:r>
          </a:p>
        </p:txBody>
      </p:sp>
    </p:spTree>
    <p:extLst>
      <p:ext uri="{BB962C8B-B14F-4D97-AF65-F5344CB8AC3E}">
        <p14:creationId xmlns:p14="http://schemas.microsoft.com/office/powerpoint/2010/main" val="844245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5" name="Rectangle 1036">
            <a:extLst>
              <a:ext uri="{FF2B5EF4-FFF2-40B4-BE49-F238E27FC236}">
                <a16:creationId xmlns:a16="http://schemas.microsoft.com/office/drawing/2014/main" xmlns="" id="{C1DD1A8A-57D5-4A81-AD04-532B043C56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6" name="Rectangle 1038">
            <a:extLst>
              <a:ext uri="{FF2B5EF4-FFF2-40B4-BE49-F238E27FC236}">
                <a16:creationId xmlns:a16="http://schemas.microsoft.com/office/drawing/2014/main" xmlns="" id="{007891EC-4501-44ED-A8C8-B11B6DB767A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xmlns="" id="{3997130B-8D2B-4618-6935-396D87855FF4}"/>
              </a:ext>
            </a:extLst>
          </p:cNvPr>
          <p:cNvSpPr txBox="1"/>
          <p:nvPr/>
        </p:nvSpPr>
        <p:spPr>
          <a:xfrm>
            <a:off x="2818151" y="121720"/>
            <a:ext cx="6415790" cy="1138773"/>
          </a:xfrm>
          <a:prstGeom prst="rect">
            <a:avLst/>
          </a:prstGeom>
          <a:noFill/>
        </p:spPr>
        <p:txBody>
          <a:bodyPr wrap="square" rtlCol="0">
            <a:spAutoFit/>
          </a:bodyPr>
          <a:lstStyle/>
          <a:p>
            <a:pPr algn="ctr"/>
            <a:r>
              <a:rPr lang="en-US" sz="4400" dirty="0">
                <a:latin typeface="Century Gothic" panose="020B0502020202020204" pitchFamily="34" charset="0"/>
              </a:rPr>
              <a:t>DAVID GEFFEN HALL</a:t>
            </a:r>
          </a:p>
          <a:p>
            <a:pPr algn="ctr"/>
            <a:r>
              <a:rPr lang="en-US" dirty="0">
                <a:latin typeface="Century Gothic" panose="020B0502020202020204" pitchFamily="34" charset="0"/>
              </a:rPr>
              <a:t>EST. 2016</a:t>
            </a:r>
          </a:p>
        </p:txBody>
      </p:sp>
    </p:spTree>
    <p:extLst>
      <p:ext uri="{BB962C8B-B14F-4D97-AF65-F5344CB8AC3E}">
        <p14:creationId xmlns:p14="http://schemas.microsoft.com/office/powerpoint/2010/main" val="3330189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2539157"/>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Against Non-Christian People</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Imprisonment to the fear of death</a:t>
            </a:r>
          </a:p>
          <a:p>
            <a:pPr marL="1150938" indent="-576263">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Leave a mark on the world </a:t>
            </a:r>
          </a:p>
          <a:p>
            <a:pPr marL="1782763" indent="-608013">
              <a:lnSpc>
                <a:spcPct val="90000"/>
              </a:lnSpc>
              <a:spcBef>
                <a:spcPts val="0"/>
              </a:spcBef>
              <a:spcAft>
                <a:spcPts val="600"/>
              </a:spcAft>
              <a:buFont typeface="Arial" panose="020B0604020202020204" pitchFamily="34" charset="0"/>
              <a:buChar char="•"/>
            </a:pPr>
            <a:r>
              <a:rPr lang="en-US" sz="4000" dirty="0">
                <a:solidFill>
                  <a:prstClr val="white"/>
                </a:solidFill>
                <a:latin typeface="Calibri Light" panose="020F0302020204030204" pitchFamily="34" charset="0"/>
                <a:cs typeface="Calibri Light" panose="020F0302020204030204" pitchFamily="34" charset="0"/>
              </a:rPr>
              <a:t>Family</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His Tactics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4806018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2539157"/>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Against Non-Christian People</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Imprisonment to the fear of death</a:t>
            </a:r>
          </a:p>
          <a:p>
            <a:pPr marL="1150938" indent="-576263">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Leave a mark on the world. </a:t>
            </a:r>
          </a:p>
          <a:p>
            <a:pPr marL="1782763" indent="-608013">
              <a:lnSpc>
                <a:spcPct val="90000"/>
              </a:lnSpc>
              <a:spcBef>
                <a:spcPts val="0"/>
              </a:spcBef>
              <a:spcAft>
                <a:spcPts val="600"/>
              </a:spcAft>
              <a:buFont typeface="Arial" panose="020B0604020202020204" pitchFamily="34" charset="0"/>
              <a:buChar char="•"/>
            </a:pPr>
            <a:r>
              <a:rPr lang="en-US" sz="4000" dirty="0">
                <a:solidFill>
                  <a:prstClr val="white"/>
                </a:solidFill>
                <a:latin typeface="Calibri Light" panose="020F0302020204030204" pitchFamily="34" charset="0"/>
                <a:cs typeface="Calibri Light" panose="020F0302020204030204" pitchFamily="34" charset="0"/>
              </a:rPr>
              <a:t>Family</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His Tactics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3" name="Rectangle 2">
            <a:extLst>
              <a:ext uri="{FF2B5EF4-FFF2-40B4-BE49-F238E27FC236}">
                <a16:creationId xmlns:a16="http://schemas.microsoft.com/office/drawing/2014/main" xmlns="" id="{5B195B5E-EEDA-DD57-E33D-9A00E9DBD3C8}"/>
              </a:ext>
            </a:extLst>
          </p:cNvPr>
          <p:cNvSpPr>
            <a:spLocks noChangeArrowheads="1"/>
          </p:cNvSpPr>
          <p:nvPr/>
        </p:nvSpPr>
        <p:spPr bwMode="auto">
          <a:xfrm>
            <a:off x="562858" y="3649996"/>
            <a:ext cx="11282846" cy="297026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4" name="TextBox 3">
            <a:extLst>
              <a:ext uri="{FF2B5EF4-FFF2-40B4-BE49-F238E27FC236}">
                <a16:creationId xmlns:a16="http://schemas.microsoft.com/office/drawing/2014/main" xmlns="" id="{A769C7F2-3E11-13DF-334F-8FA3E3433E1D}"/>
              </a:ext>
            </a:extLst>
          </p:cNvPr>
          <p:cNvSpPr txBox="1">
            <a:spLocks noChangeArrowheads="1"/>
          </p:cNvSpPr>
          <p:nvPr/>
        </p:nvSpPr>
        <p:spPr bwMode="auto">
          <a:xfrm>
            <a:off x="600790" y="3756815"/>
            <a:ext cx="11213258" cy="2723823"/>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800" dirty="0">
                <a:solidFill>
                  <a:prstClr val="white"/>
                </a:solidFill>
                <a:latin typeface="Calibri Light" panose="020F0302020204030204" pitchFamily="34" charset="0"/>
                <a:cs typeface="Calibri Light" panose="020F0302020204030204" pitchFamily="34" charset="0"/>
              </a:rPr>
              <a:t>Richard Dawkins: “The genes are the immortals… We, the individual survival machines in the world, can expect to live a few more decades. But the genes in the world have an expectation of life that must be measured not in decades but in thousands and millions of years.” </a:t>
            </a:r>
          </a:p>
        </p:txBody>
      </p:sp>
    </p:spTree>
    <p:extLst>
      <p:ext uri="{BB962C8B-B14F-4D97-AF65-F5344CB8AC3E}">
        <p14:creationId xmlns:p14="http://schemas.microsoft.com/office/powerpoint/2010/main" val="2655392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2539157"/>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Against Non-Christian People</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Imprisonment to the fear of death</a:t>
            </a:r>
          </a:p>
          <a:p>
            <a:pPr marL="1150938" indent="-576263">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Leave a mark on the world. </a:t>
            </a:r>
          </a:p>
          <a:p>
            <a:pPr marL="1782763" indent="-608013">
              <a:lnSpc>
                <a:spcPct val="90000"/>
              </a:lnSpc>
              <a:spcBef>
                <a:spcPts val="0"/>
              </a:spcBef>
              <a:spcAft>
                <a:spcPts val="600"/>
              </a:spcAft>
              <a:buFont typeface="Arial" panose="020B0604020202020204" pitchFamily="34" charset="0"/>
              <a:buChar char="•"/>
            </a:pPr>
            <a:r>
              <a:rPr lang="en-US" sz="4000" dirty="0">
                <a:solidFill>
                  <a:prstClr val="white"/>
                </a:solidFill>
                <a:latin typeface="Calibri Light" panose="020F0302020204030204" pitchFamily="34" charset="0"/>
                <a:cs typeface="Calibri Light" panose="020F0302020204030204" pitchFamily="34" charset="0"/>
              </a:rPr>
              <a:t>Family</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His Tactics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3" name="Rectangle 2">
            <a:extLst>
              <a:ext uri="{FF2B5EF4-FFF2-40B4-BE49-F238E27FC236}">
                <a16:creationId xmlns:a16="http://schemas.microsoft.com/office/drawing/2014/main" xmlns="" id="{5B195B5E-EEDA-DD57-E33D-9A00E9DBD3C8}"/>
              </a:ext>
            </a:extLst>
          </p:cNvPr>
          <p:cNvSpPr>
            <a:spLocks noChangeArrowheads="1"/>
          </p:cNvSpPr>
          <p:nvPr/>
        </p:nvSpPr>
        <p:spPr bwMode="auto">
          <a:xfrm>
            <a:off x="562858" y="3649996"/>
            <a:ext cx="11282846" cy="297026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4" name="TextBox 3">
            <a:extLst>
              <a:ext uri="{FF2B5EF4-FFF2-40B4-BE49-F238E27FC236}">
                <a16:creationId xmlns:a16="http://schemas.microsoft.com/office/drawing/2014/main" xmlns="" id="{A769C7F2-3E11-13DF-334F-8FA3E3433E1D}"/>
              </a:ext>
            </a:extLst>
          </p:cNvPr>
          <p:cNvSpPr txBox="1">
            <a:spLocks noChangeArrowheads="1"/>
          </p:cNvSpPr>
          <p:nvPr/>
        </p:nvSpPr>
        <p:spPr bwMode="auto">
          <a:xfrm>
            <a:off x="600790" y="3756815"/>
            <a:ext cx="11213258" cy="1144929"/>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800" dirty="0">
                <a:solidFill>
                  <a:prstClr val="white"/>
                </a:solidFill>
                <a:latin typeface="Calibri Light" panose="020F0302020204030204" pitchFamily="34" charset="0"/>
                <a:cs typeface="Calibri Light" panose="020F0302020204030204" pitchFamily="34" charset="0"/>
              </a:rPr>
              <a:t>The contribution of your genes to your great grandchildren is 12.5 percent…</a:t>
            </a:r>
          </a:p>
        </p:txBody>
      </p:sp>
    </p:spTree>
    <p:extLst>
      <p:ext uri="{BB962C8B-B14F-4D97-AF65-F5344CB8AC3E}">
        <p14:creationId xmlns:p14="http://schemas.microsoft.com/office/powerpoint/2010/main" val="16963825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2539157"/>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Against Non-Christian People</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Imprisonment to the fear of death</a:t>
            </a:r>
          </a:p>
          <a:p>
            <a:pPr marL="1150938" indent="-576263">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Leave a mark on the world. </a:t>
            </a:r>
          </a:p>
          <a:p>
            <a:pPr marL="1782763" indent="-608013">
              <a:lnSpc>
                <a:spcPct val="90000"/>
              </a:lnSpc>
              <a:spcBef>
                <a:spcPts val="0"/>
              </a:spcBef>
              <a:spcAft>
                <a:spcPts val="600"/>
              </a:spcAft>
              <a:buFont typeface="Arial" panose="020B0604020202020204" pitchFamily="34" charset="0"/>
              <a:buChar char="•"/>
            </a:pPr>
            <a:r>
              <a:rPr lang="en-US" sz="4000" dirty="0">
                <a:solidFill>
                  <a:prstClr val="white"/>
                </a:solidFill>
                <a:latin typeface="Calibri Light" panose="020F0302020204030204" pitchFamily="34" charset="0"/>
                <a:cs typeface="Calibri Light" panose="020F0302020204030204" pitchFamily="34" charset="0"/>
              </a:rPr>
              <a:t>Family</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His Tactics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3" name="Rectangle 2">
            <a:extLst>
              <a:ext uri="{FF2B5EF4-FFF2-40B4-BE49-F238E27FC236}">
                <a16:creationId xmlns:a16="http://schemas.microsoft.com/office/drawing/2014/main" xmlns="" id="{5B195B5E-EEDA-DD57-E33D-9A00E9DBD3C8}"/>
              </a:ext>
            </a:extLst>
          </p:cNvPr>
          <p:cNvSpPr>
            <a:spLocks noChangeArrowheads="1"/>
          </p:cNvSpPr>
          <p:nvPr/>
        </p:nvSpPr>
        <p:spPr bwMode="auto">
          <a:xfrm>
            <a:off x="562858" y="3649996"/>
            <a:ext cx="11282846" cy="297026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4" name="TextBox 3">
            <a:extLst>
              <a:ext uri="{FF2B5EF4-FFF2-40B4-BE49-F238E27FC236}">
                <a16:creationId xmlns:a16="http://schemas.microsoft.com/office/drawing/2014/main" xmlns="" id="{A769C7F2-3E11-13DF-334F-8FA3E3433E1D}"/>
              </a:ext>
            </a:extLst>
          </p:cNvPr>
          <p:cNvSpPr txBox="1">
            <a:spLocks noChangeArrowheads="1"/>
          </p:cNvSpPr>
          <p:nvPr/>
        </p:nvSpPr>
        <p:spPr bwMode="auto">
          <a:xfrm>
            <a:off x="600790" y="3756815"/>
            <a:ext cx="11213258" cy="1709699"/>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800" dirty="0">
                <a:solidFill>
                  <a:prstClr val="white"/>
                </a:solidFill>
                <a:latin typeface="Calibri Light" panose="020F0302020204030204" pitchFamily="34" charset="0"/>
                <a:cs typeface="Calibri Light" panose="020F0302020204030204" pitchFamily="34" charset="0"/>
              </a:rPr>
              <a:t>The contribution of your genes to your great grandchildren is 12.5 percent…</a:t>
            </a:r>
          </a:p>
          <a:p>
            <a:pPr marL="0" lvl="1" fontAlgn="auto">
              <a:lnSpc>
                <a:spcPct val="90000"/>
              </a:lnSpc>
              <a:spcBef>
                <a:spcPts val="0"/>
              </a:spcBef>
              <a:spcAft>
                <a:spcPts val="300"/>
              </a:spcAft>
              <a:buSzPct val="100000"/>
              <a:defRPr/>
            </a:pPr>
            <a:r>
              <a:rPr lang="en-US" sz="3800" dirty="0">
                <a:solidFill>
                  <a:prstClr val="white"/>
                </a:solidFill>
                <a:latin typeface="Calibri Light" panose="020F0302020204030204" pitchFamily="34" charset="0"/>
                <a:cs typeface="Calibri Light" panose="020F0302020204030204" pitchFamily="34" charset="0"/>
              </a:rPr>
              <a:t>Then 6.25…</a:t>
            </a:r>
          </a:p>
        </p:txBody>
      </p:sp>
    </p:spTree>
    <p:extLst>
      <p:ext uri="{BB962C8B-B14F-4D97-AF65-F5344CB8AC3E}">
        <p14:creationId xmlns:p14="http://schemas.microsoft.com/office/powerpoint/2010/main" val="35522382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2539157"/>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Against Non-Christian People</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Imprisonment to the fear of death</a:t>
            </a:r>
          </a:p>
          <a:p>
            <a:pPr marL="1150938" indent="-576263">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Leave a mark on the world. </a:t>
            </a:r>
          </a:p>
          <a:p>
            <a:pPr marL="1782763" indent="-608013">
              <a:lnSpc>
                <a:spcPct val="90000"/>
              </a:lnSpc>
              <a:spcBef>
                <a:spcPts val="0"/>
              </a:spcBef>
              <a:spcAft>
                <a:spcPts val="600"/>
              </a:spcAft>
              <a:buFont typeface="Arial" panose="020B0604020202020204" pitchFamily="34" charset="0"/>
              <a:buChar char="•"/>
            </a:pPr>
            <a:r>
              <a:rPr lang="en-US" sz="4000" dirty="0">
                <a:solidFill>
                  <a:prstClr val="white"/>
                </a:solidFill>
                <a:latin typeface="Calibri Light" panose="020F0302020204030204" pitchFamily="34" charset="0"/>
                <a:cs typeface="Calibri Light" panose="020F0302020204030204" pitchFamily="34" charset="0"/>
              </a:rPr>
              <a:t>Family</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His Tactics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3" name="Rectangle 2">
            <a:extLst>
              <a:ext uri="{FF2B5EF4-FFF2-40B4-BE49-F238E27FC236}">
                <a16:creationId xmlns:a16="http://schemas.microsoft.com/office/drawing/2014/main" xmlns="" id="{5B195B5E-EEDA-DD57-E33D-9A00E9DBD3C8}"/>
              </a:ext>
            </a:extLst>
          </p:cNvPr>
          <p:cNvSpPr>
            <a:spLocks noChangeArrowheads="1"/>
          </p:cNvSpPr>
          <p:nvPr/>
        </p:nvSpPr>
        <p:spPr bwMode="auto">
          <a:xfrm>
            <a:off x="562858" y="3649996"/>
            <a:ext cx="11282846" cy="297026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4" name="TextBox 3">
            <a:extLst>
              <a:ext uri="{FF2B5EF4-FFF2-40B4-BE49-F238E27FC236}">
                <a16:creationId xmlns:a16="http://schemas.microsoft.com/office/drawing/2014/main" xmlns="" id="{A769C7F2-3E11-13DF-334F-8FA3E3433E1D}"/>
              </a:ext>
            </a:extLst>
          </p:cNvPr>
          <p:cNvSpPr txBox="1">
            <a:spLocks noChangeArrowheads="1"/>
          </p:cNvSpPr>
          <p:nvPr/>
        </p:nvSpPr>
        <p:spPr bwMode="auto">
          <a:xfrm>
            <a:off x="600790" y="3756815"/>
            <a:ext cx="11213258" cy="1709699"/>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800" dirty="0">
                <a:solidFill>
                  <a:prstClr val="white"/>
                </a:solidFill>
                <a:latin typeface="Calibri Light" panose="020F0302020204030204" pitchFamily="34" charset="0"/>
                <a:cs typeface="Calibri Light" panose="020F0302020204030204" pitchFamily="34" charset="0"/>
              </a:rPr>
              <a:t>The contribution of your genes to your great grandchildren is 12.5 percent…</a:t>
            </a:r>
          </a:p>
          <a:p>
            <a:pPr marL="0" lvl="1" fontAlgn="auto">
              <a:lnSpc>
                <a:spcPct val="90000"/>
              </a:lnSpc>
              <a:spcBef>
                <a:spcPts val="0"/>
              </a:spcBef>
              <a:spcAft>
                <a:spcPts val="300"/>
              </a:spcAft>
              <a:buSzPct val="100000"/>
              <a:defRPr/>
            </a:pPr>
            <a:r>
              <a:rPr lang="en-US" sz="3800" dirty="0">
                <a:solidFill>
                  <a:prstClr val="white"/>
                </a:solidFill>
                <a:latin typeface="Calibri Light" panose="020F0302020204030204" pitchFamily="34" charset="0"/>
                <a:cs typeface="Calibri Light" panose="020F0302020204030204" pitchFamily="34" charset="0"/>
              </a:rPr>
              <a:t>Then 6.25…then 3.125…</a:t>
            </a:r>
          </a:p>
        </p:txBody>
      </p:sp>
    </p:spTree>
    <p:extLst>
      <p:ext uri="{BB962C8B-B14F-4D97-AF65-F5344CB8AC3E}">
        <p14:creationId xmlns:p14="http://schemas.microsoft.com/office/powerpoint/2010/main" val="16564218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2539157"/>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Against Non-Christian People</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Imprisonment to the fear of death</a:t>
            </a:r>
          </a:p>
          <a:p>
            <a:pPr marL="1150938" indent="-576263">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Leave a mark on the world. </a:t>
            </a:r>
          </a:p>
          <a:p>
            <a:pPr marL="1782763" indent="-608013">
              <a:lnSpc>
                <a:spcPct val="90000"/>
              </a:lnSpc>
              <a:spcBef>
                <a:spcPts val="0"/>
              </a:spcBef>
              <a:spcAft>
                <a:spcPts val="600"/>
              </a:spcAft>
              <a:buFont typeface="Arial" panose="020B0604020202020204" pitchFamily="34" charset="0"/>
              <a:buChar char="•"/>
            </a:pPr>
            <a:r>
              <a:rPr lang="en-US" sz="4000" dirty="0">
                <a:solidFill>
                  <a:prstClr val="white"/>
                </a:solidFill>
                <a:latin typeface="Calibri Light" panose="020F0302020204030204" pitchFamily="34" charset="0"/>
                <a:cs typeface="Calibri Light" panose="020F0302020204030204" pitchFamily="34" charset="0"/>
              </a:rPr>
              <a:t>Family</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His Tactics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3" name="Rectangle 2">
            <a:extLst>
              <a:ext uri="{FF2B5EF4-FFF2-40B4-BE49-F238E27FC236}">
                <a16:creationId xmlns:a16="http://schemas.microsoft.com/office/drawing/2014/main" xmlns="" id="{5B195B5E-EEDA-DD57-E33D-9A00E9DBD3C8}"/>
              </a:ext>
            </a:extLst>
          </p:cNvPr>
          <p:cNvSpPr>
            <a:spLocks noChangeArrowheads="1"/>
          </p:cNvSpPr>
          <p:nvPr/>
        </p:nvSpPr>
        <p:spPr bwMode="auto">
          <a:xfrm>
            <a:off x="562858" y="3649996"/>
            <a:ext cx="11282846" cy="297026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4" name="TextBox 3">
            <a:extLst>
              <a:ext uri="{FF2B5EF4-FFF2-40B4-BE49-F238E27FC236}">
                <a16:creationId xmlns:a16="http://schemas.microsoft.com/office/drawing/2014/main" xmlns="" id="{A769C7F2-3E11-13DF-334F-8FA3E3433E1D}"/>
              </a:ext>
            </a:extLst>
          </p:cNvPr>
          <p:cNvSpPr txBox="1">
            <a:spLocks noChangeArrowheads="1"/>
          </p:cNvSpPr>
          <p:nvPr/>
        </p:nvSpPr>
        <p:spPr bwMode="auto">
          <a:xfrm>
            <a:off x="600790" y="3756815"/>
            <a:ext cx="11213258" cy="1709699"/>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800" dirty="0">
                <a:solidFill>
                  <a:prstClr val="white"/>
                </a:solidFill>
                <a:latin typeface="Calibri Light" panose="020F0302020204030204" pitchFamily="34" charset="0"/>
                <a:cs typeface="Calibri Light" panose="020F0302020204030204" pitchFamily="34" charset="0"/>
              </a:rPr>
              <a:t>The contribution of your genes to your great grandchildren is 12.5 percent…</a:t>
            </a:r>
          </a:p>
          <a:p>
            <a:pPr marL="0" lvl="1" fontAlgn="auto">
              <a:lnSpc>
                <a:spcPct val="90000"/>
              </a:lnSpc>
              <a:spcBef>
                <a:spcPts val="0"/>
              </a:spcBef>
              <a:spcAft>
                <a:spcPts val="300"/>
              </a:spcAft>
              <a:buSzPct val="100000"/>
              <a:defRPr/>
            </a:pPr>
            <a:r>
              <a:rPr lang="en-US" sz="3800" dirty="0">
                <a:solidFill>
                  <a:prstClr val="white"/>
                </a:solidFill>
                <a:latin typeface="Calibri Light" panose="020F0302020204030204" pitchFamily="34" charset="0"/>
                <a:cs typeface="Calibri Light" panose="020F0302020204030204" pitchFamily="34" charset="0"/>
              </a:rPr>
              <a:t>Then 6.25…then 3.125…then 1.6…</a:t>
            </a:r>
          </a:p>
        </p:txBody>
      </p:sp>
    </p:spTree>
    <p:extLst>
      <p:ext uri="{BB962C8B-B14F-4D97-AF65-F5344CB8AC3E}">
        <p14:creationId xmlns:p14="http://schemas.microsoft.com/office/powerpoint/2010/main" val="22760418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2539157"/>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Against Non-Christian People</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Imprisonment to the fear of death</a:t>
            </a:r>
          </a:p>
          <a:p>
            <a:pPr marL="1150938" indent="-576263">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Leave a mark on the world. </a:t>
            </a:r>
          </a:p>
          <a:p>
            <a:pPr marL="1782763" indent="-608013">
              <a:lnSpc>
                <a:spcPct val="90000"/>
              </a:lnSpc>
              <a:spcBef>
                <a:spcPts val="0"/>
              </a:spcBef>
              <a:spcAft>
                <a:spcPts val="600"/>
              </a:spcAft>
              <a:buFont typeface="Arial" panose="020B0604020202020204" pitchFamily="34" charset="0"/>
              <a:buChar char="•"/>
            </a:pPr>
            <a:r>
              <a:rPr lang="en-US" sz="4000" dirty="0">
                <a:solidFill>
                  <a:prstClr val="white"/>
                </a:solidFill>
                <a:latin typeface="Calibri Light" panose="020F0302020204030204" pitchFamily="34" charset="0"/>
                <a:cs typeface="Calibri Light" panose="020F0302020204030204" pitchFamily="34" charset="0"/>
              </a:rPr>
              <a:t>Family</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His Tactics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3" name="Rectangle 2">
            <a:extLst>
              <a:ext uri="{FF2B5EF4-FFF2-40B4-BE49-F238E27FC236}">
                <a16:creationId xmlns:a16="http://schemas.microsoft.com/office/drawing/2014/main" xmlns="" id="{5B195B5E-EEDA-DD57-E33D-9A00E9DBD3C8}"/>
              </a:ext>
            </a:extLst>
          </p:cNvPr>
          <p:cNvSpPr>
            <a:spLocks noChangeArrowheads="1"/>
          </p:cNvSpPr>
          <p:nvPr/>
        </p:nvSpPr>
        <p:spPr bwMode="auto">
          <a:xfrm>
            <a:off x="562858" y="3649996"/>
            <a:ext cx="11282846" cy="297026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4" name="TextBox 3">
            <a:extLst>
              <a:ext uri="{FF2B5EF4-FFF2-40B4-BE49-F238E27FC236}">
                <a16:creationId xmlns:a16="http://schemas.microsoft.com/office/drawing/2014/main" xmlns="" id="{A769C7F2-3E11-13DF-334F-8FA3E3433E1D}"/>
              </a:ext>
            </a:extLst>
          </p:cNvPr>
          <p:cNvSpPr txBox="1">
            <a:spLocks noChangeArrowheads="1"/>
          </p:cNvSpPr>
          <p:nvPr/>
        </p:nvSpPr>
        <p:spPr bwMode="auto">
          <a:xfrm>
            <a:off x="600790" y="3756815"/>
            <a:ext cx="11213258" cy="1709699"/>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800" dirty="0">
                <a:solidFill>
                  <a:prstClr val="white"/>
                </a:solidFill>
                <a:latin typeface="Calibri Light" panose="020F0302020204030204" pitchFamily="34" charset="0"/>
                <a:cs typeface="Calibri Light" panose="020F0302020204030204" pitchFamily="34" charset="0"/>
              </a:rPr>
              <a:t>The contribution of your genes to your great grandchildren is 12.5 percent…</a:t>
            </a:r>
          </a:p>
          <a:p>
            <a:pPr marL="0" lvl="1" fontAlgn="auto">
              <a:lnSpc>
                <a:spcPct val="90000"/>
              </a:lnSpc>
              <a:spcBef>
                <a:spcPts val="0"/>
              </a:spcBef>
              <a:spcAft>
                <a:spcPts val="300"/>
              </a:spcAft>
              <a:buSzPct val="100000"/>
              <a:defRPr/>
            </a:pPr>
            <a:r>
              <a:rPr lang="en-US" sz="3800" dirty="0">
                <a:solidFill>
                  <a:prstClr val="white"/>
                </a:solidFill>
                <a:latin typeface="Calibri Light" panose="020F0302020204030204" pitchFamily="34" charset="0"/>
                <a:cs typeface="Calibri Light" panose="020F0302020204030204" pitchFamily="34" charset="0"/>
              </a:rPr>
              <a:t>Then 6.25…then 3.125…then 1.6…then .78…</a:t>
            </a:r>
          </a:p>
        </p:txBody>
      </p:sp>
    </p:spTree>
    <p:extLst>
      <p:ext uri="{BB962C8B-B14F-4D97-AF65-F5344CB8AC3E}">
        <p14:creationId xmlns:p14="http://schemas.microsoft.com/office/powerpoint/2010/main" val="25469659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2539157"/>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Against Non-Christian People</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Imprisonment to the fear of death</a:t>
            </a:r>
          </a:p>
          <a:p>
            <a:pPr marL="1150938" indent="-576263">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Leave a mark on the world. </a:t>
            </a:r>
          </a:p>
          <a:p>
            <a:pPr marL="1782763" indent="-608013">
              <a:lnSpc>
                <a:spcPct val="90000"/>
              </a:lnSpc>
              <a:spcBef>
                <a:spcPts val="0"/>
              </a:spcBef>
              <a:spcAft>
                <a:spcPts val="600"/>
              </a:spcAft>
              <a:buFont typeface="Arial" panose="020B0604020202020204" pitchFamily="34" charset="0"/>
              <a:buChar char="•"/>
            </a:pPr>
            <a:r>
              <a:rPr lang="en-US" sz="4000" dirty="0">
                <a:solidFill>
                  <a:prstClr val="white"/>
                </a:solidFill>
                <a:latin typeface="Calibri Light" panose="020F0302020204030204" pitchFamily="34" charset="0"/>
                <a:cs typeface="Calibri Light" panose="020F0302020204030204" pitchFamily="34" charset="0"/>
              </a:rPr>
              <a:t>Family</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His Tactics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3" name="Rectangle 2">
            <a:extLst>
              <a:ext uri="{FF2B5EF4-FFF2-40B4-BE49-F238E27FC236}">
                <a16:creationId xmlns:a16="http://schemas.microsoft.com/office/drawing/2014/main" xmlns="" id="{5B195B5E-EEDA-DD57-E33D-9A00E9DBD3C8}"/>
              </a:ext>
            </a:extLst>
          </p:cNvPr>
          <p:cNvSpPr>
            <a:spLocks noChangeArrowheads="1"/>
          </p:cNvSpPr>
          <p:nvPr/>
        </p:nvSpPr>
        <p:spPr bwMode="auto">
          <a:xfrm>
            <a:off x="562858" y="3649996"/>
            <a:ext cx="11282846" cy="297026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4" name="TextBox 3">
            <a:extLst>
              <a:ext uri="{FF2B5EF4-FFF2-40B4-BE49-F238E27FC236}">
                <a16:creationId xmlns:a16="http://schemas.microsoft.com/office/drawing/2014/main" xmlns="" id="{A769C7F2-3E11-13DF-334F-8FA3E3433E1D}"/>
              </a:ext>
            </a:extLst>
          </p:cNvPr>
          <p:cNvSpPr txBox="1">
            <a:spLocks noChangeArrowheads="1"/>
          </p:cNvSpPr>
          <p:nvPr/>
        </p:nvSpPr>
        <p:spPr bwMode="auto">
          <a:xfrm>
            <a:off x="600790" y="3756815"/>
            <a:ext cx="11213258" cy="1709699"/>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800" dirty="0">
                <a:solidFill>
                  <a:prstClr val="white"/>
                </a:solidFill>
                <a:latin typeface="Calibri Light" panose="020F0302020204030204" pitchFamily="34" charset="0"/>
                <a:cs typeface="Calibri Light" panose="020F0302020204030204" pitchFamily="34" charset="0"/>
              </a:rPr>
              <a:t>The contribution of your genes to your great grandchildren is 12.5 percent…</a:t>
            </a:r>
          </a:p>
          <a:p>
            <a:pPr marL="0" lvl="1" fontAlgn="auto">
              <a:lnSpc>
                <a:spcPct val="90000"/>
              </a:lnSpc>
              <a:spcBef>
                <a:spcPts val="0"/>
              </a:spcBef>
              <a:spcAft>
                <a:spcPts val="300"/>
              </a:spcAft>
              <a:buSzPct val="100000"/>
              <a:defRPr/>
            </a:pPr>
            <a:r>
              <a:rPr lang="en-US" sz="3800" dirty="0">
                <a:solidFill>
                  <a:prstClr val="white"/>
                </a:solidFill>
                <a:latin typeface="Calibri Light" panose="020F0302020204030204" pitchFamily="34" charset="0"/>
                <a:cs typeface="Calibri Light" panose="020F0302020204030204" pitchFamily="34" charset="0"/>
              </a:rPr>
              <a:t>Then 6.25…then 3.125…then 1.6…then .78…then .39…</a:t>
            </a:r>
          </a:p>
        </p:txBody>
      </p:sp>
    </p:spTree>
    <p:extLst>
      <p:ext uri="{BB962C8B-B14F-4D97-AF65-F5344CB8AC3E}">
        <p14:creationId xmlns:p14="http://schemas.microsoft.com/office/powerpoint/2010/main" val="27723717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2539157"/>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Against Non-Christian People</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Imprisonment to the fear of death</a:t>
            </a:r>
          </a:p>
          <a:p>
            <a:pPr marL="1150938" indent="-576263">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Leave a mark on the world. </a:t>
            </a:r>
          </a:p>
          <a:p>
            <a:pPr marL="1782763" indent="-608013">
              <a:lnSpc>
                <a:spcPct val="90000"/>
              </a:lnSpc>
              <a:spcBef>
                <a:spcPts val="0"/>
              </a:spcBef>
              <a:spcAft>
                <a:spcPts val="600"/>
              </a:spcAft>
              <a:buFont typeface="Arial" panose="020B0604020202020204" pitchFamily="34" charset="0"/>
              <a:buChar char="•"/>
            </a:pPr>
            <a:r>
              <a:rPr lang="en-US" sz="4000" dirty="0">
                <a:solidFill>
                  <a:prstClr val="white"/>
                </a:solidFill>
                <a:latin typeface="Calibri Light" panose="020F0302020204030204" pitchFamily="34" charset="0"/>
                <a:cs typeface="Calibri Light" panose="020F0302020204030204" pitchFamily="34" charset="0"/>
              </a:rPr>
              <a:t>Family</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His Tactics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3" name="Rectangle 2">
            <a:extLst>
              <a:ext uri="{FF2B5EF4-FFF2-40B4-BE49-F238E27FC236}">
                <a16:creationId xmlns:a16="http://schemas.microsoft.com/office/drawing/2014/main" xmlns="" id="{5B195B5E-EEDA-DD57-E33D-9A00E9DBD3C8}"/>
              </a:ext>
            </a:extLst>
          </p:cNvPr>
          <p:cNvSpPr>
            <a:spLocks noChangeArrowheads="1"/>
          </p:cNvSpPr>
          <p:nvPr/>
        </p:nvSpPr>
        <p:spPr bwMode="auto">
          <a:xfrm>
            <a:off x="562858" y="3649996"/>
            <a:ext cx="11282846" cy="297026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4" name="TextBox 3">
            <a:extLst>
              <a:ext uri="{FF2B5EF4-FFF2-40B4-BE49-F238E27FC236}">
                <a16:creationId xmlns:a16="http://schemas.microsoft.com/office/drawing/2014/main" xmlns="" id="{A769C7F2-3E11-13DF-334F-8FA3E3433E1D}"/>
              </a:ext>
            </a:extLst>
          </p:cNvPr>
          <p:cNvSpPr txBox="1">
            <a:spLocks noChangeArrowheads="1"/>
          </p:cNvSpPr>
          <p:nvPr/>
        </p:nvSpPr>
        <p:spPr bwMode="auto">
          <a:xfrm>
            <a:off x="600790" y="3756815"/>
            <a:ext cx="11213258" cy="2235997"/>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800" dirty="0">
                <a:solidFill>
                  <a:prstClr val="white"/>
                </a:solidFill>
                <a:latin typeface="Calibri Light" panose="020F0302020204030204" pitchFamily="34" charset="0"/>
                <a:cs typeface="Calibri Light" panose="020F0302020204030204" pitchFamily="34" charset="0"/>
              </a:rPr>
              <a:t>The contribution of your genes to your great grandchildren is 12.5 percent…</a:t>
            </a:r>
          </a:p>
          <a:p>
            <a:pPr marL="0" lvl="1" fontAlgn="auto">
              <a:lnSpc>
                <a:spcPct val="90000"/>
              </a:lnSpc>
              <a:spcBef>
                <a:spcPts val="0"/>
              </a:spcBef>
              <a:spcAft>
                <a:spcPts val="300"/>
              </a:spcAft>
              <a:buSzPct val="100000"/>
              <a:defRPr/>
            </a:pPr>
            <a:r>
              <a:rPr lang="en-US" sz="3800" dirty="0">
                <a:solidFill>
                  <a:prstClr val="white"/>
                </a:solidFill>
                <a:latin typeface="Calibri Light" panose="020F0302020204030204" pitchFamily="34" charset="0"/>
                <a:cs typeface="Calibri Light" panose="020F0302020204030204" pitchFamily="34" charset="0"/>
              </a:rPr>
              <a:t>Then 6.25…then 3.125…then 1.6…then .78…then .39… then .19…</a:t>
            </a:r>
          </a:p>
        </p:txBody>
      </p:sp>
    </p:spTree>
    <p:extLst>
      <p:ext uri="{BB962C8B-B14F-4D97-AF65-F5344CB8AC3E}">
        <p14:creationId xmlns:p14="http://schemas.microsoft.com/office/powerpoint/2010/main" val="2833816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524315"/>
          </a:xfrm>
          <a:prstGeom prst="rect">
            <a:avLst/>
          </a:prstGeom>
          <a:noFill/>
          <a:ln w="9525">
            <a:noFill/>
            <a:miter lim="800000"/>
            <a:headEnd/>
            <a:tailEnd/>
          </a:ln>
        </p:spPr>
        <p:txBody>
          <a:bodyPr wrap="square">
            <a:spAutoFit/>
          </a:bodyPr>
          <a:lstStyle/>
          <a:p>
            <a:pPr marL="592138" indent="-592138">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10</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Finally, be strong in the Lord and in his mighty power. </a:t>
            </a:r>
          </a:p>
          <a:p>
            <a:pPr marL="592138" indent="-592138">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11</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Put on the full armor of God, so that you can take your stand against the devil’s schemes.</a:t>
            </a:r>
          </a:p>
          <a:p>
            <a:pPr marL="592138" indent="-592138">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12 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For our struggle is not against flesh and blood, but against the rulers, against the authorities, against the powers of this dark world and against the spiritual forces of evil in the heavenly realms</a:t>
            </a:r>
          </a:p>
        </p:txBody>
      </p:sp>
      <p:sp>
        <p:nvSpPr>
          <p:cNvPr id="8" name="TextBox 7"/>
          <p:cNvSpPr txBox="1"/>
          <p:nvPr/>
        </p:nvSpPr>
        <p:spPr>
          <a:xfrm>
            <a:off x="228600" y="44278"/>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6</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07212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2539157"/>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Against Non-Christian People</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Imprisonment to the fear of death</a:t>
            </a:r>
          </a:p>
          <a:p>
            <a:pPr marL="1150938" indent="-576263">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Leave a mark on the world. </a:t>
            </a:r>
          </a:p>
          <a:p>
            <a:pPr marL="1782763" indent="-608013">
              <a:lnSpc>
                <a:spcPct val="90000"/>
              </a:lnSpc>
              <a:spcBef>
                <a:spcPts val="0"/>
              </a:spcBef>
              <a:spcAft>
                <a:spcPts val="600"/>
              </a:spcAft>
              <a:buFont typeface="Arial" panose="020B0604020202020204" pitchFamily="34" charset="0"/>
              <a:buChar char="•"/>
            </a:pPr>
            <a:r>
              <a:rPr lang="en-US" sz="4000" dirty="0">
                <a:solidFill>
                  <a:prstClr val="white"/>
                </a:solidFill>
                <a:latin typeface="Calibri Light" panose="020F0302020204030204" pitchFamily="34" charset="0"/>
                <a:cs typeface="Calibri Light" panose="020F0302020204030204" pitchFamily="34" charset="0"/>
              </a:rPr>
              <a:t>Family</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His Tactics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3" name="Rectangle 2">
            <a:extLst>
              <a:ext uri="{FF2B5EF4-FFF2-40B4-BE49-F238E27FC236}">
                <a16:creationId xmlns:a16="http://schemas.microsoft.com/office/drawing/2014/main" xmlns="" id="{5B195B5E-EEDA-DD57-E33D-9A00E9DBD3C8}"/>
              </a:ext>
            </a:extLst>
          </p:cNvPr>
          <p:cNvSpPr>
            <a:spLocks noChangeArrowheads="1"/>
          </p:cNvSpPr>
          <p:nvPr/>
        </p:nvSpPr>
        <p:spPr bwMode="auto">
          <a:xfrm>
            <a:off x="562858" y="3649996"/>
            <a:ext cx="11282846" cy="297026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4" name="TextBox 3">
            <a:extLst>
              <a:ext uri="{FF2B5EF4-FFF2-40B4-BE49-F238E27FC236}">
                <a16:creationId xmlns:a16="http://schemas.microsoft.com/office/drawing/2014/main" xmlns="" id="{A769C7F2-3E11-13DF-334F-8FA3E3433E1D}"/>
              </a:ext>
            </a:extLst>
          </p:cNvPr>
          <p:cNvSpPr txBox="1">
            <a:spLocks noChangeArrowheads="1"/>
          </p:cNvSpPr>
          <p:nvPr/>
        </p:nvSpPr>
        <p:spPr bwMode="auto">
          <a:xfrm>
            <a:off x="600790" y="3756815"/>
            <a:ext cx="11213258" cy="2235997"/>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800" dirty="0">
                <a:solidFill>
                  <a:prstClr val="white"/>
                </a:solidFill>
                <a:latin typeface="Calibri Light" panose="020F0302020204030204" pitchFamily="34" charset="0"/>
                <a:cs typeface="Calibri Light" panose="020F0302020204030204" pitchFamily="34" charset="0"/>
              </a:rPr>
              <a:t>The contribution of your genes to your great grandchildren is 12.5 percent…</a:t>
            </a:r>
          </a:p>
          <a:p>
            <a:pPr marL="0" lvl="1" fontAlgn="auto">
              <a:lnSpc>
                <a:spcPct val="90000"/>
              </a:lnSpc>
              <a:spcBef>
                <a:spcPts val="0"/>
              </a:spcBef>
              <a:spcAft>
                <a:spcPts val="300"/>
              </a:spcAft>
              <a:buSzPct val="100000"/>
              <a:defRPr/>
            </a:pPr>
            <a:r>
              <a:rPr lang="en-US" sz="3800" dirty="0">
                <a:solidFill>
                  <a:prstClr val="white"/>
                </a:solidFill>
                <a:latin typeface="Calibri Light" panose="020F0302020204030204" pitchFamily="34" charset="0"/>
                <a:cs typeface="Calibri Light" panose="020F0302020204030204" pitchFamily="34" charset="0"/>
              </a:rPr>
              <a:t>Then 6.25…then 3.125…then 1.6…then .78…then .39… then .19…then .09… </a:t>
            </a:r>
          </a:p>
        </p:txBody>
      </p:sp>
    </p:spTree>
    <p:extLst>
      <p:ext uri="{BB962C8B-B14F-4D97-AF65-F5344CB8AC3E}">
        <p14:creationId xmlns:p14="http://schemas.microsoft.com/office/powerpoint/2010/main" val="6601497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2539157"/>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Against Non-Christian People</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Imprisonment to the fear of death</a:t>
            </a:r>
          </a:p>
          <a:p>
            <a:pPr marL="1150938" indent="-576263">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Leave a mark on the world. </a:t>
            </a:r>
          </a:p>
          <a:p>
            <a:pPr marL="1782763" indent="-608013">
              <a:lnSpc>
                <a:spcPct val="90000"/>
              </a:lnSpc>
              <a:spcBef>
                <a:spcPts val="0"/>
              </a:spcBef>
              <a:spcAft>
                <a:spcPts val="600"/>
              </a:spcAft>
              <a:buFont typeface="Arial" panose="020B0604020202020204" pitchFamily="34" charset="0"/>
              <a:buChar char="•"/>
            </a:pPr>
            <a:r>
              <a:rPr lang="en-US" sz="4000" dirty="0">
                <a:solidFill>
                  <a:prstClr val="white"/>
                </a:solidFill>
                <a:latin typeface="Calibri Light" panose="020F0302020204030204" pitchFamily="34" charset="0"/>
                <a:cs typeface="Calibri Light" panose="020F0302020204030204" pitchFamily="34" charset="0"/>
              </a:rPr>
              <a:t>Family</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His Tactics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3" name="Rectangle 2">
            <a:extLst>
              <a:ext uri="{FF2B5EF4-FFF2-40B4-BE49-F238E27FC236}">
                <a16:creationId xmlns:a16="http://schemas.microsoft.com/office/drawing/2014/main" xmlns="" id="{5B195B5E-EEDA-DD57-E33D-9A00E9DBD3C8}"/>
              </a:ext>
            </a:extLst>
          </p:cNvPr>
          <p:cNvSpPr>
            <a:spLocks noChangeArrowheads="1"/>
          </p:cNvSpPr>
          <p:nvPr/>
        </p:nvSpPr>
        <p:spPr bwMode="auto">
          <a:xfrm>
            <a:off x="562858" y="3649996"/>
            <a:ext cx="11282846" cy="297026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4" name="TextBox 3">
            <a:extLst>
              <a:ext uri="{FF2B5EF4-FFF2-40B4-BE49-F238E27FC236}">
                <a16:creationId xmlns:a16="http://schemas.microsoft.com/office/drawing/2014/main" xmlns="" id="{A769C7F2-3E11-13DF-334F-8FA3E3433E1D}"/>
              </a:ext>
            </a:extLst>
          </p:cNvPr>
          <p:cNvSpPr txBox="1">
            <a:spLocks noChangeArrowheads="1"/>
          </p:cNvSpPr>
          <p:nvPr/>
        </p:nvSpPr>
        <p:spPr bwMode="auto">
          <a:xfrm>
            <a:off x="600790" y="3756815"/>
            <a:ext cx="11213258" cy="1709699"/>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800" dirty="0">
                <a:solidFill>
                  <a:prstClr val="white"/>
                </a:solidFill>
                <a:latin typeface="Calibri Light" panose="020F0302020204030204" pitchFamily="34" charset="0"/>
                <a:cs typeface="Calibri Light" panose="020F0302020204030204" pitchFamily="34" charset="0"/>
              </a:rPr>
              <a:t>By the tenth generation, your genes contribute to a .05 percent! </a:t>
            </a:r>
          </a:p>
          <a:p>
            <a:pPr marL="0" lvl="1" fontAlgn="auto">
              <a:lnSpc>
                <a:spcPct val="90000"/>
              </a:lnSpc>
              <a:spcBef>
                <a:spcPts val="0"/>
              </a:spcBef>
              <a:spcAft>
                <a:spcPts val="300"/>
              </a:spcAft>
              <a:buSzPct val="100000"/>
              <a:defRPr/>
            </a:pPr>
            <a:r>
              <a:rPr lang="en-US" sz="3800" dirty="0">
                <a:solidFill>
                  <a:prstClr val="white"/>
                </a:solidFill>
                <a:latin typeface="Calibri Light" panose="020F0302020204030204" pitchFamily="34" charset="0"/>
                <a:cs typeface="Calibri Light" panose="020F0302020204030204" pitchFamily="34" charset="0"/>
              </a:rPr>
              <a:t>Another ten generations: .000004 percent. </a:t>
            </a:r>
          </a:p>
        </p:txBody>
      </p:sp>
    </p:spTree>
    <p:extLst>
      <p:ext uri="{BB962C8B-B14F-4D97-AF65-F5344CB8AC3E}">
        <p14:creationId xmlns:p14="http://schemas.microsoft.com/office/powerpoint/2010/main" val="516162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2539157"/>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Against Non-Christian People</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Imprisonment to the fear of death</a:t>
            </a:r>
          </a:p>
          <a:p>
            <a:pPr marL="1150938" indent="-576263">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Leave a mark on the world. </a:t>
            </a:r>
          </a:p>
          <a:p>
            <a:pPr marL="1782763" indent="-608013">
              <a:lnSpc>
                <a:spcPct val="90000"/>
              </a:lnSpc>
              <a:spcBef>
                <a:spcPts val="0"/>
              </a:spcBef>
              <a:spcAft>
                <a:spcPts val="600"/>
              </a:spcAft>
              <a:buFont typeface="Arial" panose="020B0604020202020204" pitchFamily="34" charset="0"/>
              <a:buChar char="•"/>
            </a:pPr>
            <a:r>
              <a:rPr lang="en-US" sz="4000" dirty="0">
                <a:solidFill>
                  <a:prstClr val="white"/>
                </a:solidFill>
                <a:latin typeface="Calibri Light" panose="020F0302020204030204" pitchFamily="34" charset="0"/>
                <a:cs typeface="Calibri Light" panose="020F0302020204030204" pitchFamily="34" charset="0"/>
              </a:rPr>
              <a:t>Futility</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His Tactics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029ADD3F-B210-FFCB-AA04-5BADAE81819B}"/>
              </a:ext>
            </a:extLst>
          </p:cNvPr>
          <p:cNvSpPr>
            <a:spLocks noChangeArrowheads="1"/>
          </p:cNvSpPr>
          <p:nvPr/>
        </p:nvSpPr>
        <p:spPr bwMode="auto">
          <a:xfrm>
            <a:off x="5242317" y="2945866"/>
            <a:ext cx="6344896" cy="334558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1800" kern="0" dirty="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C8AAD0A3-DA85-748E-F1BE-C1D0E2E0CE1B}"/>
              </a:ext>
            </a:extLst>
          </p:cNvPr>
          <p:cNvSpPr txBox="1">
            <a:spLocks noChangeArrowheads="1"/>
          </p:cNvSpPr>
          <p:nvPr/>
        </p:nvSpPr>
        <p:spPr bwMode="auto">
          <a:xfrm>
            <a:off x="5694704" y="2981117"/>
            <a:ext cx="6192496" cy="2613023"/>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0"/>
              </a:spcAft>
              <a:buSzPct val="100000"/>
              <a:defRPr/>
            </a:pPr>
            <a:r>
              <a:rPr lang="en-US" sz="3800" dirty="0">
                <a:solidFill>
                  <a:prstClr val="white"/>
                </a:solidFill>
                <a:latin typeface="Calibri Light" panose="020F0302020204030204" pitchFamily="34" charset="0"/>
                <a:cs typeface="Calibri Light" panose="020F0302020204030204" pitchFamily="34" charset="0"/>
              </a:rPr>
              <a:t>Woody Allen</a:t>
            </a:r>
          </a:p>
          <a:p>
            <a:pPr marL="0" lvl="1" fontAlgn="auto">
              <a:lnSpc>
                <a:spcPct val="90000"/>
              </a:lnSpc>
              <a:spcBef>
                <a:spcPts val="0"/>
              </a:spcBef>
              <a:spcAft>
                <a:spcPts val="0"/>
              </a:spcAft>
              <a:buSzPct val="100000"/>
              <a:defRPr/>
            </a:pPr>
            <a:r>
              <a:rPr lang="en-US" sz="3600" dirty="0">
                <a:solidFill>
                  <a:schemeClr val="bg1"/>
                </a:solidFill>
                <a:latin typeface="Calibri Light" panose="020F0302020204030204" pitchFamily="34" charset="0"/>
                <a:cs typeface="Calibri Light" panose="020F0302020204030204" pitchFamily="34" charset="0"/>
              </a:rPr>
              <a:t>“I don’t want to achieve immortality through my work…</a:t>
            </a:r>
          </a:p>
          <a:p>
            <a:pPr marL="0" lvl="1" fontAlgn="auto">
              <a:lnSpc>
                <a:spcPct val="90000"/>
              </a:lnSpc>
              <a:spcBef>
                <a:spcPts val="0"/>
              </a:spcBef>
              <a:spcAft>
                <a:spcPts val="0"/>
              </a:spcAft>
              <a:buSzPct val="100000"/>
              <a:defRPr/>
            </a:pPr>
            <a:r>
              <a:rPr lang="en-US" sz="3600" dirty="0">
                <a:solidFill>
                  <a:schemeClr val="bg1"/>
                </a:solidFill>
                <a:latin typeface="Calibri Light" panose="020F0302020204030204" pitchFamily="34" charset="0"/>
                <a:cs typeface="Calibri Light" panose="020F0302020204030204" pitchFamily="34" charset="0"/>
              </a:rPr>
              <a:t>I want to achieve immortality through not dying.”</a:t>
            </a:r>
            <a:endParaRPr lang="en-US" sz="3600" dirty="0">
              <a:solidFill>
                <a:prstClr val="white"/>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9883821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2539157"/>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Against Non-Christian People</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Imprisonment to the fear of death</a:t>
            </a:r>
          </a:p>
          <a:p>
            <a:pPr marL="1150938" indent="-576263">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Leave a mark on the world. </a:t>
            </a:r>
          </a:p>
          <a:p>
            <a:pPr marL="1782763" indent="-608013">
              <a:lnSpc>
                <a:spcPct val="90000"/>
              </a:lnSpc>
              <a:spcBef>
                <a:spcPts val="0"/>
              </a:spcBef>
              <a:spcAft>
                <a:spcPts val="600"/>
              </a:spcAft>
              <a:buFont typeface="Arial" panose="020B0604020202020204" pitchFamily="34" charset="0"/>
              <a:buChar char="•"/>
            </a:pPr>
            <a:r>
              <a:rPr lang="en-US" sz="4000" dirty="0">
                <a:solidFill>
                  <a:prstClr val="white"/>
                </a:solidFill>
                <a:latin typeface="Calibri Light" panose="020F0302020204030204" pitchFamily="34" charset="0"/>
                <a:cs typeface="Calibri Light" panose="020F0302020204030204" pitchFamily="34" charset="0"/>
              </a:rPr>
              <a:t>Futility</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His Tactics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029ADD3F-B210-FFCB-AA04-5BADAE81819B}"/>
              </a:ext>
            </a:extLst>
          </p:cNvPr>
          <p:cNvSpPr>
            <a:spLocks noChangeArrowheads="1"/>
          </p:cNvSpPr>
          <p:nvPr/>
        </p:nvSpPr>
        <p:spPr bwMode="auto">
          <a:xfrm>
            <a:off x="5313144" y="2981117"/>
            <a:ext cx="6714423" cy="347342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1800" kern="0" dirty="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C8AAD0A3-DA85-748E-F1BE-C1D0E2E0CE1B}"/>
              </a:ext>
            </a:extLst>
          </p:cNvPr>
          <p:cNvSpPr txBox="1">
            <a:spLocks noChangeArrowheads="1"/>
          </p:cNvSpPr>
          <p:nvPr/>
        </p:nvSpPr>
        <p:spPr bwMode="auto">
          <a:xfrm>
            <a:off x="5694704" y="2981117"/>
            <a:ext cx="6192496" cy="3111621"/>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0"/>
              </a:spcAft>
              <a:buSzPct val="100000"/>
              <a:defRPr/>
            </a:pPr>
            <a:r>
              <a:rPr lang="en-US" sz="3800" dirty="0">
                <a:solidFill>
                  <a:prstClr val="white"/>
                </a:solidFill>
                <a:latin typeface="Calibri Light" panose="020F0302020204030204" pitchFamily="34" charset="0"/>
                <a:cs typeface="Calibri Light" panose="020F0302020204030204" pitchFamily="34" charset="0"/>
              </a:rPr>
              <a:t>Woody Allen</a:t>
            </a:r>
          </a:p>
          <a:p>
            <a:pPr marL="0" lvl="1" fontAlgn="auto">
              <a:lnSpc>
                <a:spcPct val="90000"/>
              </a:lnSpc>
              <a:spcBef>
                <a:spcPts val="0"/>
              </a:spcBef>
              <a:spcAft>
                <a:spcPts val="0"/>
              </a:spcAft>
              <a:buSzPct val="100000"/>
              <a:defRPr/>
            </a:pPr>
            <a:r>
              <a:rPr lang="en-US" sz="3600" dirty="0">
                <a:solidFill>
                  <a:schemeClr val="bg1"/>
                </a:solidFill>
                <a:latin typeface="Calibri Light" panose="020F0302020204030204" pitchFamily="34" charset="0"/>
                <a:cs typeface="Calibri Light" panose="020F0302020204030204" pitchFamily="34" charset="0"/>
              </a:rPr>
              <a:t>“Someone once asked me if my dream was to live on in the hearts of my people, and I said:</a:t>
            </a:r>
          </a:p>
          <a:p>
            <a:pPr marL="0" lvl="1" fontAlgn="auto">
              <a:lnSpc>
                <a:spcPct val="90000"/>
              </a:lnSpc>
              <a:spcBef>
                <a:spcPts val="0"/>
              </a:spcBef>
              <a:spcAft>
                <a:spcPts val="0"/>
              </a:spcAft>
              <a:buSzPct val="100000"/>
              <a:defRPr/>
            </a:pPr>
            <a:r>
              <a:rPr lang="en-US" sz="3600" dirty="0">
                <a:solidFill>
                  <a:schemeClr val="bg1"/>
                </a:solidFill>
                <a:latin typeface="Calibri Light" panose="020F0302020204030204" pitchFamily="34" charset="0"/>
                <a:cs typeface="Calibri Light" panose="020F0302020204030204" pitchFamily="34" charset="0"/>
              </a:rPr>
              <a:t>I would like to live on in my apartment.”  </a:t>
            </a:r>
            <a:endParaRPr lang="en-US" sz="3600" dirty="0">
              <a:solidFill>
                <a:prstClr val="white"/>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6771392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2539157"/>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Against Non-Christian People</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Imprisonment to the fear of death</a:t>
            </a:r>
          </a:p>
          <a:p>
            <a:pPr marL="1150938" indent="-576263">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Leave a mark on the world. </a:t>
            </a:r>
          </a:p>
          <a:p>
            <a:pPr marL="1782763" indent="-608013">
              <a:lnSpc>
                <a:spcPct val="90000"/>
              </a:lnSpc>
              <a:spcBef>
                <a:spcPts val="0"/>
              </a:spcBef>
              <a:spcAft>
                <a:spcPts val="600"/>
              </a:spcAft>
              <a:buFont typeface="Arial" panose="020B0604020202020204" pitchFamily="34" charset="0"/>
              <a:buChar char="•"/>
            </a:pPr>
            <a:r>
              <a:rPr lang="en-US" sz="4000" dirty="0">
                <a:solidFill>
                  <a:prstClr val="white"/>
                </a:solidFill>
                <a:latin typeface="Calibri Light" panose="020F0302020204030204" pitchFamily="34" charset="0"/>
                <a:cs typeface="Calibri Light" panose="020F0302020204030204" pitchFamily="34" charset="0"/>
              </a:rPr>
              <a:t>Futility</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His Tactics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029ADD3F-B210-FFCB-AA04-5BADAE81819B}"/>
              </a:ext>
            </a:extLst>
          </p:cNvPr>
          <p:cNvSpPr>
            <a:spLocks noChangeArrowheads="1"/>
          </p:cNvSpPr>
          <p:nvPr/>
        </p:nvSpPr>
        <p:spPr bwMode="auto">
          <a:xfrm>
            <a:off x="4899259" y="2965353"/>
            <a:ext cx="6987941" cy="280980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1800" kern="0" dirty="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C8AAD0A3-DA85-748E-F1BE-C1D0E2E0CE1B}"/>
              </a:ext>
            </a:extLst>
          </p:cNvPr>
          <p:cNvSpPr txBox="1">
            <a:spLocks noChangeArrowheads="1"/>
          </p:cNvSpPr>
          <p:nvPr/>
        </p:nvSpPr>
        <p:spPr bwMode="auto">
          <a:xfrm>
            <a:off x="5694704" y="3237149"/>
            <a:ext cx="6192496" cy="2114425"/>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0"/>
              </a:spcAft>
              <a:buSzPct val="100000"/>
              <a:defRPr/>
            </a:pPr>
            <a:r>
              <a:rPr lang="en-US" sz="3800" dirty="0">
                <a:solidFill>
                  <a:prstClr val="white"/>
                </a:solidFill>
                <a:latin typeface="Calibri Light" panose="020F0302020204030204" pitchFamily="34" charset="0"/>
                <a:cs typeface="Calibri Light" panose="020F0302020204030204" pitchFamily="34" charset="0"/>
              </a:rPr>
              <a:t>Andy Warhol</a:t>
            </a:r>
          </a:p>
          <a:p>
            <a:pPr marL="0" lvl="1" fontAlgn="auto">
              <a:lnSpc>
                <a:spcPct val="90000"/>
              </a:lnSpc>
              <a:spcBef>
                <a:spcPts val="0"/>
              </a:spcBef>
              <a:spcAft>
                <a:spcPts val="0"/>
              </a:spcAft>
              <a:buSzPct val="100000"/>
              <a:defRPr/>
            </a:pPr>
            <a:r>
              <a:rPr lang="en-US" sz="3600" dirty="0">
                <a:solidFill>
                  <a:schemeClr val="bg1"/>
                </a:solidFill>
                <a:latin typeface="Calibri Light" panose="020F0302020204030204" pitchFamily="34" charset="0"/>
                <a:cs typeface="Calibri Light" panose="020F0302020204030204" pitchFamily="34" charset="0"/>
              </a:rPr>
              <a:t>“In the future, everyone will be world-famous for fifteen minutes.” </a:t>
            </a:r>
            <a:endParaRPr lang="en-US" sz="3600" dirty="0">
              <a:solidFill>
                <a:prstClr val="white"/>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2344071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3724096"/>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Against Non-Christian People</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Imprisonment to the fear of death</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Call God’s goodness into question</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Insight Christians to do things that </a:t>
            </a:r>
            <a:r>
              <a:rPr lang="en-US" sz="4000" dirty="0" smtClean="0">
                <a:solidFill>
                  <a:prstClr val="white"/>
                </a:solidFill>
                <a:latin typeface="Calibri Light" panose="020F0302020204030204" pitchFamily="34" charset="0"/>
                <a:cs typeface="Calibri Light" panose="020F0302020204030204" pitchFamily="34" charset="0"/>
              </a:rPr>
              <a:t>are odious </a:t>
            </a:r>
            <a:r>
              <a:rPr lang="en-US" sz="4000" dirty="0">
                <a:solidFill>
                  <a:prstClr val="white"/>
                </a:solidFill>
                <a:latin typeface="Calibri Light" panose="020F0302020204030204" pitchFamily="34" charset="0"/>
                <a:cs typeface="Calibri Light" panose="020F0302020204030204" pitchFamily="34" charset="0"/>
              </a:rPr>
              <a:t>and offensive to non-Christians.  </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Distraction </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His Tactics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584688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2539157"/>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Against Christians</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Tries to destroy a Christian’s spiritual life.</a:t>
            </a:r>
          </a:p>
          <a:p>
            <a:pPr marL="11430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Temptation followed by accusation </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a:solidFill>
                  <a:prstClr val="white"/>
                </a:solidFill>
                <a:latin typeface="Century Gothic" panose="020B0502020202020204" pitchFamily="34" charset="0"/>
                <a:cs typeface="Arial" charset="0"/>
              </a:rPr>
              <a:t>His Tactics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E6FB7331-7BC7-8758-EB6C-0E050EA097A6}"/>
              </a:ext>
            </a:extLst>
          </p:cNvPr>
          <p:cNvSpPr>
            <a:spLocks noChangeArrowheads="1"/>
          </p:cNvSpPr>
          <p:nvPr/>
        </p:nvSpPr>
        <p:spPr bwMode="auto">
          <a:xfrm>
            <a:off x="581146" y="3206981"/>
            <a:ext cx="11029708" cy="237289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E5597CE8-DC09-D9CA-3220-1C8D2942853B}"/>
              </a:ext>
            </a:extLst>
          </p:cNvPr>
          <p:cNvSpPr txBox="1">
            <a:spLocks noChangeArrowheads="1"/>
          </p:cNvSpPr>
          <p:nvPr/>
        </p:nvSpPr>
        <p:spPr bwMode="auto">
          <a:xfrm>
            <a:off x="619078" y="3332088"/>
            <a:ext cx="10961681" cy="2086725"/>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600" dirty="0">
                <a:solidFill>
                  <a:prstClr val="white"/>
                </a:solidFill>
                <a:latin typeface="Calibri Light" panose="020F0302020204030204" pitchFamily="34" charset="0"/>
                <a:cs typeface="Calibri Light" panose="020F0302020204030204" pitchFamily="34" charset="0"/>
              </a:rPr>
              <a:t>Romans 8:33-34: “Who will bring any charge against those whom God has chosen? It is God who justifies…Christ Jesus who died—more than that, who was raised to life—is at the right hand of God and is also interceding for us” </a:t>
            </a:r>
          </a:p>
        </p:txBody>
      </p:sp>
    </p:spTree>
    <p:extLst>
      <p:ext uri="{BB962C8B-B14F-4D97-AF65-F5344CB8AC3E}">
        <p14:creationId xmlns:p14="http://schemas.microsoft.com/office/powerpoint/2010/main" val="16566114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2539157"/>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Against Christians</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Tries to destroy a Christian’s spiritual life.</a:t>
            </a:r>
          </a:p>
          <a:p>
            <a:pPr marL="11430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Isolation </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a:solidFill>
                  <a:prstClr val="white"/>
                </a:solidFill>
                <a:latin typeface="Century Gothic" panose="020B0502020202020204" pitchFamily="34" charset="0"/>
                <a:cs typeface="Arial" charset="0"/>
              </a:rPr>
              <a:t>His Tactics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3" name="Rectangle 2">
            <a:extLst>
              <a:ext uri="{FF2B5EF4-FFF2-40B4-BE49-F238E27FC236}">
                <a16:creationId xmlns:a16="http://schemas.microsoft.com/office/drawing/2014/main" xmlns="" id="{139907C3-97E2-482C-7085-5589FB068C69}"/>
              </a:ext>
            </a:extLst>
          </p:cNvPr>
          <p:cNvSpPr>
            <a:spLocks noChangeArrowheads="1"/>
          </p:cNvSpPr>
          <p:nvPr/>
        </p:nvSpPr>
        <p:spPr bwMode="auto">
          <a:xfrm>
            <a:off x="228599" y="3119643"/>
            <a:ext cx="5714689" cy="310335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6" name="TextBox 5">
            <a:extLst>
              <a:ext uri="{FF2B5EF4-FFF2-40B4-BE49-F238E27FC236}">
                <a16:creationId xmlns:a16="http://schemas.microsoft.com/office/drawing/2014/main" xmlns="" id="{D3CB86B9-49EB-63EE-A6C7-FC253C619138}"/>
              </a:ext>
            </a:extLst>
          </p:cNvPr>
          <p:cNvSpPr txBox="1">
            <a:spLocks noChangeArrowheads="1"/>
          </p:cNvSpPr>
          <p:nvPr/>
        </p:nvSpPr>
        <p:spPr bwMode="auto">
          <a:xfrm>
            <a:off x="266533" y="3226463"/>
            <a:ext cx="5676756" cy="2800767"/>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800" dirty="0">
                <a:solidFill>
                  <a:prstClr val="white"/>
                </a:solidFill>
                <a:latin typeface="Calibri Light" panose="020F0302020204030204" pitchFamily="34" charset="0"/>
                <a:cs typeface="Calibri Light" panose="020F0302020204030204" pitchFamily="34" charset="0"/>
              </a:rPr>
              <a:t>“Everyone is judging me.”</a:t>
            </a:r>
          </a:p>
          <a:p>
            <a:pPr marL="0" lvl="1" fontAlgn="auto">
              <a:lnSpc>
                <a:spcPct val="90000"/>
              </a:lnSpc>
              <a:spcBef>
                <a:spcPts val="0"/>
              </a:spcBef>
              <a:spcAft>
                <a:spcPts val="300"/>
              </a:spcAft>
              <a:buSzPct val="100000"/>
              <a:defRPr/>
            </a:pPr>
            <a:r>
              <a:rPr lang="en-US" sz="3800" dirty="0">
                <a:solidFill>
                  <a:prstClr val="white"/>
                </a:solidFill>
                <a:latin typeface="Calibri Light" panose="020F0302020204030204" pitchFamily="34" charset="0"/>
                <a:cs typeface="Calibri Light" panose="020F0302020204030204" pitchFamily="34" charset="0"/>
              </a:rPr>
              <a:t>“No one gets me.”</a:t>
            </a:r>
          </a:p>
          <a:p>
            <a:pPr marL="0" lvl="1" fontAlgn="auto">
              <a:lnSpc>
                <a:spcPct val="90000"/>
              </a:lnSpc>
              <a:spcBef>
                <a:spcPts val="0"/>
              </a:spcBef>
              <a:spcAft>
                <a:spcPts val="300"/>
              </a:spcAft>
              <a:buSzPct val="100000"/>
              <a:defRPr/>
            </a:pPr>
            <a:r>
              <a:rPr lang="en-US" sz="3800" dirty="0">
                <a:solidFill>
                  <a:prstClr val="white"/>
                </a:solidFill>
                <a:latin typeface="Calibri Light" panose="020F0302020204030204" pitchFamily="34" charset="0"/>
                <a:cs typeface="Calibri Light" panose="020F0302020204030204" pitchFamily="34" charset="0"/>
              </a:rPr>
              <a:t>If you look around and you are all alone, that means you are being hunted.</a:t>
            </a:r>
          </a:p>
        </p:txBody>
      </p:sp>
    </p:spTree>
    <p:extLst>
      <p:ext uri="{BB962C8B-B14F-4D97-AF65-F5344CB8AC3E}">
        <p14:creationId xmlns:p14="http://schemas.microsoft.com/office/powerpoint/2010/main" val="808125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3170099"/>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Against Christians</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Neutralize our effectiveness for God.</a:t>
            </a:r>
          </a:p>
          <a:p>
            <a:pPr marL="11430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Deception</a:t>
            </a:r>
          </a:p>
          <a:p>
            <a:pPr marL="11430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Demoralization </a:t>
            </a:r>
          </a:p>
          <a:p>
            <a:pPr marL="11430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Opposition</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a:solidFill>
                  <a:prstClr val="white"/>
                </a:solidFill>
                <a:latin typeface="Century Gothic" panose="020B0502020202020204" pitchFamily="34" charset="0"/>
                <a:cs typeface="Arial" charset="0"/>
              </a:rPr>
              <a:t>His Tactics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7A195ACD-BB26-F9AF-EFE9-AEEE5E911AE9}"/>
              </a:ext>
            </a:extLst>
          </p:cNvPr>
          <p:cNvSpPr>
            <a:spLocks noChangeArrowheads="1"/>
          </p:cNvSpPr>
          <p:nvPr/>
        </p:nvSpPr>
        <p:spPr bwMode="auto">
          <a:xfrm>
            <a:off x="628892" y="4274115"/>
            <a:ext cx="11029708" cy="138816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93422B2F-EF3B-6C91-80BC-2DCCBCFF6AC3}"/>
              </a:ext>
            </a:extLst>
          </p:cNvPr>
          <p:cNvSpPr txBox="1">
            <a:spLocks noChangeArrowheads="1"/>
          </p:cNvSpPr>
          <p:nvPr/>
        </p:nvSpPr>
        <p:spPr bwMode="auto">
          <a:xfrm>
            <a:off x="666824" y="4399222"/>
            <a:ext cx="10961681" cy="1089529"/>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600" dirty="0">
                <a:solidFill>
                  <a:prstClr val="white"/>
                </a:solidFill>
                <a:latin typeface="Calibri Light" panose="020F0302020204030204" pitchFamily="34" charset="0"/>
                <a:cs typeface="Calibri Light" panose="020F0302020204030204" pitchFamily="34" charset="0"/>
              </a:rPr>
              <a:t>1 Thessalonians 2:18: We planned to come to you, but Satan hindered us.</a:t>
            </a:r>
          </a:p>
        </p:txBody>
      </p:sp>
    </p:spTree>
    <p:extLst>
      <p:ext uri="{BB962C8B-B14F-4D97-AF65-F5344CB8AC3E}">
        <p14:creationId xmlns:p14="http://schemas.microsoft.com/office/powerpoint/2010/main" val="3370259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500"/>
                                        <p:tgtEl>
                                          <p:spTgt spid="4"/>
                                        </p:tgtEl>
                                      </p:cBhvr>
                                    </p:animEffect>
                                  </p:childTnLst>
                                </p:cTn>
                              </p:par>
                            </p:childTnLst>
                          </p:cTn>
                        </p:par>
                        <p:par>
                          <p:cTn id="20" fill="hold">
                            <p:stCondLst>
                              <p:cond delay="500"/>
                            </p:stCondLst>
                            <p:childTnLst>
                              <p:par>
                                <p:cTn id="21" presetID="1" presetClass="entr" presetSubtype="0" fill="hold" grpId="0" nodeType="after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4431983"/>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Against Christians</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Neutralize our effectiveness for God.</a:t>
            </a:r>
          </a:p>
          <a:p>
            <a:pPr marL="11430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Deception</a:t>
            </a:r>
          </a:p>
          <a:p>
            <a:pPr marL="11430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Demoralization </a:t>
            </a:r>
          </a:p>
          <a:p>
            <a:pPr marL="11430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Opposition </a:t>
            </a:r>
          </a:p>
          <a:p>
            <a:pPr marL="11430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Hopelessness </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a:solidFill>
                  <a:prstClr val="white"/>
                </a:solidFill>
                <a:latin typeface="Century Gothic" panose="020B0502020202020204" pitchFamily="34" charset="0"/>
                <a:cs typeface="Arial" charset="0"/>
              </a:rPr>
              <a:t>His Tactics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97660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524315"/>
          </a:xfrm>
          <a:prstGeom prst="rect">
            <a:avLst/>
          </a:prstGeom>
          <a:noFill/>
          <a:ln w="9525">
            <a:noFill/>
            <a:miter lim="800000"/>
            <a:headEnd/>
            <a:tailEnd/>
          </a:ln>
        </p:spPr>
        <p:txBody>
          <a:bodyPr wrap="square">
            <a:spAutoFit/>
          </a:bodyPr>
          <a:lstStyle/>
          <a:p>
            <a:pPr marL="592138" indent="-592138">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10</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Finally, be strong in the Lord and in his mighty power. </a:t>
            </a:r>
          </a:p>
          <a:p>
            <a:pPr marL="592138" indent="-592138">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11</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Put on the full armor of God, so that you can take your stand against the devil’s schemes.</a:t>
            </a:r>
          </a:p>
          <a:p>
            <a:pPr marL="592138" indent="-592138">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12 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For our struggle is not against flesh and blood, but against the rulers, against the authorities, against the powers of this dark world and against the spiritual forces of evil in the heavenly realms</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6</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8591E65E-82A9-FF77-3619-72578F5A05E5}"/>
              </a:ext>
            </a:extLst>
          </p:cNvPr>
          <p:cNvSpPr>
            <a:spLocks noChangeArrowheads="1"/>
          </p:cNvSpPr>
          <p:nvPr/>
        </p:nvSpPr>
        <p:spPr bwMode="auto">
          <a:xfrm>
            <a:off x="4677773" y="4040877"/>
            <a:ext cx="6404208" cy="210062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1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CB02A078-69CB-02F6-5F16-C956A40D19BF}"/>
              </a:ext>
            </a:extLst>
          </p:cNvPr>
          <p:cNvSpPr txBox="1">
            <a:spLocks noChangeArrowheads="1"/>
          </p:cNvSpPr>
          <p:nvPr/>
        </p:nvSpPr>
        <p:spPr bwMode="auto">
          <a:xfrm>
            <a:off x="4725455" y="4166563"/>
            <a:ext cx="6289617" cy="1255728"/>
          </a:xfrm>
          <a:prstGeom prst="rect">
            <a:avLst/>
          </a:prstGeom>
          <a:noFill/>
          <a:ln w="38100">
            <a:noFill/>
            <a:miter lim="800000"/>
            <a:headEnd/>
            <a:tailEnd/>
          </a:ln>
        </p:spPr>
        <p:txBody>
          <a:bodyPr wrap="square">
            <a:spAutoFit/>
          </a:bodyPr>
          <a:lstStyle/>
          <a:p>
            <a:pPr marL="461963" lvl="1" indent="-461963" fontAlgn="auto">
              <a:lnSpc>
                <a:spcPct val="90000"/>
              </a:lnSpc>
              <a:spcBef>
                <a:spcPts val="0"/>
              </a:spcBef>
              <a:spcAft>
                <a:spcPts val="0"/>
              </a:spcAft>
              <a:buSzPct val="100000"/>
              <a:defRPr/>
            </a:pPr>
            <a:r>
              <a:rPr lang="en-US" sz="4200" dirty="0">
                <a:solidFill>
                  <a:prstClr val="white"/>
                </a:solidFill>
                <a:latin typeface="Calibri Light" panose="020F0302020204030204" pitchFamily="34" charset="0"/>
                <a:cs typeface="Calibri Light" panose="020F0302020204030204" pitchFamily="34" charset="0"/>
              </a:rPr>
              <a:t>»	Existence of Satan</a:t>
            </a:r>
          </a:p>
          <a:p>
            <a:pPr lvl="1" indent="-457200" fontAlgn="auto">
              <a:lnSpc>
                <a:spcPct val="90000"/>
              </a:lnSpc>
              <a:spcBef>
                <a:spcPts val="0"/>
              </a:spcBef>
              <a:spcAft>
                <a:spcPts val="0"/>
              </a:spcAft>
              <a:buSzPct val="100000"/>
              <a:defRPr/>
            </a:pPr>
            <a:r>
              <a:rPr lang="en-US" sz="4200" dirty="0">
                <a:solidFill>
                  <a:prstClr val="white"/>
                </a:solidFill>
                <a:latin typeface="Calibri Light" panose="020F0302020204030204" pitchFamily="34" charset="0"/>
                <a:cs typeface="Calibri Light" panose="020F0302020204030204" pitchFamily="34" charset="0"/>
              </a:rPr>
              <a:t>»	His Strategy</a:t>
            </a:r>
          </a:p>
        </p:txBody>
      </p:sp>
      <p:sp>
        <p:nvSpPr>
          <p:cNvPr id="4" name="Rectangle 3">
            <a:extLst>
              <a:ext uri="{FF2B5EF4-FFF2-40B4-BE49-F238E27FC236}">
                <a16:creationId xmlns:a16="http://schemas.microsoft.com/office/drawing/2014/main" xmlns="" id="{70F12CBB-BEED-37AE-C508-51AD20957AEF}"/>
              </a:ext>
            </a:extLst>
          </p:cNvPr>
          <p:cNvSpPr>
            <a:spLocks noChangeArrowheads="1"/>
          </p:cNvSpPr>
          <p:nvPr/>
        </p:nvSpPr>
        <p:spPr bwMode="auto">
          <a:xfrm>
            <a:off x="304799" y="1371570"/>
            <a:ext cx="11454695" cy="208518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6BB6BF1D-A856-9B2C-98D2-3E6CD58BBB5D}"/>
              </a:ext>
            </a:extLst>
          </p:cNvPr>
          <p:cNvSpPr txBox="1">
            <a:spLocks noChangeArrowheads="1"/>
          </p:cNvSpPr>
          <p:nvPr/>
        </p:nvSpPr>
        <p:spPr bwMode="auto">
          <a:xfrm>
            <a:off x="342732" y="1558599"/>
            <a:ext cx="11384047" cy="1629677"/>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700" dirty="0">
                <a:solidFill>
                  <a:prstClr val="white"/>
                </a:solidFill>
                <a:latin typeface="Calibri Light" panose="020F0302020204030204" pitchFamily="34" charset="0"/>
                <a:cs typeface="Calibri Light" panose="020F0302020204030204" pitchFamily="34" charset="0"/>
              </a:rPr>
              <a:t>2 Corinthians 4:4: Satan, who is the god of this world, has blinded the minds of those who don’t believe. [So that] they are unable to see the glorious light of the Good News.</a:t>
            </a:r>
          </a:p>
        </p:txBody>
      </p:sp>
    </p:spTree>
    <p:extLst>
      <p:ext uri="{BB962C8B-B14F-4D97-AF65-F5344CB8AC3E}">
        <p14:creationId xmlns:p14="http://schemas.microsoft.com/office/powerpoint/2010/main" val="1427687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500"/>
                                        <p:tgtEl>
                                          <p:spTgt spid="4"/>
                                        </p:tgtEl>
                                      </p:cBhvr>
                                    </p:animEffect>
                                  </p:childTnLst>
                                </p:cTn>
                              </p:par>
                            </p:childTnLst>
                          </p:cTn>
                        </p:par>
                        <p:par>
                          <p:cTn id="24" fill="hold">
                            <p:stCondLst>
                              <p:cond delay="500"/>
                            </p:stCondLst>
                            <p:childTnLst>
                              <p:par>
                                <p:cTn id="25" presetID="1" presetClass="entr" presetSubtype="0" fill="hold" grpId="0" nodeType="after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2" grpId="0" animBg="1"/>
      <p:bldP spid="4" grpId="0" animBg="1"/>
      <p:bldP spid="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1671227"/>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4200" dirty="0">
                <a:solidFill>
                  <a:prstClr val="white"/>
                </a:solidFill>
                <a:latin typeface="Calibri Light" panose="020F0302020204030204" pitchFamily="34" charset="0"/>
                <a:cs typeface="Calibri Light" panose="020F0302020204030204" pitchFamily="34" charset="0"/>
              </a:rPr>
              <a:t>Genesis 3</a:t>
            </a:r>
          </a:p>
          <a:p>
            <a:pPr marL="571500" indent="-571500">
              <a:lnSpc>
                <a:spcPct val="90000"/>
              </a:lnSpc>
              <a:spcBef>
                <a:spcPts val="0"/>
              </a:spcBef>
              <a:spcAft>
                <a:spcPts val="0"/>
              </a:spcAft>
            </a:pPr>
            <a:r>
              <a:rPr lang="en-US" sz="3600" baseline="30000" dirty="0">
                <a:solidFill>
                  <a:prstClr val="white"/>
                </a:solidFill>
                <a:latin typeface="Calibri Light" panose="020F0302020204030204" pitchFamily="34" charset="0"/>
                <a:cs typeface="Calibri Light" panose="020F0302020204030204" pitchFamily="34" charset="0"/>
              </a:rPr>
              <a:t>1	</a:t>
            </a:r>
            <a:r>
              <a:rPr lang="en-US" sz="3600" dirty="0">
                <a:solidFill>
                  <a:prstClr val="white"/>
                </a:solidFill>
                <a:latin typeface="Calibri Light" panose="020F0302020204030204" pitchFamily="34" charset="0"/>
                <a:cs typeface="Calibri Light" panose="020F0302020204030204" pitchFamily="34" charset="0"/>
              </a:rPr>
              <a:t>Did God really say, “You must not eat from any tree in the garden?”</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Case Studies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500B6012-2535-53CB-6D26-4E2B9F6B1545}"/>
              </a:ext>
            </a:extLst>
          </p:cNvPr>
          <p:cNvSpPr>
            <a:spLocks noChangeArrowheads="1"/>
          </p:cNvSpPr>
          <p:nvPr/>
        </p:nvSpPr>
        <p:spPr bwMode="auto">
          <a:xfrm>
            <a:off x="2163172" y="3040867"/>
            <a:ext cx="7145927" cy="149632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1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A2A3AF55-A952-A98E-08C0-64174BF54CFE}"/>
              </a:ext>
            </a:extLst>
          </p:cNvPr>
          <p:cNvSpPr txBox="1">
            <a:spLocks noChangeArrowheads="1"/>
          </p:cNvSpPr>
          <p:nvPr/>
        </p:nvSpPr>
        <p:spPr bwMode="auto">
          <a:xfrm>
            <a:off x="2210855" y="3166553"/>
            <a:ext cx="7018064" cy="1255728"/>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0"/>
              </a:spcAft>
              <a:buSzPct val="100000"/>
              <a:defRPr/>
            </a:pPr>
            <a:r>
              <a:rPr lang="en-US" sz="4200" dirty="0">
                <a:solidFill>
                  <a:prstClr val="white"/>
                </a:solidFill>
                <a:latin typeface="Calibri Light" panose="020F0302020204030204" pitchFamily="34" charset="0"/>
                <a:cs typeface="Calibri Light" panose="020F0302020204030204" pitchFamily="34" charset="0"/>
              </a:rPr>
              <a:t>Satan started by twisting God’s words. </a:t>
            </a:r>
          </a:p>
        </p:txBody>
      </p:sp>
    </p:spTree>
    <p:extLst>
      <p:ext uri="{BB962C8B-B14F-4D97-AF65-F5344CB8AC3E}">
        <p14:creationId xmlns:p14="http://schemas.microsoft.com/office/powerpoint/2010/main" val="2780874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4164217"/>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4200" dirty="0">
                <a:solidFill>
                  <a:prstClr val="white"/>
                </a:solidFill>
                <a:latin typeface="Calibri Light" panose="020F0302020204030204" pitchFamily="34" charset="0"/>
                <a:cs typeface="Calibri Light" panose="020F0302020204030204" pitchFamily="34" charset="0"/>
              </a:rPr>
              <a:t>Genesis 3</a:t>
            </a:r>
          </a:p>
          <a:p>
            <a:pPr marL="571500" indent="-571500">
              <a:lnSpc>
                <a:spcPct val="90000"/>
              </a:lnSpc>
              <a:spcBef>
                <a:spcPts val="0"/>
              </a:spcBef>
              <a:spcAft>
                <a:spcPts val="0"/>
              </a:spcAft>
            </a:pPr>
            <a:r>
              <a:rPr lang="en-US" sz="3600" baseline="30000" dirty="0">
                <a:solidFill>
                  <a:prstClr val="white"/>
                </a:solidFill>
                <a:latin typeface="Calibri Light" panose="020F0302020204030204" pitchFamily="34" charset="0"/>
                <a:cs typeface="Calibri Light" panose="020F0302020204030204" pitchFamily="34" charset="0"/>
              </a:rPr>
              <a:t>1	</a:t>
            </a:r>
            <a:r>
              <a:rPr lang="en-US" sz="3600" dirty="0">
                <a:solidFill>
                  <a:prstClr val="white"/>
                </a:solidFill>
                <a:latin typeface="Calibri Light" panose="020F0302020204030204" pitchFamily="34" charset="0"/>
                <a:cs typeface="Calibri Light" panose="020F0302020204030204" pitchFamily="34" charset="0"/>
              </a:rPr>
              <a:t>Did God really say, “You must not eat from any tree in the garden?”</a:t>
            </a:r>
          </a:p>
          <a:p>
            <a:pPr marL="571500" indent="-571500">
              <a:lnSpc>
                <a:spcPct val="90000"/>
              </a:lnSpc>
              <a:spcBef>
                <a:spcPts val="0"/>
              </a:spcBef>
              <a:spcAft>
                <a:spcPts val="0"/>
              </a:spcAft>
            </a:pPr>
            <a:r>
              <a:rPr lang="en-US" sz="3600" baseline="30000" dirty="0">
                <a:solidFill>
                  <a:prstClr val="white"/>
                </a:solidFill>
                <a:latin typeface="Calibri Light" panose="020F0302020204030204" pitchFamily="34" charset="0"/>
                <a:cs typeface="Calibri Light" panose="020F0302020204030204" pitchFamily="34" charset="0"/>
              </a:rPr>
              <a:t>2	</a:t>
            </a:r>
            <a:r>
              <a:rPr lang="en-US" sz="3600" dirty="0">
                <a:solidFill>
                  <a:prstClr val="white"/>
                </a:solidFill>
                <a:latin typeface="Calibri Light" panose="020F0302020204030204" pitchFamily="34" charset="0"/>
                <a:cs typeface="Calibri Light" panose="020F0302020204030204" pitchFamily="34" charset="0"/>
              </a:rPr>
              <a:t>The woman said to the serpent, “We may eat fruit from the trees in the garden, </a:t>
            </a:r>
          </a:p>
          <a:p>
            <a:pPr marL="571500" indent="-571500">
              <a:lnSpc>
                <a:spcPct val="90000"/>
              </a:lnSpc>
              <a:spcBef>
                <a:spcPts val="0"/>
              </a:spcBef>
              <a:spcAft>
                <a:spcPts val="0"/>
              </a:spcAft>
            </a:pPr>
            <a:r>
              <a:rPr lang="en-US" sz="3600" baseline="30000" dirty="0">
                <a:solidFill>
                  <a:prstClr val="white"/>
                </a:solidFill>
                <a:latin typeface="Calibri Light" panose="020F0302020204030204" pitchFamily="34" charset="0"/>
                <a:cs typeface="Calibri Light" panose="020F0302020204030204" pitchFamily="34" charset="0"/>
              </a:rPr>
              <a:t>3	</a:t>
            </a:r>
            <a:r>
              <a:rPr lang="en-US" sz="3600" dirty="0">
                <a:solidFill>
                  <a:prstClr val="white"/>
                </a:solidFill>
                <a:latin typeface="Calibri Light" panose="020F0302020204030204" pitchFamily="34" charset="0"/>
                <a:cs typeface="Calibri Light" panose="020F0302020204030204" pitchFamily="34" charset="0"/>
              </a:rPr>
              <a:t>but God did say, ‘You must not eat fruit from the tree that is in the middle of the garden, and you must not touch it, or you will die.’ </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Case Studies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500B6012-2535-53CB-6D26-4E2B9F6B1545}"/>
              </a:ext>
            </a:extLst>
          </p:cNvPr>
          <p:cNvSpPr>
            <a:spLocks noChangeArrowheads="1"/>
          </p:cNvSpPr>
          <p:nvPr/>
        </p:nvSpPr>
        <p:spPr bwMode="auto">
          <a:xfrm>
            <a:off x="3867190" y="5067742"/>
            <a:ext cx="8121609" cy="137248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1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A2A3AF55-A952-A98E-08C0-64174BF54CFE}"/>
              </a:ext>
            </a:extLst>
          </p:cNvPr>
          <p:cNvSpPr txBox="1">
            <a:spLocks noChangeArrowheads="1"/>
          </p:cNvSpPr>
          <p:nvPr/>
        </p:nvSpPr>
        <p:spPr bwMode="auto">
          <a:xfrm>
            <a:off x="3886200" y="5193428"/>
            <a:ext cx="7976287" cy="1144929"/>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0"/>
              </a:spcAft>
              <a:buSzPct val="100000"/>
              <a:defRPr/>
            </a:pPr>
            <a:r>
              <a:rPr lang="en-US" sz="3800" dirty="0">
                <a:solidFill>
                  <a:prstClr val="white"/>
                </a:solidFill>
                <a:latin typeface="Calibri Light" panose="020F0302020204030204" pitchFamily="34" charset="0"/>
                <a:cs typeface="Calibri Light" panose="020F0302020204030204" pitchFamily="34" charset="0"/>
              </a:rPr>
              <a:t>The woman’s recounting of what God said wasn’t accurate either. </a:t>
            </a:r>
          </a:p>
        </p:txBody>
      </p:sp>
    </p:spTree>
    <p:extLst>
      <p:ext uri="{BB962C8B-B14F-4D97-AF65-F5344CB8AC3E}">
        <p14:creationId xmlns:p14="http://schemas.microsoft.com/office/powerpoint/2010/main" val="1175243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1172629"/>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4200" dirty="0">
                <a:solidFill>
                  <a:prstClr val="white"/>
                </a:solidFill>
                <a:latin typeface="Calibri Light" panose="020F0302020204030204" pitchFamily="34" charset="0"/>
                <a:cs typeface="Calibri Light" panose="020F0302020204030204" pitchFamily="34" charset="0"/>
              </a:rPr>
              <a:t>Genesis 3</a:t>
            </a:r>
          </a:p>
          <a:p>
            <a:pPr marL="571500" indent="-571500">
              <a:lnSpc>
                <a:spcPct val="90000"/>
              </a:lnSpc>
              <a:spcBef>
                <a:spcPts val="0"/>
              </a:spcBef>
              <a:spcAft>
                <a:spcPts val="0"/>
              </a:spcAft>
            </a:pPr>
            <a:r>
              <a:rPr lang="en-US" sz="3600" baseline="30000" dirty="0">
                <a:solidFill>
                  <a:prstClr val="white"/>
                </a:solidFill>
                <a:latin typeface="Calibri Light" panose="020F0302020204030204" pitchFamily="34" charset="0"/>
                <a:cs typeface="Calibri Light" panose="020F0302020204030204" pitchFamily="34" charset="0"/>
              </a:rPr>
              <a:t>4	</a:t>
            </a:r>
            <a:r>
              <a:rPr lang="en-US" sz="3600" dirty="0">
                <a:solidFill>
                  <a:prstClr val="white"/>
                </a:solidFill>
                <a:latin typeface="Calibri Light" panose="020F0302020204030204" pitchFamily="34" charset="0"/>
                <a:cs typeface="Calibri Light" panose="020F0302020204030204" pitchFamily="34" charset="0"/>
              </a:rPr>
              <a:t>“You won’t die!” the serpent replied to the woman. </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Case Studies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500B6012-2535-53CB-6D26-4E2B9F6B1545}"/>
              </a:ext>
            </a:extLst>
          </p:cNvPr>
          <p:cNvSpPr>
            <a:spLocks noChangeArrowheads="1"/>
          </p:cNvSpPr>
          <p:nvPr/>
        </p:nvSpPr>
        <p:spPr bwMode="auto">
          <a:xfrm>
            <a:off x="3143290" y="2518881"/>
            <a:ext cx="8121609" cy="137248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1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A2A3AF55-A952-A98E-08C0-64174BF54CFE}"/>
              </a:ext>
            </a:extLst>
          </p:cNvPr>
          <p:cNvSpPr txBox="1">
            <a:spLocks noChangeArrowheads="1"/>
          </p:cNvSpPr>
          <p:nvPr/>
        </p:nvSpPr>
        <p:spPr bwMode="auto">
          <a:xfrm>
            <a:off x="3162300" y="2644567"/>
            <a:ext cx="7976287" cy="1144929"/>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0"/>
              </a:spcAft>
              <a:buSzPct val="100000"/>
              <a:defRPr/>
            </a:pPr>
            <a:r>
              <a:rPr lang="en-US" sz="3800" dirty="0">
                <a:solidFill>
                  <a:prstClr val="white"/>
                </a:solidFill>
                <a:latin typeface="Calibri Light" panose="020F0302020204030204" pitchFamily="34" charset="0"/>
                <a:cs typeface="Calibri Light" panose="020F0302020204030204" pitchFamily="34" charset="0"/>
              </a:rPr>
              <a:t>Now that he sees an opening, Satan denies God’s word.</a:t>
            </a:r>
          </a:p>
        </p:txBody>
      </p:sp>
    </p:spTree>
    <p:extLst>
      <p:ext uri="{BB962C8B-B14F-4D97-AF65-F5344CB8AC3E}">
        <p14:creationId xmlns:p14="http://schemas.microsoft.com/office/powerpoint/2010/main" val="3606561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2668423"/>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4200" dirty="0">
                <a:solidFill>
                  <a:prstClr val="white"/>
                </a:solidFill>
                <a:latin typeface="Calibri Light" panose="020F0302020204030204" pitchFamily="34" charset="0"/>
                <a:cs typeface="Calibri Light" panose="020F0302020204030204" pitchFamily="34" charset="0"/>
              </a:rPr>
              <a:t>Genesis 3</a:t>
            </a:r>
          </a:p>
          <a:p>
            <a:pPr marL="571500" indent="-571500">
              <a:lnSpc>
                <a:spcPct val="90000"/>
              </a:lnSpc>
              <a:spcBef>
                <a:spcPts val="0"/>
              </a:spcBef>
              <a:spcAft>
                <a:spcPts val="0"/>
              </a:spcAft>
            </a:pPr>
            <a:r>
              <a:rPr lang="en-US" sz="3600" baseline="30000" dirty="0">
                <a:solidFill>
                  <a:prstClr val="white"/>
                </a:solidFill>
                <a:latin typeface="Calibri Light" panose="020F0302020204030204" pitchFamily="34" charset="0"/>
                <a:cs typeface="Calibri Light" panose="020F0302020204030204" pitchFamily="34" charset="0"/>
              </a:rPr>
              <a:t>4	</a:t>
            </a:r>
            <a:r>
              <a:rPr lang="en-US" sz="3600" dirty="0">
                <a:solidFill>
                  <a:prstClr val="white"/>
                </a:solidFill>
                <a:latin typeface="Calibri Light" panose="020F0302020204030204" pitchFamily="34" charset="0"/>
                <a:cs typeface="Calibri Light" panose="020F0302020204030204" pitchFamily="34" charset="0"/>
              </a:rPr>
              <a:t>“You won’t die!” the serpent replied to the woman. </a:t>
            </a:r>
          </a:p>
          <a:p>
            <a:pPr marL="571500" indent="-571500">
              <a:lnSpc>
                <a:spcPct val="90000"/>
              </a:lnSpc>
              <a:spcBef>
                <a:spcPts val="0"/>
              </a:spcBef>
              <a:spcAft>
                <a:spcPts val="0"/>
              </a:spcAft>
            </a:pPr>
            <a:r>
              <a:rPr lang="en-US" sz="3600" baseline="30000" dirty="0">
                <a:solidFill>
                  <a:prstClr val="white"/>
                </a:solidFill>
                <a:latin typeface="Calibri Light" panose="020F0302020204030204" pitchFamily="34" charset="0"/>
                <a:cs typeface="Calibri Light" panose="020F0302020204030204" pitchFamily="34" charset="0"/>
              </a:rPr>
              <a:t>5	</a:t>
            </a:r>
            <a:r>
              <a:rPr lang="en-US" sz="3600" dirty="0">
                <a:solidFill>
                  <a:prstClr val="white"/>
                </a:solidFill>
                <a:latin typeface="Calibri Light" panose="020F0302020204030204" pitchFamily="34" charset="0"/>
                <a:cs typeface="Calibri Light" panose="020F0302020204030204" pitchFamily="34" charset="0"/>
              </a:rPr>
              <a:t>“God knows that your eyes will be opened as soon as you eat it, and you will be like God, knowing both good and evil.” </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Case Studies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03EC4D2D-EDA9-0A57-2433-FCCA39899430}"/>
              </a:ext>
            </a:extLst>
          </p:cNvPr>
          <p:cNvSpPr>
            <a:spLocks noChangeArrowheads="1"/>
          </p:cNvSpPr>
          <p:nvPr/>
        </p:nvSpPr>
        <p:spPr bwMode="auto">
          <a:xfrm>
            <a:off x="1959972" y="3454400"/>
            <a:ext cx="10028827" cy="320040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1800" kern="0" dirty="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889A9AEF-34E9-A109-8389-1F7831DC1719}"/>
              </a:ext>
            </a:extLst>
          </p:cNvPr>
          <p:cNvSpPr txBox="1">
            <a:spLocks noChangeArrowheads="1"/>
          </p:cNvSpPr>
          <p:nvPr/>
        </p:nvSpPr>
        <p:spPr bwMode="auto">
          <a:xfrm>
            <a:off x="2007655" y="3580086"/>
            <a:ext cx="9849380" cy="2973122"/>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0"/>
              </a:spcAft>
              <a:buSzPct val="100000"/>
              <a:defRPr/>
            </a:pPr>
            <a:r>
              <a:rPr lang="en-US" sz="3600" dirty="0">
                <a:solidFill>
                  <a:prstClr val="white"/>
                </a:solidFill>
                <a:latin typeface="Calibri Light" panose="020F0302020204030204" pitchFamily="34" charset="0"/>
                <a:cs typeface="Calibri Light" panose="020F0302020204030204" pitchFamily="34" charset="0"/>
              </a:rPr>
              <a:t>Now that he has the woman locked his </a:t>
            </a:r>
            <a:r>
              <a:rPr lang="en-US" sz="3600" dirty="0" smtClean="0">
                <a:solidFill>
                  <a:prstClr val="white"/>
                </a:solidFill>
                <a:latin typeface="Calibri Light" panose="020F0302020204030204" pitchFamily="34" charset="0"/>
                <a:cs typeface="Calibri Light" panose="020F0302020204030204" pitchFamily="34" charset="0"/>
              </a:rPr>
              <a:t>in sights</a:t>
            </a:r>
            <a:r>
              <a:rPr lang="en-US" sz="3600" dirty="0">
                <a:solidFill>
                  <a:prstClr val="white"/>
                </a:solidFill>
                <a:latin typeface="Calibri Light" panose="020F0302020204030204" pitchFamily="34" charset="0"/>
                <a:cs typeface="Calibri Light" panose="020F0302020204030204" pitchFamily="34" charset="0"/>
              </a:rPr>
              <a:t>, Satan launches his accusation against God. </a:t>
            </a:r>
          </a:p>
          <a:p>
            <a:pPr marL="461963" lvl="1" indent="-461963" fontAlgn="auto">
              <a:lnSpc>
                <a:spcPct val="90000"/>
              </a:lnSpc>
              <a:spcBef>
                <a:spcPts val="0"/>
              </a:spcBef>
              <a:spcAft>
                <a:spcPts val="0"/>
              </a:spcAft>
              <a:buSzPct val="100000"/>
              <a:defRPr/>
            </a:pPr>
            <a:r>
              <a:rPr lang="en-US" sz="3400" dirty="0">
                <a:solidFill>
                  <a:prstClr val="white"/>
                </a:solidFill>
                <a:latin typeface="Calibri Light" panose="020F0302020204030204" pitchFamily="34" charset="0"/>
                <a:cs typeface="Calibri Light" panose="020F0302020204030204" pitchFamily="34" charset="0"/>
              </a:rPr>
              <a:t>»	Gk. </a:t>
            </a:r>
            <a:r>
              <a:rPr lang="el-GR" sz="3400" dirty="0">
                <a:solidFill>
                  <a:prstClr val="white"/>
                </a:solidFill>
                <a:latin typeface="Calibri Light" panose="020F0302020204030204" pitchFamily="34" charset="0"/>
                <a:cs typeface="Calibri Light" panose="020F0302020204030204" pitchFamily="34" charset="0"/>
              </a:rPr>
              <a:t>διάβολος </a:t>
            </a:r>
            <a:r>
              <a:rPr lang="en-US" sz="3400" dirty="0">
                <a:solidFill>
                  <a:prstClr val="white"/>
                </a:solidFill>
                <a:latin typeface="Calibri Light" panose="020F0302020204030204" pitchFamily="34" charset="0"/>
                <a:cs typeface="Calibri Light" panose="020F0302020204030204" pitchFamily="34" charset="0"/>
              </a:rPr>
              <a:t>diabolos; slanderous, accusing falsely, malicious gossips. </a:t>
            </a:r>
          </a:p>
          <a:p>
            <a:pPr lvl="1" indent="-457200" fontAlgn="auto">
              <a:lnSpc>
                <a:spcPct val="90000"/>
              </a:lnSpc>
              <a:spcBef>
                <a:spcPts val="0"/>
              </a:spcBef>
              <a:spcAft>
                <a:spcPts val="0"/>
              </a:spcAft>
              <a:buSzPct val="100000"/>
              <a:defRPr/>
            </a:pPr>
            <a:r>
              <a:rPr lang="en-US" sz="3400" dirty="0">
                <a:solidFill>
                  <a:prstClr val="white"/>
                </a:solidFill>
                <a:latin typeface="Calibri Light" panose="020F0302020204030204" pitchFamily="34" charset="0"/>
                <a:cs typeface="Calibri Light" panose="020F0302020204030204" pitchFamily="34" charset="0"/>
              </a:rPr>
              <a:t>»	Gk. </a:t>
            </a:r>
            <a:r>
              <a:rPr lang="el-GR" sz="3400" dirty="0">
                <a:solidFill>
                  <a:prstClr val="white"/>
                </a:solidFill>
                <a:latin typeface="Calibri Light" panose="020F0302020204030204" pitchFamily="34" charset="0"/>
                <a:cs typeface="Calibri Light" panose="020F0302020204030204" pitchFamily="34" charset="0"/>
              </a:rPr>
              <a:t>διαβάλλω </a:t>
            </a:r>
            <a:r>
              <a:rPr lang="en-US" sz="3400" dirty="0" err="1">
                <a:solidFill>
                  <a:prstClr val="white"/>
                </a:solidFill>
                <a:latin typeface="Calibri Light" panose="020F0302020204030204" pitchFamily="34" charset="0"/>
                <a:cs typeface="Calibri Light" panose="020F0302020204030204" pitchFamily="34" charset="0"/>
              </a:rPr>
              <a:t>diaballō</a:t>
            </a:r>
            <a:r>
              <a:rPr lang="en-US" sz="3400" dirty="0">
                <a:solidFill>
                  <a:prstClr val="white"/>
                </a:solidFill>
                <a:latin typeface="Calibri Light" panose="020F0302020204030204" pitchFamily="34" charset="0"/>
                <a:cs typeface="Calibri Light" panose="020F0302020204030204" pitchFamily="34" charset="0"/>
              </a:rPr>
              <a:t>; to bring charges (usually with hostile intent)</a:t>
            </a:r>
          </a:p>
        </p:txBody>
      </p:sp>
    </p:spTree>
    <p:extLst>
      <p:ext uri="{BB962C8B-B14F-4D97-AF65-F5344CB8AC3E}">
        <p14:creationId xmlns:p14="http://schemas.microsoft.com/office/powerpoint/2010/main" val="3216927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2668423"/>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4200" dirty="0">
                <a:solidFill>
                  <a:prstClr val="white"/>
                </a:solidFill>
                <a:latin typeface="Calibri Light" panose="020F0302020204030204" pitchFamily="34" charset="0"/>
                <a:cs typeface="Calibri Light" panose="020F0302020204030204" pitchFamily="34" charset="0"/>
              </a:rPr>
              <a:t>Genesis 3</a:t>
            </a:r>
          </a:p>
          <a:p>
            <a:pPr marL="571500" indent="-571500">
              <a:lnSpc>
                <a:spcPct val="90000"/>
              </a:lnSpc>
              <a:spcBef>
                <a:spcPts val="0"/>
              </a:spcBef>
              <a:spcAft>
                <a:spcPts val="0"/>
              </a:spcAft>
            </a:pPr>
            <a:r>
              <a:rPr lang="en-US" sz="3600" baseline="30000" dirty="0">
                <a:solidFill>
                  <a:prstClr val="white"/>
                </a:solidFill>
                <a:latin typeface="Calibri Light" panose="020F0302020204030204" pitchFamily="34" charset="0"/>
                <a:cs typeface="Calibri Light" panose="020F0302020204030204" pitchFamily="34" charset="0"/>
              </a:rPr>
              <a:t>4	</a:t>
            </a:r>
            <a:r>
              <a:rPr lang="en-US" sz="3600" dirty="0">
                <a:solidFill>
                  <a:prstClr val="white"/>
                </a:solidFill>
                <a:latin typeface="Calibri Light" panose="020F0302020204030204" pitchFamily="34" charset="0"/>
                <a:cs typeface="Calibri Light" panose="020F0302020204030204" pitchFamily="34" charset="0"/>
              </a:rPr>
              <a:t>“You won’t die!” the serpent replied to the woman. </a:t>
            </a:r>
          </a:p>
          <a:p>
            <a:pPr marL="571500" indent="-571500">
              <a:lnSpc>
                <a:spcPct val="90000"/>
              </a:lnSpc>
              <a:spcBef>
                <a:spcPts val="0"/>
              </a:spcBef>
              <a:spcAft>
                <a:spcPts val="0"/>
              </a:spcAft>
            </a:pPr>
            <a:r>
              <a:rPr lang="en-US" sz="3600" baseline="30000" dirty="0">
                <a:solidFill>
                  <a:prstClr val="white"/>
                </a:solidFill>
                <a:latin typeface="Calibri Light" panose="020F0302020204030204" pitchFamily="34" charset="0"/>
                <a:cs typeface="Calibri Light" panose="020F0302020204030204" pitchFamily="34" charset="0"/>
              </a:rPr>
              <a:t>5	</a:t>
            </a:r>
            <a:r>
              <a:rPr lang="en-US" sz="3600" dirty="0">
                <a:solidFill>
                  <a:prstClr val="white"/>
                </a:solidFill>
                <a:latin typeface="Calibri Light" panose="020F0302020204030204" pitchFamily="34" charset="0"/>
                <a:cs typeface="Calibri Light" panose="020F0302020204030204" pitchFamily="34" charset="0"/>
              </a:rPr>
              <a:t>“God knows that your eyes will be opened as soon as you eat it, and you will be like God, knowing both good and evil.” </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Case Studies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03EC4D2D-EDA9-0A57-2433-FCCA39899430}"/>
              </a:ext>
            </a:extLst>
          </p:cNvPr>
          <p:cNvSpPr>
            <a:spLocks noChangeArrowheads="1"/>
          </p:cNvSpPr>
          <p:nvPr/>
        </p:nvSpPr>
        <p:spPr bwMode="auto">
          <a:xfrm>
            <a:off x="1959972" y="3454400"/>
            <a:ext cx="10028827" cy="320040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1800" kern="0" dirty="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889A9AEF-34E9-A109-8389-1F7831DC1719}"/>
              </a:ext>
            </a:extLst>
          </p:cNvPr>
          <p:cNvSpPr txBox="1">
            <a:spLocks noChangeArrowheads="1"/>
          </p:cNvSpPr>
          <p:nvPr/>
        </p:nvSpPr>
        <p:spPr bwMode="auto">
          <a:xfrm>
            <a:off x="2007655" y="3580086"/>
            <a:ext cx="9849380" cy="3000821"/>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0"/>
              </a:spcAft>
              <a:buSzPct val="100000"/>
              <a:defRPr/>
            </a:pPr>
            <a:r>
              <a:rPr lang="en-US" sz="3600" dirty="0">
                <a:solidFill>
                  <a:prstClr val="white"/>
                </a:solidFill>
                <a:latin typeface="Calibri Light" panose="020F0302020204030204" pitchFamily="34" charset="0"/>
                <a:cs typeface="Calibri Light" panose="020F0302020204030204" pitchFamily="34" charset="0"/>
              </a:rPr>
              <a:t>These accusations are believable, partly because there are elements of truth to them. </a:t>
            </a:r>
          </a:p>
          <a:p>
            <a:pPr marL="914400" lvl="1" indent="-457200" fontAlgn="auto">
              <a:lnSpc>
                <a:spcPct val="90000"/>
              </a:lnSpc>
              <a:spcBef>
                <a:spcPts val="0"/>
              </a:spcBef>
              <a:spcAft>
                <a:spcPts val="0"/>
              </a:spcAft>
              <a:buSzPct val="100000"/>
              <a:defRPr/>
            </a:pPr>
            <a:r>
              <a:rPr lang="en-US" sz="3400" dirty="0">
                <a:solidFill>
                  <a:prstClr val="white"/>
                </a:solidFill>
                <a:latin typeface="Calibri Light" panose="020F0302020204030204" pitchFamily="34" charset="0"/>
                <a:cs typeface="Calibri Light" panose="020F0302020204030204" pitchFamily="34" charset="0"/>
              </a:rPr>
              <a:t>“You will be like God, knowing good from evil” (Genesis 3:5).  </a:t>
            </a:r>
          </a:p>
          <a:p>
            <a:pPr marL="914400" lvl="1" indent="-457200" fontAlgn="auto">
              <a:lnSpc>
                <a:spcPct val="90000"/>
              </a:lnSpc>
              <a:spcBef>
                <a:spcPts val="0"/>
              </a:spcBef>
              <a:spcAft>
                <a:spcPts val="0"/>
              </a:spcAft>
              <a:buSzPct val="100000"/>
              <a:defRPr/>
            </a:pPr>
            <a:r>
              <a:rPr lang="en-US" sz="3400" dirty="0">
                <a:solidFill>
                  <a:prstClr val="white"/>
                </a:solidFill>
                <a:latin typeface="Calibri Light" panose="020F0302020204030204" pitchFamily="34" charset="0"/>
                <a:cs typeface="Calibri Light" panose="020F0302020204030204" pitchFamily="34" charset="0"/>
              </a:rPr>
              <a:t>“Behold, the man has become like one of Us, knowing good and evil” (Genesis 3:22). </a:t>
            </a:r>
          </a:p>
        </p:txBody>
      </p:sp>
    </p:spTree>
    <p:extLst>
      <p:ext uri="{BB962C8B-B14F-4D97-AF65-F5344CB8AC3E}">
        <p14:creationId xmlns:p14="http://schemas.microsoft.com/office/powerpoint/2010/main" val="500060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3167021"/>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4200" dirty="0">
                <a:solidFill>
                  <a:prstClr val="white"/>
                </a:solidFill>
                <a:latin typeface="Calibri Light" panose="020F0302020204030204" pitchFamily="34" charset="0"/>
                <a:cs typeface="Calibri Light" panose="020F0302020204030204" pitchFamily="34" charset="0"/>
              </a:rPr>
              <a:t>Genesis 3</a:t>
            </a:r>
          </a:p>
          <a:p>
            <a:pPr marL="571500" indent="-571500">
              <a:lnSpc>
                <a:spcPct val="90000"/>
              </a:lnSpc>
              <a:spcBef>
                <a:spcPts val="0"/>
              </a:spcBef>
              <a:spcAft>
                <a:spcPts val="0"/>
              </a:spcAft>
            </a:pPr>
            <a:r>
              <a:rPr lang="en-US" sz="3600" baseline="30000" dirty="0">
                <a:solidFill>
                  <a:prstClr val="white"/>
                </a:solidFill>
                <a:latin typeface="Calibri Light" panose="020F0302020204030204" pitchFamily="34" charset="0"/>
                <a:cs typeface="Calibri Light" panose="020F0302020204030204" pitchFamily="34" charset="0"/>
              </a:rPr>
              <a:t>6	</a:t>
            </a:r>
            <a:r>
              <a:rPr lang="en-US" sz="3600" dirty="0">
                <a:solidFill>
                  <a:prstClr val="white"/>
                </a:solidFill>
                <a:latin typeface="Calibri Light" panose="020F0302020204030204" pitchFamily="34" charset="0"/>
                <a:cs typeface="Calibri Light" panose="020F0302020204030204" pitchFamily="34" charset="0"/>
              </a:rPr>
              <a:t>When the woman saw that the tree was good for food, and that it was a delight to the eyes, and that the tree was desirable to make one wise, she took from its fruit and ate; and she gave also to her husband with her, and he ate.</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Case Studies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03EC4D2D-EDA9-0A57-2433-FCCA39899430}"/>
              </a:ext>
            </a:extLst>
          </p:cNvPr>
          <p:cNvSpPr>
            <a:spLocks noChangeArrowheads="1"/>
          </p:cNvSpPr>
          <p:nvPr/>
        </p:nvSpPr>
        <p:spPr bwMode="auto">
          <a:xfrm>
            <a:off x="1106986" y="4220237"/>
            <a:ext cx="10028827" cy="240030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1800" kern="0" dirty="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889A9AEF-34E9-A109-8389-1F7831DC1719}"/>
              </a:ext>
            </a:extLst>
          </p:cNvPr>
          <p:cNvSpPr txBox="1">
            <a:spLocks noChangeArrowheads="1"/>
          </p:cNvSpPr>
          <p:nvPr/>
        </p:nvSpPr>
        <p:spPr bwMode="auto">
          <a:xfrm>
            <a:off x="1154669" y="4345923"/>
            <a:ext cx="9849380" cy="2163669"/>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600"/>
              </a:spcAft>
              <a:buSzPct val="100000"/>
              <a:defRPr/>
            </a:pPr>
            <a:r>
              <a:rPr lang="en-US" sz="3600" dirty="0">
                <a:solidFill>
                  <a:prstClr val="white"/>
                </a:solidFill>
                <a:latin typeface="Calibri Light" panose="020F0302020204030204" pitchFamily="34" charset="0"/>
                <a:cs typeface="Calibri Light" panose="020F0302020204030204" pitchFamily="34" charset="0"/>
              </a:rPr>
              <a:t>QUESTION: Why did the first man and woman succumb to temptation? </a:t>
            </a:r>
          </a:p>
          <a:p>
            <a:pPr marL="0" lvl="1" fontAlgn="auto">
              <a:lnSpc>
                <a:spcPct val="90000"/>
              </a:lnSpc>
              <a:spcBef>
                <a:spcPts val="0"/>
              </a:spcBef>
              <a:spcAft>
                <a:spcPts val="0"/>
              </a:spcAft>
              <a:buSzPct val="100000"/>
              <a:defRPr/>
            </a:pPr>
            <a:r>
              <a:rPr lang="en-US" sz="3600" dirty="0">
                <a:solidFill>
                  <a:prstClr val="white"/>
                </a:solidFill>
                <a:latin typeface="Calibri Light" panose="020F0302020204030204" pitchFamily="34" charset="0"/>
                <a:cs typeface="Calibri Light" panose="020F0302020204030204" pitchFamily="34" charset="0"/>
              </a:rPr>
              <a:t>ANSWER: Because they did not counter Satan’s lies with God’s truth.</a:t>
            </a:r>
            <a:endParaRPr lang="en-US" sz="6000" dirty="0">
              <a:solidFill>
                <a:prstClr val="white"/>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472533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3665619"/>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4200" dirty="0">
                <a:solidFill>
                  <a:prstClr val="white"/>
                </a:solidFill>
                <a:latin typeface="Calibri Light" panose="020F0302020204030204" pitchFamily="34" charset="0"/>
                <a:cs typeface="Calibri Light" panose="020F0302020204030204" pitchFamily="34" charset="0"/>
              </a:rPr>
              <a:t>Luke 4</a:t>
            </a:r>
          </a:p>
          <a:p>
            <a:pPr marL="571500" indent="-571500">
              <a:lnSpc>
                <a:spcPct val="90000"/>
              </a:lnSpc>
              <a:spcBef>
                <a:spcPts val="0"/>
              </a:spcBef>
              <a:spcAft>
                <a:spcPts val="0"/>
              </a:spcAft>
            </a:pPr>
            <a:r>
              <a:rPr lang="en-US" sz="3600" baseline="30000" dirty="0">
                <a:solidFill>
                  <a:prstClr val="white"/>
                </a:solidFill>
                <a:latin typeface="Calibri Light" panose="020F0302020204030204" pitchFamily="34" charset="0"/>
                <a:cs typeface="Calibri Light" panose="020F0302020204030204" pitchFamily="34" charset="0"/>
              </a:rPr>
              <a:t>1	</a:t>
            </a:r>
            <a:r>
              <a:rPr lang="en-US" sz="3600" dirty="0">
                <a:solidFill>
                  <a:prstClr val="white"/>
                </a:solidFill>
                <a:latin typeface="Calibri Light" panose="020F0302020204030204" pitchFamily="34" charset="0"/>
                <a:cs typeface="Calibri Light" panose="020F0302020204030204" pitchFamily="34" charset="0"/>
              </a:rPr>
              <a:t>Then Jesus, full of the Holy Spirit, returned from the Jordan River. He was led by the Spirit in the wilderness, </a:t>
            </a:r>
          </a:p>
          <a:p>
            <a:pPr marL="571500" indent="-571500">
              <a:lnSpc>
                <a:spcPct val="90000"/>
              </a:lnSpc>
              <a:spcBef>
                <a:spcPts val="0"/>
              </a:spcBef>
              <a:spcAft>
                <a:spcPts val="0"/>
              </a:spcAft>
            </a:pPr>
            <a:r>
              <a:rPr lang="en-US" sz="3600" baseline="30000" dirty="0">
                <a:solidFill>
                  <a:prstClr val="white"/>
                </a:solidFill>
                <a:latin typeface="Calibri Light" panose="020F0302020204030204" pitchFamily="34" charset="0"/>
                <a:cs typeface="Calibri Light" panose="020F0302020204030204" pitchFamily="34" charset="0"/>
              </a:rPr>
              <a:t>2	</a:t>
            </a:r>
            <a:r>
              <a:rPr lang="en-US" sz="3600" dirty="0">
                <a:solidFill>
                  <a:prstClr val="white"/>
                </a:solidFill>
                <a:latin typeface="Calibri Light" panose="020F0302020204030204" pitchFamily="34" charset="0"/>
                <a:cs typeface="Calibri Light" panose="020F0302020204030204" pitchFamily="34" charset="0"/>
              </a:rPr>
              <a:t>where he was tempted by the devil for forty days. Jesus ate nothing all that time and became very hungry. </a:t>
            </a:r>
          </a:p>
          <a:p>
            <a:pPr marL="571500" indent="-571500">
              <a:lnSpc>
                <a:spcPct val="90000"/>
              </a:lnSpc>
              <a:spcBef>
                <a:spcPts val="0"/>
              </a:spcBef>
              <a:spcAft>
                <a:spcPts val="0"/>
              </a:spcAft>
            </a:pPr>
            <a:r>
              <a:rPr lang="en-US" sz="3600" baseline="30000" dirty="0">
                <a:solidFill>
                  <a:prstClr val="white"/>
                </a:solidFill>
                <a:latin typeface="Calibri Light" panose="020F0302020204030204" pitchFamily="34" charset="0"/>
                <a:cs typeface="Calibri Light" panose="020F0302020204030204" pitchFamily="34" charset="0"/>
              </a:rPr>
              <a:t>3	</a:t>
            </a:r>
            <a:r>
              <a:rPr lang="en-US" sz="3600" dirty="0">
                <a:solidFill>
                  <a:prstClr val="white"/>
                </a:solidFill>
                <a:latin typeface="Calibri Light" panose="020F0302020204030204" pitchFamily="34" charset="0"/>
                <a:cs typeface="Calibri Light" panose="020F0302020204030204" pitchFamily="34" charset="0"/>
              </a:rPr>
              <a:t>Then the devil said to him, “If you are the Son of God, tell this stone to become a loaf of bread.</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Case Studies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04123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8">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3665619"/>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4200" dirty="0">
                <a:solidFill>
                  <a:prstClr val="white"/>
                </a:solidFill>
                <a:latin typeface="Calibri Light" panose="020F0302020204030204" pitchFamily="34" charset="0"/>
                <a:cs typeface="Calibri Light" panose="020F0302020204030204" pitchFamily="34" charset="0"/>
              </a:rPr>
              <a:t>Luke 4</a:t>
            </a:r>
          </a:p>
          <a:p>
            <a:pPr marL="571500" indent="-571500">
              <a:lnSpc>
                <a:spcPct val="90000"/>
              </a:lnSpc>
              <a:spcBef>
                <a:spcPts val="0"/>
              </a:spcBef>
              <a:spcAft>
                <a:spcPts val="0"/>
              </a:spcAft>
            </a:pPr>
            <a:r>
              <a:rPr lang="en-US" sz="3600" baseline="30000" dirty="0">
                <a:solidFill>
                  <a:schemeClr val="tx1">
                    <a:lumMod val="50000"/>
                    <a:lumOff val="50000"/>
                  </a:schemeClr>
                </a:solidFill>
                <a:latin typeface="Calibri Light" panose="020F0302020204030204" pitchFamily="34" charset="0"/>
                <a:cs typeface="Calibri Light" panose="020F0302020204030204" pitchFamily="34" charset="0"/>
              </a:rPr>
              <a:t>1	</a:t>
            </a:r>
            <a:r>
              <a:rPr lang="en-US" sz="3600" dirty="0">
                <a:solidFill>
                  <a:schemeClr val="tx1">
                    <a:lumMod val="50000"/>
                    <a:lumOff val="50000"/>
                  </a:schemeClr>
                </a:solidFill>
                <a:latin typeface="Calibri Light" panose="020F0302020204030204" pitchFamily="34" charset="0"/>
                <a:cs typeface="Calibri Light" panose="020F0302020204030204" pitchFamily="34" charset="0"/>
              </a:rPr>
              <a:t>Then Jesus, full of the Holy Spirit, returned from the Jordan River. He was led by the Spirit in the wilderness, </a:t>
            </a:r>
          </a:p>
          <a:p>
            <a:pPr marL="571500" indent="-571500">
              <a:lnSpc>
                <a:spcPct val="90000"/>
              </a:lnSpc>
              <a:spcBef>
                <a:spcPts val="0"/>
              </a:spcBef>
              <a:spcAft>
                <a:spcPts val="0"/>
              </a:spcAft>
            </a:pPr>
            <a:r>
              <a:rPr lang="en-US" sz="3600" baseline="30000" dirty="0">
                <a:solidFill>
                  <a:schemeClr val="tx1">
                    <a:lumMod val="50000"/>
                    <a:lumOff val="50000"/>
                  </a:schemeClr>
                </a:solidFill>
                <a:latin typeface="Calibri Light" panose="020F0302020204030204" pitchFamily="34" charset="0"/>
                <a:cs typeface="Calibri Light" panose="020F0302020204030204" pitchFamily="34" charset="0"/>
              </a:rPr>
              <a:t>2	</a:t>
            </a:r>
            <a:r>
              <a:rPr lang="en-US" sz="3600" dirty="0">
                <a:solidFill>
                  <a:schemeClr val="tx1">
                    <a:lumMod val="50000"/>
                    <a:lumOff val="50000"/>
                  </a:schemeClr>
                </a:solidFill>
                <a:latin typeface="Calibri Light" panose="020F0302020204030204" pitchFamily="34" charset="0"/>
                <a:cs typeface="Calibri Light" panose="020F0302020204030204" pitchFamily="34" charset="0"/>
              </a:rPr>
              <a:t>where he was tempted by the devil for forty days. Jesus ate nothing all that time and became very hungry. </a:t>
            </a:r>
          </a:p>
          <a:p>
            <a:pPr marL="571500" indent="-571500">
              <a:lnSpc>
                <a:spcPct val="90000"/>
              </a:lnSpc>
              <a:spcBef>
                <a:spcPts val="0"/>
              </a:spcBef>
              <a:spcAft>
                <a:spcPts val="0"/>
              </a:spcAft>
            </a:pPr>
            <a:r>
              <a:rPr lang="en-US" sz="3600" baseline="30000" dirty="0">
                <a:solidFill>
                  <a:schemeClr val="tx1">
                    <a:lumMod val="50000"/>
                    <a:lumOff val="50000"/>
                  </a:schemeClr>
                </a:solidFill>
                <a:latin typeface="Calibri Light" panose="020F0302020204030204" pitchFamily="34" charset="0"/>
                <a:cs typeface="Calibri Light" panose="020F0302020204030204" pitchFamily="34" charset="0"/>
              </a:rPr>
              <a:t>3	</a:t>
            </a:r>
            <a:r>
              <a:rPr lang="en-US" sz="3600" dirty="0">
                <a:solidFill>
                  <a:schemeClr val="tx1">
                    <a:lumMod val="50000"/>
                    <a:lumOff val="50000"/>
                  </a:schemeClr>
                </a:solidFill>
                <a:latin typeface="Calibri Light" panose="020F0302020204030204" pitchFamily="34" charset="0"/>
                <a:cs typeface="Calibri Light" panose="020F0302020204030204" pitchFamily="34" charset="0"/>
              </a:rPr>
              <a:t>Then the devil said to him, “</a:t>
            </a:r>
            <a:r>
              <a:rPr lang="en-US" sz="3600" dirty="0">
                <a:solidFill>
                  <a:prstClr val="white"/>
                </a:solidFill>
                <a:latin typeface="Calibri Light" panose="020F0302020204030204" pitchFamily="34" charset="0"/>
                <a:cs typeface="Calibri Light" panose="020F0302020204030204" pitchFamily="34" charset="0"/>
              </a:rPr>
              <a:t>If you are the Son of God</a:t>
            </a:r>
            <a:r>
              <a:rPr lang="en-US" sz="3600" dirty="0">
                <a:solidFill>
                  <a:schemeClr val="tx1">
                    <a:lumMod val="50000"/>
                    <a:lumOff val="50000"/>
                  </a:schemeClr>
                </a:solidFill>
                <a:latin typeface="Calibri Light" panose="020F0302020204030204" pitchFamily="34" charset="0"/>
                <a:cs typeface="Calibri Light" panose="020F0302020204030204" pitchFamily="34" charset="0"/>
              </a:rPr>
              <a:t>, tell this stone to become a loaf of bread.</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Case Studies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5155630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4662815"/>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4200" dirty="0">
                <a:solidFill>
                  <a:prstClr val="white"/>
                </a:solidFill>
                <a:latin typeface="Calibri Light" panose="020F0302020204030204" pitchFamily="34" charset="0"/>
                <a:cs typeface="Calibri Light" panose="020F0302020204030204" pitchFamily="34" charset="0"/>
              </a:rPr>
              <a:t>Luke 4</a:t>
            </a:r>
          </a:p>
          <a:p>
            <a:pPr marL="571500" indent="-571500">
              <a:lnSpc>
                <a:spcPct val="90000"/>
              </a:lnSpc>
              <a:spcBef>
                <a:spcPts val="0"/>
              </a:spcBef>
              <a:spcAft>
                <a:spcPts val="0"/>
              </a:spcAft>
            </a:pPr>
            <a:r>
              <a:rPr lang="en-US" sz="3600" baseline="30000" dirty="0">
                <a:solidFill>
                  <a:prstClr val="white"/>
                </a:solidFill>
                <a:latin typeface="Calibri Light" panose="020F0302020204030204" pitchFamily="34" charset="0"/>
                <a:cs typeface="Calibri Light" panose="020F0302020204030204" pitchFamily="34" charset="0"/>
              </a:rPr>
              <a:t>1	</a:t>
            </a:r>
            <a:r>
              <a:rPr lang="en-US" sz="3600" dirty="0">
                <a:solidFill>
                  <a:prstClr val="white"/>
                </a:solidFill>
                <a:latin typeface="Calibri Light" panose="020F0302020204030204" pitchFamily="34" charset="0"/>
                <a:cs typeface="Calibri Light" panose="020F0302020204030204" pitchFamily="34" charset="0"/>
              </a:rPr>
              <a:t>Then Jesus, full of the Holy Spirit, returned from the Jordan River. He was led by the Spirit in the wilderness, </a:t>
            </a:r>
          </a:p>
          <a:p>
            <a:pPr marL="571500" indent="-571500">
              <a:lnSpc>
                <a:spcPct val="90000"/>
              </a:lnSpc>
              <a:spcBef>
                <a:spcPts val="0"/>
              </a:spcBef>
              <a:spcAft>
                <a:spcPts val="0"/>
              </a:spcAft>
            </a:pPr>
            <a:r>
              <a:rPr lang="en-US" sz="3600" baseline="30000" dirty="0">
                <a:solidFill>
                  <a:prstClr val="white"/>
                </a:solidFill>
                <a:latin typeface="Calibri Light" panose="020F0302020204030204" pitchFamily="34" charset="0"/>
                <a:cs typeface="Calibri Light" panose="020F0302020204030204" pitchFamily="34" charset="0"/>
              </a:rPr>
              <a:t>2	</a:t>
            </a:r>
            <a:r>
              <a:rPr lang="en-US" sz="3600" dirty="0">
                <a:solidFill>
                  <a:prstClr val="white"/>
                </a:solidFill>
                <a:latin typeface="Calibri Light" panose="020F0302020204030204" pitchFamily="34" charset="0"/>
                <a:cs typeface="Calibri Light" panose="020F0302020204030204" pitchFamily="34" charset="0"/>
              </a:rPr>
              <a:t>where he was tempted by the devil for forty days. Jesus ate nothing all that time and became very hungry. </a:t>
            </a:r>
          </a:p>
          <a:p>
            <a:pPr marL="571500" indent="-571500">
              <a:lnSpc>
                <a:spcPct val="90000"/>
              </a:lnSpc>
              <a:spcBef>
                <a:spcPts val="0"/>
              </a:spcBef>
              <a:spcAft>
                <a:spcPts val="0"/>
              </a:spcAft>
            </a:pPr>
            <a:r>
              <a:rPr lang="en-US" sz="3600" baseline="30000" dirty="0">
                <a:solidFill>
                  <a:prstClr val="white"/>
                </a:solidFill>
                <a:latin typeface="Calibri Light" panose="020F0302020204030204" pitchFamily="34" charset="0"/>
                <a:cs typeface="Calibri Light" panose="020F0302020204030204" pitchFamily="34" charset="0"/>
              </a:rPr>
              <a:t>3	</a:t>
            </a:r>
            <a:r>
              <a:rPr lang="en-US" sz="3600" dirty="0">
                <a:solidFill>
                  <a:prstClr val="white"/>
                </a:solidFill>
                <a:latin typeface="Calibri Light" panose="020F0302020204030204" pitchFamily="34" charset="0"/>
                <a:cs typeface="Calibri Light" panose="020F0302020204030204" pitchFamily="34" charset="0"/>
              </a:rPr>
              <a:t>Then the devil said to him, “If you are the Son of God, tell this stone to become a loaf of bread.</a:t>
            </a:r>
          </a:p>
          <a:p>
            <a:pPr marL="571500" indent="-571500">
              <a:lnSpc>
                <a:spcPct val="90000"/>
              </a:lnSpc>
              <a:spcBef>
                <a:spcPts val="0"/>
              </a:spcBef>
              <a:spcAft>
                <a:spcPts val="0"/>
              </a:spcAft>
            </a:pPr>
            <a:r>
              <a:rPr lang="en-US" sz="3600" baseline="30000" dirty="0">
                <a:solidFill>
                  <a:prstClr val="white"/>
                </a:solidFill>
                <a:latin typeface="Calibri Light" panose="020F0302020204030204" pitchFamily="34" charset="0"/>
                <a:cs typeface="Calibri Light" panose="020F0302020204030204" pitchFamily="34" charset="0"/>
              </a:rPr>
              <a:t>4	</a:t>
            </a:r>
            <a:r>
              <a:rPr lang="en-US" sz="3600" dirty="0">
                <a:solidFill>
                  <a:prstClr val="white"/>
                </a:solidFill>
                <a:latin typeface="Calibri Light" panose="020F0302020204030204" pitchFamily="34" charset="0"/>
                <a:cs typeface="Calibri Light" panose="020F0302020204030204" pitchFamily="34" charset="0"/>
              </a:rPr>
              <a:t>Jesus answered, “It is written: ‘Man shall not live on bread alone.’” </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Case Studies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666522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94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4662815"/>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4200" dirty="0">
                <a:solidFill>
                  <a:prstClr val="white"/>
                </a:solidFill>
                <a:latin typeface="Calibri Light" panose="020F0302020204030204" pitchFamily="34" charset="0"/>
                <a:cs typeface="Calibri Light" panose="020F0302020204030204" pitchFamily="34" charset="0"/>
              </a:rPr>
              <a:t>Luke 4</a:t>
            </a:r>
          </a:p>
          <a:p>
            <a:pPr marL="571500" indent="-571500">
              <a:lnSpc>
                <a:spcPct val="90000"/>
              </a:lnSpc>
              <a:spcBef>
                <a:spcPts val="0"/>
              </a:spcBef>
              <a:spcAft>
                <a:spcPts val="0"/>
              </a:spcAft>
            </a:pPr>
            <a:r>
              <a:rPr lang="en-US" sz="3600" baseline="30000" dirty="0">
                <a:solidFill>
                  <a:schemeClr val="tx1">
                    <a:lumMod val="50000"/>
                    <a:lumOff val="50000"/>
                  </a:schemeClr>
                </a:solidFill>
                <a:latin typeface="Calibri Light" panose="020F0302020204030204" pitchFamily="34" charset="0"/>
                <a:cs typeface="Calibri Light" panose="020F0302020204030204" pitchFamily="34" charset="0"/>
              </a:rPr>
              <a:t>1	</a:t>
            </a:r>
            <a:r>
              <a:rPr lang="en-US" sz="3600" dirty="0">
                <a:solidFill>
                  <a:schemeClr val="tx1">
                    <a:lumMod val="50000"/>
                    <a:lumOff val="50000"/>
                  </a:schemeClr>
                </a:solidFill>
                <a:latin typeface="Calibri Light" panose="020F0302020204030204" pitchFamily="34" charset="0"/>
                <a:cs typeface="Calibri Light" panose="020F0302020204030204" pitchFamily="34" charset="0"/>
              </a:rPr>
              <a:t>Then Jesus, full of the Holy Spirit, returned from the Jordan River. He was led by the Spirit in the wilderness, </a:t>
            </a:r>
          </a:p>
          <a:p>
            <a:pPr marL="571500" indent="-571500">
              <a:lnSpc>
                <a:spcPct val="90000"/>
              </a:lnSpc>
              <a:spcBef>
                <a:spcPts val="0"/>
              </a:spcBef>
              <a:spcAft>
                <a:spcPts val="0"/>
              </a:spcAft>
            </a:pPr>
            <a:r>
              <a:rPr lang="en-US" sz="3600" baseline="30000" dirty="0">
                <a:solidFill>
                  <a:schemeClr val="tx1">
                    <a:lumMod val="50000"/>
                    <a:lumOff val="50000"/>
                  </a:schemeClr>
                </a:solidFill>
                <a:latin typeface="Calibri Light" panose="020F0302020204030204" pitchFamily="34" charset="0"/>
                <a:cs typeface="Calibri Light" panose="020F0302020204030204" pitchFamily="34" charset="0"/>
              </a:rPr>
              <a:t>2	</a:t>
            </a:r>
            <a:r>
              <a:rPr lang="en-US" sz="3600" dirty="0">
                <a:solidFill>
                  <a:schemeClr val="tx1">
                    <a:lumMod val="50000"/>
                    <a:lumOff val="50000"/>
                  </a:schemeClr>
                </a:solidFill>
                <a:latin typeface="Calibri Light" panose="020F0302020204030204" pitchFamily="34" charset="0"/>
                <a:cs typeface="Calibri Light" panose="020F0302020204030204" pitchFamily="34" charset="0"/>
              </a:rPr>
              <a:t>where he was tempted by the devil for forty days. Jesus ate nothing all that time and became very hungry. </a:t>
            </a:r>
          </a:p>
          <a:p>
            <a:pPr marL="571500" indent="-571500">
              <a:lnSpc>
                <a:spcPct val="90000"/>
              </a:lnSpc>
              <a:spcBef>
                <a:spcPts val="0"/>
              </a:spcBef>
              <a:spcAft>
                <a:spcPts val="0"/>
              </a:spcAft>
            </a:pPr>
            <a:r>
              <a:rPr lang="en-US" sz="3600" baseline="30000" dirty="0">
                <a:solidFill>
                  <a:schemeClr val="tx1">
                    <a:lumMod val="50000"/>
                    <a:lumOff val="50000"/>
                  </a:schemeClr>
                </a:solidFill>
                <a:latin typeface="Calibri Light" panose="020F0302020204030204" pitchFamily="34" charset="0"/>
                <a:cs typeface="Calibri Light" panose="020F0302020204030204" pitchFamily="34" charset="0"/>
              </a:rPr>
              <a:t>3	</a:t>
            </a:r>
            <a:r>
              <a:rPr lang="en-US" sz="3600" dirty="0">
                <a:solidFill>
                  <a:schemeClr val="tx1">
                    <a:lumMod val="50000"/>
                    <a:lumOff val="50000"/>
                  </a:schemeClr>
                </a:solidFill>
                <a:latin typeface="Calibri Light" panose="020F0302020204030204" pitchFamily="34" charset="0"/>
                <a:cs typeface="Calibri Light" panose="020F0302020204030204" pitchFamily="34" charset="0"/>
              </a:rPr>
              <a:t>Then the devil said to him, “If you are the Son of God, tell this stone to become a loaf of bread.</a:t>
            </a:r>
          </a:p>
          <a:p>
            <a:pPr marL="571500" indent="-571500">
              <a:lnSpc>
                <a:spcPct val="90000"/>
              </a:lnSpc>
              <a:spcBef>
                <a:spcPts val="0"/>
              </a:spcBef>
              <a:spcAft>
                <a:spcPts val="0"/>
              </a:spcAft>
            </a:pPr>
            <a:r>
              <a:rPr lang="en-US" sz="3600" baseline="30000" dirty="0">
                <a:solidFill>
                  <a:schemeClr val="tx1">
                    <a:lumMod val="50000"/>
                    <a:lumOff val="50000"/>
                  </a:schemeClr>
                </a:solidFill>
                <a:latin typeface="Calibri Light" panose="020F0302020204030204" pitchFamily="34" charset="0"/>
                <a:cs typeface="Calibri Light" panose="020F0302020204030204" pitchFamily="34" charset="0"/>
              </a:rPr>
              <a:t>4	</a:t>
            </a:r>
            <a:r>
              <a:rPr lang="en-US" sz="3600" dirty="0">
                <a:solidFill>
                  <a:schemeClr val="tx1">
                    <a:lumMod val="50000"/>
                    <a:lumOff val="50000"/>
                  </a:schemeClr>
                </a:solidFill>
                <a:latin typeface="Calibri Light" panose="020F0302020204030204" pitchFamily="34" charset="0"/>
                <a:cs typeface="Calibri Light" panose="020F0302020204030204" pitchFamily="34" charset="0"/>
              </a:rPr>
              <a:t>Jesus answered, “</a:t>
            </a:r>
            <a:r>
              <a:rPr lang="en-US" sz="3600" dirty="0">
                <a:solidFill>
                  <a:prstClr val="white"/>
                </a:solidFill>
                <a:latin typeface="Calibri Light" panose="020F0302020204030204" pitchFamily="34" charset="0"/>
                <a:cs typeface="Calibri Light" panose="020F0302020204030204" pitchFamily="34" charset="0"/>
              </a:rPr>
              <a:t>It is written</a:t>
            </a:r>
            <a:r>
              <a:rPr lang="en-US" sz="3600" dirty="0">
                <a:solidFill>
                  <a:schemeClr val="tx1">
                    <a:lumMod val="50000"/>
                    <a:lumOff val="50000"/>
                  </a:schemeClr>
                </a:solidFill>
                <a:latin typeface="Calibri Light" panose="020F0302020204030204" pitchFamily="34" charset="0"/>
                <a:cs typeface="Calibri Light" panose="020F0302020204030204" pitchFamily="34" charset="0"/>
              </a:rPr>
              <a:t>: ‘Man shall not live on bread alone.’” </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Case Studies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910695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524315"/>
          </a:xfrm>
          <a:prstGeom prst="rect">
            <a:avLst/>
          </a:prstGeom>
          <a:noFill/>
          <a:ln w="9525">
            <a:noFill/>
            <a:miter lim="800000"/>
            <a:headEnd/>
            <a:tailEnd/>
          </a:ln>
        </p:spPr>
        <p:txBody>
          <a:bodyPr wrap="square">
            <a:spAutoFit/>
          </a:bodyPr>
          <a:lstStyle/>
          <a:p>
            <a:pPr marL="592138" indent="-592138">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10</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Finally, be strong in the Lord and in his mighty power. </a:t>
            </a:r>
          </a:p>
          <a:p>
            <a:pPr marL="592138" indent="-592138">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11</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Put on the full armor of God, so that you can take your stand against the devil’s schemes.</a:t>
            </a:r>
          </a:p>
          <a:p>
            <a:pPr marL="592138" indent="-592138">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12 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For our struggle is not against flesh and blood, but against the rulers, against the authorities, against the powers of this dark world and against the spiritual forces of evil in the heavenly realms</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6</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8591E65E-82A9-FF77-3619-72578F5A05E5}"/>
              </a:ext>
            </a:extLst>
          </p:cNvPr>
          <p:cNvSpPr>
            <a:spLocks noChangeArrowheads="1"/>
          </p:cNvSpPr>
          <p:nvPr/>
        </p:nvSpPr>
        <p:spPr bwMode="auto">
          <a:xfrm>
            <a:off x="4677773" y="4040877"/>
            <a:ext cx="6404208" cy="210062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1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CB02A078-69CB-02F6-5F16-C956A40D19BF}"/>
              </a:ext>
            </a:extLst>
          </p:cNvPr>
          <p:cNvSpPr txBox="1">
            <a:spLocks noChangeArrowheads="1"/>
          </p:cNvSpPr>
          <p:nvPr/>
        </p:nvSpPr>
        <p:spPr bwMode="auto">
          <a:xfrm>
            <a:off x="4725455" y="4166563"/>
            <a:ext cx="6289617" cy="1837426"/>
          </a:xfrm>
          <a:prstGeom prst="rect">
            <a:avLst/>
          </a:prstGeom>
          <a:noFill/>
          <a:ln w="38100">
            <a:noFill/>
            <a:miter lim="800000"/>
            <a:headEnd/>
            <a:tailEnd/>
          </a:ln>
        </p:spPr>
        <p:txBody>
          <a:bodyPr wrap="square">
            <a:spAutoFit/>
          </a:bodyPr>
          <a:lstStyle/>
          <a:p>
            <a:pPr marL="461963" lvl="1" indent="-461963" fontAlgn="auto">
              <a:lnSpc>
                <a:spcPct val="90000"/>
              </a:lnSpc>
              <a:spcBef>
                <a:spcPts val="0"/>
              </a:spcBef>
              <a:spcAft>
                <a:spcPts val="0"/>
              </a:spcAft>
              <a:buSzPct val="100000"/>
              <a:defRPr/>
            </a:pPr>
            <a:r>
              <a:rPr lang="en-US" sz="4200" dirty="0">
                <a:solidFill>
                  <a:prstClr val="white"/>
                </a:solidFill>
                <a:latin typeface="Calibri Light" panose="020F0302020204030204" pitchFamily="34" charset="0"/>
                <a:cs typeface="Calibri Light" panose="020F0302020204030204" pitchFamily="34" charset="0"/>
              </a:rPr>
              <a:t>»	Existence of Satan</a:t>
            </a:r>
          </a:p>
          <a:p>
            <a:pPr lvl="1" indent="-457200" fontAlgn="auto">
              <a:lnSpc>
                <a:spcPct val="90000"/>
              </a:lnSpc>
              <a:spcBef>
                <a:spcPts val="0"/>
              </a:spcBef>
              <a:spcAft>
                <a:spcPts val="0"/>
              </a:spcAft>
              <a:buSzPct val="100000"/>
              <a:defRPr/>
            </a:pPr>
            <a:r>
              <a:rPr lang="en-US" sz="4200" dirty="0">
                <a:solidFill>
                  <a:prstClr val="white"/>
                </a:solidFill>
                <a:latin typeface="Calibri Light" panose="020F0302020204030204" pitchFamily="34" charset="0"/>
                <a:cs typeface="Calibri Light" panose="020F0302020204030204" pitchFamily="34" charset="0"/>
              </a:rPr>
              <a:t>»	His Strategy</a:t>
            </a:r>
          </a:p>
          <a:p>
            <a:pPr lvl="1" indent="-457200" fontAlgn="auto">
              <a:lnSpc>
                <a:spcPct val="90000"/>
              </a:lnSpc>
              <a:spcBef>
                <a:spcPts val="0"/>
              </a:spcBef>
              <a:spcAft>
                <a:spcPts val="0"/>
              </a:spcAft>
              <a:buSzPct val="100000"/>
              <a:defRPr/>
            </a:pPr>
            <a:r>
              <a:rPr lang="en-US" sz="4200" dirty="0">
                <a:solidFill>
                  <a:prstClr val="white"/>
                </a:solidFill>
                <a:latin typeface="Calibri Light" panose="020F0302020204030204" pitchFamily="34" charset="0"/>
                <a:cs typeface="Calibri Light" panose="020F0302020204030204" pitchFamily="34" charset="0"/>
              </a:rPr>
              <a:t>»	Our Mission</a:t>
            </a:r>
          </a:p>
        </p:txBody>
      </p:sp>
    </p:spTree>
    <p:extLst>
      <p:ext uri="{BB962C8B-B14F-4D97-AF65-F5344CB8AC3E}">
        <p14:creationId xmlns:p14="http://schemas.microsoft.com/office/powerpoint/2010/main" val="27871513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4662815"/>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4200" dirty="0">
                <a:solidFill>
                  <a:prstClr val="white"/>
                </a:solidFill>
                <a:latin typeface="Calibri Light" panose="020F0302020204030204" pitchFamily="34" charset="0"/>
                <a:cs typeface="Calibri Light" panose="020F0302020204030204" pitchFamily="34" charset="0"/>
              </a:rPr>
              <a:t>Luke 4</a:t>
            </a:r>
          </a:p>
          <a:p>
            <a:pPr marL="571500" indent="-571500">
              <a:lnSpc>
                <a:spcPct val="90000"/>
              </a:lnSpc>
              <a:spcBef>
                <a:spcPts val="0"/>
              </a:spcBef>
              <a:spcAft>
                <a:spcPts val="0"/>
              </a:spcAft>
            </a:pPr>
            <a:r>
              <a:rPr lang="en-US" sz="3600" baseline="30000" dirty="0">
                <a:solidFill>
                  <a:schemeClr val="tx1">
                    <a:lumMod val="50000"/>
                    <a:lumOff val="50000"/>
                  </a:schemeClr>
                </a:solidFill>
                <a:latin typeface="Calibri Light" panose="020F0302020204030204" pitchFamily="34" charset="0"/>
                <a:cs typeface="Calibri Light" panose="020F0302020204030204" pitchFamily="34" charset="0"/>
              </a:rPr>
              <a:t>1	</a:t>
            </a:r>
            <a:r>
              <a:rPr lang="en-US" sz="3600" dirty="0">
                <a:solidFill>
                  <a:schemeClr val="tx1">
                    <a:lumMod val="50000"/>
                    <a:lumOff val="50000"/>
                  </a:schemeClr>
                </a:solidFill>
                <a:latin typeface="Calibri Light" panose="020F0302020204030204" pitchFamily="34" charset="0"/>
                <a:cs typeface="Calibri Light" panose="020F0302020204030204" pitchFamily="34" charset="0"/>
              </a:rPr>
              <a:t>Then Jesus, full of the Holy Spirit, returned from the Jordan River. He was led by the Spirit in the wilderness, </a:t>
            </a:r>
          </a:p>
          <a:p>
            <a:pPr marL="571500" indent="-571500">
              <a:lnSpc>
                <a:spcPct val="90000"/>
              </a:lnSpc>
              <a:spcBef>
                <a:spcPts val="0"/>
              </a:spcBef>
              <a:spcAft>
                <a:spcPts val="0"/>
              </a:spcAft>
            </a:pPr>
            <a:r>
              <a:rPr lang="en-US" sz="3600" baseline="30000" dirty="0">
                <a:solidFill>
                  <a:schemeClr val="tx1">
                    <a:lumMod val="50000"/>
                    <a:lumOff val="50000"/>
                  </a:schemeClr>
                </a:solidFill>
                <a:latin typeface="Calibri Light" panose="020F0302020204030204" pitchFamily="34" charset="0"/>
                <a:cs typeface="Calibri Light" panose="020F0302020204030204" pitchFamily="34" charset="0"/>
              </a:rPr>
              <a:t>2	</a:t>
            </a:r>
            <a:r>
              <a:rPr lang="en-US" sz="3600" dirty="0">
                <a:solidFill>
                  <a:schemeClr val="tx1">
                    <a:lumMod val="50000"/>
                    <a:lumOff val="50000"/>
                  </a:schemeClr>
                </a:solidFill>
                <a:latin typeface="Calibri Light" panose="020F0302020204030204" pitchFamily="34" charset="0"/>
                <a:cs typeface="Calibri Light" panose="020F0302020204030204" pitchFamily="34" charset="0"/>
              </a:rPr>
              <a:t>where he was tempted by the devil for forty days. Jesus ate nothing all that time and became very hungry. </a:t>
            </a:r>
          </a:p>
          <a:p>
            <a:pPr marL="571500" indent="-571500">
              <a:lnSpc>
                <a:spcPct val="90000"/>
              </a:lnSpc>
              <a:spcBef>
                <a:spcPts val="0"/>
              </a:spcBef>
              <a:spcAft>
                <a:spcPts val="0"/>
              </a:spcAft>
            </a:pPr>
            <a:r>
              <a:rPr lang="en-US" sz="3600" baseline="30000" dirty="0">
                <a:solidFill>
                  <a:schemeClr val="tx1">
                    <a:lumMod val="50000"/>
                    <a:lumOff val="50000"/>
                  </a:schemeClr>
                </a:solidFill>
                <a:latin typeface="Calibri Light" panose="020F0302020204030204" pitchFamily="34" charset="0"/>
                <a:cs typeface="Calibri Light" panose="020F0302020204030204" pitchFamily="34" charset="0"/>
              </a:rPr>
              <a:t>3	</a:t>
            </a:r>
            <a:r>
              <a:rPr lang="en-US" sz="3600" dirty="0">
                <a:solidFill>
                  <a:schemeClr val="tx1">
                    <a:lumMod val="50000"/>
                    <a:lumOff val="50000"/>
                  </a:schemeClr>
                </a:solidFill>
                <a:latin typeface="Calibri Light" panose="020F0302020204030204" pitchFamily="34" charset="0"/>
                <a:cs typeface="Calibri Light" panose="020F0302020204030204" pitchFamily="34" charset="0"/>
              </a:rPr>
              <a:t>Then the devil said to him, “If you are the Son of God, tell this stone to become a loaf of bread.</a:t>
            </a:r>
          </a:p>
          <a:p>
            <a:pPr marL="571500" indent="-571500">
              <a:lnSpc>
                <a:spcPct val="90000"/>
              </a:lnSpc>
              <a:spcBef>
                <a:spcPts val="0"/>
              </a:spcBef>
              <a:spcAft>
                <a:spcPts val="0"/>
              </a:spcAft>
            </a:pPr>
            <a:r>
              <a:rPr lang="en-US" sz="3600" baseline="30000" dirty="0">
                <a:solidFill>
                  <a:schemeClr val="tx1">
                    <a:lumMod val="50000"/>
                    <a:lumOff val="50000"/>
                  </a:schemeClr>
                </a:solidFill>
                <a:latin typeface="Calibri Light" panose="020F0302020204030204" pitchFamily="34" charset="0"/>
                <a:cs typeface="Calibri Light" panose="020F0302020204030204" pitchFamily="34" charset="0"/>
              </a:rPr>
              <a:t>4	</a:t>
            </a:r>
            <a:r>
              <a:rPr lang="en-US" sz="3600" dirty="0">
                <a:solidFill>
                  <a:schemeClr val="tx1">
                    <a:lumMod val="50000"/>
                    <a:lumOff val="50000"/>
                  </a:schemeClr>
                </a:solidFill>
                <a:latin typeface="Calibri Light" panose="020F0302020204030204" pitchFamily="34" charset="0"/>
                <a:cs typeface="Calibri Light" panose="020F0302020204030204" pitchFamily="34" charset="0"/>
              </a:rPr>
              <a:t>Jesus answered, “It is written: </a:t>
            </a:r>
            <a:r>
              <a:rPr lang="en-US" sz="3600" dirty="0">
                <a:solidFill>
                  <a:schemeClr val="bg1"/>
                </a:solidFill>
                <a:latin typeface="Calibri Light" panose="020F0302020204030204" pitchFamily="34" charset="0"/>
                <a:cs typeface="Calibri Light" panose="020F0302020204030204" pitchFamily="34" charset="0"/>
              </a:rPr>
              <a:t>‘Man shall not live on bread alone.’”</a:t>
            </a:r>
            <a:r>
              <a:rPr lang="en-US" sz="3600" dirty="0">
                <a:solidFill>
                  <a:schemeClr val="tx1">
                    <a:lumMod val="50000"/>
                    <a:lumOff val="50000"/>
                  </a:schemeClr>
                </a:solidFill>
                <a:latin typeface="Calibri Light" panose="020F0302020204030204" pitchFamily="34" charset="0"/>
                <a:cs typeface="Calibri Light" panose="020F0302020204030204" pitchFamily="34" charset="0"/>
              </a:rPr>
              <a:t> </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Case Studies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E5579D59-1A9D-7D48-1F04-1C461077DE1D}"/>
              </a:ext>
            </a:extLst>
          </p:cNvPr>
          <p:cNvSpPr>
            <a:spLocks noChangeArrowheads="1"/>
          </p:cNvSpPr>
          <p:nvPr/>
        </p:nvSpPr>
        <p:spPr bwMode="auto">
          <a:xfrm>
            <a:off x="4775200" y="5462763"/>
            <a:ext cx="5981700" cy="93871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1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7E58126F-EDC5-CB89-F520-056765A56D11}"/>
              </a:ext>
            </a:extLst>
          </p:cNvPr>
          <p:cNvSpPr txBox="1">
            <a:spLocks noChangeArrowheads="1"/>
          </p:cNvSpPr>
          <p:nvPr/>
        </p:nvSpPr>
        <p:spPr bwMode="auto">
          <a:xfrm>
            <a:off x="4802050" y="5588449"/>
            <a:ext cx="5874669" cy="701731"/>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0"/>
              </a:spcAft>
              <a:buSzPct val="100000"/>
              <a:defRPr/>
            </a:pPr>
            <a:r>
              <a:rPr lang="en-US" sz="4400" dirty="0">
                <a:solidFill>
                  <a:prstClr val="white"/>
                </a:solidFill>
                <a:latin typeface="Calibri Light" panose="020F0302020204030204" pitchFamily="34" charset="0"/>
                <a:cs typeface="Calibri Light" panose="020F0302020204030204" pitchFamily="34" charset="0"/>
              </a:rPr>
              <a:t>Deuteronomy 8:3 </a:t>
            </a:r>
          </a:p>
        </p:txBody>
      </p:sp>
    </p:spTree>
    <p:extLst>
      <p:ext uri="{BB962C8B-B14F-4D97-AF65-F5344CB8AC3E}">
        <p14:creationId xmlns:p14="http://schemas.microsoft.com/office/powerpoint/2010/main" val="3447329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3665619"/>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4200" dirty="0">
                <a:solidFill>
                  <a:prstClr val="white"/>
                </a:solidFill>
                <a:latin typeface="Calibri Light" panose="020F0302020204030204" pitchFamily="34" charset="0"/>
                <a:cs typeface="Calibri Light" panose="020F0302020204030204" pitchFamily="34" charset="0"/>
              </a:rPr>
              <a:t>Luke 4</a:t>
            </a:r>
          </a:p>
          <a:p>
            <a:pPr marL="571500" indent="-571500">
              <a:lnSpc>
                <a:spcPct val="90000"/>
              </a:lnSpc>
              <a:spcBef>
                <a:spcPts val="0"/>
              </a:spcBef>
              <a:spcAft>
                <a:spcPts val="0"/>
              </a:spcAft>
            </a:pPr>
            <a:r>
              <a:rPr lang="en-US" sz="3600" baseline="30000" dirty="0">
                <a:solidFill>
                  <a:schemeClr val="bg1"/>
                </a:solidFill>
                <a:latin typeface="Calibri Light" panose="020F0302020204030204" pitchFamily="34" charset="0"/>
                <a:cs typeface="Calibri Light" panose="020F0302020204030204" pitchFamily="34" charset="0"/>
              </a:rPr>
              <a:t>5	</a:t>
            </a:r>
            <a:r>
              <a:rPr lang="en-US" sz="3600" dirty="0">
                <a:solidFill>
                  <a:schemeClr val="bg1"/>
                </a:solidFill>
                <a:latin typeface="Calibri Light" panose="020F0302020204030204" pitchFamily="34" charset="0"/>
                <a:cs typeface="Calibri Light" panose="020F0302020204030204" pitchFamily="34" charset="0"/>
              </a:rPr>
              <a:t>The devil led him up to a high place and showed him in an instant all the kingdoms of the world. </a:t>
            </a:r>
          </a:p>
          <a:p>
            <a:pPr marL="571500" indent="-571500">
              <a:lnSpc>
                <a:spcPct val="90000"/>
              </a:lnSpc>
              <a:spcBef>
                <a:spcPts val="0"/>
              </a:spcBef>
              <a:spcAft>
                <a:spcPts val="0"/>
              </a:spcAft>
            </a:pPr>
            <a:r>
              <a:rPr lang="en-US" sz="3600" baseline="30000" dirty="0">
                <a:solidFill>
                  <a:schemeClr val="bg1"/>
                </a:solidFill>
                <a:latin typeface="Calibri Light" panose="020F0302020204030204" pitchFamily="34" charset="0"/>
                <a:cs typeface="Calibri Light" panose="020F0302020204030204" pitchFamily="34" charset="0"/>
              </a:rPr>
              <a:t>6	</a:t>
            </a:r>
            <a:r>
              <a:rPr lang="en-US" sz="3600" dirty="0">
                <a:solidFill>
                  <a:schemeClr val="bg1"/>
                </a:solidFill>
                <a:latin typeface="Calibri Light" panose="020F0302020204030204" pitchFamily="34" charset="0"/>
                <a:cs typeface="Calibri Light" panose="020F0302020204030204" pitchFamily="34" charset="0"/>
              </a:rPr>
              <a:t>And he said to him… “</a:t>
            </a:r>
          </a:p>
          <a:p>
            <a:pPr marL="571500" indent="-571500">
              <a:lnSpc>
                <a:spcPct val="90000"/>
              </a:lnSpc>
              <a:spcBef>
                <a:spcPts val="0"/>
              </a:spcBef>
              <a:spcAft>
                <a:spcPts val="0"/>
              </a:spcAft>
            </a:pPr>
            <a:r>
              <a:rPr lang="en-US" sz="3600" baseline="30000" dirty="0">
                <a:solidFill>
                  <a:schemeClr val="bg1"/>
                </a:solidFill>
                <a:latin typeface="Calibri Light" panose="020F0302020204030204" pitchFamily="34" charset="0"/>
                <a:cs typeface="Calibri Light" panose="020F0302020204030204" pitchFamily="34" charset="0"/>
              </a:rPr>
              <a:t>7	</a:t>
            </a:r>
            <a:r>
              <a:rPr lang="en-US" sz="3600" dirty="0">
                <a:solidFill>
                  <a:schemeClr val="bg1"/>
                </a:solidFill>
                <a:latin typeface="Calibri Light" panose="020F0302020204030204" pitchFamily="34" charset="0"/>
                <a:cs typeface="Calibri Light" panose="020F0302020204030204" pitchFamily="34" charset="0"/>
              </a:rPr>
              <a:t>If you worship me, it will all be yours.” </a:t>
            </a:r>
          </a:p>
          <a:p>
            <a:pPr marL="571500" indent="-571500">
              <a:lnSpc>
                <a:spcPct val="90000"/>
              </a:lnSpc>
              <a:spcBef>
                <a:spcPts val="0"/>
              </a:spcBef>
              <a:spcAft>
                <a:spcPts val="0"/>
              </a:spcAft>
            </a:pPr>
            <a:r>
              <a:rPr lang="en-US" sz="3600" baseline="30000" dirty="0">
                <a:solidFill>
                  <a:schemeClr val="bg1"/>
                </a:solidFill>
                <a:latin typeface="Calibri Light" panose="020F0302020204030204" pitchFamily="34" charset="0"/>
                <a:cs typeface="Calibri Light" panose="020F0302020204030204" pitchFamily="34" charset="0"/>
              </a:rPr>
              <a:t>8	</a:t>
            </a:r>
            <a:r>
              <a:rPr lang="en-US" sz="3600" dirty="0">
                <a:solidFill>
                  <a:schemeClr val="bg1"/>
                </a:solidFill>
                <a:latin typeface="Calibri Light" panose="020F0302020204030204" pitchFamily="34" charset="0"/>
                <a:cs typeface="Calibri Light" panose="020F0302020204030204" pitchFamily="34" charset="0"/>
              </a:rPr>
              <a:t>Jesus answered, “It is written: ‘Worship the Lord your God and serve him only.’”</a:t>
            </a:r>
            <a:endParaRPr lang="en-US" sz="3600" dirty="0">
              <a:solidFill>
                <a:schemeClr val="tx1">
                  <a:lumMod val="50000"/>
                  <a:lumOff val="50000"/>
                </a:schemeClr>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Case Studies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6021167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3665619"/>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4200" dirty="0">
                <a:solidFill>
                  <a:prstClr val="white"/>
                </a:solidFill>
                <a:latin typeface="Calibri Light" panose="020F0302020204030204" pitchFamily="34" charset="0"/>
                <a:cs typeface="Calibri Light" panose="020F0302020204030204" pitchFamily="34" charset="0"/>
              </a:rPr>
              <a:t>Luke 4</a:t>
            </a:r>
          </a:p>
          <a:p>
            <a:pPr marL="571500" indent="-571500">
              <a:lnSpc>
                <a:spcPct val="90000"/>
              </a:lnSpc>
              <a:spcBef>
                <a:spcPts val="0"/>
              </a:spcBef>
              <a:spcAft>
                <a:spcPts val="0"/>
              </a:spcAft>
            </a:pPr>
            <a:r>
              <a:rPr lang="en-US" sz="3600" baseline="30000" dirty="0">
                <a:solidFill>
                  <a:schemeClr val="tx1">
                    <a:lumMod val="50000"/>
                    <a:lumOff val="50000"/>
                  </a:schemeClr>
                </a:solidFill>
                <a:latin typeface="Calibri Light" panose="020F0302020204030204" pitchFamily="34" charset="0"/>
                <a:cs typeface="Calibri Light" panose="020F0302020204030204" pitchFamily="34" charset="0"/>
              </a:rPr>
              <a:t>5	</a:t>
            </a:r>
            <a:r>
              <a:rPr lang="en-US" sz="3600" dirty="0">
                <a:solidFill>
                  <a:schemeClr val="tx1">
                    <a:lumMod val="50000"/>
                    <a:lumOff val="50000"/>
                  </a:schemeClr>
                </a:solidFill>
                <a:latin typeface="Calibri Light" panose="020F0302020204030204" pitchFamily="34" charset="0"/>
                <a:cs typeface="Calibri Light" panose="020F0302020204030204" pitchFamily="34" charset="0"/>
              </a:rPr>
              <a:t>The devil led him up to a high place and showed him in an instant all the kingdoms of the world. </a:t>
            </a:r>
          </a:p>
          <a:p>
            <a:pPr marL="571500" indent="-571500">
              <a:lnSpc>
                <a:spcPct val="90000"/>
              </a:lnSpc>
              <a:spcBef>
                <a:spcPts val="0"/>
              </a:spcBef>
              <a:spcAft>
                <a:spcPts val="0"/>
              </a:spcAft>
            </a:pPr>
            <a:r>
              <a:rPr lang="en-US" sz="3600" baseline="30000" dirty="0">
                <a:solidFill>
                  <a:schemeClr val="tx1">
                    <a:lumMod val="50000"/>
                    <a:lumOff val="50000"/>
                  </a:schemeClr>
                </a:solidFill>
                <a:latin typeface="Calibri Light" panose="020F0302020204030204" pitchFamily="34" charset="0"/>
                <a:cs typeface="Calibri Light" panose="020F0302020204030204" pitchFamily="34" charset="0"/>
              </a:rPr>
              <a:t>6	</a:t>
            </a:r>
            <a:r>
              <a:rPr lang="en-US" sz="3600" dirty="0">
                <a:solidFill>
                  <a:schemeClr val="tx1">
                    <a:lumMod val="50000"/>
                    <a:lumOff val="50000"/>
                  </a:schemeClr>
                </a:solidFill>
                <a:latin typeface="Calibri Light" panose="020F0302020204030204" pitchFamily="34" charset="0"/>
                <a:cs typeface="Calibri Light" panose="020F0302020204030204" pitchFamily="34" charset="0"/>
              </a:rPr>
              <a:t>And he said to him… “</a:t>
            </a:r>
          </a:p>
          <a:p>
            <a:pPr marL="571500" indent="-571500">
              <a:lnSpc>
                <a:spcPct val="90000"/>
              </a:lnSpc>
              <a:spcBef>
                <a:spcPts val="0"/>
              </a:spcBef>
              <a:spcAft>
                <a:spcPts val="0"/>
              </a:spcAft>
            </a:pPr>
            <a:r>
              <a:rPr lang="en-US" sz="3600" baseline="30000" dirty="0">
                <a:solidFill>
                  <a:schemeClr val="tx1">
                    <a:lumMod val="50000"/>
                    <a:lumOff val="50000"/>
                  </a:schemeClr>
                </a:solidFill>
                <a:latin typeface="Calibri Light" panose="020F0302020204030204" pitchFamily="34" charset="0"/>
                <a:cs typeface="Calibri Light" panose="020F0302020204030204" pitchFamily="34" charset="0"/>
              </a:rPr>
              <a:t>7	</a:t>
            </a:r>
            <a:r>
              <a:rPr lang="en-US" sz="3600" dirty="0">
                <a:solidFill>
                  <a:schemeClr val="tx1">
                    <a:lumMod val="50000"/>
                    <a:lumOff val="50000"/>
                  </a:schemeClr>
                </a:solidFill>
                <a:latin typeface="Calibri Light" panose="020F0302020204030204" pitchFamily="34" charset="0"/>
                <a:cs typeface="Calibri Light" panose="020F0302020204030204" pitchFamily="34" charset="0"/>
              </a:rPr>
              <a:t>If you worship me, it will all be yours.” </a:t>
            </a:r>
          </a:p>
          <a:p>
            <a:pPr marL="571500" indent="-571500">
              <a:lnSpc>
                <a:spcPct val="90000"/>
              </a:lnSpc>
              <a:spcBef>
                <a:spcPts val="0"/>
              </a:spcBef>
              <a:spcAft>
                <a:spcPts val="0"/>
              </a:spcAft>
            </a:pPr>
            <a:r>
              <a:rPr lang="en-US" sz="3600" baseline="30000" dirty="0">
                <a:solidFill>
                  <a:schemeClr val="tx1">
                    <a:lumMod val="50000"/>
                    <a:lumOff val="50000"/>
                  </a:schemeClr>
                </a:solidFill>
                <a:latin typeface="Calibri Light" panose="020F0302020204030204" pitchFamily="34" charset="0"/>
                <a:cs typeface="Calibri Light" panose="020F0302020204030204" pitchFamily="34" charset="0"/>
              </a:rPr>
              <a:t>8	</a:t>
            </a:r>
            <a:r>
              <a:rPr lang="en-US" sz="3600" dirty="0">
                <a:solidFill>
                  <a:schemeClr val="tx1">
                    <a:lumMod val="50000"/>
                    <a:lumOff val="50000"/>
                  </a:schemeClr>
                </a:solidFill>
                <a:latin typeface="Calibri Light" panose="020F0302020204030204" pitchFamily="34" charset="0"/>
                <a:cs typeface="Calibri Light" panose="020F0302020204030204" pitchFamily="34" charset="0"/>
              </a:rPr>
              <a:t>Jesus answered, “</a:t>
            </a:r>
            <a:r>
              <a:rPr lang="en-US" sz="3600" dirty="0">
                <a:solidFill>
                  <a:schemeClr val="bg1"/>
                </a:solidFill>
                <a:latin typeface="Calibri Light" panose="020F0302020204030204" pitchFamily="34" charset="0"/>
                <a:cs typeface="Calibri Light" panose="020F0302020204030204" pitchFamily="34" charset="0"/>
              </a:rPr>
              <a:t>It is written</a:t>
            </a:r>
            <a:r>
              <a:rPr lang="en-US" sz="3600" dirty="0">
                <a:solidFill>
                  <a:schemeClr val="tx1">
                    <a:lumMod val="50000"/>
                    <a:lumOff val="50000"/>
                  </a:schemeClr>
                </a:solidFill>
                <a:latin typeface="Calibri Light" panose="020F0302020204030204" pitchFamily="34" charset="0"/>
                <a:cs typeface="Calibri Light" panose="020F0302020204030204" pitchFamily="34" charset="0"/>
              </a:rPr>
              <a:t>: ‘Worship the Lord your God and serve him only.’”</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Case Studies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6563299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3665619"/>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4200" dirty="0">
                <a:solidFill>
                  <a:prstClr val="white"/>
                </a:solidFill>
                <a:latin typeface="Calibri Light" panose="020F0302020204030204" pitchFamily="34" charset="0"/>
                <a:cs typeface="Calibri Light" panose="020F0302020204030204" pitchFamily="34" charset="0"/>
              </a:rPr>
              <a:t>Luke 4</a:t>
            </a:r>
          </a:p>
          <a:p>
            <a:pPr marL="571500" indent="-571500">
              <a:lnSpc>
                <a:spcPct val="90000"/>
              </a:lnSpc>
              <a:spcBef>
                <a:spcPts val="0"/>
              </a:spcBef>
              <a:spcAft>
                <a:spcPts val="0"/>
              </a:spcAft>
            </a:pPr>
            <a:r>
              <a:rPr lang="en-US" sz="3600" baseline="30000" dirty="0">
                <a:solidFill>
                  <a:schemeClr val="tx1">
                    <a:lumMod val="50000"/>
                    <a:lumOff val="50000"/>
                  </a:schemeClr>
                </a:solidFill>
                <a:latin typeface="Calibri Light" panose="020F0302020204030204" pitchFamily="34" charset="0"/>
                <a:cs typeface="Calibri Light" panose="020F0302020204030204" pitchFamily="34" charset="0"/>
              </a:rPr>
              <a:t>5	</a:t>
            </a:r>
            <a:r>
              <a:rPr lang="en-US" sz="3600" dirty="0">
                <a:solidFill>
                  <a:schemeClr val="tx1">
                    <a:lumMod val="50000"/>
                    <a:lumOff val="50000"/>
                  </a:schemeClr>
                </a:solidFill>
                <a:latin typeface="Calibri Light" panose="020F0302020204030204" pitchFamily="34" charset="0"/>
                <a:cs typeface="Calibri Light" panose="020F0302020204030204" pitchFamily="34" charset="0"/>
              </a:rPr>
              <a:t>The devil led him up to a high place and showed him in an instant all the kingdoms of the world. </a:t>
            </a:r>
          </a:p>
          <a:p>
            <a:pPr marL="571500" indent="-571500">
              <a:lnSpc>
                <a:spcPct val="90000"/>
              </a:lnSpc>
              <a:spcBef>
                <a:spcPts val="0"/>
              </a:spcBef>
              <a:spcAft>
                <a:spcPts val="0"/>
              </a:spcAft>
            </a:pPr>
            <a:r>
              <a:rPr lang="en-US" sz="3600" baseline="30000" dirty="0">
                <a:solidFill>
                  <a:schemeClr val="tx1">
                    <a:lumMod val="50000"/>
                    <a:lumOff val="50000"/>
                  </a:schemeClr>
                </a:solidFill>
                <a:latin typeface="Calibri Light" panose="020F0302020204030204" pitchFamily="34" charset="0"/>
                <a:cs typeface="Calibri Light" panose="020F0302020204030204" pitchFamily="34" charset="0"/>
              </a:rPr>
              <a:t>6	</a:t>
            </a:r>
            <a:r>
              <a:rPr lang="en-US" sz="3600" dirty="0">
                <a:solidFill>
                  <a:schemeClr val="tx1">
                    <a:lumMod val="50000"/>
                    <a:lumOff val="50000"/>
                  </a:schemeClr>
                </a:solidFill>
                <a:latin typeface="Calibri Light" panose="020F0302020204030204" pitchFamily="34" charset="0"/>
                <a:cs typeface="Calibri Light" panose="020F0302020204030204" pitchFamily="34" charset="0"/>
              </a:rPr>
              <a:t>And he said to him… “</a:t>
            </a:r>
          </a:p>
          <a:p>
            <a:pPr marL="571500" indent="-571500">
              <a:lnSpc>
                <a:spcPct val="90000"/>
              </a:lnSpc>
              <a:spcBef>
                <a:spcPts val="0"/>
              </a:spcBef>
              <a:spcAft>
                <a:spcPts val="0"/>
              </a:spcAft>
            </a:pPr>
            <a:r>
              <a:rPr lang="en-US" sz="3600" baseline="30000" dirty="0">
                <a:solidFill>
                  <a:schemeClr val="tx1">
                    <a:lumMod val="50000"/>
                    <a:lumOff val="50000"/>
                  </a:schemeClr>
                </a:solidFill>
                <a:latin typeface="Calibri Light" panose="020F0302020204030204" pitchFamily="34" charset="0"/>
                <a:cs typeface="Calibri Light" panose="020F0302020204030204" pitchFamily="34" charset="0"/>
              </a:rPr>
              <a:t>7	</a:t>
            </a:r>
            <a:r>
              <a:rPr lang="en-US" sz="3600" dirty="0">
                <a:solidFill>
                  <a:schemeClr val="tx1">
                    <a:lumMod val="50000"/>
                    <a:lumOff val="50000"/>
                  </a:schemeClr>
                </a:solidFill>
                <a:latin typeface="Calibri Light" panose="020F0302020204030204" pitchFamily="34" charset="0"/>
                <a:cs typeface="Calibri Light" panose="020F0302020204030204" pitchFamily="34" charset="0"/>
              </a:rPr>
              <a:t>If you worship me, it will all be yours.” </a:t>
            </a:r>
          </a:p>
          <a:p>
            <a:pPr marL="571500" indent="-571500">
              <a:lnSpc>
                <a:spcPct val="90000"/>
              </a:lnSpc>
              <a:spcBef>
                <a:spcPts val="0"/>
              </a:spcBef>
              <a:spcAft>
                <a:spcPts val="0"/>
              </a:spcAft>
            </a:pPr>
            <a:r>
              <a:rPr lang="en-US" sz="3600" baseline="30000" dirty="0">
                <a:solidFill>
                  <a:schemeClr val="tx1">
                    <a:lumMod val="50000"/>
                    <a:lumOff val="50000"/>
                  </a:schemeClr>
                </a:solidFill>
                <a:latin typeface="Calibri Light" panose="020F0302020204030204" pitchFamily="34" charset="0"/>
                <a:cs typeface="Calibri Light" panose="020F0302020204030204" pitchFamily="34" charset="0"/>
              </a:rPr>
              <a:t>8	</a:t>
            </a:r>
            <a:r>
              <a:rPr lang="en-US" sz="3600" dirty="0">
                <a:solidFill>
                  <a:schemeClr val="tx1">
                    <a:lumMod val="50000"/>
                    <a:lumOff val="50000"/>
                  </a:schemeClr>
                </a:solidFill>
                <a:latin typeface="Calibri Light" panose="020F0302020204030204" pitchFamily="34" charset="0"/>
                <a:cs typeface="Calibri Light" panose="020F0302020204030204" pitchFamily="34" charset="0"/>
              </a:rPr>
              <a:t>Jesus answered, “It is written: </a:t>
            </a:r>
            <a:r>
              <a:rPr lang="en-US" sz="3600" dirty="0">
                <a:solidFill>
                  <a:schemeClr val="bg1"/>
                </a:solidFill>
                <a:latin typeface="Calibri Light" panose="020F0302020204030204" pitchFamily="34" charset="0"/>
                <a:cs typeface="Calibri Light" panose="020F0302020204030204" pitchFamily="34" charset="0"/>
              </a:rPr>
              <a:t>‘Worship the Lord your God and serve him only.’</a:t>
            </a:r>
            <a:r>
              <a:rPr lang="en-US" sz="3600" dirty="0">
                <a:solidFill>
                  <a:schemeClr val="tx1">
                    <a:lumMod val="50000"/>
                    <a:lumOff val="50000"/>
                  </a:schemeClr>
                </a:solidFill>
                <a:latin typeface="Calibri Light" panose="020F0302020204030204" pitchFamily="34" charset="0"/>
                <a:cs typeface="Calibri Light" panose="020F0302020204030204" pitchFamily="34" charset="0"/>
              </a:rPr>
              <a:t>”</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Case Studies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E5579D59-1A9D-7D48-1F04-1C461077DE1D}"/>
              </a:ext>
            </a:extLst>
          </p:cNvPr>
          <p:cNvSpPr>
            <a:spLocks noChangeArrowheads="1"/>
          </p:cNvSpPr>
          <p:nvPr/>
        </p:nvSpPr>
        <p:spPr bwMode="auto">
          <a:xfrm>
            <a:off x="4914900" y="4769635"/>
            <a:ext cx="5981700" cy="93871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1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7E58126F-EDC5-CB89-F520-056765A56D11}"/>
              </a:ext>
            </a:extLst>
          </p:cNvPr>
          <p:cNvSpPr txBox="1">
            <a:spLocks noChangeArrowheads="1"/>
          </p:cNvSpPr>
          <p:nvPr/>
        </p:nvSpPr>
        <p:spPr bwMode="auto">
          <a:xfrm>
            <a:off x="4941750" y="4895321"/>
            <a:ext cx="5874669" cy="701731"/>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0"/>
              </a:spcAft>
              <a:buSzPct val="100000"/>
              <a:defRPr/>
            </a:pPr>
            <a:r>
              <a:rPr lang="en-US" sz="4400" dirty="0">
                <a:solidFill>
                  <a:prstClr val="white"/>
                </a:solidFill>
                <a:latin typeface="Calibri Light" panose="020F0302020204030204" pitchFamily="34" charset="0"/>
                <a:cs typeface="Calibri Light" panose="020F0302020204030204" pitchFamily="34" charset="0"/>
              </a:rPr>
              <a:t>Deuteronomy 6:13 </a:t>
            </a:r>
          </a:p>
        </p:txBody>
      </p:sp>
    </p:spTree>
    <p:extLst>
      <p:ext uri="{BB962C8B-B14F-4D97-AF65-F5344CB8AC3E}">
        <p14:creationId xmlns:p14="http://schemas.microsoft.com/office/powerpoint/2010/main" val="3083662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4164217"/>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4200" dirty="0">
                <a:solidFill>
                  <a:prstClr val="white"/>
                </a:solidFill>
                <a:latin typeface="Calibri Light" panose="020F0302020204030204" pitchFamily="34" charset="0"/>
                <a:cs typeface="Calibri Light" panose="020F0302020204030204" pitchFamily="34" charset="0"/>
              </a:rPr>
              <a:t>Luke 4</a:t>
            </a:r>
          </a:p>
          <a:p>
            <a:pPr marL="571500" indent="-571500">
              <a:lnSpc>
                <a:spcPct val="90000"/>
              </a:lnSpc>
              <a:spcBef>
                <a:spcPts val="0"/>
              </a:spcBef>
              <a:spcAft>
                <a:spcPts val="0"/>
              </a:spcAft>
            </a:pPr>
            <a:r>
              <a:rPr lang="en-US" sz="3600" baseline="30000" dirty="0">
                <a:solidFill>
                  <a:schemeClr val="bg1"/>
                </a:solidFill>
                <a:latin typeface="Calibri Light" panose="020F0302020204030204" pitchFamily="34" charset="0"/>
                <a:cs typeface="Calibri Light" panose="020F0302020204030204" pitchFamily="34" charset="0"/>
              </a:rPr>
              <a:t>9	</a:t>
            </a:r>
            <a:r>
              <a:rPr lang="en-US" sz="3600" dirty="0">
                <a:solidFill>
                  <a:schemeClr val="bg1"/>
                </a:solidFill>
                <a:latin typeface="Calibri Light" panose="020F0302020204030204" pitchFamily="34" charset="0"/>
                <a:cs typeface="Calibri Light" panose="020F0302020204030204" pitchFamily="34" charset="0"/>
              </a:rPr>
              <a:t>The devil led him to Jerusalem and had him stand on the highest point of the temple. “If you are the Son of God,” he said, “throw yourself down from here. </a:t>
            </a:r>
          </a:p>
          <a:p>
            <a:pPr marL="571500" indent="-571500">
              <a:lnSpc>
                <a:spcPct val="90000"/>
              </a:lnSpc>
              <a:spcBef>
                <a:spcPts val="0"/>
              </a:spcBef>
              <a:spcAft>
                <a:spcPts val="0"/>
              </a:spcAft>
            </a:pPr>
            <a:r>
              <a:rPr lang="en-US" sz="3600" baseline="30000" dirty="0">
                <a:solidFill>
                  <a:schemeClr val="bg1"/>
                </a:solidFill>
                <a:latin typeface="Calibri Light" panose="020F0302020204030204" pitchFamily="34" charset="0"/>
                <a:cs typeface="Calibri Light" panose="020F0302020204030204" pitchFamily="34" charset="0"/>
              </a:rPr>
              <a:t>10	</a:t>
            </a:r>
            <a:r>
              <a:rPr lang="en-US" sz="3600" dirty="0">
                <a:solidFill>
                  <a:schemeClr val="bg1"/>
                </a:solidFill>
                <a:latin typeface="Calibri Light" panose="020F0302020204030204" pitchFamily="34" charset="0"/>
                <a:cs typeface="Calibri Light" panose="020F0302020204030204" pitchFamily="34" charset="0"/>
              </a:rPr>
              <a:t>For it is written, ‘He will command his angels concerning you to guard you carefully; </a:t>
            </a:r>
          </a:p>
          <a:p>
            <a:pPr marL="571500" indent="-571500">
              <a:lnSpc>
                <a:spcPct val="90000"/>
              </a:lnSpc>
              <a:spcBef>
                <a:spcPts val="0"/>
              </a:spcBef>
              <a:spcAft>
                <a:spcPts val="0"/>
              </a:spcAft>
            </a:pPr>
            <a:r>
              <a:rPr lang="en-US" sz="3600" baseline="30000" dirty="0">
                <a:solidFill>
                  <a:schemeClr val="bg1"/>
                </a:solidFill>
                <a:latin typeface="Calibri Light" panose="020F0302020204030204" pitchFamily="34" charset="0"/>
                <a:cs typeface="Calibri Light" panose="020F0302020204030204" pitchFamily="34" charset="0"/>
              </a:rPr>
              <a:t>11	</a:t>
            </a:r>
            <a:r>
              <a:rPr lang="en-US" sz="3600" dirty="0">
                <a:solidFill>
                  <a:schemeClr val="bg1"/>
                </a:solidFill>
                <a:latin typeface="Calibri Light" panose="020F0302020204030204" pitchFamily="34" charset="0"/>
                <a:cs typeface="Calibri Light" panose="020F0302020204030204" pitchFamily="34" charset="0"/>
              </a:rPr>
              <a:t>they will lift you up in their hands, so that you will not strike your foot against a stone.’ </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Case Studies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02762689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4164217"/>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4200" dirty="0">
                <a:solidFill>
                  <a:prstClr val="white"/>
                </a:solidFill>
                <a:latin typeface="Calibri Light" panose="020F0302020204030204" pitchFamily="34" charset="0"/>
                <a:cs typeface="Calibri Light" panose="020F0302020204030204" pitchFamily="34" charset="0"/>
              </a:rPr>
              <a:t>Luke 4</a:t>
            </a:r>
          </a:p>
          <a:p>
            <a:pPr marL="571500" indent="-571500">
              <a:lnSpc>
                <a:spcPct val="90000"/>
              </a:lnSpc>
              <a:spcBef>
                <a:spcPts val="0"/>
              </a:spcBef>
              <a:spcAft>
                <a:spcPts val="0"/>
              </a:spcAft>
            </a:pPr>
            <a:r>
              <a:rPr lang="en-US" sz="3600" baseline="30000" dirty="0">
                <a:solidFill>
                  <a:schemeClr val="tx1">
                    <a:lumMod val="50000"/>
                    <a:lumOff val="50000"/>
                  </a:schemeClr>
                </a:solidFill>
                <a:latin typeface="Calibri Light" panose="020F0302020204030204" pitchFamily="34" charset="0"/>
                <a:cs typeface="Calibri Light" panose="020F0302020204030204" pitchFamily="34" charset="0"/>
              </a:rPr>
              <a:t>9	</a:t>
            </a:r>
            <a:r>
              <a:rPr lang="en-US" sz="3600" dirty="0">
                <a:solidFill>
                  <a:schemeClr val="tx1">
                    <a:lumMod val="50000"/>
                    <a:lumOff val="50000"/>
                  </a:schemeClr>
                </a:solidFill>
                <a:latin typeface="Calibri Light" panose="020F0302020204030204" pitchFamily="34" charset="0"/>
                <a:cs typeface="Calibri Light" panose="020F0302020204030204" pitchFamily="34" charset="0"/>
              </a:rPr>
              <a:t>The devil led him to Jerusalem and had him stand on the highest point of the temple. “If you are the Son of God,” he said, “throw yourself down from here. </a:t>
            </a:r>
          </a:p>
          <a:p>
            <a:pPr marL="571500" indent="-571500">
              <a:lnSpc>
                <a:spcPct val="90000"/>
              </a:lnSpc>
              <a:spcBef>
                <a:spcPts val="0"/>
              </a:spcBef>
              <a:spcAft>
                <a:spcPts val="0"/>
              </a:spcAft>
            </a:pPr>
            <a:r>
              <a:rPr lang="en-US" sz="3600" baseline="30000" dirty="0">
                <a:solidFill>
                  <a:schemeClr val="tx1">
                    <a:lumMod val="65000"/>
                    <a:lumOff val="35000"/>
                  </a:schemeClr>
                </a:solidFill>
                <a:latin typeface="Calibri Light" panose="020F0302020204030204" pitchFamily="34" charset="0"/>
                <a:cs typeface="Calibri Light" panose="020F0302020204030204" pitchFamily="34" charset="0"/>
              </a:rPr>
              <a:t>10	</a:t>
            </a:r>
            <a:r>
              <a:rPr lang="en-US" sz="3600" dirty="0">
                <a:solidFill>
                  <a:schemeClr val="bg1"/>
                </a:solidFill>
                <a:latin typeface="Calibri Light" panose="020F0302020204030204" pitchFamily="34" charset="0"/>
                <a:cs typeface="Calibri Light" panose="020F0302020204030204" pitchFamily="34" charset="0"/>
              </a:rPr>
              <a:t>For it is written</a:t>
            </a:r>
            <a:r>
              <a:rPr lang="en-US" sz="3600" dirty="0">
                <a:solidFill>
                  <a:schemeClr val="tx1">
                    <a:lumMod val="50000"/>
                    <a:lumOff val="50000"/>
                  </a:schemeClr>
                </a:solidFill>
                <a:latin typeface="Calibri Light" panose="020F0302020204030204" pitchFamily="34" charset="0"/>
                <a:cs typeface="Calibri Light" panose="020F0302020204030204" pitchFamily="34" charset="0"/>
              </a:rPr>
              <a:t>, ‘He will command his angels concerning you to guard you carefully; </a:t>
            </a:r>
          </a:p>
          <a:p>
            <a:pPr marL="571500" indent="-571500">
              <a:lnSpc>
                <a:spcPct val="90000"/>
              </a:lnSpc>
              <a:spcBef>
                <a:spcPts val="0"/>
              </a:spcBef>
              <a:spcAft>
                <a:spcPts val="0"/>
              </a:spcAft>
            </a:pPr>
            <a:r>
              <a:rPr lang="en-US" sz="3600" baseline="30000" dirty="0">
                <a:solidFill>
                  <a:schemeClr val="tx1">
                    <a:lumMod val="50000"/>
                    <a:lumOff val="50000"/>
                  </a:schemeClr>
                </a:solidFill>
                <a:latin typeface="Calibri Light" panose="020F0302020204030204" pitchFamily="34" charset="0"/>
                <a:cs typeface="Calibri Light" panose="020F0302020204030204" pitchFamily="34" charset="0"/>
              </a:rPr>
              <a:t>11	</a:t>
            </a:r>
            <a:r>
              <a:rPr lang="en-US" sz="3600" dirty="0">
                <a:solidFill>
                  <a:schemeClr val="tx1">
                    <a:lumMod val="50000"/>
                    <a:lumOff val="50000"/>
                  </a:schemeClr>
                </a:solidFill>
                <a:latin typeface="Calibri Light" panose="020F0302020204030204" pitchFamily="34" charset="0"/>
                <a:cs typeface="Calibri Light" panose="020F0302020204030204" pitchFamily="34" charset="0"/>
              </a:rPr>
              <a:t>they will lift you up in their hands, so that you will not strike your foot against a stone.’ </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Case Studies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6294092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4164217"/>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4200" dirty="0">
                <a:solidFill>
                  <a:prstClr val="white"/>
                </a:solidFill>
                <a:latin typeface="Calibri Light" panose="020F0302020204030204" pitchFamily="34" charset="0"/>
                <a:cs typeface="Calibri Light" panose="020F0302020204030204" pitchFamily="34" charset="0"/>
              </a:rPr>
              <a:t>Luke 4</a:t>
            </a:r>
          </a:p>
          <a:p>
            <a:pPr marL="571500" indent="-571500">
              <a:lnSpc>
                <a:spcPct val="90000"/>
              </a:lnSpc>
              <a:spcBef>
                <a:spcPts val="0"/>
              </a:spcBef>
              <a:spcAft>
                <a:spcPts val="0"/>
              </a:spcAft>
            </a:pPr>
            <a:r>
              <a:rPr lang="en-US" sz="3600" baseline="30000" dirty="0">
                <a:solidFill>
                  <a:schemeClr val="tx1">
                    <a:lumMod val="50000"/>
                    <a:lumOff val="50000"/>
                  </a:schemeClr>
                </a:solidFill>
                <a:latin typeface="Calibri Light" panose="020F0302020204030204" pitchFamily="34" charset="0"/>
                <a:cs typeface="Calibri Light" panose="020F0302020204030204" pitchFamily="34" charset="0"/>
              </a:rPr>
              <a:t>9	</a:t>
            </a:r>
            <a:r>
              <a:rPr lang="en-US" sz="3600" dirty="0">
                <a:solidFill>
                  <a:schemeClr val="tx1">
                    <a:lumMod val="50000"/>
                    <a:lumOff val="50000"/>
                  </a:schemeClr>
                </a:solidFill>
                <a:latin typeface="Calibri Light" panose="020F0302020204030204" pitchFamily="34" charset="0"/>
                <a:cs typeface="Calibri Light" panose="020F0302020204030204" pitchFamily="34" charset="0"/>
              </a:rPr>
              <a:t>The devil led him to Jerusalem and had him stand on the highest point of the temple. “If you are the Son of God,” he said, “throw yourself down from here. </a:t>
            </a:r>
          </a:p>
          <a:p>
            <a:pPr marL="571500" indent="-571500">
              <a:lnSpc>
                <a:spcPct val="90000"/>
              </a:lnSpc>
              <a:spcBef>
                <a:spcPts val="0"/>
              </a:spcBef>
              <a:spcAft>
                <a:spcPts val="0"/>
              </a:spcAft>
            </a:pPr>
            <a:r>
              <a:rPr lang="en-US" sz="3600" baseline="30000" dirty="0">
                <a:solidFill>
                  <a:schemeClr val="tx1">
                    <a:lumMod val="50000"/>
                    <a:lumOff val="50000"/>
                  </a:schemeClr>
                </a:solidFill>
                <a:latin typeface="Calibri Light" panose="020F0302020204030204" pitchFamily="34" charset="0"/>
                <a:cs typeface="Calibri Light" panose="020F0302020204030204" pitchFamily="34" charset="0"/>
              </a:rPr>
              <a:t>10	</a:t>
            </a:r>
            <a:r>
              <a:rPr lang="en-US" sz="3600" dirty="0">
                <a:solidFill>
                  <a:schemeClr val="tx1">
                    <a:lumMod val="50000"/>
                    <a:lumOff val="50000"/>
                  </a:schemeClr>
                </a:solidFill>
                <a:latin typeface="Calibri Light" panose="020F0302020204030204" pitchFamily="34" charset="0"/>
                <a:cs typeface="Calibri Light" panose="020F0302020204030204" pitchFamily="34" charset="0"/>
              </a:rPr>
              <a:t>For it is written, </a:t>
            </a:r>
            <a:r>
              <a:rPr lang="en-US" sz="3600" dirty="0">
                <a:solidFill>
                  <a:schemeClr val="bg1"/>
                </a:solidFill>
                <a:latin typeface="Calibri Light" panose="020F0302020204030204" pitchFamily="34" charset="0"/>
                <a:cs typeface="Calibri Light" panose="020F0302020204030204" pitchFamily="34" charset="0"/>
              </a:rPr>
              <a:t>‘He will command his angels concerning you to guard you carefully; </a:t>
            </a:r>
          </a:p>
          <a:p>
            <a:pPr marL="571500" indent="-571500">
              <a:lnSpc>
                <a:spcPct val="90000"/>
              </a:lnSpc>
              <a:spcBef>
                <a:spcPts val="0"/>
              </a:spcBef>
              <a:spcAft>
                <a:spcPts val="0"/>
              </a:spcAft>
            </a:pPr>
            <a:r>
              <a:rPr lang="en-US" sz="3600" baseline="30000" dirty="0">
                <a:solidFill>
                  <a:schemeClr val="tx1">
                    <a:lumMod val="50000"/>
                    <a:lumOff val="50000"/>
                  </a:schemeClr>
                </a:solidFill>
                <a:latin typeface="Calibri Light" panose="020F0302020204030204" pitchFamily="34" charset="0"/>
                <a:cs typeface="Calibri Light" panose="020F0302020204030204" pitchFamily="34" charset="0"/>
              </a:rPr>
              <a:t>11	</a:t>
            </a:r>
            <a:r>
              <a:rPr lang="en-US" sz="3600" dirty="0">
                <a:solidFill>
                  <a:schemeClr val="bg1"/>
                </a:solidFill>
                <a:latin typeface="Calibri Light" panose="020F0302020204030204" pitchFamily="34" charset="0"/>
                <a:cs typeface="Calibri Light" panose="020F0302020204030204" pitchFamily="34" charset="0"/>
              </a:rPr>
              <a:t>they will lift you up in their hands, so that you will not strike your foot against a stone.’ </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Case Studies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AE37EFFE-37AE-B252-E953-00CB548D8EFC}"/>
              </a:ext>
            </a:extLst>
          </p:cNvPr>
          <p:cNvSpPr>
            <a:spLocks noChangeArrowheads="1"/>
          </p:cNvSpPr>
          <p:nvPr/>
        </p:nvSpPr>
        <p:spPr bwMode="auto">
          <a:xfrm>
            <a:off x="5410200" y="5433525"/>
            <a:ext cx="4902200" cy="97076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1800" kern="0" dirty="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473F25D3-5C5F-C024-84CB-E710BCB43772}"/>
              </a:ext>
            </a:extLst>
          </p:cNvPr>
          <p:cNvSpPr txBox="1">
            <a:spLocks noChangeArrowheads="1"/>
          </p:cNvSpPr>
          <p:nvPr/>
        </p:nvSpPr>
        <p:spPr bwMode="auto">
          <a:xfrm>
            <a:off x="5417734" y="5559211"/>
            <a:ext cx="4814485" cy="725687"/>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0"/>
              </a:spcAft>
              <a:buSzPct val="100000"/>
              <a:defRPr/>
            </a:pPr>
            <a:r>
              <a:rPr lang="en-US" sz="4400" dirty="0">
                <a:solidFill>
                  <a:prstClr val="white"/>
                </a:solidFill>
                <a:latin typeface="Calibri Light" panose="020F0302020204030204" pitchFamily="34" charset="0"/>
                <a:cs typeface="Calibri Light" panose="020F0302020204030204" pitchFamily="34" charset="0"/>
              </a:rPr>
              <a:t>Psalm 91</a:t>
            </a:r>
          </a:p>
        </p:txBody>
      </p:sp>
    </p:spTree>
    <p:extLst>
      <p:ext uri="{BB962C8B-B14F-4D97-AF65-F5344CB8AC3E}">
        <p14:creationId xmlns:p14="http://schemas.microsoft.com/office/powerpoint/2010/main" val="3691019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1671227"/>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4200" dirty="0">
                <a:solidFill>
                  <a:prstClr val="white"/>
                </a:solidFill>
                <a:latin typeface="Calibri Light" panose="020F0302020204030204" pitchFamily="34" charset="0"/>
                <a:cs typeface="Calibri Light" panose="020F0302020204030204" pitchFamily="34" charset="0"/>
              </a:rPr>
              <a:t>Luke 4</a:t>
            </a:r>
          </a:p>
          <a:p>
            <a:pPr marL="571500" indent="-571500">
              <a:lnSpc>
                <a:spcPct val="90000"/>
              </a:lnSpc>
              <a:spcBef>
                <a:spcPts val="0"/>
              </a:spcBef>
              <a:spcAft>
                <a:spcPts val="0"/>
              </a:spcAft>
            </a:pPr>
            <a:r>
              <a:rPr lang="en-US" sz="3600" baseline="30000" dirty="0">
                <a:solidFill>
                  <a:schemeClr val="bg1"/>
                </a:solidFill>
                <a:latin typeface="Calibri Light" panose="020F0302020204030204" pitchFamily="34" charset="0"/>
                <a:cs typeface="Calibri Light" panose="020F0302020204030204" pitchFamily="34" charset="0"/>
              </a:rPr>
              <a:t>12	</a:t>
            </a:r>
            <a:r>
              <a:rPr lang="en-US" sz="3600" dirty="0">
                <a:solidFill>
                  <a:schemeClr val="bg1"/>
                </a:solidFill>
                <a:latin typeface="Calibri Light" panose="020F0302020204030204" pitchFamily="34" charset="0"/>
                <a:cs typeface="Calibri Light" panose="020F0302020204030204" pitchFamily="34" charset="0"/>
              </a:rPr>
              <a:t>Jesus answered and said to him, “It is said, ‘You shall not put the Lord your God to the test.’”</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Case Studies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42324628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1671227"/>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4200" dirty="0">
                <a:solidFill>
                  <a:prstClr val="white"/>
                </a:solidFill>
                <a:latin typeface="Calibri Light" panose="020F0302020204030204" pitchFamily="34" charset="0"/>
                <a:cs typeface="Calibri Light" panose="020F0302020204030204" pitchFamily="34" charset="0"/>
              </a:rPr>
              <a:t>Luke 4</a:t>
            </a:r>
          </a:p>
          <a:p>
            <a:pPr marL="571500" indent="-571500">
              <a:lnSpc>
                <a:spcPct val="90000"/>
              </a:lnSpc>
              <a:spcBef>
                <a:spcPts val="0"/>
              </a:spcBef>
              <a:spcAft>
                <a:spcPts val="0"/>
              </a:spcAft>
            </a:pPr>
            <a:r>
              <a:rPr lang="en-US" sz="3600" baseline="30000" dirty="0">
                <a:solidFill>
                  <a:schemeClr val="tx1">
                    <a:lumMod val="50000"/>
                    <a:lumOff val="50000"/>
                  </a:schemeClr>
                </a:solidFill>
                <a:latin typeface="Calibri Light" panose="020F0302020204030204" pitchFamily="34" charset="0"/>
                <a:cs typeface="Calibri Light" panose="020F0302020204030204" pitchFamily="34" charset="0"/>
              </a:rPr>
              <a:t>12	</a:t>
            </a:r>
            <a:r>
              <a:rPr lang="en-US" sz="3600" dirty="0">
                <a:solidFill>
                  <a:schemeClr val="tx1">
                    <a:lumMod val="50000"/>
                    <a:lumOff val="50000"/>
                  </a:schemeClr>
                </a:solidFill>
                <a:latin typeface="Calibri Light" panose="020F0302020204030204" pitchFamily="34" charset="0"/>
                <a:cs typeface="Calibri Light" panose="020F0302020204030204" pitchFamily="34" charset="0"/>
              </a:rPr>
              <a:t>Jesus answered and said to him, “</a:t>
            </a:r>
            <a:r>
              <a:rPr lang="en-US" sz="3600" dirty="0">
                <a:solidFill>
                  <a:schemeClr val="bg1"/>
                </a:solidFill>
                <a:latin typeface="Calibri Light" panose="020F0302020204030204" pitchFamily="34" charset="0"/>
                <a:cs typeface="Calibri Light" panose="020F0302020204030204" pitchFamily="34" charset="0"/>
              </a:rPr>
              <a:t>It is said</a:t>
            </a:r>
            <a:r>
              <a:rPr lang="en-US" sz="3600" dirty="0">
                <a:solidFill>
                  <a:schemeClr val="tx1">
                    <a:lumMod val="50000"/>
                    <a:lumOff val="50000"/>
                  </a:schemeClr>
                </a:solidFill>
                <a:latin typeface="Calibri Light" panose="020F0302020204030204" pitchFamily="34" charset="0"/>
                <a:cs typeface="Calibri Light" panose="020F0302020204030204" pitchFamily="34" charset="0"/>
              </a:rPr>
              <a:t>, ‘You shall not put the Lord your God to the test.’”</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Case Studies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3737579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1671227"/>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4200" dirty="0">
                <a:solidFill>
                  <a:prstClr val="white"/>
                </a:solidFill>
                <a:latin typeface="Calibri Light" panose="020F0302020204030204" pitchFamily="34" charset="0"/>
                <a:cs typeface="Calibri Light" panose="020F0302020204030204" pitchFamily="34" charset="0"/>
              </a:rPr>
              <a:t>Luke 4</a:t>
            </a:r>
            <a:endParaRPr lang="en-US" sz="4200" dirty="0">
              <a:solidFill>
                <a:schemeClr val="tx1">
                  <a:lumMod val="50000"/>
                  <a:lumOff val="50000"/>
                </a:schemeClr>
              </a:solidFill>
              <a:latin typeface="Calibri Light" panose="020F0302020204030204" pitchFamily="34" charset="0"/>
              <a:cs typeface="Calibri Light" panose="020F0302020204030204" pitchFamily="34" charset="0"/>
            </a:endParaRPr>
          </a:p>
          <a:p>
            <a:pPr marL="571500" indent="-571500">
              <a:lnSpc>
                <a:spcPct val="90000"/>
              </a:lnSpc>
              <a:spcBef>
                <a:spcPts val="0"/>
              </a:spcBef>
              <a:spcAft>
                <a:spcPts val="0"/>
              </a:spcAft>
            </a:pPr>
            <a:r>
              <a:rPr lang="en-US" sz="3600" baseline="30000" dirty="0">
                <a:solidFill>
                  <a:schemeClr val="tx1">
                    <a:lumMod val="50000"/>
                    <a:lumOff val="50000"/>
                  </a:schemeClr>
                </a:solidFill>
                <a:latin typeface="Calibri Light" panose="020F0302020204030204" pitchFamily="34" charset="0"/>
                <a:cs typeface="Calibri Light" panose="020F0302020204030204" pitchFamily="34" charset="0"/>
              </a:rPr>
              <a:t>12	</a:t>
            </a:r>
            <a:r>
              <a:rPr lang="en-US" sz="3600" dirty="0">
                <a:solidFill>
                  <a:schemeClr val="tx1">
                    <a:lumMod val="50000"/>
                    <a:lumOff val="50000"/>
                  </a:schemeClr>
                </a:solidFill>
                <a:latin typeface="Calibri Light" panose="020F0302020204030204" pitchFamily="34" charset="0"/>
                <a:cs typeface="Calibri Light" panose="020F0302020204030204" pitchFamily="34" charset="0"/>
              </a:rPr>
              <a:t>Jesus answered and said to him, “It is said, </a:t>
            </a:r>
            <a:r>
              <a:rPr lang="en-US" sz="3600" dirty="0">
                <a:solidFill>
                  <a:schemeClr val="bg1"/>
                </a:solidFill>
                <a:latin typeface="Calibri Light" panose="020F0302020204030204" pitchFamily="34" charset="0"/>
                <a:cs typeface="Calibri Light" panose="020F0302020204030204" pitchFamily="34" charset="0"/>
              </a:rPr>
              <a:t>‘You shall not put the Lord your God to the test.’”</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Case Studies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F0F5020E-4793-38D8-1700-77256151FDE6}"/>
              </a:ext>
            </a:extLst>
          </p:cNvPr>
          <p:cNvSpPr>
            <a:spLocks noChangeArrowheads="1"/>
          </p:cNvSpPr>
          <p:nvPr/>
        </p:nvSpPr>
        <p:spPr bwMode="auto">
          <a:xfrm>
            <a:off x="4914900" y="2940835"/>
            <a:ext cx="5981700" cy="93871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1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1E8A1A95-E4BA-1393-33B4-C51D0EC7BC61}"/>
              </a:ext>
            </a:extLst>
          </p:cNvPr>
          <p:cNvSpPr txBox="1">
            <a:spLocks noChangeArrowheads="1"/>
          </p:cNvSpPr>
          <p:nvPr/>
        </p:nvSpPr>
        <p:spPr bwMode="auto">
          <a:xfrm>
            <a:off x="4941750" y="3066521"/>
            <a:ext cx="5874669" cy="701731"/>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0"/>
              </a:spcAft>
              <a:buSzPct val="100000"/>
              <a:defRPr/>
            </a:pPr>
            <a:r>
              <a:rPr lang="en-US" sz="4400" dirty="0">
                <a:solidFill>
                  <a:prstClr val="white"/>
                </a:solidFill>
                <a:latin typeface="Calibri Light" panose="020F0302020204030204" pitchFamily="34" charset="0"/>
                <a:cs typeface="Calibri Light" panose="020F0302020204030204" pitchFamily="34" charset="0"/>
              </a:rPr>
              <a:t>Deuteronomy 6:16 </a:t>
            </a:r>
          </a:p>
        </p:txBody>
      </p:sp>
    </p:spTree>
    <p:extLst>
      <p:ext uri="{BB962C8B-B14F-4D97-AF65-F5344CB8AC3E}">
        <p14:creationId xmlns:p14="http://schemas.microsoft.com/office/powerpoint/2010/main" val="1417049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1277273"/>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Against Non-Christian People</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Imprisonment to the fear of death</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His Tactics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DA5CF8DD-D9FF-65C7-3D0D-A4A48FA5196F}"/>
              </a:ext>
            </a:extLst>
          </p:cNvPr>
          <p:cNvSpPr>
            <a:spLocks noChangeArrowheads="1"/>
          </p:cNvSpPr>
          <p:nvPr/>
        </p:nvSpPr>
        <p:spPr bwMode="auto">
          <a:xfrm>
            <a:off x="581146" y="2483566"/>
            <a:ext cx="11029708" cy="313931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BD15D980-611A-1710-8245-BD834591B892}"/>
              </a:ext>
            </a:extLst>
          </p:cNvPr>
          <p:cNvSpPr txBox="1">
            <a:spLocks noChangeArrowheads="1"/>
          </p:cNvSpPr>
          <p:nvPr/>
        </p:nvSpPr>
        <p:spPr bwMode="auto">
          <a:xfrm>
            <a:off x="619078" y="2590385"/>
            <a:ext cx="10961681" cy="2917722"/>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400" dirty="0">
                <a:solidFill>
                  <a:prstClr val="white"/>
                </a:solidFill>
                <a:latin typeface="Calibri Light" panose="020F0302020204030204" pitchFamily="34" charset="0"/>
                <a:cs typeface="Calibri Light" panose="020F0302020204030204" pitchFamily="34" charset="0"/>
              </a:rPr>
              <a:t>Hebrews 2:14-15: Because God’s children are human beings—made of flesh and blood—the Son also became flesh and blood. For only as a human being could he die, and only by dying could he break the power of the devil, who had the power of death. Only in this way could he set free all who have lived their lives as slaves to the fear of dying. </a:t>
            </a:r>
          </a:p>
        </p:txBody>
      </p:sp>
    </p:spTree>
    <p:extLst>
      <p:ext uri="{BB962C8B-B14F-4D97-AF65-F5344CB8AC3E}">
        <p14:creationId xmlns:p14="http://schemas.microsoft.com/office/powerpoint/2010/main" val="3767723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par>
                          <p:cTn id="16" fill="hold">
                            <p:stCondLst>
                              <p:cond delay="500"/>
                            </p:stCondLst>
                            <p:childTnLst>
                              <p:par>
                                <p:cTn id="17" presetID="1" presetClass="entr" presetSubtype="0"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2668423"/>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4200" dirty="0">
                <a:solidFill>
                  <a:schemeClr val="bg1"/>
                </a:solidFill>
                <a:latin typeface="Calibri Light" panose="020F0302020204030204" pitchFamily="34" charset="0"/>
                <a:cs typeface="Calibri Light" panose="020F0302020204030204" pitchFamily="34" charset="0"/>
              </a:rPr>
              <a:t>Luke 4</a:t>
            </a:r>
          </a:p>
          <a:p>
            <a:pPr marL="571500" indent="-571500">
              <a:lnSpc>
                <a:spcPct val="90000"/>
              </a:lnSpc>
              <a:spcBef>
                <a:spcPts val="0"/>
              </a:spcBef>
              <a:spcAft>
                <a:spcPts val="0"/>
              </a:spcAft>
            </a:pPr>
            <a:r>
              <a:rPr lang="en-US" sz="3600" baseline="30000" dirty="0">
                <a:solidFill>
                  <a:schemeClr val="bg1"/>
                </a:solidFill>
                <a:latin typeface="Calibri Light" panose="020F0302020204030204" pitchFamily="34" charset="0"/>
                <a:cs typeface="Calibri Light" panose="020F0302020204030204" pitchFamily="34" charset="0"/>
              </a:rPr>
              <a:t>12	</a:t>
            </a:r>
            <a:r>
              <a:rPr lang="en-US" sz="3600" dirty="0">
                <a:solidFill>
                  <a:schemeClr val="bg1"/>
                </a:solidFill>
                <a:latin typeface="Calibri Light" panose="020F0302020204030204" pitchFamily="34" charset="0"/>
                <a:cs typeface="Calibri Light" panose="020F0302020204030204" pitchFamily="34" charset="0"/>
              </a:rPr>
              <a:t>Jesus answered and said to him, “It is said, ‘You shall not put the Lord your God to the test.’”</a:t>
            </a:r>
          </a:p>
          <a:p>
            <a:pPr marL="571500" indent="-571500">
              <a:lnSpc>
                <a:spcPct val="90000"/>
              </a:lnSpc>
              <a:spcBef>
                <a:spcPts val="0"/>
              </a:spcBef>
              <a:spcAft>
                <a:spcPts val="0"/>
              </a:spcAft>
            </a:pPr>
            <a:r>
              <a:rPr lang="en-US" sz="3600" baseline="30000" dirty="0">
                <a:solidFill>
                  <a:schemeClr val="bg1"/>
                </a:solidFill>
                <a:latin typeface="Calibri Light" panose="020F0302020204030204" pitchFamily="34" charset="0"/>
                <a:cs typeface="Calibri Light" panose="020F0302020204030204" pitchFamily="34" charset="0"/>
              </a:rPr>
              <a:t>13	</a:t>
            </a:r>
            <a:r>
              <a:rPr lang="en-US" sz="3600" dirty="0">
                <a:solidFill>
                  <a:schemeClr val="bg1"/>
                </a:solidFill>
                <a:latin typeface="Calibri Light" panose="020F0302020204030204" pitchFamily="34" charset="0"/>
                <a:cs typeface="Calibri Light" panose="020F0302020204030204" pitchFamily="34" charset="0"/>
              </a:rPr>
              <a:t>When the devil had finished every temptation, he left Him until an opportune time. </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Case Studies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665412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3016210"/>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God’s enemy is relentless.</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Spiritual warfare is not a power encounter, it’s a truth encounter. </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You need to arm yourself with the truth if you want to be equipped for battle. </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cap="all" dirty="0">
                <a:solidFill>
                  <a:prstClr val="white"/>
                </a:solidFill>
                <a:latin typeface="Century Gothic" panose="020B0502020202020204" pitchFamily="34" charset="0"/>
                <a:cs typeface="Arial" charset="0"/>
              </a:rPr>
              <a:t>PIECING IT ALTOGETHER</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650403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646331"/>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You don’t need to fear death.</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cap="all" dirty="0">
                <a:solidFill>
                  <a:prstClr val="white"/>
                </a:solidFill>
                <a:latin typeface="Century Gothic" panose="020B0502020202020204" pitchFamily="34" charset="0"/>
                <a:cs typeface="Arial" charset="0"/>
              </a:rPr>
              <a:t>PIECING IT ALTOGETHER</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C1D0072A-2FDF-E364-71BA-166469C1A59E}"/>
              </a:ext>
            </a:extLst>
          </p:cNvPr>
          <p:cNvSpPr>
            <a:spLocks noChangeArrowheads="1"/>
          </p:cNvSpPr>
          <p:nvPr/>
        </p:nvSpPr>
        <p:spPr bwMode="auto">
          <a:xfrm>
            <a:off x="459257" y="1915639"/>
            <a:ext cx="11273485" cy="268046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03F852A1-ED4D-FF1C-C5AD-3869179623A3}"/>
              </a:ext>
            </a:extLst>
          </p:cNvPr>
          <p:cNvSpPr txBox="1">
            <a:spLocks noChangeArrowheads="1"/>
          </p:cNvSpPr>
          <p:nvPr/>
        </p:nvSpPr>
        <p:spPr bwMode="auto">
          <a:xfrm>
            <a:off x="497190" y="2040746"/>
            <a:ext cx="11203954" cy="2446824"/>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400" dirty="0">
                <a:solidFill>
                  <a:prstClr val="white"/>
                </a:solidFill>
                <a:latin typeface="Calibri Light" panose="020F0302020204030204" pitchFamily="34" charset="0"/>
                <a:cs typeface="Calibri Light" panose="020F0302020204030204" pitchFamily="34" charset="0"/>
              </a:rPr>
              <a:t>1 John 4:16-18: God is love. Whoever lives in love lives in God…This is how love is made complete among us so that we will have confidence on the day of judgment: In this world we are like Jesus. There is no fear in love. But perfect love drives out fear.</a:t>
            </a:r>
          </a:p>
        </p:txBody>
      </p:sp>
    </p:spTree>
    <p:extLst>
      <p:ext uri="{BB962C8B-B14F-4D97-AF65-F5344CB8AC3E}">
        <p14:creationId xmlns:p14="http://schemas.microsoft.com/office/powerpoint/2010/main" val="2552358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a:solidFill>
                  <a:schemeClr val="bg1"/>
                </a:solidFill>
                <a:latin typeface="Century Gothic" panose="020B0502020202020204" pitchFamily="34" charset="0"/>
              </a:rPr>
              <a:t>EPHESIANS</a:t>
            </a:r>
          </a:p>
        </p:txBody>
      </p:sp>
      <p:sp>
        <p:nvSpPr>
          <p:cNvPr id="5" name="TextBox 4">
            <a:extLst>
              <a:ext uri="{FF2B5EF4-FFF2-40B4-BE49-F238E27FC236}">
                <a16:creationId xmlns:a16="http://schemas.microsoft.com/office/drawing/2014/main" xmlns=""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a:solidFill>
                  <a:schemeClr val="bg1"/>
                </a:solidFill>
                <a:latin typeface="Century Gothic" panose="020B0502020202020204" pitchFamily="34" charset="0"/>
              </a:rPr>
              <a:t>THE BOOK OF</a:t>
            </a:r>
          </a:p>
        </p:txBody>
      </p:sp>
    </p:spTree>
    <p:extLst>
      <p:ext uri="{BB962C8B-B14F-4D97-AF65-F5344CB8AC3E}">
        <p14:creationId xmlns:p14="http://schemas.microsoft.com/office/powerpoint/2010/main" val="2535152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04016"/>
            <a:ext cx="11353800" cy="2539157"/>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Against Non-Christian People</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Imprisonment to the fear of death</a:t>
            </a:r>
          </a:p>
          <a:p>
            <a:pPr marL="1150938" indent="-576263">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Leave a mark on the world </a:t>
            </a:r>
          </a:p>
          <a:p>
            <a:pPr marL="1782763" indent="-608013">
              <a:lnSpc>
                <a:spcPct val="90000"/>
              </a:lnSpc>
              <a:spcBef>
                <a:spcPts val="0"/>
              </a:spcBef>
              <a:spcAft>
                <a:spcPts val="600"/>
              </a:spcAft>
              <a:buFont typeface="Arial" panose="020B0604020202020204" pitchFamily="34" charset="0"/>
              <a:buChar char="•"/>
            </a:pPr>
            <a:r>
              <a:rPr lang="en-US" sz="4000" dirty="0">
                <a:solidFill>
                  <a:prstClr val="white"/>
                </a:solidFill>
                <a:latin typeface="Calibri Light" panose="020F0302020204030204" pitchFamily="34" charset="0"/>
                <a:cs typeface="Calibri Light" panose="020F0302020204030204" pitchFamily="34" charset="0"/>
              </a:rPr>
              <a:t>Achievement and Success</a:t>
            </a:r>
          </a:p>
        </p:txBody>
      </p:sp>
      <p:sp>
        <p:nvSpPr>
          <p:cNvPr id="8" name="TextBox 7"/>
          <p:cNvSpPr txBox="1"/>
          <p:nvPr/>
        </p:nvSpPr>
        <p:spPr>
          <a:xfrm>
            <a:off x="228600" y="5"/>
            <a:ext cx="11963400" cy="93871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5500" dirty="0">
                <a:solidFill>
                  <a:prstClr val="white"/>
                </a:solidFill>
                <a:latin typeface="Century Gothic" panose="020B0502020202020204" pitchFamily="34" charset="0"/>
                <a:cs typeface="Arial" charset="0"/>
              </a:rPr>
              <a:t>His Tactics</a:t>
            </a:r>
            <a:endParaRPr kumimoji="0" lang="en-US" sz="55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218863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9" name="Rectangle 8198">
            <a:extLst>
              <a:ext uri="{FF2B5EF4-FFF2-40B4-BE49-F238E27FC236}">
                <a16:creationId xmlns:a16="http://schemas.microsoft.com/office/drawing/2014/main" xmlns="" id="{42A4FC2C-047E-45A5-965D-8E1E3BF09BC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extBox 1">
            <a:extLst>
              <a:ext uri="{FF2B5EF4-FFF2-40B4-BE49-F238E27FC236}">
                <a16:creationId xmlns:a16="http://schemas.microsoft.com/office/drawing/2014/main" xmlns="" id="{2D3B58E3-99E0-02AB-845C-4C089739474F}"/>
              </a:ext>
            </a:extLst>
          </p:cNvPr>
          <p:cNvSpPr txBox="1"/>
          <p:nvPr/>
        </p:nvSpPr>
        <p:spPr>
          <a:xfrm>
            <a:off x="2818151" y="194872"/>
            <a:ext cx="6415790" cy="1138773"/>
          </a:xfrm>
          <a:prstGeom prst="rect">
            <a:avLst/>
          </a:prstGeom>
          <a:noFill/>
        </p:spPr>
        <p:txBody>
          <a:bodyPr wrap="square" rtlCol="0">
            <a:spAutoFit/>
          </a:bodyPr>
          <a:lstStyle/>
          <a:p>
            <a:pPr algn="ctr"/>
            <a:r>
              <a:rPr lang="en-US" sz="4400" dirty="0">
                <a:latin typeface="Century Gothic" panose="020B0502020202020204" pitchFamily="34" charset="0"/>
              </a:rPr>
              <a:t>LINCOLN CENTER</a:t>
            </a:r>
          </a:p>
          <a:p>
            <a:pPr algn="ctr"/>
            <a:r>
              <a:rPr lang="en-US" dirty="0">
                <a:latin typeface="Century Gothic" panose="020B0502020202020204" pitchFamily="34" charset="0"/>
              </a:rPr>
              <a:t>FOR THE PERFORMING ARTS</a:t>
            </a:r>
          </a:p>
        </p:txBody>
      </p:sp>
    </p:spTree>
    <p:extLst>
      <p:ext uri="{BB962C8B-B14F-4D97-AF65-F5344CB8AC3E}">
        <p14:creationId xmlns:p14="http://schemas.microsoft.com/office/powerpoint/2010/main" val="2727520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5" name="Rectangle 1036">
            <a:extLst>
              <a:ext uri="{FF2B5EF4-FFF2-40B4-BE49-F238E27FC236}">
                <a16:creationId xmlns:a16="http://schemas.microsoft.com/office/drawing/2014/main" xmlns="" id="{C1DD1A8A-57D5-4A81-AD04-532B043C56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6" name="Rectangle 1038">
            <a:extLst>
              <a:ext uri="{FF2B5EF4-FFF2-40B4-BE49-F238E27FC236}">
                <a16:creationId xmlns:a16="http://schemas.microsoft.com/office/drawing/2014/main" xmlns="" id="{007891EC-4501-44ED-A8C8-B11B6DB767A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xmlns="" id="{46708726-F2E1-7E37-276F-6AC0D7E33A8E}"/>
              </a:ext>
            </a:extLst>
          </p:cNvPr>
          <p:cNvSpPr txBox="1"/>
          <p:nvPr/>
        </p:nvSpPr>
        <p:spPr>
          <a:xfrm>
            <a:off x="2818151" y="121720"/>
            <a:ext cx="6415790" cy="1138773"/>
          </a:xfrm>
          <a:prstGeom prst="rect">
            <a:avLst/>
          </a:prstGeom>
          <a:noFill/>
        </p:spPr>
        <p:txBody>
          <a:bodyPr wrap="square" rtlCol="0">
            <a:spAutoFit/>
          </a:bodyPr>
          <a:lstStyle/>
          <a:p>
            <a:pPr algn="ctr"/>
            <a:r>
              <a:rPr lang="en-US" sz="4400" dirty="0">
                <a:solidFill>
                  <a:schemeClr val="bg1"/>
                </a:solidFill>
                <a:latin typeface="Century Gothic" panose="020B0502020202020204" pitchFamily="34" charset="0"/>
              </a:rPr>
              <a:t>AVERY FISHER HALL</a:t>
            </a:r>
          </a:p>
          <a:p>
            <a:pPr algn="ctr"/>
            <a:r>
              <a:rPr lang="en-US" dirty="0">
                <a:solidFill>
                  <a:schemeClr val="bg1"/>
                </a:solidFill>
                <a:latin typeface="Century Gothic" panose="020B0502020202020204" pitchFamily="34" charset="0"/>
              </a:rPr>
              <a:t>EST. 1973</a:t>
            </a:r>
          </a:p>
        </p:txBody>
      </p:sp>
      <p:sp>
        <p:nvSpPr>
          <p:cNvPr id="2" name="TextBox 1">
            <a:extLst>
              <a:ext uri="{FF2B5EF4-FFF2-40B4-BE49-F238E27FC236}">
                <a16:creationId xmlns:a16="http://schemas.microsoft.com/office/drawing/2014/main" xmlns="" id="{580840BD-96DB-A1F9-0150-7EA104FDEB7A}"/>
              </a:ext>
            </a:extLst>
          </p:cNvPr>
          <p:cNvSpPr txBox="1"/>
          <p:nvPr/>
        </p:nvSpPr>
        <p:spPr>
          <a:xfrm>
            <a:off x="2970551" y="274120"/>
            <a:ext cx="6415790" cy="1138773"/>
          </a:xfrm>
          <a:prstGeom prst="rect">
            <a:avLst/>
          </a:prstGeom>
          <a:noFill/>
        </p:spPr>
        <p:txBody>
          <a:bodyPr wrap="square" rtlCol="0">
            <a:spAutoFit/>
          </a:bodyPr>
          <a:lstStyle/>
          <a:p>
            <a:pPr algn="ctr"/>
            <a:r>
              <a:rPr lang="en-US" sz="4400" dirty="0">
                <a:latin typeface="Century Gothic" panose="020B0502020202020204" pitchFamily="34" charset="0"/>
              </a:rPr>
              <a:t>PHILHARMONIC HALL</a:t>
            </a:r>
          </a:p>
          <a:p>
            <a:pPr algn="ctr"/>
            <a:r>
              <a:rPr lang="en-US" dirty="0">
                <a:latin typeface="Century Gothic" panose="020B0502020202020204" pitchFamily="34" charset="0"/>
              </a:rPr>
              <a:t>EST. 1962</a:t>
            </a:r>
          </a:p>
        </p:txBody>
      </p:sp>
    </p:spTree>
    <p:extLst>
      <p:ext uri="{BB962C8B-B14F-4D97-AF65-F5344CB8AC3E}">
        <p14:creationId xmlns:p14="http://schemas.microsoft.com/office/powerpoint/2010/main" val="3525692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5" name="Rectangle 1036">
            <a:extLst>
              <a:ext uri="{FF2B5EF4-FFF2-40B4-BE49-F238E27FC236}">
                <a16:creationId xmlns:a16="http://schemas.microsoft.com/office/drawing/2014/main" xmlns="" id="{C1DD1A8A-57D5-4A81-AD04-532B043C56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6" name="Rectangle 1038">
            <a:extLst>
              <a:ext uri="{FF2B5EF4-FFF2-40B4-BE49-F238E27FC236}">
                <a16:creationId xmlns:a16="http://schemas.microsoft.com/office/drawing/2014/main" xmlns="" id="{007891EC-4501-44ED-A8C8-B11B6DB767A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xmlns="" id="{46708726-F2E1-7E37-276F-6AC0D7E33A8E}"/>
              </a:ext>
            </a:extLst>
          </p:cNvPr>
          <p:cNvSpPr txBox="1"/>
          <p:nvPr/>
        </p:nvSpPr>
        <p:spPr>
          <a:xfrm>
            <a:off x="2818151" y="121720"/>
            <a:ext cx="6415790" cy="1138773"/>
          </a:xfrm>
          <a:prstGeom prst="rect">
            <a:avLst/>
          </a:prstGeom>
          <a:noFill/>
        </p:spPr>
        <p:txBody>
          <a:bodyPr wrap="square" rtlCol="0">
            <a:spAutoFit/>
          </a:bodyPr>
          <a:lstStyle/>
          <a:p>
            <a:pPr algn="ctr"/>
            <a:r>
              <a:rPr lang="en-US" sz="4400" dirty="0">
                <a:latin typeface="Century Gothic" panose="020B0502020202020204" pitchFamily="34" charset="0"/>
              </a:rPr>
              <a:t>AVERY FISHER HALL</a:t>
            </a:r>
          </a:p>
          <a:p>
            <a:pPr algn="ctr"/>
            <a:r>
              <a:rPr lang="en-US" dirty="0">
                <a:latin typeface="Century Gothic" panose="020B0502020202020204" pitchFamily="34" charset="0"/>
              </a:rPr>
              <a:t>EST. 1973</a:t>
            </a:r>
          </a:p>
        </p:txBody>
      </p:sp>
    </p:spTree>
    <p:extLst>
      <p:ext uri="{BB962C8B-B14F-4D97-AF65-F5344CB8AC3E}">
        <p14:creationId xmlns:p14="http://schemas.microsoft.com/office/powerpoint/2010/main" val="19868009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1038</Words>
  <Application>Microsoft Office PowerPoint</Application>
  <PresentationFormat>Widescreen</PresentationFormat>
  <Paragraphs>341</Paragraphs>
  <Slides>53</Slides>
  <Notes>51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53</vt:i4>
      </vt:variant>
    </vt:vector>
  </HeadingPairs>
  <TitlesOfParts>
    <vt:vector size="60" baseType="lpstr">
      <vt:lpstr>ＭＳ Ｐゴシック</vt:lpstr>
      <vt:lpstr>Arial</vt:lpstr>
      <vt:lpstr>Calibri</vt:lpstr>
      <vt:lpstr>Calibri Light</vt:lpstr>
      <vt:lpstr>Cambria</vt:lpstr>
      <vt:lpstr>Century Gothic</vt:lpstr>
      <vt:lpstr>Office Theme</vt:lpstr>
      <vt:lpstr>EPHESIANS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EPHESIANS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2023-01-05T22:14:31Z</dcterms:created>
  <dcterms:modified xsi:type="dcterms:W3CDTF">2023-01-05T22:14:38Z</dcterms:modified>
</cp:coreProperties>
</file>