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47"/>
  </p:notesMasterIdLst>
  <p:sldIdLst>
    <p:sldId id="397" r:id="rId2"/>
    <p:sldId id="479" r:id="rId3"/>
    <p:sldId id="480" r:id="rId4"/>
    <p:sldId id="481" r:id="rId5"/>
    <p:sldId id="482" r:id="rId6"/>
    <p:sldId id="483" r:id="rId7"/>
    <p:sldId id="544" r:id="rId8"/>
    <p:sldId id="484" r:id="rId9"/>
    <p:sldId id="488" r:id="rId10"/>
    <p:sldId id="485" r:id="rId11"/>
    <p:sldId id="545" r:id="rId12"/>
    <p:sldId id="490" r:id="rId13"/>
    <p:sldId id="538" r:id="rId14"/>
    <p:sldId id="495" r:id="rId15"/>
    <p:sldId id="528" r:id="rId16"/>
    <p:sldId id="529" r:id="rId17"/>
    <p:sldId id="550" r:id="rId18"/>
    <p:sldId id="548" r:id="rId19"/>
    <p:sldId id="549" r:id="rId20"/>
    <p:sldId id="551" r:id="rId21"/>
    <p:sldId id="539" r:id="rId22"/>
    <p:sldId id="497" r:id="rId23"/>
    <p:sldId id="562" r:id="rId24"/>
    <p:sldId id="563" r:id="rId25"/>
    <p:sldId id="552" r:id="rId26"/>
    <p:sldId id="553" r:id="rId27"/>
    <p:sldId id="517" r:id="rId28"/>
    <p:sldId id="515" r:id="rId29"/>
    <p:sldId id="516" r:id="rId30"/>
    <p:sldId id="564" r:id="rId31"/>
    <p:sldId id="565" r:id="rId32"/>
    <p:sldId id="571" r:id="rId33"/>
    <p:sldId id="510" r:id="rId34"/>
    <p:sldId id="556" r:id="rId35"/>
    <p:sldId id="501" r:id="rId36"/>
    <p:sldId id="557" r:id="rId37"/>
    <p:sldId id="527" r:id="rId38"/>
    <p:sldId id="520" r:id="rId39"/>
    <p:sldId id="559" r:id="rId40"/>
    <p:sldId id="560" r:id="rId41"/>
    <p:sldId id="566" r:id="rId42"/>
    <p:sldId id="567" r:id="rId43"/>
    <p:sldId id="568" r:id="rId44"/>
    <p:sldId id="569" r:id="rId45"/>
    <p:sldId id="296" r:id="rId4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00"/>
    <a:srgbClr val="060862"/>
    <a:srgbClr val="0D12D7"/>
    <a:srgbClr val="00B200"/>
    <a:srgbClr val="008000"/>
    <a:srgbClr val="A5E6F3"/>
    <a:srgbClr val="83DDE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29" autoAdjust="0"/>
    <p:restoredTop sz="94660"/>
  </p:normalViewPr>
  <p:slideViewPr>
    <p:cSldViewPr>
      <p:cViewPr varScale="1">
        <p:scale>
          <a:sx n="79" d="100"/>
          <a:sy n="79" d="100"/>
        </p:scale>
        <p:origin x="2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E60355D-805E-4D81-BD16-41F64E648F43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2DD0409-C5B7-4D24-97E6-7E1BD644E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9D3BDA-AB00-4380-8EF9-00345A830B5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0E12BF-7929-45CB-8F2E-7E80E51535D7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AAE386-0B5C-440B-978A-43BF3BDDB93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84FA63-AB9A-472C-9C08-8A99912BC46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C88CFB-EA53-43AF-B196-835E87CDAA17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556799-F4CA-4484-8698-529696C5A30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C333C3-B33B-4B07-8F0D-990A3564B777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3E088-B5AE-41C2-B048-F5B9ACB85F5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5487BC-8E48-40DA-BAC6-333D689D84E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5487BC-8E48-40DA-BAC6-333D689D84E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5487BC-8E48-40DA-BAC6-333D689D84E3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C530-850D-4DB1-BACA-51BA7416AF8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8F0165-66D8-4D66-B671-5AB831A3690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808FF-DC5E-4B0B-9D51-CA349C5B18C1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70842B-7BA1-47BD-8008-E9C0F2FF9858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3CAE78-196D-468B-A87C-4420949260A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7A9C8B-50CE-452F-9FAF-6BB88C63F07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7A9C8B-50CE-452F-9FAF-6BB88C63F075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7A9C8B-50CE-452F-9FAF-6BB88C63F075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AF0F38-DB42-46DD-A2B9-C57989854C5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807B6C-9435-4751-84D2-C8AF7671BAE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5425D6-42FF-43F7-9836-56F55290CB1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E4ED3D-B0A0-492C-9C1C-877B14AF506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5425D6-42FF-43F7-9836-56F55290CB1E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5425D6-42FF-43F7-9836-56F55290CB1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B8833D-B451-4D9B-9078-4CA05C7B8B1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A8E1F6-E31F-4EC2-80FA-EBF24B8F49FF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A8E1F6-E31F-4EC2-80FA-EBF24B8F49FF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A1F252-E058-44D1-8F58-64D22A8B672F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C4BD55-29BE-4F26-AE73-14C5CB7B6E72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2CBC51-C3FF-45A5-BF6D-A67259E2C482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2D1B13-FA7D-41F7-85BA-FC081EB2616B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2D1B13-FA7D-41F7-85BA-FC081EB2616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9CBD8B-90FC-4B9B-A970-961435CFF0FA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905913-61DB-43DB-A223-0D580136B2AA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905913-61DB-43DB-A223-0D580136B2AA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905913-61DB-43DB-A223-0D580136B2AA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905913-61DB-43DB-A223-0D580136B2AA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64D4C3-392D-454B-9FFE-7822A14CA7BC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8765DD-87C7-426A-8780-8F42495B52C7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9A6BCA-81F1-40E8-9E6B-113D8EBD3E1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16199B-6BA1-4167-A0A2-9FBDD8F434F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16199B-6BA1-4167-A0A2-9FBDD8F434F8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D49CB3-BA49-45E8-93B2-D3CD532FB2B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AEA0C9-D9B5-4C1A-ABF9-EB9489C5C05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12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382000" cy="3962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6600"/>
              <a:t>Why This Waste?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 But some were indignantly remarking to one another, “</a:t>
            </a:r>
            <a:r>
              <a:rPr lang="en-US" u="sng"/>
              <a:t>Why has this perfume been wasted</a:t>
            </a:r>
            <a:r>
              <a:rPr lang="en-US"/>
              <a:t>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5 For this perfume might have been sold for over three hundred denarii, and the money given to the poor.” And they were scolding her. 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 But some were indignantly remarking to one another, “</a:t>
            </a:r>
            <a:r>
              <a:rPr lang="en-US" u="sng"/>
              <a:t>Why has this perfume been wasted</a:t>
            </a:r>
            <a:r>
              <a:rPr lang="en-US"/>
              <a:t>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5 For this perfume might have been sold for over three hundred denarii, and the money given to the poor.” And they were scolding her. </a:t>
            </a: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3657600" y="3352800"/>
            <a:ext cx="5257800" cy="2971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waste?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when you give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too much for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too little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 But some were indignantly remarking to one another, “</a:t>
            </a:r>
            <a:r>
              <a:rPr lang="en-US" u="sng"/>
              <a:t>Why has this perfume been wasted</a:t>
            </a:r>
            <a:r>
              <a:rPr lang="en-US"/>
              <a:t>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5 For this perfume might have been sold for </a:t>
            </a:r>
            <a:r>
              <a:rPr lang="en-US" u="sng"/>
              <a:t>over three hundred denarii</a:t>
            </a:r>
            <a:r>
              <a:rPr lang="en-US"/>
              <a:t>, and the money given to the poor.” And they were scolding her. </a:t>
            </a:r>
          </a:p>
        </p:txBody>
      </p:sp>
      <p:sp>
        <p:nvSpPr>
          <p:cNvPr id="13316" name="Right Arrow 5"/>
          <p:cNvSpPr>
            <a:spLocks noChangeArrowheads="1"/>
          </p:cNvSpPr>
          <p:nvPr/>
        </p:nvSpPr>
        <p:spPr bwMode="auto">
          <a:xfrm rot="-8492376">
            <a:off x="5238750" y="4860925"/>
            <a:ext cx="3810000" cy="5334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4572000" y="5181600"/>
            <a:ext cx="43434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Nearly a year’s wage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 But some were indignantly remarking to one another, “</a:t>
            </a:r>
            <a:r>
              <a:rPr lang="en-US" u="sng"/>
              <a:t>Why has this perfume been wasted</a:t>
            </a:r>
            <a:r>
              <a:rPr lang="en-US"/>
              <a:t>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5 For this perfume might have been sold for </a:t>
            </a:r>
            <a:r>
              <a:rPr lang="en-US" u="sng"/>
              <a:t>over three hundred denarii</a:t>
            </a:r>
            <a:r>
              <a:rPr lang="en-US"/>
              <a:t>, and the money given to the poor.” And they were scolding her. </a:t>
            </a:r>
          </a:p>
        </p:txBody>
      </p:sp>
      <p:sp>
        <p:nvSpPr>
          <p:cNvPr id="14340" name="Right Arrow 5"/>
          <p:cNvSpPr>
            <a:spLocks noChangeArrowheads="1"/>
          </p:cNvSpPr>
          <p:nvPr/>
        </p:nvSpPr>
        <p:spPr bwMode="auto">
          <a:xfrm rot="-8492376">
            <a:off x="5238750" y="4860925"/>
            <a:ext cx="3810000" cy="5334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4572000" y="5181600"/>
            <a:ext cx="43434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Nearly a year’s wage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00200" y="1676400"/>
            <a:ext cx="5410200" cy="3124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8800" b="0">
                <a:effectLst>
                  <a:outerShdw blurRad="38100" dist="38100" dir="2700000" algn="tl">
                    <a:srgbClr val="000000"/>
                  </a:outerShdw>
                </a:effectLst>
              </a:rPr>
              <a:t>Who was saying this and why?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4582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z="8000"/>
          </a:p>
          <a:p>
            <a:pPr>
              <a:buFont typeface="Wingdings" pitchFamily="2" charset="2"/>
              <a:buNone/>
              <a:defRPr/>
            </a:pPr>
            <a:r>
              <a:rPr lang="en-US" sz="8000"/>
              <a:t>John 12:3</a:t>
            </a:r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72746" name="Rectangle 10"/>
          <p:cNvSpPr>
            <a:spLocks noChangeArrowheads="1"/>
          </p:cNvSpPr>
          <p:nvPr/>
        </p:nvSpPr>
        <p:spPr bwMode="auto">
          <a:xfrm>
            <a:off x="4191000" y="152400"/>
            <a:ext cx="4953000" cy="441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Judas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4191000" y="152400"/>
            <a:ext cx="4953000" cy="441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Judas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Not a believer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381000" y="4495800"/>
            <a:ext cx="7924800" cy="1905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533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300 d.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5486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Jesus Christ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581400" y="51816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581400" y="56388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 flipV="1">
            <a:off x="3657600" y="4876800"/>
            <a:ext cx="1219200" cy="106680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4191000" y="152400"/>
            <a:ext cx="4953000" cy="441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Judas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Not a believer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Decided to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cash in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381000" y="4495800"/>
            <a:ext cx="7924800" cy="1905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533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300 d.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5486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Jesus Christ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581400" y="51816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581400" y="56388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 flipV="1">
            <a:off x="3657600" y="4876800"/>
            <a:ext cx="1219200" cy="106680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4191000" y="152400"/>
            <a:ext cx="4953000" cy="441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Judas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Not a believer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Decided to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cash in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Must have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been good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6600"/>
              <a:t>Parallel accounts:</a:t>
            </a:r>
          </a:p>
          <a:p>
            <a:pPr>
              <a:defRPr/>
            </a:pPr>
            <a:r>
              <a:rPr lang="en-US" sz="6600"/>
              <a:t>John 12:3-8</a:t>
            </a:r>
          </a:p>
          <a:p>
            <a:pPr>
              <a:defRPr/>
            </a:pPr>
            <a:r>
              <a:rPr lang="en-US" sz="6600"/>
              <a:t>Mark 14:3-9</a:t>
            </a:r>
          </a:p>
          <a:p>
            <a:pPr>
              <a:defRPr/>
            </a:pPr>
            <a:r>
              <a:rPr lang="en-US" sz="6600"/>
              <a:t>Matthew 26:6-13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3 Mary therefore took a pound of very costly perfume of pure nard, and anointed the feet of Jesus, and wiped His feet with her hair; and the house was filled with the fragrance of the perfume.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/>
              <a:t>4 But </a:t>
            </a:r>
            <a:r>
              <a:rPr lang="en-US" u="sng"/>
              <a:t>Judas Iscariot</a:t>
            </a:r>
            <a:r>
              <a:rPr lang="en-US"/>
              <a:t>, one of His disciples, who was intending to betray Him, said, 5 “Why was this perfume not sold for three hundred denarii, and given to poor people?”</a:t>
            </a:r>
          </a:p>
        </p:txBody>
      </p:sp>
      <p:sp>
        <p:nvSpPr>
          <p:cNvPr id="21507" name="Rectangle 10"/>
          <p:cNvSpPr>
            <a:spLocks noChangeArrowheads="1"/>
          </p:cNvSpPr>
          <p:nvPr/>
        </p:nvSpPr>
        <p:spPr bwMode="auto">
          <a:xfrm>
            <a:off x="381000" y="4495800"/>
            <a:ext cx="7924800" cy="1905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533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300 d.</a:t>
            </a:r>
          </a:p>
        </p:txBody>
      </p:sp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5486400" y="4648200"/>
            <a:ext cx="25146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Jesus Christ</a:t>
            </a:r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3581400" y="51816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>
            <a:off x="3581400" y="5638800"/>
            <a:ext cx="1371600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 flipV="1">
            <a:off x="3657600" y="4876800"/>
            <a:ext cx="1219200" cy="106680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4191000" y="152400"/>
            <a:ext cx="4953000" cy="441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Judas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Stands for the </a:t>
            </a: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  world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Underlying </a:t>
            </a: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  agenda </a:t>
            </a:r>
            <a:b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= self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 dirty="0"/>
              <a:t>6 Now he said this, not because he was concerned about the poor, but because he was a thief, and </a:t>
            </a:r>
            <a:r>
              <a:rPr lang="en-US" sz="5400" u="sng" dirty="0"/>
              <a:t>as he had the money box, he used to pilfer what was put into it</a:t>
            </a:r>
            <a:r>
              <a:rPr lang="en-US" sz="5400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1600200" y="1447800"/>
            <a:ext cx="7391400" cy="525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12:16 And He told them a parable, saying, “The land of a certain rich man was very productive. 17 And he began reasoning to himself, saying, ‘What shall I do, since I have no place to store my crops?’ 18 “And he said, ‘This is what I will do: I will tear down my barns and build larger ones, and there I will store all my grain and my goods. </a:t>
            </a:r>
          </a:p>
        </p:txBody>
      </p:sp>
    </p:spTree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1600200" y="1676400"/>
            <a:ext cx="7391400" cy="502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12:19 And I will say to my soul, “Soul, you have many goods laid up for many years to come; take your ease, eat, drink and be merry.’”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 “But God said to him, ‘You fool! This very night your soul is required of you; and now who will own what you have prepared?’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1600200" y="1676400"/>
            <a:ext cx="7391400" cy="502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12:19 And I will say to my soul, “Soul, you have many goods laid up for many years to come; take your ease, eat, drink and be merry.’”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 “But God said to him, ‘You fool! This very night your soul is required of you; and now who will own what you have prepared?’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95800" y="2438400"/>
            <a:ext cx="30480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Why this waste?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1676400" y="2057400"/>
            <a:ext cx="7086600" cy="3810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	“So is the man who stores up treasure for himself, and is not rich toward God.” 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/>
              <a:t>Whether such an act is comprehensible depends on your starting point</a:t>
            </a:r>
          </a:p>
          <a:p>
            <a:pPr>
              <a:defRPr/>
            </a:pPr>
            <a:r>
              <a:rPr lang="en-US" sz="4800"/>
              <a:t>Luke 12:16-21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/>
              <a:t>Giving yourself to</a:t>
            </a:r>
          </a:p>
          <a:p>
            <a:pPr>
              <a:defRPr/>
            </a:pPr>
            <a:r>
              <a:rPr lang="en-US" sz="4800"/>
              <a:t>Material avarice = I can have security based on what I own.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Whether such an act is comprehensible depends on your starting point</a:t>
            </a:r>
          </a:p>
          <a:p>
            <a:pPr>
              <a:defRPr/>
            </a:pPr>
            <a:r>
              <a:rPr lang="en-US" sz="4800" dirty="0"/>
              <a:t>Luke 12:16-21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Giving yourself to </a:t>
            </a:r>
          </a:p>
          <a:p>
            <a:pPr>
              <a:defRPr/>
            </a:pPr>
            <a:r>
              <a:rPr lang="en-US" sz="4800" dirty="0"/>
              <a:t>Material avarice = I can have security based on what I own.</a:t>
            </a:r>
          </a:p>
          <a:p>
            <a:pPr>
              <a:defRPr/>
            </a:pPr>
            <a:r>
              <a:rPr lang="en-US" sz="4800" dirty="0"/>
              <a:t>Pride: How many silos do you have?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Whether such an act is comprehensible depends on your starting point</a:t>
            </a:r>
          </a:p>
          <a:p>
            <a:pPr>
              <a:defRPr/>
            </a:pPr>
            <a:r>
              <a:rPr lang="en-US" sz="4800" dirty="0"/>
              <a:t>Luke 12:16-21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Giving yourself to</a:t>
            </a:r>
          </a:p>
          <a:p>
            <a:pPr>
              <a:defRPr/>
            </a:pPr>
            <a:r>
              <a:rPr lang="en-US" sz="4800" dirty="0"/>
              <a:t>Material avarice = I can have security based on what I own.</a:t>
            </a:r>
          </a:p>
          <a:p>
            <a:pPr>
              <a:defRPr/>
            </a:pPr>
            <a:r>
              <a:rPr lang="en-US" sz="4800" dirty="0"/>
              <a:t>Pride: How many silos do you have?</a:t>
            </a:r>
          </a:p>
          <a:p>
            <a:pPr>
              <a:defRPr/>
            </a:pPr>
            <a:r>
              <a:rPr lang="en-US" sz="4800" dirty="0"/>
              <a:t>Sensual experience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Mark 14:3 While he was in Bethany at the home of Simon the leper, and reclining at the table, there came a woman with an alabaster vial of very costly perfume of pure nard; and she broke the vial and poured it over his head. 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Whether such an act is comprehensible depends on your starting point</a:t>
            </a:r>
          </a:p>
          <a:p>
            <a:pPr>
              <a:defRPr/>
            </a:pPr>
            <a:r>
              <a:rPr lang="en-US" sz="4800" dirty="0"/>
              <a:t>Luke 12:16-21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Giving yourself to</a:t>
            </a:r>
          </a:p>
          <a:p>
            <a:pPr>
              <a:defRPr/>
            </a:pPr>
            <a:r>
              <a:rPr lang="en-US" sz="4800" dirty="0"/>
              <a:t>Material avarice = I can have security based on what I own.</a:t>
            </a:r>
          </a:p>
          <a:p>
            <a:pPr>
              <a:defRPr/>
            </a:pPr>
            <a:r>
              <a:rPr lang="en-US" sz="4800" dirty="0"/>
              <a:t>Pride: How many silos do you have?</a:t>
            </a:r>
          </a:p>
          <a:p>
            <a:pPr>
              <a:defRPr/>
            </a:pPr>
            <a:r>
              <a:rPr lang="en-US" sz="4800" dirty="0"/>
              <a:t>Sensual experience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0724920">
            <a:off x="-15875" y="3733800"/>
            <a:ext cx="8737600" cy="2057400"/>
          </a:xfrm>
          <a:prstGeom prst="rect">
            <a:avLst/>
          </a:prstGeom>
          <a:noFill/>
          <a:ln w="1047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9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Temporary!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Whether such an act is comprehensible depends on your starting point</a:t>
            </a:r>
          </a:p>
          <a:p>
            <a:pPr>
              <a:defRPr/>
            </a:pPr>
            <a:r>
              <a:rPr lang="en-US" sz="4800" dirty="0"/>
              <a:t>Luke 12:16-21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Giving yourself to</a:t>
            </a:r>
          </a:p>
          <a:p>
            <a:pPr>
              <a:defRPr/>
            </a:pPr>
            <a:r>
              <a:rPr lang="en-US" sz="4800" dirty="0"/>
              <a:t>Material avarice = I can have security based on what I own.</a:t>
            </a:r>
          </a:p>
          <a:p>
            <a:pPr>
              <a:defRPr/>
            </a:pPr>
            <a:r>
              <a:rPr lang="en-US" sz="4800" dirty="0"/>
              <a:t>Pride: How many silos do you have?</a:t>
            </a:r>
          </a:p>
          <a:p>
            <a:pPr>
              <a:defRPr/>
            </a:pPr>
            <a:r>
              <a:rPr lang="en-US" sz="4800" dirty="0"/>
              <a:t>Sensual experience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0724920">
            <a:off x="-15875" y="3733800"/>
            <a:ext cx="8737600" cy="2057400"/>
          </a:xfrm>
          <a:prstGeom prst="rect">
            <a:avLst/>
          </a:prstGeom>
          <a:noFill/>
          <a:ln w="1047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29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Temporary!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685800"/>
            <a:ext cx="7696200" cy="4267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16:26 “For what will it profit a man if he gains the whole world and forfeits his soul? Or what will a man give in exchange for his soul?” 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7086600" cy="35052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6600" dirty="0"/>
              <a:t>Matthew 26:6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Matt. 26:6 Now when Jesus was in Bethany, at the home of Simon the leper, 7 a woman came to Him with an alabaster vial of very costly perfume, and she poured it upon His head as He reclined at the table.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8 But </a:t>
            </a:r>
            <a:r>
              <a:rPr lang="en-US" u="sng" dirty="0"/>
              <a:t>the disciples were indignant</a:t>
            </a:r>
            <a:r>
              <a:rPr lang="en-US" dirty="0"/>
              <a:t> when they saw this, and said, “</a:t>
            </a:r>
            <a:r>
              <a:rPr lang="en-US" u="sng" dirty="0"/>
              <a:t>Why this waste</a:t>
            </a:r>
            <a:r>
              <a:rPr lang="en-US" dirty="0"/>
              <a:t>?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9 For this perfume might have been sold for a high price and the money given to the poor.”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Matt. 26:6 Now when Jesus was in Bethany, at the home of Simon the leper, 7 a woman came to Him with an alabaster vial of very costly perfume, and she poured it upon His head as He reclined at the table.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8 But </a:t>
            </a:r>
            <a:r>
              <a:rPr lang="en-US" u="sng" dirty="0"/>
              <a:t>the disciples were indignant</a:t>
            </a:r>
            <a:r>
              <a:rPr lang="en-US" dirty="0"/>
              <a:t> when they saw this, and said, “</a:t>
            </a:r>
            <a:r>
              <a:rPr lang="en-US" u="sng" dirty="0"/>
              <a:t>Why this waste</a:t>
            </a:r>
            <a:r>
              <a:rPr lang="en-US" dirty="0"/>
              <a:t>?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9 For this perfume might have been sold for a high price and the money given to the poor.”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3886200" y="152400"/>
            <a:ext cx="5181600" cy="3733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Disciples!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Were actual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believers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Shouldn’t get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carried away!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440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Matt. 26:6 Now when Jesus was in Bethany, at the home of Simon the leper, 7 a woman came to Him with an alabaster vial of very costly perfume, and she poured it upon His head as He reclined at the table.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8 But </a:t>
            </a:r>
            <a:r>
              <a:rPr lang="en-US" u="sng" dirty="0"/>
              <a:t>the disciples were indignant</a:t>
            </a:r>
            <a:r>
              <a:rPr lang="en-US" dirty="0"/>
              <a:t> when they saw this, and said, “</a:t>
            </a:r>
            <a:r>
              <a:rPr lang="en-US" u="sng" dirty="0"/>
              <a:t>Why this waste</a:t>
            </a:r>
            <a:r>
              <a:rPr lang="en-US" dirty="0"/>
              <a:t>?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/>
              <a:t>9 For this perfume might have been sold for a high price and the money given to the poor.”</a:t>
            </a:r>
          </a:p>
        </p:txBody>
      </p:sp>
      <p:sp>
        <p:nvSpPr>
          <p:cNvPr id="344068" name="Rectangle 1028"/>
          <p:cNvSpPr>
            <a:spLocks noChangeArrowheads="1"/>
          </p:cNvSpPr>
          <p:nvPr/>
        </p:nvSpPr>
        <p:spPr bwMode="auto">
          <a:xfrm>
            <a:off x="3886200" y="152400"/>
            <a:ext cx="5181600" cy="3733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Disciples!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Were actual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believers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Shouldn’t get </a:t>
            </a:r>
            <a:b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carried away!</a:t>
            </a:r>
          </a:p>
        </p:txBody>
      </p:sp>
      <p:sp>
        <p:nvSpPr>
          <p:cNvPr id="344069" name="Rectangle 1029"/>
          <p:cNvSpPr>
            <a:spLocks noChangeArrowheads="1"/>
          </p:cNvSpPr>
          <p:nvPr/>
        </p:nvSpPr>
        <p:spPr bwMode="auto">
          <a:xfrm>
            <a:off x="3048000" y="5029200"/>
            <a:ext cx="54102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6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Stranger than Judas!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 dirty="0"/>
              <a:t>Mark 14:5-6 And they were scolding her. 6 But Jesus said, “</a:t>
            </a:r>
            <a:r>
              <a:rPr lang="en-US" sz="5400" u="sng" dirty="0"/>
              <a:t>Leave her alone</a:t>
            </a:r>
            <a:r>
              <a:rPr lang="en-US" sz="5400" dirty="0"/>
              <a:t>; why do you bother her? She has done a good deed to me.”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 dirty="0"/>
              <a:t>8 “She has done what she could; she has </a:t>
            </a:r>
            <a:r>
              <a:rPr lang="en-US" sz="5400" u="sng" dirty="0"/>
              <a:t>anointed my body</a:t>
            </a:r>
            <a:r>
              <a:rPr lang="en-US" sz="5400" dirty="0"/>
              <a:t> beforehand for the burial.”</a:t>
            </a:r>
          </a:p>
          <a:p>
            <a:pPr>
              <a:buFont typeface="Wingdings" pitchFamily="2" charset="2"/>
              <a:buNone/>
              <a:defRPr/>
            </a:pPr>
            <a:endParaRPr lang="en-US" sz="5400" dirty="0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1143000" y="4191000"/>
            <a:ext cx="64770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She was the only one who ever did this… 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 dirty="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 dirty="0"/>
              <a:t>9 “And truly I say to you, wherever the gospel is preached in the whole world, that also which this woman has done shall be spoken</a:t>
            </a:r>
            <a:r>
              <a:rPr lang="en-US" sz="4800" dirty="0"/>
              <a:t> </a:t>
            </a:r>
            <a:r>
              <a:rPr lang="en-US" sz="5400" dirty="0"/>
              <a:t>of in memory of her.”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 dirty="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 dirty="0"/>
              <a:t>9 “And truly I say to you, wherever the gospel is preached in the whole world, that also which this woman has done shall be spoken</a:t>
            </a:r>
            <a:r>
              <a:rPr lang="en-US" sz="4800" dirty="0"/>
              <a:t> </a:t>
            </a:r>
            <a:r>
              <a:rPr lang="en-US" sz="5400" dirty="0"/>
              <a:t>of in memory of her.”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838200"/>
            <a:ext cx="7391400" cy="556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was it that Jesus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wanted people to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remember and emulate?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There’s something about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what she did…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my soul, my heart, and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my affections cast on Jesus 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She didn’t spend time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wondering maybe half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would be adequate?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/>
              <a:t>4 But some were indignantly remarking to one another, “Why has this perfume been wasted?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/>
              <a:t>5 For this perfume might have been sold for over three hundred denarii, and the money given to the poor.” And they were scolding her.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uiExpand="1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/>
              <a:t>9 “And truly I say to you, wherever the gospel is preached in the whole world, that also which this woman has done shall be spoken</a:t>
            </a:r>
            <a:r>
              <a:rPr lang="en-US" sz="4800"/>
              <a:t> </a:t>
            </a:r>
            <a:r>
              <a:rPr lang="en-US" sz="5400"/>
              <a:t>of in memory of her.”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457200" y="990600"/>
            <a:ext cx="7391400" cy="449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a second decision!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Rom. 12:1 Therefore I urge you, brethren, by the mercies of God, to present your bodies a living and holy sacrifice, acceptable to God, which is your spiritual service of worship.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/>
              <a:t>9 “And truly I say to you, wherever the gospel is preached in the whole world, that also which this woman has done shall be spoken</a:t>
            </a:r>
            <a:r>
              <a:rPr lang="en-US" sz="4800"/>
              <a:t> </a:t>
            </a:r>
            <a:r>
              <a:rPr lang="en-US" sz="5400"/>
              <a:t>of in memory of her.”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457200" y="990600"/>
            <a:ext cx="7391400" cy="449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a second decision!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Rom. 12:1 Therefore I urge you,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brethren, by the mercies of God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to present your bodies a living and holy sacrifice, acceptable to God, which is your spiritual service of worship.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819400" y="2895600"/>
            <a:ext cx="4343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believers only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/>
              <a:t>9 “And truly I say to you, wherever the gospel is preached in the whole world, that also which this woman has done shall be spoken</a:t>
            </a:r>
            <a:r>
              <a:rPr lang="en-US" sz="4800"/>
              <a:t> </a:t>
            </a:r>
            <a:r>
              <a:rPr lang="en-US" sz="5400"/>
              <a:t>of in memory of her.”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457200" y="990600"/>
            <a:ext cx="7391400" cy="449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a second decision!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Rom. 12:1 Therefore </a:t>
            </a:r>
            <a:r>
              <a:rPr lang="en-US" sz="48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 urge you</a:t>
            </a: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brethren, by the mercies of God, to present your bodies a living and holy sacrifice, acceptable to God, which is your spiritual service of worship.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819400" y="2895600"/>
            <a:ext cx="30480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Optional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/>
              <a:t>9 “And truly I say to you, wherever the gospel is preached in the whole world, that also which this woman has done shall be spoken</a:t>
            </a:r>
            <a:r>
              <a:rPr lang="en-US" sz="4800"/>
              <a:t> </a:t>
            </a:r>
            <a:r>
              <a:rPr lang="en-US" sz="5400"/>
              <a:t>of in memory of her.”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1143000" y="838200"/>
            <a:ext cx="7391400" cy="556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Mary had just seen her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brother raised from the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dead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Resurrection and the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life...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When you begin to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realize how real God is</a:t>
            </a:r>
          </a:p>
          <a:p>
            <a:pPr algn="l">
              <a:lnSpc>
                <a:spcPct val="75000"/>
              </a:lnSpc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None of this will make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sense to you until you </a:t>
            </a:r>
            <a:b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meet Christ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0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5400"/>
              <a:t>8 “She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400"/>
              <a:t>9 “And truly I say to you, wherever the gospel is preached in the whole world, that also which this woman has done shall be spoken</a:t>
            </a:r>
            <a:r>
              <a:rPr lang="en-US" sz="4800"/>
              <a:t> </a:t>
            </a:r>
            <a:r>
              <a:rPr lang="en-US" sz="5400"/>
              <a:t>of in memory of her.”</a:t>
            </a: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1524000" y="2057400"/>
            <a:ext cx="5410200" cy="990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defRPr/>
            </a:pPr>
            <a:r>
              <a:rPr lang="en-US" sz="7200" b="0">
                <a:effectLst>
                  <a:outerShdw blurRad="38100" dist="38100" dir="2700000" algn="tl">
                    <a:srgbClr val="000000"/>
                  </a:outerShdw>
                </a:effectLst>
              </a:rPr>
              <a:t>Mary today…  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3962400"/>
          </a:xfrm>
        </p:spPr>
        <p:txBody>
          <a:bodyPr/>
          <a:lstStyle/>
          <a:p>
            <a:pPr>
              <a:defRPr/>
            </a:pPr>
            <a:r>
              <a:rPr lang="en-US" sz="6000" dirty="0"/>
              <a:t>Observations?</a:t>
            </a:r>
          </a:p>
          <a:p>
            <a:pPr>
              <a:defRPr/>
            </a:pPr>
            <a:r>
              <a:rPr lang="en-US" sz="6000" dirty="0"/>
              <a:t>Questions?</a:t>
            </a:r>
          </a:p>
          <a:p>
            <a:pPr>
              <a:defRPr/>
            </a:pPr>
            <a:r>
              <a:rPr lang="en-US" sz="6000" dirty="0"/>
              <a:t>Experiences?</a:t>
            </a:r>
          </a:p>
          <a:p>
            <a:pPr>
              <a:buNone/>
              <a:defRPr/>
            </a:pPr>
            <a:r>
              <a:rPr lang="en-US" sz="6000" dirty="0"/>
              <a:t>Or</a:t>
            </a:r>
          </a:p>
          <a:p>
            <a:pPr>
              <a:defRPr/>
            </a:pPr>
            <a:r>
              <a:rPr lang="en-US" sz="6000" dirty="0"/>
              <a:t>What reasons would you give a believer for making the second decision?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12</a:t>
            </a: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6 But Jesus said, “Leave her alone; why do you bother her? She has done a good deed to me.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7 For the poor you always have with you, and whenever you wish, you can do them good; but you do not always have me.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8 She has done what she could; she has anointed my body beforehand for the burial.”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8 She has done what she could; she has anointed my body beforehand for the burial.”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9 “And truly I say to you, wherever the gospel is preached in the whole world, that also which this woman has done shall be spoken of in memory of her.”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Mark 14:3 And while he was in Bethany at the home of Simon the leper, and reclining at the table, there came a woman with an alabaster vial of </a:t>
            </a:r>
            <a:r>
              <a:rPr lang="en-US" u="sng" dirty="0"/>
              <a:t>very costly perfume of pure nard</a:t>
            </a:r>
            <a:r>
              <a:rPr lang="en-US" dirty="0"/>
              <a:t>; and she broke the vial and poured it over his head. 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Why This Waste?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Mark 14:3 And while he was in Bethany at the home of Simon the leper, and reclining at the table, there came a woman with an alabaster vial of </a:t>
            </a:r>
            <a:r>
              <a:rPr lang="en-US" u="sng" dirty="0"/>
              <a:t>very costly perfume of pure nard</a:t>
            </a:r>
            <a:r>
              <a:rPr lang="en-US" dirty="0"/>
              <a:t>; and she broke the vial and poured it over his head. </a:t>
            </a: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533400" y="4800600"/>
            <a:ext cx="83820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8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retirement/ insurance…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2883</Words>
  <Application>Microsoft Office PowerPoint</Application>
  <PresentationFormat>On-screen Show (4:3)</PresentationFormat>
  <Paragraphs>256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Calibri</vt:lpstr>
      <vt:lpstr>Times New Roman</vt:lpstr>
      <vt:lpstr>Wingdings</vt:lpstr>
      <vt:lpstr>Blank Presentation</vt:lpstr>
      <vt:lpstr>John 12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Why This Waste?</vt:lpstr>
      <vt:lpstr>John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2024-06-10T20:11:04Z</dcterms:created>
  <dcterms:modified xsi:type="dcterms:W3CDTF">2024-06-10T20:11:09Z</dcterms:modified>
</cp:coreProperties>
</file>