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3"/>
  </p:notesMasterIdLst>
  <p:sldIdLst>
    <p:sldId id="256" r:id="rId3"/>
    <p:sldId id="257" r:id="rId4"/>
    <p:sldId id="296" r:id="rId5"/>
    <p:sldId id="326" r:id="rId6"/>
    <p:sldId id="295" r:id="rId7"/>
    <p:sldId id="267" r:id="rId8"/>
    <p:sldId id="297" r:id="rId9"/>
    <p:sldId id="298" r:id="rId10"/>
    <p:sldId id="299" r:id="rId11"/>
    <p:sldId id="305" r:id="rId12"/>
    <p:sldId id="310" r:id="rId13"/>
    <p:sldId id="312" r:id="rId14"/>
    <p:sldId id="313" r:id="rId15"/>
    <p:sldId id="314" r:id="rId16"/>
    <p:sldId id="300" r:id="rId17"/>
    <p:sldId id="301" r:id="rId18"/>
    <p:sldId id="286" r:id="rId19"/>
    <p:sldId id="315" r:id="rId20"/>
    <p:sldId id="303" r:id="rId21"/>
    <p:sldId id="320" r:id="rId22"/>
    <p:sldId id="318" r:id="rId23"/>
    <p:sldId id="287" r:id="rId24"/>
    <p:sldId id="317" r:id="rId25"/>
    <p:sldId id="288" r:id="rId26"/>
    <p:sldId id="321" r:id="rId27"/>
    <p:sldId id="319" r:id="rId28"/>
    <p:sldId id="289" r:id="rId29"/>
    <p:sldId id="322" r:id="rId30"/>
    <p:sldId id="323" r:id="rId31"/>
    <p:sldId id="290" r:id="rId32"/>
    <p:sldId id="316" r:id="rId33"/>
    <p:sldId id="327" r:id="rId34"/>
    <p:sldId id="291" r:id="rId35"/>
    <p:sldId id="292" r:id="rId36"/>
    <p:sldId id="324" r:id="rId37"/>
    <p:sldId id="293" r:id="rId38"/>
    <p:sldId id="325" r:id="rId39"/>
    <p:sldId id="294" r:id="rId40"/>
    <p:sldId id="285" r:id="rId41"/>
    <p:sldId id="25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471"/>
    <a:srgbClr val="5F3D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5"/>
    <p:restoredTop sz="63338"/>
  </p:normalViewPr>
  <p:slideViewPr>
    <p:cSldViewPr snapToGrid="0">
      <p:cViewPr varScale="1">
        <p:scale>
          <a:sx n="46" d="100"/>
          <a:sy n="46" d="100"/>
        </p:scale>
        <p:origin x="1764" y="60"/>
      </p:cViewPr>
      <p:guideLst/>
    </p:cSldViewPr>
  </p:slideViewPr>
  <p:notesTextViewPr>
    <p:cViewPr>
      <p:scale>
        <a:sx n="185" d="100"/>
        <a:sy n="18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35650D-D7CD-2849-9D73-EC4645228E4A}" type="datetimeFigureOut">
              <a:rPr lang="en-US" smtClean="0"/>
              <a:t>8/5/2022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CDAED-57F1-2B4B-8F8C-4514BC2DDB16}" type="slidenum">
              <a:rPr lang="en-US" smtClean="0"/>
              <a:t>‹#›</a:t>
            </a:fld>
            <a:endParaRPr lang="en-US"/>
          </a:p>
        </p:txBody>
      </p:sp>
    </p:spTree>
    <p:extLst>
      <p:ext uri="{BB962C8B-B14F-4D97-AF65-F5344CB8AC3E}">
        <p14:creationId xmlns:p14="http://schemas.microsoft.com/office/powerpoint/2010/main" val="297357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F3875F-4E6F-8146-A683-3FDD88005F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3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9369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7295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6853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9181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5278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7652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5703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4320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0320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2381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624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88635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8108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380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5512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1713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1712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05483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609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17029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3092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43735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99382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70807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45508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15478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09789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82544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9CDAED-57F1-2B4B-8F8C-4514BC2DDB16}" type="slidenum">
              <a:rPr lang="en-US" smtClean="0"/>
              <a:t>39</a:t>
            </a:fld>
            <a:endParaRPr lang="en-US"/>
          </a:p>
        </p:txBody>
      </p:sp>
    </p:spTree>
    <p:extLst>
      <p:ext uri="{BB962C8B-B14F-4D97-AF65-F5344CB8AC3E}">
        <p14:creationId xmlns:p14="http://schemas.microsoft.com/office/powerpoint/2010/main" val="489919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958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781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792103-A55E-0C4D-A6E6-FB434263C515}" type="slidenum">
              <a:rPr lang="en-US" smtClean="0"/>
              <a:t>6</a:t>
            </a:fld>
            <a:endParaRPr lang="en-US"/>
          </a:p>
        </p:txBody>
      </p:sp>
    </p:spTree>
    <p:extLst>
      <p:ext uri="{BB962C8B-B14F-4D97-AF65-F5344CB8AC3E}">
        <p14:creationId xmlns:p14="http://schemas.microsoft.com/office/powerpoint/2010/main" val="389495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3458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9630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371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9CEFE-CF01-BAED-2C20-406F599E46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D673D8DC-52C7-5C8B-1F83-90C0338744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9ED4275-D9BC-1CA1-FD11-E004ACDB1832}"/>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5" name="Footer Placeholder 4">
            <a:extLst>
              <a:ext uri="{FF2B5EF4-FFF2-40B4-BE49-F238E27FC236}">
                <a16:creationId xmlns="" xmlns:a16="http://schemas.microsoft.com/office/drawing/2014/main" id="{4F9B4E41-3BFE-35CE-7226-D3DCDC9621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FC6FEFD-0250-CF98-8B3E-56E81D808634}"/>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197815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B33C70-4646-438C-6902-A613DF8D5E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2141E892-4400-9FFF-477E-8944D2FF85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2F50BEC-3429-1DFF-8FD0-30E3465DD6F8}"/>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5" name="Footer Placeholder 4">
            <a:extLst>
              <a:ext uri="{FF2B5EF4-FFF2-40B4-BE49-F238E27FC236}">
                <a16:creationId xmlns="" xmlns:a16="http://schemas.microsoft.com/office/drawing/2014/main" id="{6B0052B8-588F-137D-816E-58CCD478B1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52139F9-BCB6-3BB4-7E6F-1F635EB2BA28}"/>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3075627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0B1E4BF-CC4B-DCBB-B415-24C4AE980E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6614FB69-E239-DA52-FD71-0FD1D8243C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525A2A1-F41D-CD00-15C3-64A0B477BA70}"/>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5" name="Footer Placeholder 4">
            <a:extLst>
              <a:ext uri="{FF2B5EF4-FFF2-40B4-BE49-F238E27FC236}">
                <a16:creationId xmlns="" xmlns:a16="http://schemas.microsoft.com/office/drawing/2014/main" id="{16178F40-7F05-D460-2B03-1D6F09B9D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2DA4D54-AB9E-5899-560C-426D942E1A64}"/>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1678004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8/5/2022</a:t>
            </a:fld>
            <a:endParaRPr lang="en-US" dirty="0"/>
          </a:p>
        </p:txBody>
      </p:sp>
      <p:sp>
        <p:nvSpPr>
          <p:cNvPr id="5" name="Footer Placeholder 4">
            <a:extLst>
              <a:ext uri="{FF2B5EF4-FFF2-40B4-BE49-F238E27FC236}">
                <a16:creationId xmlns=""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245939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8/5/2022</a:t>
            </a:fld>
            <a:endParaRPr lang="en-US" dirty="0"/>
          </a:p>
        </p:txBody>
      </p:sp>
      <p:sp>
        <p:nvSpPr>
          <p:cNvPr id="5" name="Footer Placeholder 4">
            <a:extLst>
              <a:ext uri="{FF2B5EF4-FFF2-40B4-BE49-F238E27FC236}">
                <a16:creationId xmlns=""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76400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8/5/2022</a:t>
            </a:fld>
            <a:endParaRPr lang="en-US"/>
          </a:p>
        </p:txBody>
      </p:sp>
      <p:sp>
        <p:nvSpPr>
          <p:cNvPr id="5" name="Footer Placeholder 4">
            <a:extLst>
              <a:ext uri="{FF2B5EF4-FFF2-40B4-BE49-F238E27FC236}">
                <a16:creationId xmlns=""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21424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8/5/2022</a:t>
            </a:fld>
            <a:endParaRPr lang="en-US"/>
          </a:p>
        </p:txBody>
      </p:sp>
      <p:sp>
        <p:nvSpPr>
          <p:cNvPr id="6" name="Footer Placeholder 5">
            <a:extLst>
              <a:ext uri="{FF2B5EF4-FFF2-40B4-BE49-F238E27FC236}">
                <a16:creationId xmlns=""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9310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8/5/2022</a:t>
            </a:fld>
            <a:endParaRPr lang="en-US"/>
          </a:p>
        </p:txBody>
      </p:sp>
      <p:sp>
        <p:nvSpPr>
          <p:cNvPr id="8" name="Footer Placeholder 7">
            <a:extLst>
              <a:ext uri="{FF2B5EF4-FFF2-40B4-BE49-F238E27FC236}">
                <a16:creationId xmlns=""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14294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8/5/2022</a:t>
            </a:fld>
            <a:endParaRPr lang="en-US"/>
          </a:p>
        </p:txBody>
      </p:sp>
      <p:sp>
        <p:nvSpPr>
          <p:cNvPr id="4" name="Footer Placeholder 3">
            <a:extLst>
              <a:ext uri="{FF2B5EF4-FFF2-40B4-BE49-F238E27FC236}">
                <a16:creationId xmlns=""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61256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8/5/2022</a:t>
            </a:fld>
            <a:endParaRPr lang="en-US"/>
          </a:p>
        </p:txBody>
      </p:sp>
      <p:sp>
        <p:nvSpPr>
          <p:cNvPr id="3" name="Footer Placeholder 2">
            <a:extLst>
              <a:ext uri="{FF2B5EF4-FFF2-40B4-BE49-F238E27FC236}">
                <a16:creationId xmlns=""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14618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8/5/2022</a:t>
            </a:fld>
            <a:endParaRPr lang="en-US"/>
          </a:p>
        </p:txBody>
      </p:sp>
      <p:sp>
        <p:nvSpPr>
          <p:cNvPr id="6" name="Footer Placeholder 5">
            <a:extLst>
              <a:ext uri="{FF2B5EF4-FFF2-40B4-BE49-F238E27FC236}">
                <a16:creationId xmlns=""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836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08E0F8-80E1-B61A-8967-3A76D3ED98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39C7CAD-42DB-6ADC-A2E9-6F29747711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E9A1403-678F-BD7A-E503-27FBC645EBBC}"/>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5" name="Footer Placeholder 4">
            <a:extLst>
              <a:ext uri="{FF2B5EF4-FFF2-40B4-BE49-F238E27FC236}">
                <a16:creationId xmlns="" xmlns:a16="http://schemas.microsoft.com/office/drawing/2014/main" id="{EA211886-78A2-6EE0-7E86-B154595530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20274BB-1EA8-2E24-33CA-4444E8375DCC}"/>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254045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8/5/2022</a:t>
            </a:fld>
            <a:endParaRPr lang="en-US"/>
          </a:p>
        </p:txBody>
      </p:sp>
      <p:sp>
        <p:nvSpPr>
          <p:cNvPr id="6" name="Footer Placeholder 5">
            <a:extLst>
              <a:ext uri="{FF2B5EF4-FFF2-40B4-BE49-F238E27FC236}">
                <a16:creationId xmlns=""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68117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8/5/2022</a:t>
            </a:fld>
            <a:endParaRPr lang="en-US"/>
          </a:p>
        </p:txBody>
      </p:sp>
      <p:sp>
        <p:nvSpPr>
          <p:cNvPr id="5" name="Footer Placeholder 4">
            <a:extLst>
              <a:ext uri="{FF2B5EF4-FFF2-40B4-BE49-F238E27FC236}">
                <a16:creationId xmlns=""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5291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8/5/2022</a:t>
            </a:fld>
            <a:endParaRPr lang="en-US"/>
          </a:p>
        </p:txBody>
      </p:sp>
      <p:sp>
        <p:nvSpPr>
          <p:cNvPr id="5" name="Footer Placeholder 4">
            <a:extLst>
              <a:ext uri="{FF2B5EF4-FFF2-40B4-BE49-F238E27FC236}">
                <a16:creationId xmlns=""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56793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73C324-1478-7D69-3D4F-537B504DA3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04499EEC-76E7-3816-1269-7F72C0E964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296BAAA-E2DE-E009-FA81-5BD4EE770332}"/>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5" name="Footer Placeholder 4">
            <a:extLst>
              <a:ext uri="{FF2B5EF4-FFF2-40B4-BE49-F238E27FC236}">
                <a16:creationId xmlns="" xmlns:a16="http://schemas.microsoft.com/office/drawing/2014/main" id="{D9E6BD44-FBD3-9768-2B95-843F2C18B3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21F40E8-7FDD-BDFF-A795-9AF9B381CECB}"/>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1368137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966F01-7193-ADE5-88F0-69D6725F92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5F3E7E2-068D-EB12-0BE2-B5E4E289DE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767B153-A10D-DC06-CA1D-41D85BFD31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3D0E2E0-A9FF-069F-C957-26EE17BD65FE}"/>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6" name="Footer Placeholder 5">
            <a:extLst>
              <a:ext uri="{FF2B5EF4-FFF2-40B4-BE49-F238E27FC236}">
                <a16:creationId xmlns="" xmlns:a16="http://schemas.microsoft.com/office/drawing/2014/main" id="{BEB3EE56-8FAE-F102-81CA-7CB97ABE90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708A858-1226-91A2-E867-AB6FA0C05811}"/>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376909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26285C-B886-361B-E4AB-C12DEC187E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4374895-9BDF-2A31-4363-0410925CAE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282C1FD6-848B-7B51-7EC9-3238CF14E5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0E3C38B-BB08-18B9-B64E-2730019573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0ABA7F2-FE10-633B-A5BC-DB5D103401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19A742A-EAA0-DB2A-16D8-B28416F1CD2F}"/>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8" name="Footer Placeholder 7">
            <a:extLst>
              <a:ext uri="{FF2B5EF4-FFF2-40B4-BE49-F238E27FC236}">
                <a16:creationId xmlns="" xmlns:a16="http://schemas.microsoft.com/office/drawing/2014/main" id="{AF0496B0-9A4E-14D0-4EBD-8C94904056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C8510B5E-F5EF-7848-473A-E7E67AAAA42B}"/>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1469772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07BF1B-E9A3-32F8-2CAD-36B23430B4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7554C37-DD7C-3D37-502D-5DAD3C52ABB6}"/>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4" name="Footer Placeholder 3">
            <a:extLst>
              <a:ext uri="{FF2B5EF4-FFF2-40B4-BE49-F238E27FC236}">
                <a16:creationId xmlns="" xmlns:a16="http://schemas.microsoft.com/office/drawing/2014/main" id="{68CEB32A-B8D2-10C2-718C-F104C41E30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0AF6F6A4-9619-9355-E5B5-FC85B1D246C5}"/>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41026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FDDAA02-19F2-64B8-AB82-BA8A10E28391}"/>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3" name="Footer Placeholder 2">
            <a:extLst>
              <a:ext uri="{FF2B5EF4-FFF2-40B4-BE49-F238E27FC236}">
                <a16:creationId xmlns="" xmlns:a16="http://schemas.microsoft.com/office/drawing/2014/main" id="{C4107A6C-696E-24A9-06CB-1ADBE11CD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D7D068A7-A8A9-C483-87AD-B3959F89FB37}"/>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118177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5CECDC-072C-9560-84C0-C7297E843D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974F085-5EF5-6264-A6DA-EC921589FF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40434FF-769A-834A-4E61-4B86228E6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7D366CF-9B04-0C17-75EF-00176827B6C2}"/>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6" name="Footer Placeholder 5">
            <a:extLst>
              <a:ext uri="{FF2B5EF4-FFF2-40B4-BE49-F238E27FC236}">
                <a16:creationId xmlns="" xmlns:a16="http://schemas.microsoft.com/office/drawing/2014/main" id="{8D6A7663-5706-989A-043F-89DEA9B5E5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16BC811-6998-5C1A-3AE2-5317982A27A0}"/>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224246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47025C-523D-C11E-5BDE-DEABE4F706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D0A2C03-F6D5-CAED-AA5D-0A02590ED9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F9FBB75-2707-01E5-2908-A2CD463595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2E0883F-F193-4A1B-645F-ACB7592D5B92}"/>
              </a:ext>
            </a:extLst>
          </p:cNvPr>
          <p:cNvSpPr>
            <a:spLocks noGrp="1"/>
          </p:cNvSpPr>
          <p:nvPr>
            <p:ph type="dt" sz="half" idx="10"/>
          </p:nvPr>
        </p:nvSpPr>
        <p:spPr/>
        <p:txBody>
          <a:bodyPr/>
          <a:lstStyle/>
          <a:p>
            <a:fld id="{3458E0A1-CB67-0645-A14D-B50E2A711AF2}" type="datetimeFigureOut">
              <a:rPr lang="en-US" smtClean="0"/>
              <a:t>8/5/2022</a:t>
            </a:fld>
            <a:endParaRPr lang="en-US"/>
          </a:p>
        </p:txBody>
      </p:sp>
      <p:sp>
        <p:nvSpPr>
          <p:cNvPr id="6" name="Footer Placeholder 5">
            <a:extLst>
              <a:ext uri="{FF2B5EF4-FFF2-40B4-BE49-F238E27FC236}">
                <a16:creationId xmlns="" xmlns:a16="http://schemas.microsoft.com/office/drawing/2014/main" id="{E98C70A5-E361-86F3-EF88-ECA0D05BB7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0B6121E-1C85-A26F-AAFB-AB528408206E}"/>
              </a:ext>
            </a:extLst>
          </p:cNvPr>
          <p:cNvSpPr>
            <a:spLocks noGrp="1"/>
          </p:cNvSpPr>
          <p:nvPr>
            <p:ph type="sldNum" sz="quarter" idx="12"/>
          </p:nvPr>
        </p:nvSpPr>
        <p:spPr/>
        <p:txBody>
          <a:bodyPr/>
          <a:lstStyle/>
          <a:p>
            <a:fld id="{7C6BA06D-3A0E-2B49-9A3A-942DDF480938}" type="slidenum">
              <a:rPr lang="en-US" smtClean="0"/>
              <a:t>‹#›</a:t>
            </a:fld>
            <a:endParaRPr lang="en-US"/>
          </a:p>
        </p:txBody>
      </p:sp>
    </p:spTree>
    <p:extLst>
      <p:ext uri="{BB962C8B-B14F-4D97-AF65-F5344CB8AC3E}">
        <p14:creationId xmlns:p14="http://schemas.microsoft.com/office/powerpoint/2010/main" val="412373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BD25263-44ED-7793-583F-9B738A6E82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3C94E74E-2795-A886-846A-17DB784F80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6FE13E6-4371-3273-AB8E-A00D03DD37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8E0A1-CB67-0645-A14D-B50E2A711AF2}" type="datetimeFigureOut">
              <a:rPr lang="en-US" smtClean="0"/>
              <a:t>8/5/2022</a:t>
            </a:fld>
            <a:endParaRPr lang="en-US"/>
          </a:p>
        </p:txBody>
      </p:sp>
      <p:sp>
        <p:nvSpPr>
          <p:cNvPr id="5" name="Footer Placeholder 4">
            <a:extLst>
              <a:ext uri="{FF2B5EF4-FFF2-40B4-BE49-F238E27FC236}">
                <a16:creationId xmlns="" xmlns:a16="http://schemas.microsoft.com/office/drawing/2014/main" id="{AFE9E9A7-48E0-BDC9-35AF-8E102FBF07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312AAEC5-4943-9A6C-2AA6-90F6357CE4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BA06D-3A0E-2B49-9A3A-942DDF480938}" type="slidenum">
              <a:rPr lang="en-US" smtClean="0"/>
              <a:t>‹#›</a:t>
            </a:fld>
            <a:endParaRPr lang="en-US"/>
          </a:p>
        </p:txBody>
      </p:sp>
    </p:spTree>
    <p:extLst>
      <p:ext uri="{BB962C8B-B14F-4D97-AF65-F5344CB8AC3E}">
        <p14:creationId xmlns:p14="http://schemas.microsoft.com/office/powerpoint/2010/main" val="2758195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0BABF38A-8A0D-492E-BD20-6CF4D46B50BD}"/>
              </a:ext>
              <a:ext uri="{C183D7F6-B498-43B3-948B-1728B52AA6E4}">
                <adec:decorative xmlns=""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8/5/2022</a:t>
            </a:fld>
            <a:endParaRPr lang="en-US" dirty="0"/>
          </a:p>
        </p:txBody>
      </p:sp>
      <p:sp>
        <p:nvSpPr>
          <p:cNvPr id="5" name="Footer Placeholder 4">
            <a:extLst>
              <a:ext uri="{FF2B5EF4-FFF2-40B4-BE49-F238E27FC236}">
                <a16:creationId xmlns=""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346319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 xmlns:a16="http://schemas.microsoft.com/office/drawing/2014/main" id="{37FDDF72-DE39-4F99-A3C1-DD9D7815D7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 xmlns:a16="http://schemas.microsoft.com/office/drawing/2014/main" id="{5E4ECE80-3AD1-450C-B62A-98788F19394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grpSp>
        <p:nvGrpSpPr>
          <p:cNvPr id="19" name="Group 12">
            <a:extLst>
              <a:ext uri="{FF2B5EF4-FFF2-40B4-BE49-F238E27FC236}">
                <a16:creationId xmlns="" xmlns:a16="http://schemas.microsoft.com/office/drawing/2014/main" id="{B9632603-447F-4389-863D-9820DB9915A2}"/>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V="1">
            <a:off x="6951981" y="0"/>
            <a:ext cx="5236971" cy="6858001"/>
            <a:chOff x="6951981" y="0"/>
            <a:chExt cx="5236971" cy="6858001"/>
          </a:xfrm>
        </p:grpSpPr>
        <p:pic>
          <p:nvPicPr>
            <p:cNvPr id="14" name="Picture 13">
              <a:extLst>
                <a:ext uri="{FF2B5EF4-FFF2-40B4-BE49-F238E27FC236}">
                  <a16:creationId xmlns="" xmlns:a16="http://schemas.microsoft.com/office/drawing/2014/main" id="{354F4BB5-9639-4525-A748-2B2D8FDB1072}"/>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a:blip r:embed="rId3">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 xmlns:a16="http://schemas.microsoft.com/office/drawing/2014/main" id="{4D9AF55E-83EF-4A42-A236-590299A7B9C9}"/>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rotWithShape="1">
            <a:blip r:embed="rId4"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 xmlns:a16="http://schemas.microsoft.com/office/drawing/2014/main" id="{7E02BDA3-F0BD-6683-BCFF-665746DA8E07}"/>
              </a:ext>
            </a:extLst>
          </p:cNvPr>
          <p:cNvSpPr>
            <a:spLocks noGrp="1"/>
          </p:cNvSpPr>
          <p:nvPr>
            <p:ph type="ctrTitle"/>
          </p:nvPr>
        </p:nvSpPr>
        <p:spPr>
          <a:xfrm>
            <a:off x="428625" y="744909"/>
            <a:ext cx="11301413"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3" name="Subtitle 2">
            <a:extLst>
              <a:ext uri="{FF2B5EF4-FFF2-40B4-BE49-F238E27FC236}">
                <a16:creationId xmlns="" xmlns:a16="http://schemas.microsoft.com/office/drawing/2014/main" id="{83D1A4D8-441B-1087-6869-DD52321CDE6A}"/>
              </a:ext>
            </a:extLst>
          </p:cNvPr>
          <p:cNvSpPr>
            <a:spLocks noGrp="1"/>
          </p:cNvSpPr>
          <p:nvPr>
            <p:ph type="subTitle" idx="1"/>
          </p:nvPr>
        </p:nvSpPr>
        <p:spPr>
          <a:xfrm>
            <a:off x="1218708" y="3827187"/>
            <a:ext cx="9781327" cy="2056617"/>
          </a:xfrm>
        </p:spPr>
        <p:txBody>
          <a:bodyPr anchor="t">
            <a:normAutofit/>
          </a:bodyPr>
          <a:lstStyle/>
          <a:p>
            <a:r>
              <a:rPr lang="en-US" sz="8000" dirty="0">
                <a:solidFill>
                  <a:srgbClr val="FFFFFF"/>
                </a:solidFill>
                <a:effectLst>
                  <a:outerShdw blurRad="38100" dist="38100" dir="2700000" algn="tl">
                    <a:srgbClr val="000000">
                      <a:alpha val="43137"/>
                    </a:srgbClr>
                  </a:outerShdw>
                </a:effectLst>
                <a:latin typeface="Baskerville Old Face" panose="02020602080505020303" pitchFamily="18" charset="77"/>
              </a:rPr>
              <a:t>A New Temple</a:t>
            </a:r>
          </a:p>
        </p:txBody>
      </p:sp>
    </p:spTree>
    <p:extLst>
      <p:ext uri="{BB962C8B-B14F-4D97-AF65-F5344CB8AC3E}">
        <p14:creationId xmlns:p14="http://schemas.microsoft.com/office/powerpoint/2010/main" val="322020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0BABF38A-8A0D-492E-BD20-6CF4D46B50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0" name="Picture 9">
            <a:extLst>
              <a:ext uri="{FF2B5EF4-FFF2-40B4-BE49-F238E27FC236}">
                <a16:creationId xmlns="" xmlns:a16="http://schemas.microsoft.com/office/drawing/2014/main" id="{BC526B7A-4801-4FD1-95C8-03AF22629E87}"/>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 useBgFill="1">
        <p:nvSpPr>
          <p:cNvPr id="12" name="Rectangle 11">
            <a:extLst>
              <a:ext uri="{FF2B5EF4-FFF2-40B4-BE49-F238E27FC236}">
                <a16:creationId xmlns="" xmlns:a16="http://schemas.microsoft.com/office/drawing/2014/main" id="{37FDDF72-DE39-4F99-A3C1-DD9D7815D7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4" name="Rectangle 13">
            <a:extLst>
              <a:ext uri="{FF2B5EF4-FFF2-40B4-BE49-F238E27FC236}">
                <a16:creationId xmlns="" xmlns:a16="http://schemas.microsoft.com/office/drawing/2014/main" id="{5E4ECE80-3AD1-450C-B62A-98788F19394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 name="Rounded Rectangle 3">
            <a:extLst>
              <a:ext uri="{FF2B5EF4-FFF2-40B4-BE49-F238E27FC236}">
                <a16:creationId xmlns="" xmlns:a16="http://schemas.microsoft.com/office/drawing/2014/main" id="{FC9EE1F8-D2A2-C64B-D376-084F795B58EC}"/>
              </a:ext>
            </a:extLst>
          </p:cNvPr>
          <p:cNvSpPr/>
          <p:nvPr/>
        </p:nvSpPr>
        <p:spPr>
          <a:xfrm>
            <a:off x="261257" y="1530221"/>
            <a:ext cx="11625943" cy="3585310"/>
          </a:xfrm>
          <a:prstGeom prst="roundRect">
            <a:avLst>
              <a:gd name="adj" fmla="val 13241"/>
            </a:avLst>
          </a:prstGeom>
          <a:solidFill>
            <a:schemeClr val="accent1">
              <a:lumMod val="75000"/>
              <a:alpha val="75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80000"/>
              </a:lnSpc>
              <a:defRPr/>
            </a:pP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“No stranger is to enter within the barrier round the temple and enclosure. Whoever is caught will be himself responsible for his </a:t>
            </a:r>
            <a:r>
              <a:rPr lang="en-US" sz="5400" b="1" u="sng" dirty="0">
                <a:solidFill>
                  <a:srgbClr val="C00000"/>
                </a:solidFill>
                <a:effectLst>
                  <a:outerShdw blurRad="38100" dist="38100" dir="2700000" algn="tl">
                    <a:srgbClr val="000000">
                      <a:alpha val="43137"/>
                    </a:srgbClr>
                  </a:outerShdw>
                </a:effectLst>
                <a:latin typeface="Century Gothic" panose="020B0502020202020204" pitchFamily="34" charset="0"/>
              </a:rPr>
              <a:t>ensuing death</a:t>
            </a: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a:t>
            </a:r>
          </a:p>
        </p:txBody>
      </p:sp>
    </p:spTree>
    <p:extLst>
      <p:ext uri="{BB962C8B-B14F-4D97-AF65-F5344CB8AC3E}">
        <p14:creationId xmlns:p14="http://schemas.microsoft.com/office/powerpoint/2010/main" val="8839077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that you were at that time without the Messiah, alienated from the citizenship of Israel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strangers to the covenants of promise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having no hope and without God in the world.</a:t>
            </a:r>
          </a:p>
        </p:txBody>
      </p:sp>
      <p:sp>
        <p:nvSpPr>
          <p:cNvPr id="2" name="Rounded Rectangle 1">
            <a:extLst>
              <a:ext uri="{FF2B5EF4-FFF2-40B4-BE49-F238E27FC236}">
                <a16:creationId xmlns="" xmlns:a16="http://schemas.microsoft.com/office/drawing/2014/main" id="{C50F1F35-29C4-CFD2-D536-3FDD3D3CC7F5}"/>
              </a:ext>
            </a:extLst>
          </p:cNvPr>
          <p:cNvSpPr/>
          <p:nvPr/>
        </p:nvSpPr>
        <p:spPr>
          <a:xfrm>
            <a:off x="2571848" y="3977878"/>
            <a:ext cx="9443940" cy="243062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Since the time of Abraham, God had called for a </a:t>
            </a:r>
            <a:r>
              <a:rPr kumimoji="0" lang="en-US" sz="4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separation</a:t>
            </a: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between Jews and Gentiles.</a:t>
            </a:r>
          </a:p>
        </p:txBody>
      </p:sp>
      <p:sp>
        <p:nvSpPr>
          <p:cNvPr id="3" name="Rectangle 2">
            <a:extLst>
              <a:ext uri="{FF2B5EF4-FFF2-40B4-BE49-F238E27FC236}">
                <a16:creationId xmlns="" xmlns:a16="http://schemas.microsoft.com/office/drawing/2014/main" id="{21A87701-895B-7182-B692-406E620ECFED}"/>
              </a:ext>
            </a:extLst>
          </p:cNvPr>
          <p:cNvSpPr/>
          <p:nvPr/>
        </p:nvSpPr>
        <p:spPr>
          <a:xfrm>
            <a:off x="107157" y="59020"/>
            <a:ext cx="4464843" cy="3785651"/>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Separation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Circumcision</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Diet</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Leadership</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Calendar</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Worship</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Temple</a:t>
            </a:r>
          </a:p>
        </p:txBody>
      </p:sp>
      <p:sp>
        <p:nvSpPr>
          <p:cNvPr id="5" name="Rectangle 4">
            <a:extLst>
              <a:ext uri="{FF2B5EF4-FFF2-40B4-BE49-F238E27FC236}">
                <a16:creationId xmlns="" xmlns:a16="http://schemas.microsoft.com/office/drawing/2014/main" id="{C65BEAC6-B6D6-4482-51E1-590AFAE4D650}"/>
              </a:ext>
            </a:extLst>
          </p:cNvPr>
          <p:cNvSpPr/>
          <p:nvPr/>
        </p:nvSpPr>
        <p:spPr>
          <a:xfrm>
            <a:off x="5121583" y="59020"/>
            <a:ext cx="6977257" cy="5432284"/>
          </a:xfrm>
          <a:prstGeom prst="rect">
            <a:avLst/>
          </a:prstGeom>
          <a:solidFill>
            <a:schemeClr val="tx2">
              <a:lumMod val="75000"/>
              <a:lumOff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Why?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To prevent assimilation, remain distinct.</a:t>
            </a:r>
          </a:p>
          <a:p>
            <a:pPr marL="685800" indent="-685800">
              <a:lnSpc>
                <a:spcPct val="80000"/>
              </a:lnSpc>
              <a:buFont typeface="Arial" panose="020B0604020202020204" pitchFamily="34" charset="0"/>
              <a:buChar cha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To demonstrate human separation from God.</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Incubation to preserve Scripture and Messiah.</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Due to spiritual</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weakness and vulnerability.</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 xmlns:a16="http://schemas.microsoft.com/office/drawing/2014/main" id="{73C045DC-4AD9-AF36-9646-DAAA2325BC88}"/>
              </a:ext>
            </a:extLst>
          </p:cNvPr>
          <p:cNvSpPr/>
          <p:nvPr/>
        </p:nvSpPr>
        <p:spPr>
          <a:xfrm>
            <a:off x="1530018" y="1229959"/>
            <a:ext cx="9443940" cy="2430624"/>
          </a:xfrm>
          <a:prstGeom prst="roundRect">
            <a:avLst>
              <a:gd name="adj" fmla="val 50000"/>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had called for separation, but </a:t>
            </a:r>
            <a:r>
              <a:rPr kumimoji="0" lang="en-US" sz="5400" b="1"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never</a:t>
            </a: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prejudice!</a:t>
            </a:r>
          </a:p>
        </p:txBody>
      </p:sp>
      <p:sp>
        <p:nvSpPr>
          <p:cNvPr id="8" name="Rectangle 7">
            <a:extLst>
              <a:ext uri="{FF2B5EF4-FFF2-40B4-BE49-F238E27FC236}">
                <a16:creationId xmlns="" xmlns:a16="http://schemas.microsoft.com/office/drawing/2014/main" id="{31AD0FFD-7391-577B-181B-4FCC32689550}"/>
              </a:ext>
            </a:extLst>
          </p:cNvPr>
          <p:cNvSpPr/>
          <p:nvPr/>
        </p:nvSpPr>
        <p:spPr>
          <a:xfrm>
            <a:off x="198859" y="3343287"/>
            <a:ext cx="11650824" cy="3344090"/>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200" dirty="0">
                <a:effectLst>
                  <a:outerShdw blurRad="38100" dist="38100" dir="2700000" algn="tl">
                    <a:srgbClr val="000000">
                      <a:alpha val="43137"/>
                    </a:srgbClr>
                  </a:outerShdw>
                </a:effectLst>
                <a:latin typeface="Century Gothic" panose="020B0502020202020204" pitchFamily="34" charset="0"/>
              </a:rPr>
              <a:t>(Lev. 19:33-34) Do not take advantage of foreigners who live among you in your land. Treat them like native-born Israelites, and </a:t>
            </a:r>
            <a:r>
              <a:rPr lang="en-US" sz="4200" b="1" u="sng" dirty="0">
                <a:solidFill>
                  <a:srgbClr val="FFC000"/>
                </a:solidFill>
                <a:effectLst>
                  <a:outerShdw blurRad="38100" dist="38100" dir="2700000" algn="tl">
                    <a:srgbClr val="000000">
                      <a:alpha val="43137"/>
                    </a:srgbClr>
                  </a:outerShdw>
                </a:effectLst>
                <a:latin typeface="Century Gothic" panose="020B0502020202020204" pitchFamily="34" charset="0"/>
              </a:rPr>
              <a:t>love them as you love yourself</a:t>
            </a:r>
            <a:r>
              <a:rPr lang="en-US" sz="4200" dirty="0">
                <a:effectLst>
                  <a:outerShdw blurRad="38100" dist="38100" dir="2700000" algn="tl">
                    <a:srgbClr val="000000">
                      <a:alpha val="43137"/>
                    </a:srgbClr>
                  </a:outerShdw>
                </a:effectLst>
                <a:latin typeface="Century Gothic" panose="020B0502020202020204" pitchFamily="34" charset="0"/>
              </a:rPr>
              <a:t>. Remember that you were once foreigners living in the land of Egypt. I am the Lord your God.</a:t>
            </a:r>
          </a:p>
        </p:txBody>
      </p:sp>
    </p:spTree>
    <p:extLst>
      <p:ext uri="{BB962C8B-B14F-4D97-AF65-F5344CB8AC3E}">
        <p14:creationId xmlns:p14="http://schemas.microsoft.com/office/powerpoint/2010/main" val="242406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ssolv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dissolv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dissolv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dissolv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dissolv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3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ircle(out)">
                                      <p:cBhvr>
                                        <p:cTn id="37" dur="75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7" presetClass="entr" presetSubtype="2"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ppt_x</p:attrName>
                                        </p:attrNameLst>
                                      </p:cBhvr>
                                      <p:tavLst>
                                        <p:tav tm="0">
                                          <p:val>
                                            <p:strVal val="#ppt_x+#ppt_w/2"/>
                                          </p:val>
                                        </p:tav>
                                        <p:tav tm="100000">
                                          <p:val>
                                            <p:strVal val="#ppt_x"/>
                                          </p:val>
                                        </p:tav>
                                      </p:tavLst>
                                    </p:anim>
                                    <p:anim calcmode="lin" valueType="num">
                                      <p:cBhvr>
                                        <p:cTn id="43" dur="500" fill="hold"/>
                                        <p:tgtEl>
                                          <p:spTgt spid="8"/>
                                        </p:tgtEl>
                                        <p:attrNameLst>
                                          <p:attrName>ppt_y</p:attrName>
                                        </p:attrNameLst>
                                      </p:cBhvr>
                                      <p:tavLst>
                                        <p:tav tm="0">
                                          <p:val>
                                            <p:strVal val="#ppt_y"/>
                                          </p:val>
                                        </p:tav>
                                        <p:tav tm="100000">
                                          <p:val>
                                            <p:strVal val="#ppt_y"/>
                                          </p:val>
                                        </p:tav>
                                      </p:tavLst>
                                    </p:anim>
                                    <p:anim calcmode="lin" valueType="num">
                                      <p:cBhvr>
                                        <p:cTn id="44" dur="500" fill="hold"/>
                                        <p:tgtEl>
                                          <p:spTgt spid="8"/>
                                        </p:tgtEl>
                                        <p:attrNameLst>
                                          <p:attrName>ppt_w</p:attrName>
                                        </p:attrNameLst>
                                      </p:cBhvr>
                                      <p:tavLst>
                                        <p:tav tm="0">
                                          <p:val>
                                            <p:fltVal val="0"/>
                                          </p:val>
                                        </p:tav>
                                        <p:tav tm="100000">
                                          <p:val>
                                            <p:strVal val="#ppt_w"/>
                                          </p:val>
                                        </p:tav>
                                      </p:tavLst>
                                    </p:anim>
                                    <p:anim calcmode="lin" valueType="num">
                                      <p:cBhvr>
                                        <p:cTn id="45"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71849847-28B7-8B1B-AF6A-21213888380D}"/>
              </a:ext>
            </a:extLst>
          </p:cNvPr>
          <p:cNvSpPr txBox="1"/>
          <p:nvPr/>
        </p:nvSpPr>
        <p:spPr>
          <a:xfrm>
            <a:off x="354563" y="261261"/>
            <a:ext cx="11215396" cy="3046988"/>
          </a:xfrm>
          <a:prstGeom prst="rect">
            <a:avLst/>
          </a:prstGeom>
          <a:noFill/>
        </p:spPr>
        <p:txBody>
          <a:bodyPr wrap="square" rtlCol="0">
            <a:spAutoFit/>
          </a:bodyPr>
          <a:lstStyle/>
          <a:p>
            <a:pPr marL="285750" indent="-285750">
              <a:lnSpc>
                <a:spcPct val="80000"/>
              </a:lnSpc>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Poor spiritual leadership over countless generations had allowed for many unbiblical laws to form.</a:t>
            </a:r>
          </a:p>
          <a:p>
            <a:pPr marL="285750" indent="-285750">
              <a:lnSpc>
                <a:spcPct val="80000"/>
              </a:lnSpc>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Adding man-made traditions degenerated Scripture significantly!</a:t>
            </a:r>
          </a:p>
        </p:txBody>
      </p:sp>
      <p:sp>
        <p:nvSpPr>
          <p:cNvPr id="4" name="Rectangle 3">
            <a:extLst>
              <a:ext uri="{FF2B5EF4-FFF2-40B4-BE49-F238E27FC236}">
                <a16:creationId xmlns="" xmlns:a16="http://schemas.microsoft.com/office/drawing/2014/main" id="{04DF9C7F-56EC-3753-7D9B-E6D26A512E5C}"/>
              </a:ext>
            </a:extLst>
          </p:cNvPr>
          <p:cNvSpPr/>
          <p:nvPr/>
        </p:nvSpPr>
        <p:spPr>
          <a:xfrm>
            <a:off x="1" y="3308249"/>
            <a:ext cx="12192000" cy="3548375"/>
          </a:xfrm>
          <a:prstGeom prst="rect">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pPr>
            <a:r>
              <a:rPr lang="en-US" altLang="en-US" sz="5000" b="1" dirty="0">
                <a:solidFill>
                  <a:schemeClr val="tx1"/>
                </a:solidFill>
                <a:effectLst>
                  <a:outerShdw blurRad="38100" dist="38100" dir="2700000" algn="tl">
                    <a:srgbClr val="000000">
                      <a:alpha val="43137"/>
                    </a:srgbClr>
                  </a:outerShdw>
                </a:effectLst>
                <a:latin typeface="Century Gothic" panose="020B0502020202020204" pitchFamily="34" charset="0"/>
              </a:rPr>
              <a:t>“For murder, whether of a Gentile by a Gentile, or of an Israelite by a Gentile, punishment is incurred; but of a Gentile by an Israelite, there is no death penalty.”</a:t>
            </a:r>
            <a:r>
              <a:rPr lang="en-US" altLang="en-US" sz="5000" dirty="0">
                <a:solidFill>
                  <a:schemeClr val="tx1"/>
                </a:solidFill>
                <a:effectLst>
                  <a:outerShdw blurRad="38100" dist="38100" dir="2700000" algn="tl">
                    <a:srgbClr val="000000">
                      <a:alpha val="43137"/>
                    </a:srgbClr>
                  </a:outerShdw>
                </a:effectLst>
                <a:latin typeface="Century Gothic" panose="020B0502020202020204" pitchFamily="34" charset="0"/>
              </a:rPr>
              <a:t>	 </a:t>
            </a:r>
            <a:r>
              <a:rPr lang="en-US" altLang="en-US" sz="2800" dirty="0">
                <a:solidFill>
                  <a:schemeClr val="tx1"/>
                </a:solidFill>
                <a:effectLst>
                  <a:outerShdw blurRad="38100" dist="38100" dir="2700000" algn="tl">
                    <a:srgbClr val="000000">
                      <a:alpha val="43137"/>
                    </a:srgbClr>
                  </a:outerShdw>
                </a:effectLst>
                <a:latin typeface="Century Gothic" panose="020B0502020202020204" pitchFamily="34" charset="0"/>
              </a:rPr>
              <a:t>[Babylonian Talmud: Sanhedrin 57a]</a:t>
            </a:r>
            <a:endParaRPr lang="en-US" altLang="en-US" sz="3600"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6327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accel="50000" fill="hold" grpId="0" nodeType="clickEffect" p14:presetBounceEnd="50000">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14:bounceEnd="50000">
                                          <p:cBhvr additive="base">
                                            <p:cTn id="17" dur="1000" fill="hold"/>
                                            <p:tgtEl>
                                              <p:spTgt spid="4"/>
                                            </p:tgtEl>
                                            <p:attrNameLst>
                                              <p:attrName>ppt_x</p:attrName>
                                            </p:attrNameLst>
                                          </p:cBhvr>
                                          <p:tavLst>
                                            <p:tav tm="0">
                                              <p:val>
                                                <p:strVal val="#ppt_x"/>
                                              </p:val>
                                            </p:tav>
                                            <p:tav tm="100000">
                                              <p:val>
                                                <p:strVal val="#ppt_x"/>
                                              </p:val>
                                            </p:tav>
                                          </p:tavLst>
                                        </p:anim>
                                        <p:anim calcmode="lin" valueType="num" p14:bounceEnd="50000">
                                          <p:cBhvr additive="base">
                                            <p:cTn id="1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accel="5000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1000" fill="hold"/>
                                            <p:tgtEl>
                                              <p:spTgt spid="4"/>
                                            </p:tgtEl>
                                            <p:attrNameLst>
                                              <p:attrName>ppt_x</p:attrName>
                                            </p:attrNameLst>
                                          </p:cBhvr>
                                          <p:tavLst>
                                            <p:tav tm="0">
                                              <p:val>
                                                <p:strVal val="#ppt_x"/>
                                              </p:val>
                                            </p:tav>
                                            <p:tav tm="100000">
                                              <p:val>
                                                <p:strVal val="#ppt_x"/>
                                              </p:val>
                                            </p:tav>
                                          </p:tavLst>
                                        </p:anim>
                                        <p:anim calcmode="lin" valueType="num">
                                          <p:cBhvr additive="base">
                                            <p:cTn id="1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71849847-28B7-8B1B-AF6A-21213888380D}"/>
              </a:ext>
            </a:extLst>
          </p:cNvPr>
          <p:cNvSpPr txBox="1"/>
          <p:nvPr/>
        </p:nvSpPr>
        <p:spPr>
          <a:xfrm>
            <a:off x="354563" y="261261"/>
            <a:ext cx="11215396" cy="3046988"/>
          </a:xfrm>
          <a:prstGeom prst="rect">
            <a:avLst/>
          </a:prstGeom>
          <a:noFill/>
        </p:spPr>
        <p:txBody>
          <a:bodyPr wrap="square" rtlCol="0">
            <a:spAutoFit/>
          </a:bodyPr>
          <a:lstStyle/>
          <a:p>
            <a:pPr marL="285750" indent="-285750">
              <a:lnSpc>
                <a:spcPct val="80000"/>
              </a:lnSpc>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Poor spiritual leadership over countless generations had allowed for many unbiblical laws to form.</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Adding man-made traditions degenerated Scripture significantly!</a:t>
            </a:r>
          </a:p>
        </p:txBody>
      </p:sp>
      <p:sp>
        <p:nvSpPr>
          <p:cNvPr id="4" name="Rectangle 3">
            <a:extLst>
              <a:ext uri="{FF2B5EF4-FFF2-40B4-BE49-F238E27FC236}">
                <a16:creationId xmlns="" xmlns:a16="http://schemas.microsoft.com/office/drawing/2014/main" id="{04DF9C7F-56EC-3753-7D9B-E6D26A512E5C}"/>
              </a:ext>
            </a:extLst>
          </p:cNvPr>
          <p:cNvSpPr/>
          <p:nvPr/>
        </p:nvSpPr>
        <p:spPr>
          <a:xfrm>
            <a:off x="1" y="3308249"/>
            <a:ext cx="12192000" cy="3548375"/>
          </a:xfrm>
          <a:prstGeom prst="rect">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en-US" altLang="en-US" sz="5400" b="1" dirty="0">
                <a:solidFill>
                  <a:schemeClr val="tx1"/>
                </a:solidFill>
                <a:effectLst>
                  <a:outerShdw blurRad="38100" dist="38100" dir="2700000" algn="tl">
                    <a:srgbClr val="000000">
                      <a:alpha val="43137"/>
                    </a:srgbClr>
                  </a:outerShdw>
                </a:effectLst>
                <a:latin typeface="Century Gothic" panose="020B0502020202020204" pitchFamily="34" charset="0"/>
              </a:rPr>
              <a:t>“One should not place cattle in Gentile inns because they are suspected of [sexually] immoral practice with them.”</a:t>
            </a:r>
          </a:p>
          <a:p>
            <a:pPr algn="r">
              <a:lnSpc>
                <a:spcPct val="90000"/>
              </a:lnSpc>
            </a:pPr>
            <a:r>
              <a:rPr lang="en-US" altLang="en-US" sz="4000" dirty="0">
                <a:solidFill>
                  <a:schemeClr val="tx1"/>
                </a:solidFill>
                <a:effectLst>
                  <a:outerShdw blurRad="38100" dist="38100" dir="2700000" algn="tl">
                    <a:srgbClr val="000000">
                      <a:alpha val="43137"/>
                    </a:srgbClr>
                  </a:outerShdw>
                </a:effectLst>
                <a:latin typeface="Century Gothic" panose="020B0502020202020204" pitchFamily="34" charset="0"/>
              </a:rPr>
              <a:t>[Babylonian Talmud: </a:t>
            </a:r>
            <a:r>
              <a:rPr lang="en-US" altLang="en-US" sz="4000" dirty="0" err="1">
                <a:solidFill>
                  <a:schemeClr val="tx1"/>
                </a:solidFill>
                <a:effectLst>
                  <a:outerShdw blurRad="38100" dist="38100" dir="2700000" algn="tl">
                    <a:srgbClr val="000000">
                      <a:alpha val="43137"/>
                    </a:srgbClr>
                  </a:outerShdw>
                </a:effectLst>
                <a:latin typeface="Century Gothic" panose="020B0502020202020204" pitchFamily="34" charset="0"/>
              </a:rPr>
              <a:t>Aborah</a:t>
            </a:r>
            <a:r>
              <a:rPr lang="en-US" altLang="en-US" sz="4000" dirty="0">
                <a:solidFill>
                  <a:schemeClr val="tx1"/>
                </a:solidFill>
                <a:effectLst>
                  <a:outerShdw blurRad="38100" dist="38100" dir="2700000" algn="tl">
                    <a:srgbClr val="000000">
                      <a:alpha val="43137"/>
                    </a:srgbClr>
                  </a:outerShdw>
                </a:effectLst>
                <a:latin typeface="Century Gothic" panose="020B0502020202020204" pitchFamily="34" charset="0"/>
              </a:rPr>
              <a:t> </a:t>
            </a:r>
            <a:r>
              <a:rPr lang="en-US" altLang="en-US" sz="4000" dirty="0" err="1">
                <a:solidFill>
                  <a:schemeClr val="tx1"/>
                </a:solidFill>
                <a:effectLst>
                  <a:outerShdw blurRad="38100" dist="38100" dir="2700000" algn="tl">
                    <a:srgbClr val="000000">
                      <a:alpha val="43137"/>
                    </a:srgbClr>
                  </a:outerShdw>
                </a:effectLst>
                <a:latin typeface="Century Gothic" panose="020B0502020202020204" pitchFamily="34" charset="0"/>
              </a:rPr>
              <a:t>Zarah</a:t>
            </a:r>
            <a:r>
              <a:rPr lang="en-US" altLang="en-US" sz="4000" dirty="0">
                <a:solidFill>
                  <a:schemeClr val="tx1"/>
                </a:solidFill>
                <a:effectLst>
                  <a:outerShdw blurRad="38100" dist="38100" dir="2700000" algn="tl">
                    <a:srgbClr val="000000">
                      <a:alpha val="43137"/>
                    </a:srgbClr>
                  </a:outerShdw>
                </a:effectLst>
                <a:latin typeface="Century Gothic" panose="020B0502020202020204" pitchFamily="34" charset="0"/>
              </a:rPr>
              <a:t> 22a]</a:t>
            </a:r>
            <a:endParaRPr lang="en-US" altLang="en-US" sz="5400"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404488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71849847-28B7-8B1B-AF6A-21213888380D}"/>
              </a:ext>
            </a:extLst>
          </p:cNvPr>
          <p:cNvSpPr txBox="1"/>
          <p:nvPr/>
        </p:nvSpPr>
        <p:spPr>
          <a:xfrm>
            <a:off x="354563" y="261261"/>
            <a:ext cx="11215396" cy="3046988"/>
          </a:xfrm>
          <a:prstGeom prst="rect">
            <a:avLst/>
          </a:prstGeom>
          <a:noFill/>
        </p:spPr>
        <p:txBody>
          <a:bodyPr wrap="square" rtlCol="0">
            <a:spAutoFit/>
          </a:bodyPr>
          <a:lstStyle/>
          <a:p>
            <a:pPr marL="285750" lvl="0" indent="-285750">
              <a:lnSpc>
                <a:spcPct val="80000"/>
              </a:lnSpc>
              <a:buFont typeface="Arial" panose="020B0604020202020204" pitchFamily="34" charset="0"/>
              <a:buChar cha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Poor spiritual leadership over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countless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generations had allowed for many unbiblical laws to form.</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Adding man-made traditions degenerated Scripture significantly!</a:t>
            </a:r>
          </a:p>
        </p:txBody>
      </p:sp>
      <p:sp>
        <p:nvSpPr>
          <p:cNvPr id="4" name="Rectangle 3">
            <a:extLst>
              <a:ext uri="{FF2B5EF4-FFF2-40B4-BE49-F238E27FC236}">
                <a16:creationId xmlns="" xmlns:a16="http://schemas.microsoft.com/office/drawing/2014/main" id="{04DF9C7F-56EC-3753-7D9B-E6D26A512E5C}"/>
              </a:ext>
            </a:extLst>
          </p:cNvPr>
          <p:cNvSpPr/>
          <p:nvPr/>
        </p:nvSpPr>
        <p:spPr>
          <a:xfrm>
            <a:off x="1" y="3308249"/>
            <a:ext cx="12192000" cy="3548375"/>
          </a:xfrm>
          <a:prstGeom prst="rect">
            <a:avLst/>
          </a:prstGeom>
          <a:solidFill>
            <a:schemeClr val="accent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marR="0" lvl="0" indent="-6858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altLang="en-US" sz="44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Entering a Gentile’s home made you unclean.</a:t>
            </a:r>
          </a:p>
          <a:p>
            <a:pPr marL="685800" marR="0" lvl="0" indent="-6858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altLang="en-US" sz="4400" b="1" dirty="0">
                <a:solidFill>
                  <a:srgbClr val="000000"/>
                </a:solidFill>
                <a:effectLst>
                  <a:outerShdw blurRad="38100" dist="38100" dir="2700000" algn="tl">
                    <a:srgbClr val="000000">
                      <a:alpha val="43137"/>
                    </a:srgbClr>
                  </a:outerShdw>
                </a:effectLst>
                <a:latin typeface="Century Gothic" panose="020B0502020202020204" pitchFamily="34" charset="0"/>
              </a:rPr>
              <a:t>Eating around a Gentile made you unclean.</a:t>
            </a:r>
            <a:endParaRPr kumimoji="0" lang="en-US" altLang="en-US" sz="44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altLang="en-US" sz="4400" b="1" dirty="0">
                <a:solidFill>
                  <a:srgbClr val="000000"/>
                </a:solidFill>
                <a:effectLst>
                  <a:outerShdw blurRad="38100" dist="38100" dir="2700000" algn="tl">
                    <a:srgbClr val="000000">
                      <a:alpha val="43137"/>
                    </a:srgbClr>
                  </a:outerShdw>
                </a:effectLst>
                <a:latin typeface="Century Gothic" panose="020B0502020202020204" pitchFamily="34" charset="0"/>
              </a:rPr>
              <a:t>Touching a Gentile made you unclean.</a:t>
            </a:r>
          </a:p>
        </p:txBody>
      </p:sp>
      <p:sp>
        <p:nvSpPr>
          <p:cNvPr id="5" name="Rounded Rectangle 4">
            <a:extLst>
              <a:ext uri="{FF2B5EF4-FFF2-40B4-BE49-F238E27FC236}">
                <a16:creationId xmlns="" xmlns:a16="http://schemas.microsoft.com/office/drawing/2014/main" id="{2B1210E0-3951-447D-3FC9-42A545650AC7}"/>
              </a:ext>
            </a:extLst>
          </p:cNvPr>
          <p:cNvSpPr/>
          <p:nvPr/>
        </p:nvSpPr>
        <p:spPr>
          <a:xfrm>
            <a:off x="1738264" y="857199"/>
            <a:ext cx="8447994" cy="2914078"/>
          </a:xfrm>
          <a:prstGeom prst="roundRect">
            <a:avLst>
              <a:gd name="adj" fmla="val 50000"/>
            </a:avLst>
          </a:prstGeom>
          <a:solidFill>
            <a:schemeClr val="accent4"/>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9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All of this is </a:t>
            </a:r>
            <a:r>
              <a:rPr kumimoji="0" lang="en-US" sz="9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WRONG!</a:t>
            </a:r>
          </a:p>
        </p:txBody>
      </p:sp>
    </p:spTree>
    <p:extLst>
      <p:ext uri="{BB962C8B-B14F-4D97-AF65-F5344CB8AC3E}">
        <p14:creationId xmlns:p14="http://schemas.microsoft.com/office/powerpoint/2010/main" val="2162099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100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500"/>
                                        <p:tgtEl>
                                          <p:spTgt spid="4">
                                            <p:txEl>
                                              <p:pRg st="1" end="1"/>
                                            </p:txEl>
                                          </p:spTgt>
                                        </p:tgtEl>
                                      </p:cBhvr>
                                    </p:animEffect>
                                  </p:childTnLst>
                                </p:cTn>
                              </p:par>
                            </p:childTnLst>
                          </p:cTn>
                        </p:par>
                        <p:par>
                          <p:cTn id="12" fill="hold">
                            <p:stCondLst>
                              <p:cond delay="2000"/>
                            </p:stCondLst>
                            <p:childTnLst>
                              <p:par>
                                <p:cTn id="13" presetID="9" presetClass="entr" presetSubtype="0" fill="hold" nodeType="afterEffect">
                                  <p:stCondLst>
                                    <p:cond delay="80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32"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out)">
                                      <p:cBhvr>
                                        <p:cTn id="20"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that you were at that time without the Messiah, alienated from the citizenship of Israel and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strangers to the covenants of promise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having no hope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without God in the world.</a:t>
            </a:r>
          </a:p>
        </p:txBody>
      </p:sp>
    </p:spTree>
    <p:extLst>
      <p:ext uri="{BB962C8B-B14F-4D97-AF65-F5344CB8AC3E}">
        <p14:creationId xmlns:p14="http://schemas.microsoft.com/office/powerpoint/2010/main" val="6956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that you were at that time without the Messiah, alienated from the citizenship of Israel and strangers to the covenants of promise,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having no hope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without God in the world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 xmlns:a16="http://schemas.microsoft.com/office/drawing/2014/main" id="{78F567E1-1826-667F-841E-300ACDD64268}"/>
              </a:ext>
            </a:extLst>
          </p:cNvPr>
          <p:cNvSpPr/>
          <p:nvPr/>
        </p:nvSpPr>
        <p:spPr>
          <a:xfrm>
            <a:off x="1848191" y="3977878"/>
            <a:ext cx="8447994" cy="2687896"/>
          </a:xfrm>
          <a:prstGeom prst="roundRect">
            <a:avLst>
              <a:gd name="adj" fmla="val 30560"/>
            </a:avLst>
          </a:prstGeom>
          <a:solidFill>
            <a:schemeClr val="accent4"/>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decided to do something about this…</a:t>
            </a:r>
            <a:endPar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30481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13</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But now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in Christ Jesus </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you who </a:t>
            </a:r>
            <a:r>
              <a:rPr lang="en-US" sz="4800" u="sng" dirty="0">
                <a:solidFill>
                  <a:srgbClr val="FFC000"/>
                </a:solidFill>
                <a:effectLst>
                  <a:outerShdw blurRad="38100" dist="38100" dir="2700000" algn="tl">
                    <a:srgbClr val="000000">
                      <a:alpha val="43137"/>
                    </a:srgbClr>
                  </a:outerShdw>
                </a:effectLst>
                <a:latin typeface="Century Gothic" panose="020B0502020202020204" pitchFamily="34" charset="0"/>
              </a:rPr>
              <a:t>used to be far away</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have been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brought near by the blood of Christ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15020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13. But now in Christ Jesus you who used to be far away have been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brought near by the blood of Christ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 xmlns:a16="http://schemas.microsoft.com/office/drawing/2014/main" id="{59742D21-3DF1-B536-4FA2-A27C31925FB3}"/>
              </a:ext>
            </a:extLst>
          </p:cNvPr>
          <p:cNvSpPr/>
          <p:nvPr/>
        </p:nvSpPr>
        <p:spPr>
          <a:xfrm>
            <a:off x="364964" y="2676985"/>
            <a:ext cx="11650824" cy="352871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(Col. 2:11) When you came to Christ, you were “circumcised,” but </a:t>
            </a:r>
            <a:r>
              <a:rPr kumimoji="0" lang="en-US" sz="4800" b="0"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 by a physical procedure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Christ performed a spiritual circumcision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cutting away of your sinful nature.</a:t>
            </a:r>
          </a:p>
        </p:txBody>
      </p:sp>
    </p:spTree>
    <p:extLst>
      <p:ext uri="{BB962C8B-B14F-4D97-AF65-F5344CB8AC3E}">
        <p14:creationId xmlns:p14="http://schemas.microsoft.com/office/powerpoint/2010/main" val="428997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14. For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 is our peace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one who made both groups into one and who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destroyed the middle wall of partition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hostility,</a:t>
            </a:r>
          </a:p>
        </p:txBody>
      </p:sp>
    </p:spTree>
    <p:extLst>
      <p:ext uri="{BB962C8B-B14F-4D97-AF65-F5344CB8AC3E}">
        <p14:creationId xmlns:p14="http://schemas.microsoft.com/office/powerpoint/2010/main" val="1648332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2:11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Therefore remember that formerly you, the Gentiles in the flesh—who are called “uncircumcision” by the so-called “circumcision” that is performed on the body by human hands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93190220"/>
      </p:ext>
    </p:extLst>
  </p:cSld>
  <p:clrMapOvr>
    <a:masterClrMapping/>
  </p:clrMapOvr>
  <mc:AlternateContent xmlns:mc="http://schemas.openxmlformats.org/markup-compatibility/2006" xmlns:p14="http://schemas.microsoft.com/office/powerpoint/2010/main">
    <mc:Choice Requires="p14">
      <p:transition spd="slow" p14:dur="15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6">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14. For he is our peace, the one who made both groups into one and who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destroyed the middle wall of partition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hostility,</a:t>
            </a:r>
          </a:p>
        </p:txBody>
      </p:sp>
    </p:spTree>
    <p:extLst>
      <p:ext uri="{BB962C8B-B14F-4D97-AF65-F5344CB8AC3E}">
        <p14:creationId xmlns:p14="http://schemas.microsoft.com/office/powerpoint/2010/main" val="445674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7F6F4B3E-2531-32E7-69E9-768AC03DA74D}"/>
              </a:ext>
            </a:extLst>
          </p:cNvPr>
          <p:cNvSpPr txBox="1"/>
          <p:nvPr/>
        </p:nvSpPr>
        <p:spPr>
          <a:xfrm>
            <a:off x="3324808" y="1773432"/>
            <a:ext cx="5542384" cy="755453"/>
          </a:xfrm>
          <a:prstGeom prst="rect">
            <a:avLst/>
          </a:prstGeom>
          <a:noFill/>
        </p:spPr>
        <p:txBody>
          <a:bodyPr wrap="square" rtlCol="0">
            <a:spAutoFit/>
          </a:bodyPr>
          <a:lstStyle/>
          <a:p>
            <a:pPr algn="ct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Jewish Priests</a:t>
            </a:r>
          </a:p>
        </p:txBody>
      </p:sp>
      <p:sp>
        <p:nvSpPr>
          <p:cNvPr id="9" name="TextBox 8">
            <a:extLst>
              <a:ext uri="{FF2B5EF4-FFF2-40B4-BE49-F238E27FC236}">
                <a16:creationId xmlns="" xmlns:a16="http://schemas.microsoft.com/office/drawing/2014/main" id="{4D243431-18C2-8AF5-AA88-B5C093C953B0}"/>
              </a:ext>
            </a:extLst>
          </p:cNvPr>
          <p:cNvSpPr txBox="1"/>
          <p:nvPr/>
        </p:nvSpPr>
        <p:spPr>
          <a:xfrm>
            <a:off x="3324808" y="3123741"/>
            <a:ext cx="5542384" cy="830997"/>
          </a:xfrm>
          <a:prstGeom prst="rect">
            <a:avLst/>
          </a:prstGeom>
          <a:noFill/>
        </p:spPr>
        <p:txBody>
          <a:bodyPr wrap="square" rtlCol="0">
            <a:spAutoFit/>
          </a:bodyPr>
          <a:lstStyle/>
          <a:p>
            <a:pPr algn="ct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Jewish People</a:t>
            </a:r>
          </a:p>
        </p:txBody>
      </p:sp>
      <p:sp>
        <p:nvSpPr>
          <p:cNvPr id="10" name="Frame 9">
            <a:extLst>
              <a:ext uri="{FF2B5EF4-FFF2-40B4-BE49-F238E27FC236}">
                <a16:creationId xmlns="" xmlns:a16="http://schemas.microsoft.com/office/drawing/2014/main" id="{9A81699C-1991-6B0F-F257-433D66BB7EFA}"/>
              </a:ext>
            </a:extLst>
          </p:cNvPr>
          <p:cNvSpPr/>
          <p:nvPr/>
        </p:nvSpPr>
        <p:spPr>
          <a:xfrm>
            <a:off x="0" y="5162769"/>
            <a:ext cx="12192000" cy="1686505"/>
          </a:xfrm>
          <a:prstGeom prst="fram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a:extLst>
              <a:ext uri="{FF2B5EF4-FFF2-40B4-BE49-F238E27FC236}">
                <a16:creationId xmlns="" xmlns:a16="http://schemas.microsoft.com/office/drawing/2014/main" id="{E5999448-CEBF-1DED-8862-2B7A7D8D611A}"/>
              </a:ext>
            </a:extLst>
          </p:cNvPr>
          <p:cNvSpPr/>
          <p:nvPr/>
        </p:nvSpPr>
        <p:spPr>
          <a:xfrm rot="2600243">
            <a:off x="4867696" y="528338"/>
            <a:ext cx="2539280" cy="2421395"/>
          </a:xfrm>
          <a:prstGeom prst="halfFrame">
            <a:avLst>
              <a:gd name="adj1" fmla="val 6675"/>
              <a:gd name="adj2" fmla="val 7255"/>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 xmlns:a16="http://schemas.microsoft.com/office/drawing/2014/main" id="{A337FAB3-182D-8C7E-03E7-A7FF28A2B86B}"/>
              </a:ext>
            </a:extLst>
          </p:cNvPr>
          <p:cNvSpPr txBox="1"/>
          <p:nvPr/>
        </p:nvSpPr>
        <p:spPr>
          <a:xfrm>
            <a:off x="5103506" y="753527"/>
            <a:ext cx="2024743" cy="923330"/>
          </a:xfrm>
          <a:prstGeom prst="rect">
            <a:avLst/>
          </a:prstGeom>
          <a:no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Century Gothic" panose="020B0502020202020204" pitchFamily="34" charset="0"/>
              </a:rPr>
              <a:t>GOD</a:t>
            </a:r>
          </a:p>
        </p:txBody>
      </p:sp>
      <p:sp>
        <p:nvSpPr>
          <p:cNvPr id="6" name="Frame 5">
            <a:extLst>
              <a:ext uri="{FF2B5EF4-FFF2-40B4-BE49-F238E27FC236}">
                <a16:creationId xmlns="" xmlns:a16="http://schemas.microsoft.com/office/drawing/2014/main" id="{45411081-DE93-B079-BE25-F824CC6FADCA}"/>
              </a:ext>
            </a:extLst>
          </p:cNvPr>
          <p:cNvSpPr/>
          <p:nvPr/>
        </p:nvSpPr>
        <p:spPr>
          <a:xfrm>
            <a:off x="3324808" y="1658937"/>
            <a:ext cx="5542384" cy="968875"/>
          </a:xfrm>
          <a:prstGeom prst="fram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Frame 7">
            <a:extLst>
              <a:ext uri="{FF2B5EF4-FFF2-40B4-BE49-F238E27FC236}">
                <a16:creationId xmlns="" xmlns:a16="http://schemas.microsoft.com/office/drawing/2014/main" id="{F7E7CB69-4AE8-C4B3-6AB8-160276B3355A}"/>
              </a:ext>
            </a:extLst>
          </p:cNvPr>
          <p:cNvSpPr/>
          <p:nvPr/>
        </p:nvSpPr>
        <p:spPr>
          <a:xfrm>
            <a:off x="1836574" y="2570411"/>
            <a:ext cx="8584163" cy="1937658"/>
          </a:xfrm>
          <a:prstGeom prst="fram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a:extLst>
              <a:ext uri="{FF2B5EF4-FFF2-40B4-BE49-F238E27FC236}">
                <a16:creationId xmlns="" xmlns:a16="http://schemas.microsoft.com/office/drawing/2014/main" id="{6584FF0F-586F-F017-6BF8-855B24494B84}"/>
              </a:ext>
            </a:extLst>
          </p:cNvPr>
          <p:cNvSpPr txBox="1"/>
          <p:nvPr/>
        </p:nvSpPr>
        <p:spPr>
          <a:xfrm>
            <a:off x="3324808" y="5464947"/>
            <a:ext cx="5542384" cy="830997"/>
          </a:xfrm>
          <a:prstGeom prst="rect">
            <a:avLst/>
          </a:prstGeom>
          <a:noFill/>
        </p:spPr>
        <p:txBody>
          <a:bodyPr wrap="square" rtlCol="0">
            <a:spAutoFit/>
          </a:bodyPr>
          <a:lstStyle/>
          <a:p>
            <a:pPr algn="ct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Gentiles</a:t>
            </a:r>
          </a:p>
        </p:txBody>
      </p:sp>
      <p:sp>
        <p:nvSpPr>
          <p:cNvPr id="13" name="Rectangle 12">
            <a:extLst>
              <a:ext uri="{FF2B5EF4-FFF2-40B4-BE49-F238E27FC236}">
                <a16:creationId xmlns="" xmlns:a16="http://schemas.microsoft.com/office/drawing/2014/main" id="{4741BB81-C641-BFD4-5DAE-1B1AD003A19E}"/>
              </a:ext>
            </a:extLst>
          </p:cNvPr>
          <p:cNvSpPr/>
          <p:nvPr/>
        </p:nvSpPr>
        <p:spPr>
          <a:xfrm>
            <a:off x="21072" y="60099"/>
            <a:ext cx="4849102" cy="1007706"/>
          </a:xfrm>
          <a:prstGeom prst="rect">
            <a:avLst/>
          </a:prstGeom>
          <a:solidFill>
            <a:schemeClr val="accent6">
              <a:lumMod val="7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bg1"/>
                </a:solidFill>
                <a:effectLst>
                  <a:outerShdw blurRad="38100" dist="38100" dir="2700000" algn="tl">
                    <a:srgbClr val="000000">
                      <a:alpha val="43137"/>
                    </a:srgbClr>
                  </a:outerShdw>
                </a:effectLst>
                <a:latin typeface="Century Gothic" panose="020B0502020202020204" pitchFamily="34" charset="0"/>
              </a:rPr>
              <a:t>Before the Cross</a:t>
            </a:r>
          </a:p>
        </p:txBody>
      </p:sp>
      <p:cxnSp>
        <p:nvCxnSpPr>
          <p:cNvPr id="16" name="Straight Connector 15">
            <a:extLst>
              <a:ext uri="{FF2B5EF4-FFF2-40B4-BE49-F238E27FC236}">
                <a16:creationId xmlns="" xmlns:a16="http://schemas.microsoft.com/office/drawing/2014/main" id="{217A24B6-5D23-F491-19C4-F8361060FAF3}"/>
              </a:ext>
            </a:extLst>
          </p:cNvPr>
          <p:cNvCxnSpPr/>
          <p:nvPr/>
        </p:nvCxnSpPr>
        <p:spPr>
          <a:xfrm>
            <a:off x="0" y="4847974"/>
            <a:ext cx="12192000" cy="0"/>
          </a:xfrm>
          <a:prstGeom prst="line">
            <a:avLst/>
          </a:prstGeom>
          <a:ln w="762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 xmlns:a16="http://schemas.microsoft.com/office/drawing/2014/main" id="{FA46D7AC-BE78-391A-32BE-599734A9B51D}"/>
              </a:ext>
            </a:extLst>
          </p:cNvPr>
          <p:cNvSpPr txBox="1"/>
          <p:nvPr/>
        </p:nvSpPr>
        <p:spPr>
          <a:xfrm>
            <a:off x="2297718" y="4432407"/>
            <a:ext cx="7596563" cy="830997"/>
          </a:xfrm>
          <a:prstGeom prst="rect">
            <a:avLst/>
          </a:prstGeom>
          <a:solidFill>
            <a:schemeClr val="tx2"/>
          </a:solidFill>
        </p:spPr>
        <p:txBody>
          <a:bodyPr wrap="square" rtlCol="0">
            <a:spAutoFit/>
          </a:bodyPr>
          <a:lstStyle/>
          <a:p>
            <a:pPr algn="ct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Significant Separation</a:t>
            </a:r>
          </a:p>
        </p:txBody>
      </p:sp>
      <p:cxnSp>
        <p:nvCxnSpPr>
          <p:cNvPr id="17" name="Straight Connector 16">
            <a:extLst>
              <a:ext uri="{FF2B5EF4-FFF2-40B4-BE49-F238E27FC236}">
                <a16:creationId xmlns="" xmlns:a16="http://schemas.microsoft.com/office/drawing/2014/main" id="{63814050-2B08-79A8-84C9-BB39D943A277}"/>
              </a:ext>
            </a:extLst>
          </p:cNvPr>
          <p:cNvCxnSpPr/>
          <p:nvPr/>
        </p:nvCxnSpPr>
        <p:spPr>
          <a:xfrm>
            <a:off x="92766" y="1690331"/>
            <a:ext cx="12192000" cy="0"/>
          </a:xfrm>
          <a:prstGeom prst="line">
            <a:avLst/>
          </a:prstGeom>
          <a:ln w="762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744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14</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For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he is our peace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one who made both groups into one and who destroyed the middle wall of partition, the hostility,</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9504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14. For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 is our peace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one who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made both groups into one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who destroyed the middle wall of partition, the hostility,</a:t>
            </a:r>
          </a:p>
        </p:txBody>
      </p:sp>
    </p:spTree>
    <p:extLst>
      <p:ext uri="{BB962C8B-B14F-4D97-AF65-F5344CB8AC3E}">
        <p14:creationId xmlns:p14="http://schemas.microsoft.com/office/powerpoint/2010/main" val="130003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did this by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ending the system of law with its commandments and regulations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made peace between Jews and Gentiles by creating in himself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one new people from the two groups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875322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did this by ending the system of law with its commandments and regulations. He made peace between Jews and Gentiles by creating in himself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 new people from the two groups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112237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11" name="Half Frame 10">
            <a:extLst>
              <a:ext uri="{FF2B5EF4-FFF2-40B4-BE49-F238E27FC236}">
                <a16:creationId xmlns="" xmlns:a16="http://schemas.microsoft.com/office/drawing/2014/main" id="{E5999448-CEBF-1DED-8862-2B7A7D8D611A}"/>
              </a:ext>
            </a:extLst>
          </p:cNvPr>
          <p:cNvSpPr/>
          <p:nvPr/>
        </p:nvSpPr>
        <p:spPr>
          <a:xfrm rot="2600243">
            <a:off x="4867696" y="528338"/>
            <a:ext cx="2539280" cy="2421395"/>
          </a:xfrm>
          <a:prstGeom prst="halfFrame">
            <a:avLst>
              <a:gd name="adj1" fmla="val 6675"/>
              <a:gd name="adj2" fmla="val 7255"/>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 xmlns:a16="http://schemas.microsoft.com/office/drawing/2014/main" id="{A337FAB3-182D-8C7E-03E7-A7FF28A2B86B}"/>
              </a:ext>
            </a:extLst>
          </p:cNvPr>
          <p:cNvSpPr txBox="1"/>
          <p:nvPr/>
        </p:nvSpPr>
        <p:spPr>
          <a:xfrm>
            <a:off x="5103506" y="753527"/>
            <a:ext cx="2024743" cy="923330"/>
          </a:xfrm>
          <a:prstGeom prst="rect">
            <a:avLst/>
          </a:prstGeom>
          <a:no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Century Gothic" panose="020B0502020202020204" pitchFamily="34" charset="0"/>
              </a:rPr>
              <a:t>GOD</a:t>
            </a:r>
          </a:p>
        </p:txBody>
      </p:sp>
      <p:sp>
        <p:nvSpPr>
          <p:cNvPr id="12" name="TextBox 11">
            <a:extLst>
              <a:ext uri="{FF2B5EF4-FFF2-40B4-BE49-F238E27FC236}">
                <a16:creationId xmlns="" xmlns:a16="http://schemas.microsoft.com/office/drawing/2014/main" id="{6584FF0F-586F-F017-6BF8-855B24494B84}"/>
              </a:ext>
            </a:extLst>
          </p:cNvPr>
          <p:cNvSpPr txBox="1"/>
          <p:nvPr/>
        </p:nvSpPr>
        <p:spPr>
          <a:xfrm>
            <a:off x="3324808" y="3436169"/>
            <a:ext cx="5542384" cy="830997"/>
          </a:xfrm>
          <a:prstGeom prst="rect">
            <a:avLst/>
          </a:prstGeom>
          <a:noFill/>
        </p:spPr>
        <p:txBody>
          <a:bodyPr wrap="square" rtlCol="0">
            <a:spAutoFit/>
          </a:bodyPr>
          <a:lstStyle/>
          <a:p>
            <a:pPr algn="ct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God’s People</a:t>
            </a:r>
          </a:p>
        </p:txBody>
      </p:sp>
      <p:sp>
        <p:nvSpPr>
          <p:cNvPr id="10" name="Frame 9">
            <a:extLst>
              <a:ext uri="{FF2B5EF4-FFF2-40B4-BE49-F238E27FC236}">
                <a16:creationId xmlns="" xmlns:a16="http://schemas.microsoft.com/office/drawing/2014/main" id="{9A81699C-1991-6B0F-F257-433D66BB7EFA}"/>
              </a:ext>
            </a:extLst>
          </p:cNvPr>
          <p:cNvSpPr/>
          <p:nvPr/>
        </p:nvSpPr>
        <p:spPr>
          <a:xfrm>
            <a:off x="437322" y="1676857"/>
            <a:ext cx="11410121" cy="4922726"/>
          </a:xfrm>
          <a:prstGeom prst="frame">
            <a:avLst>
              <a:gd name="adj1" fmla="val 4619"/>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 name="Straight Connector 1">
            <a:extLst>
              <a:ext uri="{FF2B5EF4-FFF2-40B4-BE49-F238E27FC236}">
                <a16:creationId xmlns="" xmlns:a16="http://schemas.microsoft.com/office/drawing/2014/main" id="{BA00ED6B-6CB4-78CB-8DBB-0D17843C2CFC}"/>
              </a:ext>
            </a:extLst>
          </p:cNvPr>
          <p:cNvCxnSpPr/>
          <p:nvPr/>
        </p:nvCxnSpPr>
        <p:spPr>
          <a:xfrm>
            <a:off x="92766" y="1789721"/>
            <a:ext cx="12192000" cy="0"/>
          </a:xfrm>
          <a:prstGeom prst="line">
            <a:avLst/>
          </a:prstGeom>
          <a:ln w="762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705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16</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Together as one body, Christ reconciled both groups to God by means of his death on the cross, and our hostility toward each other was put to death.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76918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16. Together as one body,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Christ reconciled both groups </a:t>
            </a:r>
            <a:r>
              <a:rPr kumimoji="0" lang="en-US" sz="4800" b="1" i="0" u="sng"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to God</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by means of his death on the cross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our hostility toward each other was put to death. </a:t>
            </a:r>
          </a:p>
        </p:txBody>
      </p:sp>
    </p:spTree>
    <p:extLst>
      <p:ext uri="{BB962C8B-B14F-4D97-AF65-F5344CB8AC3E}">
        <p14:creationId xmlns:p14="http://schemas.microsoft.com/office/powerpoint/2010/main" val="674179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A337FAB3-182D-8C7E-03E7-A7FF28A2B86B}"/>
              </a:ext>
            </a:extLst>
          </p:cNvPr>
          <p:cNvSpPr txBox="1"/>
          <p:nvPr/>
        </p:nvSpPr>
        <p:spPr>
          <a:xfrm>
            <a:off x="5083627" y="1568540"/>
            <a:ext cx="202474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a:t>
            </a:r>
          </a:p>
        </p:txBody>
      </p:sp>
      <p:sp>
        <p:nvSpPr>
          <p:cNvPr id="12" name="TextBox 11">
            <a:extLst>
              <a:ext uri="{FF2B5EF4-FFF2-40B4-BE49-F238E27FC236}">
                <a16:creationId xmlns="" xmlns:a16="http://schemas.microsoft.com/office/drawing/2014/main" id="{6584FF0F-586F-F017-6BF8-855B24494B84}"/>
              </a:ext>
            </a:extLst>
          </p:cNvPr>
          <p:cNvSpPr txBox="1"/>
          <p:nvPr/>
        </p:nvSpPr>
        <p:spPr>
          <a:xfrm>
            <a:off x="3304929" y="2859700"/>
            <a:ext cx="5542384"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God’s People in Christ</a:t>
            </a:r>
          </a:p>
        </p:txBody>
      </p:sp>
      <p:sp>
        <p:nvSpPr>
          <p:cNvPr id="10" name="Frame 9">
            <a:extLst>
              <a:ext uri="{FF2B5EF4-FFF2-40B4-BE49-F238E27FC236}">
                <a16:creationId xmlns="" xmlns:a16="http://schemas.microsoft.com/office/drawing/2014/main" id="{9A81699C-1991-6B0F-F257-433D66BB7EFA}"/>
              </a:ext>
            </a:extLst>
          </p:cNvPr>
          <p:cNvSpPr/>
          <p:nvPr/>
        </p:nvSpPr>
        <p:spPr>
          <a:xfrm>
            <a:off x="390939" y="964780"/>
            <a:ext cx="11410121" cy="4922726"/>
          </a:xfrm>
          <a:prstGeom prst="frame">
            <a:avLst>
              <a:gd name="adj1" fmla="val 4619"/>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 name="Rectangle 1">
            <a:extLst>
              <a:ext uri="{FF2B5EF4-FFF2-40B4-BE49-F238E27FC236}">
                <a16:creationId xmlns="" xmlns:a16="http://schemas.microsoft.com/office/drawing/2014/main" id="{2D01AA7A-E5B9-9F09-32FA-F64BE8E5301F}"/>
              </a:ext>
            </a:extLst>
          </p:cNvPr>
          <p:cNvSpPr/>
          <p:nvPr/>
        </p:nvSpPr>
        <p:spPr>
          <a:xfrm>
            <a:off x="3544843" y="0"/>
            <a:ext cx="5062555" cy="894655"/>
          </a:xfrm>
          <a:prstGeom prst="rect">
            <a:avLst/>
          </a:prstGeom>
          <a:solidFill>
            <a:schemeClr val="accent6">
              <a:lumMod val="7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bg1"/>
                </a:solidFill>
                <a:effectLst>
                  <a:outerShdw blurRad="38100" dist="38100" dir="2700000" algn="tl">
                    <a:srgbClr val="000000">
                      <a:alpha val="43137"/>
                    </a:srgbClr>
                  </a:outerShdw>
                </a:effectLst>
                <a:latin typeface="Century Gothic" panose="020B0502020202020204" pitchFamily="34" charset="0"/>
              </a:rPr>
              <a:t>After the Cross</a:t>
            </a:r>
          </a:p>
        </p:txBody>
      </p:sp>
      <p:sp>
        <p:nvSpPr>
          <p:cNvPr id="3" name="TextBox 2">
            <a:extLst>
              <a:ext uri="{FF2B5EF4-FFF2-40B4-BE49-F238E27FC236}">
                <a16:creationId xmlns="" xmlns:a16="http://schemas.microsoft.com/office/drawing/2014/main" id="{F31EF6FC-B8AB-3762-C4C8-B0BB0A6EB952}"/>
              </a:ext>
            </a:extLst>
          </p:cNvPr>
          <p:cNvSpPr txBox="1"/>
          <p:nvPr/>
        </p:nvSpPr>
        <p:spPr>
          <a:xfrm>
            <a:off x="5083627" y="2313510"/>
            <a:ext cx="202474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&amp;</a:t>
            </a:r>
            <a:endParaRPr kumimoji="0" lang="en-US" sz="5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56537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2:11. Therefore remember that formerly you, the </a:t>
            </a:r>
            <a:r>
              <a:rPr kumimoji="0" lang="en-US" sz="48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Gentiles in the flesh—who are called “uncircumcision” by</a:t>
            </a:r>
            <a:r>
              <a:rPr kumimoji="0" lang="en-US" sz="48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so-called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“circumcision”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is performed on the body by human hands</a:t>
            </a:r>
          </a:p>
        </p:txBody>
      </p:sp>
      <p:sp>
        <p:nvSpPr>
          <p:cNvPr id="2" name="Rectangle 1">
            <a:extLst>
              <a:ext uri="{FF2B5EF4-FFF2-40B4-BE49-F238E27FC236}">
                <a16:creationId xmlns="" xmlns:a16="http://schemas.microsoft.com/office/drawing/2014/main" id="{6AECD2DF-F4BC-32A0-AD0D-E176E96F0F9E}"/>
              </a:ext>
            </a:extLst>
          </p:cNvPr>
          <p:cNvSpPr/>
          <p:nvPr/>
        </p:nvSpPr>
        <p:spPr>
          <a:xfrm>
            <a:off x="364964" y="3880182"/>
            <a:ext cx="11650824" cy="2855166"/>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latin typeface="Century Gothic" panose="020B0502020202020204" pitchFamily="34" charset="0"/>
              </a:rPr>
              <a:t>(Gen. 17:10) This is my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requirement</a:t>
            </a:r>
            <a:r>
              <a:rPr lang="en-US" sz="4800" dirty="0">
                <a:effectLst>
                  <a:outerShdw blurRad="38100" dist="38100" dir="2700000" algn="tl">
                    <a:srgbClr val="000000">
                      <a:alpha val="43137"/>
                    </a:srgbClr>
                  </a:outerShdw>
                </a:effectLst>
                <a:latin typeface="Century Gothic" panose="020B0502020202020204" pitchFamily="34" charset="0"/>
              </a:rPr>
              <a:t> that you and your descendants after you must keep: Every male among you must be circumcised.</a:t>
            </a:r>
          </a:p>
        </p:txBody>
      </p:sp>
    </p:spTree>
    <p:extLst>
      <p:ext uri="{BB962C8B-B14F-4D97-AF65-F5344CB8AC3E}">
        <p14:creationId xmlns:p14="http://schemas.microsoft.com/office/powerpoint/2010/main" val="282608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17</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He brought this Good News of peace to you Gentiles who were far away from him, and peace to the Jews who were near.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075797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18</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Now all of us can come to the Father through the same Holy Spirit because of what Christ has done for us.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63054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18. Now all of us can come to the Father through the same Holy Spirit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because of what Christ has done for us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p>
        </p:txBody>
      </p:sp>
      <p:sp>
        <p:nvSpPr>
          <p:cNvPr id="2" name="Rounded Rectangle 1">
            <a:extLst>
              <a:ext uri="{FF2B5EF4-FFF2-40B4-BE49-F238E27FC236}">
                <a16:creationId xmlns="" xmlns:a16="http://schemas.microsoft.com/office/drawing/2014/main" id="{1A96F952-FB39-40B5-91BA-A48B89BEFF7F}"/>
              </a:ext>
            </a:extLst>
          </p:cNvPr>
          <p:cNvSpPr/>
          <p:nvPr/>
        </p:nvSpPr>
        <p:spPr>
          <a:xfrm>
            <a:off x="2484295" y="3046509"/>
            <a:ext cx="8447994" cy="2443542"/>
          </a:xfrm>
          <a:prstGeom prst="roundRect">
            <a:avLst>
              <a:gd name="adj" fmla="val 30560"/>
            </a:avLst>
          </a:prstGeom>
          <a:solidFill>
            <a:schemeClr val="accent4"/>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offer has been extended to </a:t>
            </a:r>
            <a:r>
              <a:rPr kumimoji="0" lang="en-US" sz="66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a:t>
            </a:r>
          </a:p>
        </p:txBody>
      </p:sp>
    </p:spTree>
    <p:extLst>
      <p:ext uri="{BB962C8B-B14F-4D97-AF65-F5344CB8AC3E}">
        <p14:creationId xmlns:p14="http://schemas.microsoft.com/office/powerpoint/2010/main" val="779881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19</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So now you Gentiles are no longer strangers and foreigners. You are citizens along with all of God’s holy people. You are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members of God’s family</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ectangle 1">
            <a:extLst>
              <a:ext uri="{FF2B5EF4-FFF2-40B4-BE49-F238E27FC236}">
                <a16:creationId xmlns="" xmlns:a16="http://schemas.microsoft.com/office/drawing/2014/main" id="{94E1E57E-F0FA-9C34-452F-DC3BF4964481}"/>
              </a:ext>
            </a:extLst>
          </p:cNvPr>
          <p:cNvSpPr/>
          <p:nvPr/>
        </p:nvSpPr>
        <p:spPr>
          <a:xfrm>
            <a:off x="2186608" y="3584864"/>
            <a:ext cx="10005391" cy="3117273"/>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(Gal. 3:28</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There is neither Jew nor Greek, there is neither slave nor free, there is neither male nor female, for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all of you are one in Christ Jesus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25189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Together,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we are his house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built on the foundation of the apostles and the prophets. And the cornerstone is Christ Jesus himself.</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ectangle 1">
            <a:extLst>
              <a:ext uri="{FF2B5EF4-FFF2-40B4-BE49-F238E27FC236}">
                <a16:creationId xmlns="" xmlns:a16="http://schemas.microsoft.com/office/drawing/2014/main" id="{CBBCA093-6D95-C44D-7EF8-DFAEA05CB527}"/>
              </a:ext>
            </a:extLst>
          </p:cNvPr>
          <p:cNvSpPr/>
          <p:nvPr/>
        </p:nvSpPr>
        <p:spPr>
          <a:xfrm>
            <a:off x="2010397" y="3381629"/>
            <a:ext cx="10005391" cy="2576259"/>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Cor. 3:16</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Do you not know that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you are God’s temple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that God’s Spirit lives in you?</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4284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20. Together,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are his house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built on the foundation of the apostles and the prophets.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cornerstone is Christ Jesus himself</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Tree>
    <p:extLst>
      <p:ext uri="{BB962C8B-B14F-4D97-AF65-F5344CB8AC3E}">
        <p14:creationId xmlns:p14="http://schemas.microsoft.com/office/powerpoint/2010/main" val="4084489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21</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 We are carefully joined together in him, becoming a holy temple for the Lord.</a:t>
            </a:r>
            <a:endPar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926103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21.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are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carefully joined together in him, becoming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 holy temple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for the Lord.</a:t>
            </a:r>
          </a:p>
        </p:txBody>
      </p:sp>
      <p:sp>
        <p:nvSpPr>
          <p:cNvPr id="2" name="Rectangle 1">
            <a:extLst>
              <a:ext uri="{FF2B5EF4-FFF2-40B4-BE49-F238E27FC236}">
                <a16:creationId xmlns="" xmlns:a16="http://schemas.microsoft.com/office/drawing/2014/main" id="{BE661D55-E44F-4CA0-109E-D8C4030772AE}"/>
              </a:ext>
            </a:extLst>
          </p:cNvPr>
          <p:cNvSpPr/>
          <p:nvPr/>
        </p:nvSpPr>
        <p:spPr>
          <a:xfrm>
            <a:off x="1391478" y="2691531"/>
            <a:ext cx="10800521" cy="3819625"/>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Pt. 2:5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you are living stones that God is building into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his spiritual temple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What’s more, you are his holy priests.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Through the mediation of Jesus Christ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you offer spiritual sacrifices that please God.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79729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Through him you Gentiles are also being made part of this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dwelling where God lives by his Spirit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548085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33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28B896BF-50E5-14DB-054E-689C4CD3FEB1}"/>
              </a:ext>
            </a:extLst>
          </p:cNvPr>
          <p:cNvSpPr txBox="1"/>
          <p:nvPr/>
        </p:nvSpPr>
        <p:spPr>
          <a:xfrm>
            <a:off x="337930" y="159026"/>
            <a:ext cx="11430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Implications…</a:t>
            </a:r>
          </a:p>
        </p:txBody>
      </p:sp>
      <p:sp>
        <p:nvSpPr>
          <p:cNvPr id="3" name="TextBox 2">
            <a:extLst>
              <a:ext uri="{FF2B5EF4-FFF2-40B4-BE49-F238E27FC236}">
                <a16:creationId xmlns="" xmlns:a16="http://schemas.microsoft.com/office/drawing/2014/main" id="{41A01C65-F3E6-1DC6-2A46-D97E4157A851}"/>
              </a:ext>
            </a:extLst>
          </p:cNvPr>
          <p:cNvSpPr txBox="1"/>
          <p:nvPr/>
        </p:nvSpPr>
        <p:spPr>
          <a:xfrm>
            <a:off x="337930" y="1292089"/>
            <a:ext cx="11430000" cy="526297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No more physical Temple needed.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 more class distinction.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No more rituals needed.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 more necessary separation from God!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Each person may now experience perfect union and belonging.</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564034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2:11. Therefore remember that formerly you, the Gentiles in the flesh—who are called “uncircumcision” by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so-called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“circumcision”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is performed on the body by human hands</a:t>
            </a:r>
          </a:p>
        </p:txBody>
      </p:sp>
      <p:sp>
        <p:nvSpPr>
          <p:cNvPr id="2" name="Rectangle 1">
            <a:extLst>
              <a:ext uri="{FF2B5EF4-FFF2-40B4-BE49-F238E27FC236}">
                <a16:creationId xmlns="" xmlns:a16="http://schemas.microsoft.com/office/drawing/2014/main" id="{6AECD2DF-F4BC-32A0-AD0D-E176E96F0F9E}"/>
              </a:ext>
            </a:extLst>
          </p:cNvPr>
          <p:cNvSpPr/>
          <p:nvPr/>
        </p:nvSpPr>
        <p:spPr>
          <a:xfrm>
            <a:off x="364964" y="3880182"/>
            <a:ext cx="11650824" cy="2855166"/>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(Jer. 4:4</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“Circumcise yourselves to the Lord,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circumcise your hearts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you people of Judah and inhabitants of Jerusalem”</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32183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 xmlns:a16="http://schemas.microsoft.com/office/drawing/2014/main" id="{37FDDF72-DE39-4F99-A3C1-DD9D7815D7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 xmlns:a16="http://schemas.microsoft.com/office/drawing/2014/main" id="{5E4ECE80-3AD1-450C-B62A-98788F19394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grpSp>
        <p:nvGrpSpPr>
          <p:cNvPr id="19" name="Group 12">
            <a:extLst>
              <a:ext uri="{FF2B5EF4-FFF2-40B4-BE49-F238E27FC236}">
                <a16:creationId xmlns="" xmlns:a16="http://schemas.microsoft.com/office/drawing/2014/main" id="{B9632603-447F-4389-863D-9820DB9915A2}"/>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V="1">
            <a:off x="6951981" y="0"/>
            <a:ext cx="5236971" cy="6858001"/>
            <a:chOff x="6951981" y="0"/>
            <a:chExt cx="5236971" cy="6858001"/>
          </a:xfrm>
        </p:grpSpPr>
        <p:pic>
          <p:nvPicPr>
            <p:cNvPr id="14" name="Picture 13">
              <a:extLst>
                <a:ext uri="{FF2B5EF4-FFF2-40B4-BE49-F238E27FC236}">
                  <a16:creationId xmlns="" xmlns:a16="http://schemas.microsoft.com/office/drawing/2014/main" id="{354F4BB5-9639-4525-A748-2B2D8FDB1072}"/>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a:blip r:embed="rId2">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 xmlns:a16="http://schemas.microsoft.com/office/drawing/2014/main" id="{4D9AF55E-83EF-4A42-A236-590299A7B9C9}"/>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rotWithShape="1">
            <a:blip r:embed="rId3"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 xmlns:a16="http://schemas.microsoft.com/office/drawing/2014/main" id="{7E02BDA3-F0BD-6683-BCFF-665746DA8E07}"/>
              </a:ext>
            </a:extLst>
          </p:cNvPr>
          <p:cNvSpPr>
            <a:spLocks noGrp="1"/>
          </p:cNvSpPr>
          <p:nvPr>
            <p:ph type="ctrTitle"/>
          </p:nvPr>
        </p:nvSpPr>
        <p:spPr>
          <a:xfrm>
            <a:off x="204787" y="744909"/>
            <a:ext cx="11782426"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6" name="TextBox 5">
            <a:extLst>
              <a:ext uri="{FF2B5EF4-FFF2-40B4-BE49-F238E27FC236}">
                <a16:creationId xmlns="" xmlns:a16="http://schemas.microsoft.com/office/drawing/2014/main" id="{471DABA4-CD3E-5D71-0DD2-B4F6D46B39BA}"/>
              </a:ext>
            </a:extLst>
          </p:cNvPr>
          <p:cNvSpPr txBox="1"/>
          <p:nvPr/>
        </p:nvSpPr>
        <p:spPr>
          <a:xfrm>
            <a:off x="6672263" y="3600450"/>
            <a:ext cx="5314950"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askerville Old Face" panose="02020602080505020303" pitchFamily="18" charset="77"/>
                <a:ea typeface="+mn-ea"/>
                <a:cs typeface="+mn-cs"/>
              </a:rPr>
              <a:t>Comments?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askerville Old Face" panose="02020602080505020303" pitchFamily="18" charset="77"/>
                <a:ea typeface="+mn-ea"/>
                <a:cs typeface="+mn-cs"/>
              </a:rPr>
              <a:t>Experiences?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askerville Old Face" panose="02020602080505020303" pitchFamily="18" charset="77"/>
                <a:ea typeface="+mn-ea"/>
                <a:cs typeface="+mn-cs"/>
              </a:rPr>
              <a:t>Questions?</a:t>
            </a:r>
          </a:p>
        </p:txBody>
      </p:sp>
    </p:spTree>
    <p:extLst>
      <p:ext uri="{BB962C8B-B14F-4D97-AF65-F5344CB8AC3E}">
        <p14:creationId xmlns:p14="http://schemas.microsoft.com/office/powerpoint/2010/main" val="638182321"/>
      </p:ext>
    </p:extLst>
  </p:cSld>
  <p:clrMapOvr>
    <a:masterClrMapping/>
  </p:clrMapOvr>
  <mc:AlternateContent xmlns:mc="http://schemas.openxmlformats.org/markup-compatibility/2006" xmlns:p14="http://schemas.microsoft.com/office/powerpoint/2010/main">
    <mc:Choice Requires="p14">
      <p:transition spd="slow" p14:dur="3000">
        <p14:glitter pattern="hexago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2:11. Therefore remember that formerly you,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Gentiles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the flesh—who are called </a:t>
            </a:r>
            <a:r>
              <a:rPr kumimoji="0" lang="en-US" sz="4800" b="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“uncircumcision”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by the so-called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circumcision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is performed on the body by human hands</a:t>
            </a:r>
          </a:p>
        </p:txBody>
      </p:sp>
    </p:spTree>
    <p:extLst>
      <p:ext uri="{BB962C8B-B14F-4D97-AF65-F5344CB8AC3E}">
        <p14:creationId xmlns:p14="http://schemas.microsoft.com/office/powerpoint/2010/main" val="68191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that you were at that time without the Messiah, alienated from the citizenship of Israel and strangers to the covenants of promise, having no hope and without God in the world.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218821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that you were at that time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without the Messiah</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alienated from the citizenship of Israel and strangers to the covenants of promise, having no hope and without God in the world.</a:t>
            </a:r>
          </a:p>
        </p:txBody>
      </p:sp>
    </p:spTree>
    <p:extLst>
      <p:ext uri="{BB962C8B-B14F-4D97-AF65-F5344CB8AC3E}">
        <p14:creationId xmlns:p14="http://schemas.microsoft.com/office/powerpoint/2010/main" val="1555539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that you were at that time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without the Messiah</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alienated from the citizenship of Israel</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strangers to the covenants of promise, having no hope and without God in the world.</a:t>
            </a:r>
          </a:p>
        </p:txBody>
      </p:sp>
    </p:spTree>
    <p:extLst>
      <p:ext uri="{BB962C8B-B14F-4D97-AF65-F5344CB8AC3E}">
        <p14:creationId xmlns:p14="http://schemas.microsoft.com/office/powerpoint/2010/main" val="1799704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AVOYE LET PLAIN:1.0" pitchFamily="2" charset="0"/>
                <a:ea typeface="+mn-ea"/>
                <a:cs typeface="+mn-cs"/>
              </a:rPr>
              <a:t>Ephesians</a:t>
            </a:r>
          </a:p>
        </p:txBody>
      </p:sp>
      <p:sp>
        <p:nvSpPr>
          <p:cNvPr id="6" name="TextBox 5">
            <a:extLst>
              <a:ext uri="{FF2B5EF4-FFF2-40B4-BE49-F238E27FC236}">
                <a16:creationId xmlns="" xmlns:a16="http://schemas.microsoft.com/office/drawing/2014/main"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 that you were at that time without the Messiah,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alienated from the citizenship of Israel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strangers to the covenants of promise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having no hope and without God in the world.</a:t>
            </a:r>
          </a:p>
        </p:txBody>
      </p:sp>
      <p:sp>
        <p:nvSpPr>
          <p:cNvPr id="2" name="Rounded Rectangle 1">
            <a:extLst>
              <a:ext uri="{FF2B5EF4-FFF2-40B4-BE49-F238E27FC236}">
                <a16:creationId xmlns="" xmlns:a16="http://schemas.microsoft.com/office/drawing/2014/main" id="{C50F1F35-29C4-CFD2-D536-3FDD3D3CC7F5}"/>
              </a:ext>
            </a:extLst>
          </p:cNvPr>
          <p:cNvSpPr/>
          <p:nvPr/>
        </p:nvSpPr>
        <p:spPr>
          <a:xfrm>
            <a:off x="2571848" y="3977878"/>
            <a:ext cx="9443940" cy="243062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Since the time of Abraham, God had called for a </a:t>
            </a:r>
            <a:r>
              <a:rPr kumimoji="0" lang="en-US" sz="4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separation</a:t>
            </a:r>
            <a:r>
              <a:rPr kumimoji="0" 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between Jews and Gentiles.</a:t>
            </a:r>
          </a:p>
        </p:txBody>
      </p:sp>
      <p:sp>
        <p:nvSpPr>
          <p:cNvPr id="3" name="Rectangle 2">
            <a:extLst>
              <a:ext uri="{FF2B5EF4-FFF2-40B4-BE49-F238E27FC236}">
                <a16:creationId xmlns="" xmlns:a16="http://schemas.microsoft.com/office/drawing/2014/main" id="{21A87701-895B-7182-B692-406E620ECFED}"/>
              </a:ext>
            </a:extLst>
          </p:cNvPr>
          <p:cNvSpPr/>
          <p:nvPr/>
        </p:nvSpPr>
        <p:spPr>
          <a:xfrm>
            <a:off x="107157" y="59020"/>
            <a:ext cx="4464843" cy="3785651"/>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Separation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Circumcision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Diet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Leadership</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Calendar</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Worship</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Temple</a:t>
            </a:r>
          </a:p>
        </p:txBody>
      </p:sp>
    </p:spTree>
    <p:extLst>
      <p:ext uri="{BB962C8B-B14F-4D97-AF65-F5344CB8AC3E}">
        <p14:creationId xmlns:p14="http://schemas.microsoft.com/office/powerpoint/2010/main" val="3292107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dissolv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dissolv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dissolve">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dissolve">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dissolve">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dissolve">
                                      <p:cBhvr>
                                        <p:cTn id="4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ppled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1563</Words>
  <Application>Microsoft Office PowerPoint</Application>
  <PresentationFormat>Widescreen</PresentationFormat>
  <Paragraphs>165</Paragraphs>
  <Slides>40</Slides>
  <Notes>36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40</vt:i4>
      </vt:variant>
    </vt:vector>
  </HeadingPairs>
  <TitlesOfParts>
    <vt:vector size="51" baseType="lpstr">
      <vt:lpstr>Arial</vt:lpstr>
      <vt:lpstr>Avenir Next LT Pro</vt:lpstr>
      <vt:lpstr>AvenirNext LT Pro Medium</vt:lpstr>
      <vt:lpstr>Baskerville Old Face</vt:lpstr>
      <vt:lpstr>Calibri</vt:lpstr>
      <vt:lpstr>Calibri Light</vt:lpstr>
      <vt:lpstr>Century Gothic</vt:lpstr>
      <vt:lpstr>Sabon Next LT</vt:lpstr>
      <vt:lpstr>SAVOYE LET PLAIN:1.0</vt:lpstr>
      <vt:lpstr>Office Theme</vt:lpstr>
      <vt:lpstr>DappledVTI</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HeartyC</dc:creator>
  <cp:lastModifiedBy>DoddH</cp:lastModifiedBy>
  <cp:revision>85</cp:revision>
  <dcterms:created xsi:type="dcterms:W3CDTF">2022-07-28T15:15:25Z</dcterms:created>
  <dcterms:modified xsi:type="dcterms:W3CDTF">2022-08-05T17:39:35Z</dcterms:modified>
</cp:coreProperties>
</file>