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56"/>
  </p:notesMasterIdLst>
  <p:sldIdLst>
    <p:sldId id="8541" r:id="rId2"/>
    <p:sldId id="9120" r:id="rId3"/>
    <p:sldId id="9173" r:id="rId4"/>
    <p:sldId id="9303" r:id="rId5"/>
    <p:sldId id="9304" r:id="rId6"/>
    <p:sldId id="9305" r:id="rId7"/>
    <p:sldId id="9274" r:id="rId8"/>
    <p:sldId id="9306" r:id="rId9"/>
    <p:sldId id="9307" r:id="rId10"/>
    <p:sldId id="9336" r:id="rId11"/>
    <p:sldId id="9308" r:id="rId12"/>
    <p:sldId id="9277" r:id="rId13"/>
    <p:sldId id="9278" r:id="rId14"/>
    <p:sldId id="9341" r:id="rId15"/>
    <p:sldId id="9309" r:id="rId16"/>
    <p:sldId id="9279" r:id="rId17"/>
    <p:sldId id="9310" r:id="rId18"/>
    <p:sldId id="9280" r:id="rId19"/>
    <p:sldId id="9311" r:id="rId20"/>
    <p:sldId id="9312" r:id="rId21"/>
    <p:sldId id="9281" r:id="rId22"/>
    <p:sldId id="9282" r:id="rId23"/>
    <p:sldId id="9314" r:id="rId24"/>
    <p:sldId id="9283" r:id="rId25"/>
    <p:sldId id="9339" r:id="rId26"/>
    <p:sldId id="9285" r:id="rId27"/>
    <p:sldId id="9316" r:id="rId28"/>
    <p:sldId id="9317" r:id="rId29"/>
    <p:sldId id="9318" r:id="rId30"/>
    <p:sldId id="9286" r:id="rId31"/>
    <p:sldId id="9319" r:id="rId32"/>
    <p:sldId id="9287" r:id="rId33"/>
    <p:sldId id="9320" r:id="rId34"/>
    <p:sldId id="9288" r:id="rId35"/>
    <p:sldId id="9289" r:id="rId36"/>
    <p:sldId id="9290" r:id="rId37"/>
    <p:sldId id="9291" r:id="rId38"/>
    <p:sldId id="9321" r:id="rId39"/>
    <p:sldId id="9325" r:id="rId40"/>
    <p:sldId id="9322" r:id="rId41"/>
    <p:sldId id="9324" r:id="rId42"/>
    <p:sldId id="9327" r:id="rId43"/>
    <p:sldId id="9328" r:id="rId44"/>
    <p:sldId id="9340" r:id="rId45"/>
    <p:sldId id="9342" r:id="rId46"/>
    <p:sldId id="9343" r:id="rId47"/>
    <p:sldId id="9331" r:id="rId48"/>
    <p:sldId id="9333" r:id="rId49"/>
    <p:sldId id="9332" r:id="rId50"/>
    <p:sldId id="9334" r:id="rId51"/>
    <p:sldId id="9344" r:id="rId52"/>
    <p:sldId id="9335" r:id="rId53"/>
    <p:sldId id="9171" r:id="rId54"/>
    <p:sldId id="9337" r:id="rId5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DB87B6-DFEF-9443-84D7-9D47E3827CCC}" v="877" dt="2023-01-20T00:35:54.06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08" autoAdjust="0"/>
    <p:restoredTop sz="62315"/>
  </p:normalViewPr>
  <p:slideViewPr>
    <p:cSldViewPr snapToGrid="0">
      <p:cViewPr varScale="1">
        <p:scale>
          <a:sx n="52" d="100"/>
          <a:sy n="52" d="100"/>
        </p:scale>
        <p:origin x="632" y="6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6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26082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88462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7489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16258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18988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69896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57903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25778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35728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1230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000091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66787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59631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17638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446177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57568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268866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459672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729926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433443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48502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15126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93035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061719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63554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marR="0" lvl="0" indent="-171450">
              <a:spcBef>
                <a:spcPts val="0"/>
              </a:spcBef>
              <a:spcAft>
                <a:spcPts val="0"/>
              </a:spcAft>
              <a:buSzPts val="1200"/>
              <a:buFont typeface="Arial" panose="020B0604020202020204" pitchFamily="34" charset="0"/>
              <a:buChar char="•"/>
              <a:tabLst>
                <a:tab pos="228600" algn="r"/>
                <a:tab pos="342900" algn="l"/>
                <a:tab pos="1371600" algn="l"/>
              </a:tabLs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368439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74610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236939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94282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072392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866856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44288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126615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917563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557149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289197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871991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63750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948367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841651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518837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403528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12417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29128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096113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178018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8420627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949938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7534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60978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14661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6599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33849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1/28/2023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1/28/2023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1/28/2023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1/28/2023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1/28/2023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1/28/2023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1/28/2023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1/28/2023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1/28/2023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1/28/2023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1/28/2023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1/28/2023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The next day, when Moses went out to visit his people again, he saw two Hebrew men fighting. “Why are you beating up your friend?” Moses said to the one who had started the fight.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The man replied, “Who appointed you to be our prince and judge? Are you going to kill me as you killed that Egyptian yesterday?” </a:t>
            </a:r>
          </a:p>
          <a:p>
            <a:pPr marL="573088" indent="-573088">
              <a:lnSpc>
                <a:spcPct val="90000"/>
              </a:lnSpc>
            </a:pPr>
            <a:r>
              <a:rPr lang="en-US" sz="3800" dirty="0">
                <a:solidFill>
                  <a:schemeClr val="bg1"/>
                </a:solidFill>
                <a:latin typeface="Calibri Light" panose="020F0302020204030204" pitchFamily="34" charset="0"/>
                <a:cs typeface="Calibri Light" panose="020F0302020204030204" pitchFamily="34" charset="0"/>
              </a:rPr>
              <a:t>	Then Moses was afraid, thinking, “Everyone knows what I did.”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5F1AA28-93C1-4095-BD91-FBBDC63FABEE}"/>
              </a:ext>
            </a:extLst>
          </p:cNvPr>
          <p:cNvSpPr>
            <a:spLocks noChangeArrowheads="1"/>
          </p:cNvSpPr>
          <p:nvPr/>
        </p:nvSpPr>
        <p:spPr bwMode="auto">
          <a:xfrm>
            <a:off x="515389" y="5041061"/>
            <a:ext cx="11289076" cy="160912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379C0F5-6D19-8D66-096B-F60FA09E2B45}"/>
              </a:ext>
            </a:extLst>
          </p:cNvPr>
          <p:cNvSpPr txBox="1">
            <a:spLocks noChangeArrowheads="1"/>
          </p:cNvSpPr>
          <p:nvPr/>
        </p:nvSpPr>
        <p:spPr bwMode="auto">
          <a:xfrm>
            <a:off x="551766" y="5185479"/>
            <a:ext cx="11219449" cy="13111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You could see why the Hebrews were not eager to accept Moses as their leader.</a:t>
            </a:r>
          </a:p>
        </p:txBody>
      </p:sp>
    </p:spTree>
    <p:extLst>
      <p:ext uri="{BB962C8B-B14F-4D97-AF65-F5344CB8AC3E}">
        <p14:creationId xmlns:p14="http://schemas.microsoft.com/office/powerpoint/2010/main" val="134621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And sure enough, Pharaoh heard what had happened, and he tried to kill Moses. But Moses fled [to] the land of Midian. When Moses arrived in Midian, he sat down beside a well.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C38DEAB-14C2-F20D-E0EB-FC5345D4459E}"/>
              </a:ext>
            </a:extLst>
          </p:cNvPr>
          <p:cNvSpPr>
            <a:spLocks noChangeArrowheads="1"/>
          </p:cNvSpPr>
          <p:nvPr/>
        </p:nvSpPr>
        <p:spPr bwMode="auto">
          <a:xfrm>
            <a:off x="347664" y="3442618"/>
            <a:ext cx="11454695" cy="181693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7842EAE-66B3-D73F-0E92-A2EE0F1F4567}"/>
              </a:ext>
            </a:extLst>
          </p:cNvPr>
          <p:cNvSpPr txBox="1">
            <a:spLocks noChangeArrowheads="1"/>
          </p:cNvSpPr>
          <p:nvPr/>
        </p:nvSpPr>
        <p:spPr bwMode="auto">
          <a:xfrm>
            <a:off x="385597" y="3689332"/>
            <a:ext cx="11384047" cy="13111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Moses must have been crushed by this turn of events.</a:t>
            </a:r>
          </a:p>
        </p:txBody>
      </p:sp>
    </p:spTree>
    <p:extLst>
      <p:ext uri="{BB962C8B-B14F-4D97-AF65-F5344CB8AC3E}">
        <p14:creationId xmlns:p14="http://schemas.microsoft.com/office/powerpoint/2010/main" val="2781364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Now the priest of Midian had seven daughters who came as usual to draw water and fill the water troughs for their father’s flocks.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But some other shepherds came and chased them away. So Moses jumped up and rescued the girls from the shepherds. Then he drew water for their flocks.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When the girls returned to Reuel, [Jethro] their father, he asked, “Why are you back so soon today?”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6187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“An Egyptian rescued us from the shepherds,” they answered. “And then he drew water for us and watered our flocks.”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“Then where is he?” their father asked. “Why did you leave him there? Invite him to come and eat with us.”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Moses accepted the invitation, and he settled there with him. In time, Reuel gave Moses his daughter Zipporah to be his wife.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61773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“An Egyptian rescued us from the shepherds,” they answered. “And then he drew water for us and watered our flocks.”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“Then where is he?” their father asked. “Why did you leave him there? Invite him to come and eat with us.”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Moses accepted the invitation, and he settled there with him. In time, Reuel gave Moses his daughter Zipporah to be his wife.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1F3FB83C-E322-368E-43E2-71B055873379}"/>
              </a:ext>
            </a:extLst>
          </p:cNvPr>
          <p:cNvSpPr>
            <a:spLocks noChangeArrowheads="1"/>
          </p:cNvSpPr>
          <p:nvPr/>
        </p:nvSpPr>
        <p:spPr bwMode="auto">
          <a:xfrm>
            <a:off x="350261" y="1243195"/>
            <a:ext cx="11530014" cy="53553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2A76D098-D35A-78D7-CAB4-125A41C7FD0E}"/>
              </a:ext>
            </a:extLst>
          </p:cNvPr>
          <p:cNvSpPr txBox="1">
            <a:spLocks noChangeArrowheads="1"/>
          </p:cNvSpPr>
          <p:nvPr/>
        </p:nvSpPr>
        <p:spPr bwMode="auto">
          <a:xfrm>
            <a:off x="373907" y="1397437"/>
            <a:ext cx="11506368" cy="491519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Moses had accepted his new life in Midian.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buried his ambitions of being the leader of the Hebrews, just like he buried the Egyptian.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self-styled leader of the Hebrews became a self-exiled foreigner in a distant land.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went from having a promising career in Pharaoh’s court to being a shepherd in the middle of nowhere.</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Now, he has four decades to think about what could have been.</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55951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“An Egyptian rescued us from the shepherds,” they answered. “And then he drew water for us and watered our flocks.”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“Then where is he?” their father asked. “Why did you leave him there? Invite him to come and eat with us.”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Moses accepted the invitation, and he settled there with him. In time, Reuel gave Moses his daughter Zipporah to be his wife.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051AD745-CC29-E299-41EB-565313F7C04B}"/>
              </a:ext>
            </a:extLst>
          </p:cNvPr>
          <p:cNvSpPr>
            <a:spLocks noChangeArrowheads="1"/>
          </p:cNvSpPr>
          <p:nvPr/>
        </p:nvSpPr>
        <p:spPr bwMode="auto">
          <a:xfrm>
            <a:off x="312216" y="1323444"/>
            <a:ext cx="11530014" cy="53553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72EBA743-508F-54FC-7DDD-3BD6B240BC1E}"/>
              </a:ext>
            </a:extLst>
          </p:cNvPr>
          <p:cNvSpPr txBox="1">
            <a:spLocks noChangeArrowheads="1"/>
          </p:cNvSpPr>
          <p:nvPr/>
        </p:nvSpPr>
        <p:spPr bwMode="auto">
          <a:xfrm>
            <a:off x="512166" y="1715705"/>
            <a:ext cx="11506368" cy="428014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has a different perspective: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Moses spent the first 40 years of his life thinking he was somebody. </a:t>
            </a:r>
          </a:p>
          <a:p>
            <a:pPr marL="576263" lvl="3" indent="-563563">
              <a:lnSpc>
                <a:spcPct val="90000"/>
              </a:lnSpc>
              <a:spcBef>
                <a:spcPts val="0"/>
              </a:spcBef>
              <a:spcAft>
                <a:spcPts val="10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it took God 40 years to teach Moses that he was nobody.</a:t>
            </a:r>
          </a:p>
          <a:p>
            <a:pPr marL="576263" lvl="3">
              <a:lnSpc>
                <a:spcPct val="90000"/>
              </a:lnSpc>
              <a:spcBef>
                <a:spcPts val="0"/>
              </a:spcBef>
              <a:spcAft>
                <a:spcPts val="600"/>
              </a:spcAft>
              <a:buSzPct val="100000"/>
            </a:pPr>
            <a:r>
              <a:rPr lang="en-US" sz="5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Psalm 77:20: “You led Your people like a flock by the hand of Moses and Aaron.” </a:t>
            </a:r>
            <a:endParaRPr lang="en-US" sz="5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98622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Years passed, and the king of Egypt died. But the Israelites continued to groan under their burden of slavery. They cried out for help, and their cry rose up to God.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13001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Years passed, and the king of Egypt died. But the Israelites continued to groan under their burden of slavery. </a:t>
            </a:r>
            <a:r>
              <a:rPr lang="en-US" sz="3800" dirty="0">
                <a:solidFill>
                  <a:schemeClr val="bg1"/>
                </a:solidFill>
                <a:latin typeface="Calibri Light" panose="020F0302020204030204" pitchFamily="34" charset="0"/>
                <a:cs typeface="Calibri Light" panose="020F0302020204030204" pitchFamily="34" charset="0"/>
              </a:rPr>
              <a:t>They cried out for help, and their cry rose up to God.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DABDD156-80E4-318F-09AC-333F623D456E}"/>
              </a:ext>
            </a:extLst>
          </p:cNvPr>
          <p:cNvSpPr>
            <a:spLocks noChangeArrowheads="1"/>
          </p:cNvSpPr>
          <p:nvPr/>
        </p:nvSpPr>
        <p:spPr bwMode="auto">
          <a:xfrm>
            <a:off x="347664" y="3442618"/>
            <a:ext cx="11454695" cy="134570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C88AB68-AE70-7E87-9AE0-7641895CBEF4}"/>
              </a:ext>
            </a:extLst>
          </p:cNvPr>
          <p:cNvSpPr txBox="1">
            <a:spLocks noChangeArrowheads="1"/>
          </p:cNvSpPr>
          <p:nvPr/>
        </p:nvSpPr>
        <p:spPr bwMode="auto">
          <a:xfrm>
            <a:off x="385597" y="3656082"/>
            <a:ext cx="11384047" cy="923330"/>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6000" dirty="0">
                <a:solidFill>
                  <a:prstClr val="white"/>
                </a:solidFill>
                <a:latin typeface="Calibri Light" panose="020F0302020204030204" pitchFamily="34" charset="0"/>
                <a:cs typeface="Calibri Light" panose="020F0302020204030204" pitchFamily="34" charset="0"/>
              </a:rPr>
              <a:t>Suffering is the catalyst for prayer </a:t>
            </a:r>
          </a:p>
        </p:txBody>
      </p:sp>
    </p:spTree>
    <p:extLst>
      <p:ext uri="{BB962C8B-B14F-4D97-AF65-F5344CB8AC3E}">
        <p14:creationId xmlns:p14="http://schemas.microsoft.com/office/powerpoint/2010/main" val="272112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Years passed, and the king of Egypt died. But the Israelites continued to groan under their burden of slavery. They cried out for help, and their cry rose up to God.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24 	</a:t>
            </a:r>
            <a:r>
              <a:rPr lang="en-US" sz="3800" dirty="0">
                <a:solidFill>
                  <a:schemeClr val="bg1"/>
                </a:solidFill>
                <a:latin typeface="Calibri Light" panose="020F0302020204030204" pitchFamily="34" charset="0"/>
                <a:cs typeface="Calibri Light" panose="020F0302020204030204" pitchFamily="34" charset="0"/>
              </a:rPr>
              <a:t>God heard their groaning, and he remembered his covenant promise to Abraham, Isaac, and Jacob.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25 	</a:t>
            </a:r>
            <a:r>
              <a:rPr lang="en-US" sz="3800" dirty="0">
                <a:solidFill>
                  <a:schemeClr val="bg1"/>
                </a:solidFill>
                <a:latin typeface="Calibri Light" panose="020F0302020204030204" pitchFamily="34" charset="0"/>
                <a:cs typeface="Calibri Light" panose="020F0302020204030204" pitchFamily="34" charset="0"/>
              </a:rPr>
              <a:t>He looked down on the people of Israel and knew it was time to act.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2595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50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Years passed, and the king of Egypt died. But the Israelites continued to groan under their burden of slavery. They cried out for help, and their cry rose up to God. </a:t>
            </a:r>
          </a:p>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God heard their groaning, and he remembered his covenant promise to Abraham, Isaac, and Jacob. </a:t>
            </a:r>
          </a:p>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looked down on the people of Israel and</a:t>
            </a:r>
            <a:r>
              <a:rPr lang="en-US" sz="3800" dirty="0">
                <a:solidFill>
                  <a:schemeClr val="bg1"/>
                </a:solidFill>
                <a:latin typeface="Calibri Light" panose="020F0302020204030204" pitchFamily="34" charset="0"/>
                <a:cs typeface="Calibri Light" panose="020F0302020204030204" pitchFamily="34" charset="0"/>
              </a:rPr>
              <a:t> knew it was time to act</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8350C75-27F8-4EF2-4207-56E2504CDE41}"/>
              </a:ext>
            </a:extLst>
          </p:cNvPr>
          <p:cNvSpPr>
            <a:spLocks noChangeArrowheads="1"/>
          </p:cNvSpPr>
          <p:nvPr/>
        </p:nvSpPr>
        <p:spPr bwMode="auto">
          <a:xfrm>
            <a:off x="4160436" y="5241242"/>
            <a:ext cx="7724744" cy="112630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06685A0-FAE6-2B72-02B3-1103698BBF60}"/>
              </a:ext>
            </a:extLst>
          </p:cNvPr>
          <p:cNvSpPr txBox="1">
            <a:spLocks noChangeArrowheads="1"/>
          </p:cNvSpPr>
          <p:nvPr/>
        </p:nvSpPr>
        <p:spPr bwMode="auto">
          <a:xfrm>
            <a:off x="4198369" y="5471332"/>
            <a:ext cx="7677101" cy="6463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000" dirty="0">
                <a:solidFill>
                  <a:prstClr val="white"/>
                </a:solidFill>
                <a:latin typeface="Calibri Light" panose="020F0302020204030204" pitchFamily="34" charset="0"/>
                <a:cs typeface="Calibri Light" panose="020F0302020204030204" pitchFamily="34" charset="0"/>
              </a:rPr>
              <a:t>“was concerned about them” (NIV) </a:t>
            </a:r>
          </a:p>
        </p:txBody>
      </p:sp>
    </p:spTree>
    <p:extLst>
      <p:ext uri="{BB962C8B-B14F-4D97-AF65-F5344CB8AC3E}">
        <p14:creationId xmlns:p14="http://schemas.microsoft.com/office/powerpoint/2010/main" val="307208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75456"/>
            <a:ext cx="11353800" cy="4829014"/>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God is at work. </a:t>
            </a:r>
          </a:p>
          <a:p>
            <a:pPr marL="571500" lvl="1"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He has his people in the fertile Nile Delta. </a:t>
            </a:r>
          </a:p>
          <a:p>
            <a:pPr marL="571500" lvl="1"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While under Egyptian oppression, he chooses Moses.</a:t>
            </a:r>
          </a:p>
          <a:p>
            <a:pPr marL="571500" lvl="1"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Now God’s man is in the Pharaoh’s palace.</a:t>
            </a:r>
          </a:p>
          <a:p>
            <a:pPr marL="571500" lvl="1"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No one knows he is a Hebrew.</a:t>
            </a:r>
          </a:p>
          <a:p>
            <a:pPr marL="571500" lvl="1"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He is an excellent position to become a powerful man in Egypt.</a:t>
            </a:r>
          </a:p>
          <a:p>
            <a:pPr marL="571500" lvl="1"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God may be positioning to overthrow this oppressive regime from the top down. </a:t>
            </a:r>
            <a:endParaRPr lang="en-US" sz="66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Recap</a:t>
            </a:r>
            <a:endParaRPr kumimoji="0" lang="en-US" sz="70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1886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45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5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Years passed, and the king of Egypt died. But the Israelites continued to groan under their burden of slavery. They cried out for help, and their cry rose up to God. </a:t>
            </a:r>
          </a:p>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God heard their groaning, and </a:t>
            </a:r>
            <a:r>
              <a:rPr lang="en-US" sz="3800" dirty="0">
                <a:solidFill>
                  <a:schemeClr val="bg1"/>
                </a:solidFill>
                <a:latin typeface="Calibri Light" panose="020F0302020204030204" pitchFamily="34" charset="0"/>
                <a:cs typeface="Calibri Light" panose="020F0302020204030204" pitchFamily="34" charset="0"/>
              </a:rPr>
              <a:t>he remembered his covenant promise to Abraham</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Isaac, and Jacob. </a:t>
            </a:r>
          </a:p>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He looked down on the people of Israel and knew it was time to act.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21812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One day Moses was tending the flock of his father-in-law, Jethro…He led the flock far into the wilderness and came to Sinai, the mountain of God. </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There the angel of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appeared to him in a blazing fire from the middle of a bush. Moses stared in amazement. Though the bush was engulfed in flames, it didn’t burn up.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4414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When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saw Moses coming to take a closer look, God called to him from the middle of the bush, “Moses! Moses!” “Here I am!” Moses replied. </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“Do not come any closer,”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warned. “Take off your sandals, for you are standing on holy ground. </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6 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 am the God of your father—the God of Abraham, the God of Isaac, and the God of Jacob.” When Moses heard this, he covered his face because he was afraid to look at God.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40144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When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saw Moses coming to take a closer look, God called to him from the middle of the bush, “Moses! Moses!” “Here I am!” Moses replied. </a:t>
            </a:r>
          </a:p>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“Do not come any closer,”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warned.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“Take off your sandals, for you are standing on holy ground. </a:t>
            </a:r>
            <a:endPar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endParaRPr>
          </a:p>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6 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I am the God of your father—the God of Abraham, the God of Isaac, and the God of Jacob.” When Moses heard this, he covered his face because he was afraid to look at God.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D76C86D-FE4B-0F6A-2D1A-FAC40C245DB5}"/>
              </a:ext>
            </a:extLst>
          </p:cNvPr>
          <p:cNvSpPr>
            <a:spLocks noChangeArrowheads="1"/>
          </p:cNvSpPr>
          <p:nvPr/>
        </p:nvSpPr>
        <p:spPr bwMode="auto">
          <a:xfrm>
            <a:off x="4160436" y="3994334"/>
            <a:ext cx="7724744" cy="112630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DF5272F-E137-E80F-EC29-57CBDA63058F}"/>
              </a:ext>
            </a:extLst>
          </p:cNvPr>
          <p:cNvSpPr txBox="1">
            <a:spLocks noChangeArrowheads="1"/>
          </p:cNvSpPr>
          <p:nvPr/>
        </p:nvSpPr>
        <p:spPr bwMode="auto">
          <a:xfrm>
            <a:off x="4198369" y="4224424"/>
            <a:ext cx="7677101" cy="6463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000" dirty="0">
                <a:solidFill>
                  <a:prstClr val="white"/>
                </a:solidFill>
                <a:latin typeface="Calibri Light" panose="020F0302020204030204" pitchFamily="34" charset="0"/>
                <a:cs typeface="Calibri Light" panose="020F0302020204030204" pitchFamily="34" charset="0"/>
              </a:rPr>
              <a:t>holy = distinct or set apart </a:t>
            </a:r>
          </a:p>
        </p:txBody>
      </p:sp>
    </p:spTree>
    <p:extLst>
      <p:ext uri="{BB962C8B-B14F-4D97-AF65-F5344CB8AC3E}">
        <p14:creationId xmlns:p14="http://schemas.microsoft.com/office/powerpoint/2010/main" val="292169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7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told him, “I have certainly seen the oppression of my people in Egypt. I have heard their cries of distress because of their harsh slave drivers. Yes, I am aware of their suffering. </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8 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I have come down to rescue them from the power of the Egyptians and lead them out of Egypt into their own fertile and spacious land. It is a land flowing with milk and honey. </a:t>
            </a:r>
          </a:p>
          <a:p>
            <a:pPr marL="576263"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10 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Now go, for I am sending you to Pharaoh. You must lead my people Israel out of Egypt.”</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108134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7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told him, “I have certainly seen the oppression of my people in Egypt. I have heard their cries of distress because of their harsh slave drivers. Yes, I am aware of their suffering. </a:t>
            </a:r>
          </a:p>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8 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So I have come down to rescue them from the power of the Egyptians and lead them out of Egypt into their own fertile and spacious land. It is a land flowing with milk and honey. </a:t>
            </a:r>
          </a:p>
          <a:p>
            <a:pPr marL="576263"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10 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Now go, for I am sending you to Pharaoh.</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You must lead my people Israel out of Egypt.”</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D777682-A57A-E308-A224-3589D723AFFE}"/>
              </a:ext>
            </a:extLst>
          </p:cNvPr>
          <p:cNvSpPr>
            <a:spLocks noChangeArrowheads="1"/>
          </p:cNvSpPr>
          <p:nvPr/>
        </p:nvSpPr>
        <p:spPr bwMode="auto">
          <a:xfrm>
            <a:off x="357186" y="3418252"/>
            <a:ext cx="11530014" cy="2025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8EB4CE1-8D0F-1BEC-910E-7747935B21CF}"/>
              </a:ext>
            </a:extLst>
          </p:cNvPr>
          <p:cNvSpPr txBox="1">
            <a:spLocks noChangeArrowheads="1"/>
          </p:cNvSpPr>
          <p:nvPr/>
        </p:nvSpPr>
        <p:spPr bwMode="auto">
          <a:xfrm>
            <a:off x="380832" y="3572494"/>
            <a:ext cx="11506368" cy="1665071"/>
          </a:xfrm>
          <a:prstGeom prst="rect">
            <a:avLst/>
          </a:prstGeom>
          <a:noFill/>
          <a:ln w="38100">
            <a:noFill/>
            <a:miter lim="800000"/>
            <a:headEnd/>
            <a:tailEnd/>
          </a:ln>
        </p:spPr>
        <p:txBody>
          <a:bodyPr wrap="square">
            <a:spAutoFit/>
          </a:bodyPr>
          <a:lstStyle/>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throughout history, has chosen to work through human agency.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yet, God often calls us into situations of uncertainty.</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62264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But Moses protested to God, “Who am I to appear before Pharaoh? Who am I to lead the people of Israel out of Egypt?”</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62E31DA-1D76-07E8-ECB1-1ABCD23D383F}"/>
              </a:ext>
            </a:extLst>
          </p:cNvPr>
          <p:cNvSpPr>
            <a:spLocks noChangeArrowheads="1"/>
          </p:cNvSpPr>
          <p:nvPr/>
        </p:nvSpPr>
        <p:spPr bwMode="auto">
          <a:xfrm>
            <a:off x="357186" y="3038762"/>
            <a:ext cx="11530014" cy="252383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DCFBB5F-D387-59D5-FDD4-36676E3D1C64}"/>
              </a:ext>
            </a:extLst>
          </p:cNvPr>
          <p:cNvSpPr txBox="1">
            <a:spLocks noChangeArrowheads="1"/>
          </p:cNvSpPr>
          <p:nvPr/>
        </p:nvSpPr>
        <p:spPr bwMode="auto">
          <a:xfrm>
            <a:off x="380832" y="3193004"/>
            <a:ext cx="11506368" cy="2163669"/>
          </a:xfrm>
          <a:prstGeom prst="rect">
            <a:avLst/>
          </a:prstGeom>
          <a:noFill/>
          <a:ln w="38100">
            <a:noFill/>
            <a:miter lim="800000"/>
            <a:headEnd/>
            <a:tailEnd/>
          </a:ln>
        </p:spPr>
        <p:txBody>
          <a:bodyPr wrap="square">
            <a:spAutoFit/>
          </a:bodyPr>
          <a:lstStyle/>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Is this the same Moses who once thought that he could solve everything by his mere presence?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His reaction has the appearance of humility but it’s actually another form of arrogance .</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02260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11 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But Moses protested to God,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Who am I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to appear before Pharaoh?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Who am I</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to lead the people of Israel out of Egypt?”</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46310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But Moses protested to God, “Who am I to appear before Pharaoh? Who am I to lead the people of Israel out of Egypt?”</a:t>
            </a:r>
          </a:p>
          <a:p>
            <a:pPr marL="576263" indent="-576263">
              <a:lnSpc>
                <a:spcPct val="90000"/>
              </a:lnSpc>
              <a:spcBef>
                <a:spcPts val="0"/>
              </a:spcBef>
              <a:spcAft>
                <a:spcPts val="0"/>
              </a:spcAft>
            </a:pPr>
            <a:r>
              <a:rPr lang="en-US" sz="3800" dirty="0">
                <a:solidFill>
                  <a:schemeClr val="bg1"/>
                </a:solidFill>
                <a:latin typeface="Calibri Light" panose="020F0302020204030204" pitchFamily="34" charset="0"/>
                <a:cs typeface="Calibri Light" panose="020F0302020204030204" pitchFamily="34" charset="0"/>
              </a:rPr>
              <a:t>	God answered, “That’s horse crap! You </a:t>
            </a:r>
            <a:r>
              <a:rPr lang="en-US" sz="3800" dirty="0" err="1">
                <a:solidFill>
                  <a:schemeClr val="bg1"/>
                </a:solidFill>
                <a:latin typeface="Calibri Light" panose="020F0302020204030204" pitchFamily="34" charset="0"/>
                <a:cs typeface="Calibri Light" panose="020F0302020204030204" pitchFamily="34" charset="0"/>
              </a:rPr>
              <a:t>ain’t</a:t>
            </a:r>
            <a:r>
              <a:rPr lang="en-US" sz="3800" dirty="0">
                <a:solidFill>
                  <a:schemeClr val="bg1"/>
                </a:solidFill>
                <a:latin typeface="Calibri Light" panose="020F0302020204030204" pitchFamily="34" charset="0"/>
                <a:cs typeface="Calibri Light" panose="020F0302020204030204" pitchFamily="34" charset="0"/>
              </a:rPr>
              <a:t> a ‘nobody.’ You </a:t>
            </a:r>
            <a:r>
              <a:rPr lang="en-US" sz="3800" dirty="0" err="1">
                <a:solidFill>
                  <a:schemeClr val="bg1"/>
                </a:solidFill>
                <a:latin typeface="Calibri Light" panose="020F0302020204030204" pitchFamily="34" charset="0"/>
                <a:cs typeface="Calibri Light" panose="020F0302020204030204" pitchFamily="34" charset="0"/>
              </a:rPr>
              <a:t>gotta</a:t>
            </a:r>
            <a:r>
              <a:rPr lang="en-US" sz="3800" dirty="0">
                <a:solidFill>
                  <a:schemeClr val="bg1"/>
                </a:solidFill>
                <a:latin typeface="Calibri Light" panose="020F0302020204030204" pitchFamily="34" charset="0"/>
                <a:cs typeface="Calibri Light" panose="020F0302020204030204" pitchFamily="34" charset="0"/>
              </a:rPr>
              <a:t> believe you’re a ‘somebody.’”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5839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But Moses protested to God, “Who am I to appear before Pharaoh? Who am I to lead the people of Israel out of Egypt?”</a:t>
            </a:r>
          </a:p>
          <a:p>
            <a:pPr marL="576263" indent="-576263">
              <a:lnSpc>
                <a:spcPct val="90000"/>
              </a:lnSpc>
              <a:spcBef>
                <a:spcPts val="0"/>
              </a:spcBef>
              <a:spcAft>
                <a:spcPts val="0"/>
              </a:spcAft>
            </a:pPr>
            <a:r>
              <a:rPr lang="en-US" sz="3800" dirty="0">
                <a:solidFill>
                  <a:schemeClr val="bg1"/>
                </a:solidFill>
                <a:latin typeface="Calibri Light" panose="020F0302020204030204" pitchFamily="34" charset="0"/>
                <a:cs typeface="Calibri Light" panose="020F0302020204030204" pitchFamily="34" charset="0"/>
              </a:rPr>
              <a:t>	</a:t>
            </a:r>
            <a:r>
              <a:rPr lang="en-US" sz="3800" strike="sngStrike" dirty="0">
                <a:solidFill>
                  <a:schemeClr val="bg1"/>
                </a:solidFill>
                <a:latin typeface="Calibri Light" panose="020F0302020204030204" pitchFamily="34" charset="0"/>
                <a:cs typeface="Calibri Light" panose="020F0302020204030204" pitchFamily="34" charset="0"/>
              </a:rPr>
              <a:t>God answered, “That’s horse crap! You </a:t>
            </a:r>
            <a:r>
              <a:rPr lang="en-US" sz="3800" strike="sngStrike" dirty="0" err="1">
                <a:solidFill>
                  <a:schemeClr val="bg1"/>
                </a:solidFill>
                <a:latin typeface="Calibri Light" panose="020F0302020204030204" pitchFamily="34" charset="0"/>
                <a:cs typeface="Calibri Light" panose="020F0302020204030204" pitchFamily="34" charset="0"/>
              </a:rPr>
              <a:t>ain’t</a:t>
            </a:r>
            <a:r>
              <a:rPr lang="en-US" sz="3800" strike="sngStrike" dirty="0">
                <a:solidFill>
                  <a:schemeClr val="bg1"/>
                </a:solidFill>
                <a:latin typeface="Calibri Light" panose="020F0302020204030204" pitchFamily="34" charset="0"/>
                <a:cs typeface="Calibri Light" panose="020F0302020204030204" pitchFamily="34" charset="0"/>
              </a:rPr>
              <a:t> a ‘nobody.’ You </a:t>
            </a:r>
            <a:r>
              <a:rPr lang="en-US" sz="3800" strike="sngStrike" dirty="0" err="1">
                <a:solidFill>
                  <a:schemeClr val="bg1"/>
                </a:solidFill>
                <a:latin typeface="Calibri Light" panose="020F0302020204030204" pitchFamily="34" charset="0"/>
                <a:cs typeface="Calibri Light" panose="020F0302020204030204" pitchFamily="34" charset="0"/>
              </a:rPr>
              <a:t>gotta</a:t>
            </a:r>
            <a:r>
              <a:rPr lang="en-US" sz="3800" strike="sngStrike" dirty="0">
                <a:solidFill>
                  <a:schemeClr val="bg1"/>
                </a:solidFill>
                <a:latin typeface="Calibri Light" panose="020F0302020204030204" pitchFamily="34" charset="0"/>
                <a:cs typeface="Calibri Light" panose="020F0302020204030204" pitchFamily="34" charset="0"/>
              </a:rPr>
              <a:t> believe you’re a ‘somebody.’”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523054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Many years later, when Moses had grown up, he went out to visit his own people, the Hebrews, and he saw how hard they were forced to work…</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9286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God answered, “I will be with you.”</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7011D50-F40F-B786-B971-805966D6596D}"/>
              </a:ext>
            </a:extLst>
          </p:cNvPr>
          <p:cNvSpPr>
            <a:spLocks noChangeArrowheads="1"/>
          </p:cNvSpPr>
          <p:nvPr/>
        </p:nvSpPr>
        <p:spPr bwMode="auto">
          <a:xfrm>
            <a:off x="347664" y="2062707"/>
            <a:ext cx="11454695" cy="181693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717B5BC-3AEA-AA47-EE59-1104BE1CA63E}"/>
              </a:ext>
            </a:extLst>
          </p:cNvPr>
          <p:cNvSpPr txBox="1">
            <a:spLocks noChangeArrowheads="1"/>
          </p:cNvSpPr>
          <p:nvPr/>
        </p:nvSpPr>
        <p:spPr bwMode="auto">
          <a:xfrm>
            <a:off x="385597" y="2342671"/>
            <a:ext cx="11384047" cy="12003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000" dirty="0">
                <a:solidFill>
                  <a:prstClr val="white"/>
                </a:solidFill>
                <a:latin typeface="Calibri Light" panose="020F0302020204030204" pitchFamily="34" charset="0"/>
                <a:cs typeface="Calibri Light" panose="020F0302020204030204" pitchFamily="34" charset="0"/>
              </a:rPr>
              <a:t>The LORD’s reaction was not to make Moses adequate, or to turn him into someone up to the task.</a:t>
            </a:r>
          </a:p>
        </p:txBody>
      </p:sp>
    </p:spTree>
    <p:extLst>
      <p:ext uri="{BB962C8B-B14F-4D97-AF65-F5344CB8AC3E}">
        <p14:creationId xmlns:p14="http://schemas.microsoft.com/office/powerpoint/2010/main" val="3795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God answered, “I will be with you.”</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7011D50-F40F-B786-B971-805966D6596D}"/>
              </a:ext>
            </a:extLst>
          </p:cNvPr>
          <p:cNvSpPr>
            <a:spLocks noChangeArrowheads="1"/>
          </p:cNvSpPr>
          <p:nvPr/>
        </p:nvSpPr>
        <p:spPr bwMode="auto">
          <a:xfrm>
            <a:off x="347664" y="2062707"/>
            <a:ext cx="11454695" cy="181693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717B5BC-3AEA-AA47-EE59-1104BE1CA63E}"/>
              </a:ext>
            </a:extLst>
          </p:cNvPr>
          <p:cNvSpPr txBox="1">
            <a:spLocks noChangeArrowheads="1"/>
          </p:cNvSpPr>
          <p:nvPr/>
        </p:nvSpPr>
        <p:spPr bwMode="auto">
          <a:xfrm>
            <a:off x="385597" y="2176421"/>
            <a:ext cx="11384047"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Alec </a:t>
            </a:r>
            <a:r>
              <a:rPr lang="en-US" sz="3600" dirty="0" err="1">
                <a:solidFill>
                  <a:prstClr val="white"/>
                </a:solidFill>
                <a:latin typeface="Calibri Light" panose="020F0302020204030204" pitchFamily="34" charset="0"/>
                <a:cs typeface="Calibri Light" panose="020F0302020204030204" pitchFamily="34" charset="0"/>
              </a:rPr>
              <a:t>Motyer</a:t>
            </a:r>
            <a:r>
              <a:rPr lang="en-US" sz="3600" dirty="0">
                <a:solidFill>
                  <a:prstClr val="white"/>
                </a:solidFill>
                <a:latin typeface="Calibri Light" panose="020F0302020204030204" pitchFamily="34" charset="0"/>
                <a:cs typeface="Calibri Light" panose="020F0302020204030204" pitchFamily="34" charset="0"/>
              </a:rPr>
              <a:t>: “[God] called Moses to a position of faith – to go into this work not expecting to be a different man but expecting a sufficient God.” </a:t>
            </a:r>
          </a:p>
        </p:txBody>
      </p:sp>
    </p:spTree>
    <p:extLst>
      <p:ext uri="{BB962C8B-B14F-4D97-AF65-F5344CB8AC3E}">
        <p14:creationId xmlns:p14="http://schemas.microsoft.com/office/powerpoint/2010/main" val="1735146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God answered, “I will be with you.” </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But Moses protested, “If I go to the people of Israel and tell them, ‘The God of your ancestors has sent me to you,’ they will ask me, ‘What is his name?’ Then what should I tell them?” </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God replied to Moses, “I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AM WHO</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I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AM</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Say this to the people of Israel: I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AM</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has sent me to you.”</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0429409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God answered, “I will be with you.” </a:t>
            </a:r>
          </a:p>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But Moses protested, “If I go to the people of Israel and tell them, ‘The God of your ancestors has sent me to you,’ they will ask me, ‘What is his name?’ Then what should I tell them?” </a:t>
            </a:r>
          </a:p>
          <a:p>
            <a:pPr marL="576263" marR="0" indent="-576263">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God replied to Moses, “I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AM WHO</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I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AM</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Say this to the people of Israel: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AM</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has sent me to you.”</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D2AC2AA-6FC0-1C40-D386-1C7177E8616F}"/>
              </a:ext>
            </a:extLst>
          </p:cNvPr>
          <p:cNvSpPr>
            <a:spLocks noChangeArrowheads="1"/>
          </p:cNvSpPr>
          <p:nvPr/>
        </p:nvSpPr>
        <p:spPr bwMode="auto">
          <a:xfrm>
            <a:off x="357186" y="1226576"/>
            <a:ext cx="11530014" cy="53553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CBEE98E-920F-6093-27C5-22AD4C3A23E6}"/>
              </a:ext>
            </a:extLst>
          </p:cNvPr>
          <p:cNvSpPr txBox="1">
            <a:spLocks noChangeArrowheads="1"/>
          </p:cNvSpPr>
          <p:nvPr/>
        </p:nvSpPr>
        <p:spPr bwMode="auto">
          <a:xfrm>
            <a:off x="380832" y="1380818"/>
            <a:ext cx="11506368" cy="341939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AM = Yahweh</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divine name is the active, present, continuous (imperfect) verb ‘to be.’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is present and active in our lives as our deliverer.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is self-sufficient.</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therefore sufficient to meet our needs.</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797843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God also said to Moses, “Say this to the people of Israel: Yahweh, the God of your ancestors…has sent me to you. This is my eternal name, my name to remember for all generations. </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16 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“And call together all the elders of Israel. Tell them, ‘Yahweh, the God of your ancestors…has appeared to me. He told me, “I have been watching closely, and I see how the Egyptians are treating you.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205922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17 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 have promised to rescue you from your oppression in Egypt. I will lead you to a land flowing with milk and honey.” ’ </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18 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elders of Israel will accept your message. Then you and the elders must go to the king of Egypt and tell him,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the God of the Hebrews, has met with us. So please let us take a three-day journey into the wilderness to offer sacrifices to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our God.’</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001804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“But I know that the king of Egypt will not let you go unless a mighty hand forces him.</a:t>
            </a:r>
          </a:p>
          <a:p>
            <a:pPr marL="576263" marR="0" indent="-576263">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20 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I will raise my hand and strike the Egyptians, performing all kinds of miracles among them. Then at last he will let you go. </a:t>
            </a:r>
          </a:p>
          <a:p>
            <a:pPr marL="576263" indent="-576263">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And I will cause the Egyptians to look favorably on you. They will give you gifts when you go so you will not leave empty-handed.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171788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 	</a:t>
            </a:r>
            <a:r>
              <a:rPr lang="en-US" sz="3800" dirty="0">
                <a:solidFill>
                  <a:schemeClr val="bg1"/>
                </a:solidFill>
                <a:latin typeface="Calibri Light" panose="020F0302020204030204" pitchFamily="34" charset="0"/>
                <a:cs typeface="Calibri Light" panose="020F0302020204030204" pitchFamily="34" charset="0"/>
              </a:rPr>
              <a:t>But Moses protested again, “What if they won’t believe me or listen to me? What if they say,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never appeared to you’?”</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9144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asked him, “What is that in your hand?” “A shepherd’s staff,” Moses replied.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“Throw it down on the ground,”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told him. So Moses threw down the staff, and it turned into a snake! Moses jumped back.</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told him, “Reach out and grab its tail.” So Moses reached out and grabbed it, and it turned back into a shepherd’s staff in his hand.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995858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asked him, “What is that in your hand?” “A shepherd’s staff,” Moses replied.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“Throw it down on the ground,”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told him. So Moses threw down the staff, and it turned</a:t>
            </a:r>
            <a:r>
              <a:rPr lang="en-US" sz="3800" dirty="0">
                <a:solidFill>
                  <a:schemeClr val="bg1"/>
                </a:solidFill>
                <a:latin typeface="Calibri Light" panose="020F0302020204030204" pitchFamily="34" charset="0"/>
                <a:cs typeface="Calibri Light" panose="020F0302020204030204" pitchFamily="34" charset="0"/>
              </a:rPr>
              <a:t> into a snake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Moses jumped back.</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told him, “Reach out and grab its tail.” So Moses reached out and grabbed it, and it turned back into a shepherd’s staff in his hand.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79201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Many years later, </a:t>
            </a:r>
            <a:r>
              <a:rPr lang="en-US" sz="3800" dirty="0">
                <a:solidFill>
                  <a:schemeClr val="bg1"/>
                </a:solidFill>
                <a:latin typeface="Calibri Light" panose="020F0302020204030204" pitchFamily="34" charset="0"/>
                <a:cs typeface="Calibri Light" panose="020F0302020204030204" pitchFamily="34" charset="0"/>
              </a:rPr>
              <a:t>when Moses had grown up</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he went out to visit his own people, the Hebrews, and he saw how hard they were forced to work…</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181998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“Perform this sign…Then they will believe that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the God of their ancestors…really has appeared to you.”</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“Now put your hand inside your cloak.” So Moses put his hand inside his cloak, and when he took it out again, his hand was white as snow with a severe skin disease.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466525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“Now put your hand back into your cloak.” …So Moses put his hand back in, and when he took it out again, it was as healthy as the rest of his body.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“If they do not believe you and are not convinced by the first miraculous sign, they will be convinced by the second sign.”</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643828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But Moses pleaded with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“O Lord, I’m not very good with words. I never have been, and I’m not now, even though you have spoken to me. I get tongue-tied, and my words get tangled.”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71447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asked Moses, “Who makes a person’s mouth? Who decides whether people speak or do not speak, hear or do not hear, see or do not see? Is it not I,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Now go! I will be with you as you speak, and I will instruct you in what to say.”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But Moses again pleaded, “Lord, please! Send anyone else.”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822557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asked Moses, “Who makes a person’s mouth? Who decides whether people speak or do not speak, hear or do not hear, see or do not see? Is it not I,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Now go! I will be with you as you speak, and I will instruct you in what to say.”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13 </a:t>
            </a:r>
            <a:r>
              <a:rPr lang="en-US" sz="3800" baseline="30000" dirty="0">
                <a:solidFill>
                  <a:schemeClr val="bg1"/>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cs typeface="Calibri Light" panose="020F0302020204030204" pitchFamily="34" charset="0"/>
              </a:rPr>
              <a:t>But Moses again pleaded, “Lord, please! Send anyone else.”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0AA3229-5E41-FFAC-3ABF-05501B7E8E82}"/>
              </a:ext>
            </a:extLst>
          </p:cNvPr>
          <p:cNvSpPr>
            <a:spLocks noChangeArrowheads="1"/>
          </p:cNvSpPr>
          <p:nvPr/>
        </p:nvSpPr>
        <p:spPr bwMode="auto">
          <a:xfrm>
            <a:off x="347664" y="2519905"/>
            <a:ext cx="11454695" cy="181693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FF857D9-97CA-58EF-400E-D139E694EC64}"/>
              </a:ext>
            </a:extLst>
          </p:cNvPr>
          <p:cNvSpPr txBox="1">
            <a:spLocks noChangeArrowheads="1"/>
          </p:cNvSpPr>
          <p:nvPr/>
        </p:nvSpPr>
        <p:spPr bwMode="auto">
          <a:xfrm>
            <a:off x="385597" y="2799869"/>
            <a:ext cx="11384047" cy="11726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3900" dirty="0">
                <a:solidFill>
                  <a:prstClr val="white"/>
                </a:solidFill>
                <a:latin typeface="Calibri Light" panose="020F0302020204030204" pitchFamily="34" charset="0"/>
                <a:cs typeface="Calibri Light" panose="020F0302020204030204" pitchFamily="34" charset="0"/>
              </a:rPr>
              <a:t>This is the real reason Moses was complaining; it wasn’t that he was insecure, it’s that he didn’t want to go.</a:t>
            </a:r>
          </a:p>
        </p:txBody>
      </p:sp>
    </p:spTree>
    <p:extLst>
      <p:ext uri="{BB962C8B-B14F-4D97-AF65-F5344CB8AC3E}">
        <p14:creationId xmlns:p14="http://schemas.microsoft.com/office/powerpoint/2010/main" val="407719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80076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became angry with Moses. </a:t>
            </a:r>
          </a:p>
          <a:p>
            <a:pPr marL="576263" indent="-576263">
              <a:lnSpc>
                <a:spcPct val="90000"/>
              </a:lnSpc>
              <a:spcBef>
                <a:spcPts val="600"/>
              </a:spcBef>
            </a:pPr>
            <a:r>
              <a:rPr lang="en-US" sz="3800" dirty="0">
                <a:solidFill>
                  <a:schemeClr val="bg1"/>
                </a:solidFill>
                <a:latin typeface="Calibri Light" panose="020F0302020204030204" pitchFamily="34" charset="0"/>
                <a:cs typeface="Calibri Light" panose="020F0302020204030204" pitchFamily="34" charset="0"/>
              </a:rPr>
              <a:t>	“</a:t>
            </a:r>
            <a:r>
              <a:rPr lang="en-US" sz="3800" dirty="0" smtClean="0">
                <a:solidFill>
                  <a:schemeClr val="bg1"/>
                </a:solidFill>
                <a:latin typeface="Calibri Light" panose="020F0302020204030204" pitchFamily="34" charset="0"/>
                <a:cs typeface="Calibri Light" panose="020F0302020204030204" pitchFamily="34" charset="0"/>
              </a:rPr>
              <a:t>All </a:t>
            </a:r>
            <a:r>
              <a:rPr lang="en-US" sz="3800" dirty="0">
                <a:solidFill>
                  <a:schemeClr val="bg1"/>
                </a:solidFill>
                <a:latin typeface="Calibri Light" panose="020F0302020204030204" pitchFamily="34" charset="0"/>
                <a:cs typeface="Calibri Light" panose="020F0302020204030204" pitchFamily="34" charset="0"/>
              </a:rPr>
              <a:t>right,” he said. “What about your brother, Aaron the Levite? I know he speaks well. And look! He is on his way to meet you now. He will be delighted to see you.”</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877378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80076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became angry with Moses. </a:t>
            </a:r>
          </a:p>
          <a:p>
            <a:pPr marL="576263" indent="-576263">
              <a:lnSpc>
                <a:spcPct val="90000"/>
              </a:lnSpc>
              <a:spcBef>
                <a:spcPts val="600"/>
              </a:spcBef>
            </a:pPr>
            <a:r>
              <a:rPr lang="en-US" sz="3800" dirty="0">
                <a:solidFill>
                  <a:schemeClr val="bg1"/>
                </a:solidFill>
                <a:latin typeface="Calibri Light" panose="020F0302020204030204" pitchFamily="34" charset="0"/>
                <a:cs typeface="Calibri Light" panose="020F0302020204030204" pitchFamily="34" charset="0"/>
              </a:rPr>
              <a:t>	“All right,” he said. “What about your brother, Aaron the Levite? I know he speaks well. And look! He is on his way to meet you now. He will be delighted to see you.”</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15CDA625-8EA6-22EB-606A-420F77A4D3E0}"/>
              </a:ext>
            </a:extLst>
          </p:cNvPr>
          <p:cNvSpPr>
            <a:spLocks noChangeArrowheads="1"/>
          </p:cNvSpPr>
          <p:nvPr/>
        </p:nvSpPr>
        <p:spPr bwMode="auto">
          <a:xfrm>
            <a:off x="357186" y="1874966"/>
            <a:ext cx="11530014" cy="45424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5E2EB250-5557-C6A0-31C3-51D86679019C}"/>
              </a:ext>
            </a:extLst>
          </p:cNvPr>
          <p:cNvSpPr txBox="1">
            <a:spLocks noChangeArrowheads="1"/>
          </p:cNvSpPr>
          <p:nvPr/>
        </p:nvSpPr>
        <p:spPr bwMode="auto">
          <a:xfrm>
            <a:off x="380832" y="2029208"/>
            <a:ext cx="11506368" cy="418576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Was this God’s “second best” for Moses? </a:t>
            </a:r>
          </a:p>
          <a:p>
            <a:pPr marL="460375"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Alec </a:t>
            </a:r>
            <a:r>
              <a:rPr lang="en-US" sz="3600" dirty="0" err="1">
                <a:solidFill>
                  <a:prstClr val="white"/>
                </a:solidFill>
                <a:latin typeface="Calibri Light" panose="020F0302020204030204" pitchFamily="34" charset="0"/>
                <a:cs typeface="Calibri Light" panose="020F0302020204030204" pitchFamily="34" charset="0"/>
              </a:rPr>
              <a:t>Motyer</a:t>
            </a:r>
            <a:r>
              <a:rPr lang="en-US" sz="3600" dirty="0">
                <a:solidFill>
                  <a:prstClr val="white"/>
                </a:solidFill>
                <a:latin typeface="Calibri Light" panose="020F0302020204030204" pitchFamily="34" charset="0"/>
                <a:cs typeface="Calibri Light" panose="020F0302020204030204" pitchFamily="34" charset="0"/>
              </a:rPr>
              <a:t>: “It can be stated as a principle that the Lord always bestows his…blessing in such a way as to expose our weakness and to magnify his grace. Thus, Aaron came on the scene as an antidote to the weakness of Moses’ faith, but as the place of Aaron in the rest of Exodus…shows, he was no divine afterthought but an essential part of the Lord’s plan.” </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66068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Talk to him, and put the words in his mouth. I will be with both of you as you speak, and I will instruct you both in what to do.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Aaron will be your spokesman to the people. He will be your mouthpiece, and you will stand in the place of God for him, telling him what to say.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So Moses went back home to Jethro, his father-in-law. “Please let me return to my relatives in Egypt,” Moses said. “I don’t even know if they are still alive.” “Go in peace,” Jethro replied.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61184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Talk to him, and put the words in his mouth. I will be with both of you as you speak, and I will instruct you both in what to do.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Aaron will be your spokesman to the people. He will be your mouthpiece, and you will stand in the place of God for him, telling him what to say.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Moses went back home to Jethro, his father-in-law.</a:t>
            </a:r>
            <a:r>
              <a:rPr lang="en-US" sz="3800" dirty="0">
                <a:solidFill>
                  <a:schemeClr val="bg1"/>
                </a:solidFill>
                <a:latin typeface="Calibri Light" panose="020F0302020204030204" pitchFamily="34" charset="0"/>
                <a:cs typeface="Calibri Light" panose="020F0302020204030204" pitchFamily="34" charset="0"/>
              </a:rPr>
              <a:t> “Please let me return to my relatives in Egypt,”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Moses said. “I don’t even know if they are still alive.” “Go in peace,” Jethro replied.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070553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Before Moses left Midian,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him, “Return to Egypt, for all those who wanted to kill you have died.”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So Moses took his wife and sons, put them on a donkey, and headed back to the land of Egypt. In his hand he carried the staff of God.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56694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Many years later, when Moses had grown up, </a:t>
            </a:r>
            <a:r>
              <a:rPr lang="en-US" sz="3800" dirty="0">
                <a:solidFill>
                  <a:schemeClr val="bg1"/>
                </a:solidFill>
                <a:latin typeface="Calibri Light" panose="020F0302020204030204" pitchFamily="34" charset="0"/>
                <a:cs typeface="Calibri Light" panose="020F0302020204030204" pitchFamily="34" charset="0"/>
              </a:rPr>
              <a:t>he went out to visit his own people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Hebrews, and he saw how hard they were forced to work…</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E158922-F18A-237B-36DF-7513C65A213B}"/>
              </a:ext>
            </a:extLst>
          </p:cNvPr>
          <p:cNvSpPr>
            <a:spLocks noChangeArrowheads="1"/>
          </p:cNvSpPr>
          <p:nvPr/>
        </p:nvSpPr>
        <p:spPr bwMode="auto">
          <a:xfrm>
            <a:off x="432505" y="2445090"/>
            <a:ext cx="11454695" cy="181693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27EACF4-8860-5638-1329-5467BAF5B9BE}"/>
              </a:ext>
            </a:extLst>
          </p:cNvPr>
          <p:cNvSpPr txBox="1">
            <a:spLocks noChangeArrowheads="1"/>
          </p:cNvSpPr>
          <p:nvPr/>
        </p:nvSpPr>
        <p:spPr bwMode="auto">
          <a:xfrm>
            <a:off x="470438" y="2725054"/>
            <a:ext cx="11384047" cy="12003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4000" dirty="0">
                <a:solidFill>
                  <a:prstClr val="white"/>
                </a:solidFill>
                <a:latin typeface="Calibri Light" panose="020F0302020204030204" pitchFamily="34" charset="0"/>
                <a:cs typeface="Calibri Light" panose="020F0302020204030204" pitchFamily="34" charset="0"/>
              </a:rPr>
              <a:t>Hebrews 11:24: When he grew up, refused to be called the son of Pharaoh’s daughter.</a:t>
            </a:r>
          </a:p>
        </p:txBody>
      </p:sp>
    </p:spTree>
    <p:extLst>
      <p:ext uri="{BB962C8B-B14F-4D97-AF65-F5344CB8AC3E}">
        <p14:creationId xmlns:p14="http://schemas.microsoft.com/office/powerpoint/2010/main" val="283755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Before Moses left Midian,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said to him, “Return to Egypt, for all those who wanted to kill you have died.”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Moses took his wife and sons, put them on a donkey, and headed back to the land of Egypt.</a:t>
            </a:r>
            <a:r>
              <a:rPr lang="en-US" sz="3800" dirty="0">
                <a:solidFill>
                  <a:schemeClr val="bg1"/>
                </a:solidFill>
                <a:latin typeface="Calibri Light" panose="020F0302020204030204" pitchFamily="34" charset="0"/>
                <a:cs typeface="Calibri Light" panose="020F0302020204030204" pitchFamily="34" charset="0"/>
              </a:rPr>
              <a:t> In his hand he carried the staff of God.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075437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Before Moses left Midian,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said to him, “Return to Egypt, for all those who wanted to kill you have died.”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Moses took his wife and sons, put them on a donkey, and headed back to the land of Egypt.</a:t>
            </a:r>
            <a:r>
              <a:rPr lang="en-US" sz="3800" dirty="0">
                <a:solidFill>
                  <a:schemeClr val="bg1"/>
                </a:solidFill>
                <a:latin typeface="Calibri Light" panose="020F0302020204030204" pitchFamily="34" charset="0"/>
                <a:cs typeface="Calibri Light" panose="020F0302020204030204" pitchFamily="34" charset="0"/>
              </a:rPr>
              <a:t> In his hand he carried the staff of God.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F7127C7-E527-C667-9FA2-56BEECCFC173}"/>
              </a:ext>
            </a:extLst>
          </p:cNvPr>
          <p:cNvSpPr>
            <a:spLocks noChangeArrowheads="1"/>
          </p:cNvSpPr>
          <p:nvPr/>
        </p:nvSpPr>
        <p:spPr bwMode="auto">
          <a:xfrm>
            <a:off x="357186" y="1874966"/>
            <a:ext cx="11530014" cy="45424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03585A2-6726-3774-CE32-3569AB0D8D09}"/>
              </a:ext>
            </a:extLst>
          </p:cNvPr>
          <p:cNvSpPr txBox="1">
            <a:spLocks noChangeArrowheads="1"/>
          </p:cNvSpPr>
          <p:nvPr/>
        </p:nvSpPr>
        <p:spPr bwMode="auto">
          <a:xfrm>
            <a:off x="380832" y="2029208"/>
            <a:ext cx="11506368" cy="430271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Francis Schaeffer: “One thing that has encouraged me, as I have wrestled with [my own sense of inadequacy] is the way God used Moses’ rod, a stick of wood…Consider the mighty ways in which God used a dead stick of wood. “God so used a stick of wood” can be a banner cry for each of us. Though we are limited and weak in talent, physical energy and psychological strength, we are not less than a stick of wood…</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41024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Before Moses left Midian,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said to him, “Return to Egypt, for all those who wanted to kill you have died.”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Moses took his wife and sons, put them on a donkey, and headed back to the land of Egypt.</a:t>
            </a:r>
            <a:r>
              <a:rPr lang="en-US" sz="3800" dirty="0">
                <a:solidFill>
                  <a:schemeClr val="bg1"/>
                </a:solidFill>
                <a:latin typeface="Calibri Light" panose="020F0302020204030204" pitchFamily="34" charset="0"/>
                <a:cs typeface="Calibri Light" panose="020F0302020204030204" pitchFamily="34" charset="0"/>
              </a:rPr>
              <a:t> In his hand he carried the staff of God.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F7127C7-E527-C667-9FA2-56BEECCFC173}"/>
              </a:ext>
            </a:extLst>
          </p:cNvPr>
          <p:cNvSpPr>
            <a:spLocks noChangeArrowheads="1"/>
          </p:cNvSpPr>
          <p:nvPr/>
        </p:nvSpPr>
        <p:spPr bwMode="auto">
          <a:xfrm>
            <a:off x="357186" y="1874966"/>
            <a:ext cx="11530014" cy="45424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03585A2-6726-3774-CE32-3569AB0D8D09}"/>
              </a:ext>
            </a:extLst>
          </p:cNvPr>
          <p:cNvSpPr txBox="1">
            <a:spLocks noChangeArrowheads="1"/>
          </p:cNvSpPr>
          <p:nvPr/>
        </p:nvSpPr>
        <p:spPr bwMode="auto">
          <a:xfrm>
            <a:off x="380832" y="2029208"/>
            <a:ext cx="11506368" cy="272382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Francis Schaeffer: “But as the staff of Moses had to become the staff of God, so [I] must become the me of God. Then, I can become useful in God's hands. The Scripture emphasizes that much can come from little if the little is truly [given over] to God.”</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0728620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416729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God’s Sovereignty</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r>
              <a:rPr lang="en-US" sz="3800" dirty="0">
                <a:solidFill>
                  <a:prstClr val="white"/>
                </a:solidFill>
                <a:latin typeface="Calibri Light" panose="020F0302020204030204" pitchFamily="34" charset="0"/>
                <a:cs typeface="Calibri Light" panose="020F0302020204030204" pitchFamily="34" charset="0"/>
              </a:rPr>
              <a:t>God’s ways are different than our ways (Isaiah 55:8)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God is the ever present, ever active, sustainer and deliverer. </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When God calls us, he is incredibly patient with us, and even accounts for our weaknesses </a:t>
            </a:r>
          </a:p>
          <a:p>
            <a:pPr marL="571500" indent="-571500">
              <a:lnSpc>
                <a:spcPct val="90000"/>
              </a:lnSpc>
              <a:spcBef>
                <a:spcPts val="0"/>
              </a:spcBef>
              <a:spcAft>
                <a:spcPts val="600"/>
              </a:spcAft>
            </a:pPr>
            <a:endParaRPr lang="en-US" sz="40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Conclusions</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5040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395800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Human Frailty</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When you tell God that you are “too messed” you aren’t being humble, you’re being arrogant. </a:t>
            </a:r>
          </a:p>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Are you willing to say ’yes’ to God despite your doubts and uncertainties? </a:t>
            </a:r>
          </a:p>
          <a:p>
            <a:pPr marL="571500" indent="-571500">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	If God can use Moses’ rod, he can definitely use you.  </a:t>
            </a:r>
          </a:p>
          <a:p>
            <a:pPr marL="571500" indent="-571500">
              <a:lnSpc>
                <a:spcPct val="90000"/>
              </a:lnSpc>
              <a:spcBef>
                <a:spcPts val="0"/>
              </a:spcBef>
              <a:spcAft>
                <a:spcPts val="0"/>
              </a:spcAft>
            </a:pPr>
            <a:endParaRPr lang="en-US" sz="38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Conclusions</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7080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Many years later, when Moses had grown up, </a:t>
            </a:r>
            <a:r>
              <a:rPr lang="en-US" sz="3800" dirty="0">
                <a:solidFill>
                  <a:schemeClr val="bg1"/>
                </a:solidFill>
                <a:latin typeface="Calibri Light" panose="020F0302020204030204" pitchFamily="34" charset="0"/>
                <a:cs typeface="Calibri Light" panose="020F0302020204030204" pitchFamily="34" charset="0"/>
              </a:rPr>
              <a:t>he went out to visit his own people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Hebrews, and he saw how hard they were forced to work…</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E158922-F18A-237B-36DF-7513C65A213B}"/>
              </a:ext>
            </a:extLst>
          </p:cNvPr>
          <p:cNvSpPr>
            <a:spLocks noChangeArrowheads="1"/>
          </p:cNvSpPr>
          <p:nvPr/>
        </p:nvSpPr>
        <p:spPr bwMode="auto">
          <a:xfrm>
            <a:off x="347664" y="2445090"/>
            <a:ext cx="11454695" cy="181693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27EACF4-8860-5638-1329-5467BAF5B9BE}"/>
              </a:ext>
            </a:extLst>
          </p:cNvPr>
          <p:cNvSpPr txBox="1">
            <a:spLocks noChangeArrowheads="1"/>
          </p:cNvSpPr>
          <p:nvPr/>
        </p:nvSpPr>
        <p:spPr bwMode="auto">
          <a:xfrm>
            <a:off x="385597" y="2824804"/>
            <a:ext cx="11384047" cy="923330"/>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6000" dirty="0">
                <a:solidFill>
                  <a:prstClr val="white"/>
                </a:solidFill>
                <a:latin typeface="Calibri Light" panose="020F0302020204030204" pitchFamily="34" charset="0"/>
                <a:cs typeface="Calibri Light" panose="020F0302020204030204" pitchFamily="34" charset="0"/>
              </a:rPr>
              <a:t>He was a man of conviction!</a:t>
            </a:r>
          </a:p>
        </p:txBody>
      </p:sp>
    </p:spTree>
    <p:extLst>
      <p:ext uri="{BB962C8B-B14F-4D97-AF65-F5344CB8AC3E}">
        <p14:creationId xmlns:p14="http://schemas.microsoft.com/office/powerpoint/2010/main" val="181320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During his visit, he saw an Egyptian beating one of his fellow Hebrews.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After looking in all directions…Moses killed the Egyptian and hid the body in the sand. </a:t>
            </a:r>
          </a:p>
          <a:p>
            <a:pPr marL="573088" indent="-57308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2251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During his visit, he saw an Egyptian beating one of his fellow Hebrews. </a:t>
            </a:r>
          </a:p>
          <a:p>
            <a:pPr marL="573088" indent="-57308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After looking in all directions</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…Moses killed the Egyptian and hid the body in the sand. </a:t>
            </a:r>
          </a:p>
          <a:p>
            <a:pPr marL="573088" indent="-57308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5507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During his visit, he saw an Egyptian beating one of his fellow Hebrews. </a:t>
            </a:r>
          </a:p>
          <a:p>
            <a:pPr marL="573088" indent="-57308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After looking in all directions…Moses killed the Egyptian and hid the body in the sand. </a:t>
            </a:r>
          </a:p>
          <a:p>
            <a:pPr marL="573088" indent="-57308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7E8D817-C757-8649-286E-430963E91DAC}"/>
              </a:ext>
            </a:extLst>
          </p:cNvPr>
          <p:cNvSpPr>
            <a:spLocks noChangeArrowheads="1"/>
          </p:cNvSpPr>
          <p:nvPr/>
        </p:nvSpPr>
        <p:spPr bwMode="auto">
          <a:xfrm>
            <a:off x="347664" y="3509117"/>
            <a:ext cx="11454695" cy="181693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2835F20-CE45-DBAC-8EB8-618BACA3F6CE}"/>
              </a:ext>
            </a:extLst>
          </p:cNvPr>
          <p:cNvSpPr txBox="1">
            <a:spLocks noChangeArrowheads="1"/>
          </p:cNvSpPr>
          <p:nvPr/>
        </p:nvSpPr>
        <p:spPr bwMode="auto">
          <a:xfrm>
            <a:off x="385597" y="3755831"/>
            <a:ext cx="11384047" cy="13111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Moses’ strong sense of justice led him to take matters into his own hands.</a:t>
            </a:r>
          </a:p>
        </p:txBody>
      </p:sp>
    </p:spTree>
    <p:extLst>
      <p:ext uri="{BB962C8B-B14F-4D97-AF65-F5344CB8AC3E}">
        <p14:creationId xmlns:p14="http://schemas.microsoft.com/office/powerpoint/2010/main" val="328996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647</Words>
  <Application>Microsoft Office PowerPoint</Application>
  <PresentationFormat>Widescreen</PresentationFormat>
  <Paragraphs>265</Paragraphs>
  <Slides>54</Slides>
  <Notes>54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54</vt:i4>
      </vt:variant>
    </vt:vector>
  </HeadingPairs>
  <TitlesOfParts>
    <vt:vector size="61" baseType="lpstr">
      <vt:lpstr>ＭＳ Ｐゴシック</vt:lpstr>
      <vt:lpstr>Arial</vt:lpstr>
      <vt:lpstr>Calibri</vt:lpstr>
      <vt:lpstr>Calibri Light</vt:lpstr>
      <vt:lpstr>Cambria</vt:lpstr>
      <vt:lpstr>Century Gothic</vt:lpstr>
      <vt:lpstr>Office Theme</vt:lpstr>
      <vt:lpstr>EXODUS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2023-01-28T21:55:30Z</dcterms:created>
  <dcterms:modified xsi:type="dcterms:W3CDTF">2023-01-28T21:55:40Z</dcterms:modified>
</cp:coreProperties>
</file>