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9" r:id="rId1"/>
  </p:sldMasterIdLst>
  <p:notesMasterIdLst>
    <p:notesMasterId r:id="rId54"/>
  </p:notesMasterIdLst>
  <p:handoutMasterIdLst>
    <p:handoutMasterId r:id="rId55"/>
  </p:handoutMasterIdLst>
  <p:sldIdLst>
    <p:sldId id="257" r:id="rId2"/>
    <p:sldId id="924" r:id="rId3"/>
    <p:sldId id="860" r:id="rId4"/>
    <p:sldId id="867" r:id="rId5"/>
    <p:sldId id="926" r:id="rId6"/>
    <p:sldId id="964" r:id="rId7"/>
    <p:sldId id="965" r:id="rId8"/>
    <p:sldId id="967" r:id="rId9"/>
    <p:sldId id="1031" r:id="rId10"/>
    <p:sldId id="1030" r:id="rId11"/>
    <p:sldId id="1032" r:id="rId12"/>
    <p:sldId id="1033" r:id="rId13"/>
    <p:sldId id="963" r:id="rId14"/>
    <p:sldId id="945" r:id="rId15"/>
    <p:sldId id="995" r:id="rId16"/>
    <p:sldId id="1035" r:id="rId17"/>
    <p:sldId id="969" r:id="rId18"/>
    <p:sldId id="1034" r:id="rId19"/>
    <p:sldId id="974" r:id="rId20"/>
    <p:sldId id="1036" r:id="rId21"/>
    <p:sldId id="1038" r:id="rId22"/>
    <p:sldId id="1042" r:id="rId23"/>
    <p:sldId id="1039" r:id="rId24"/>
    <p:sldId id="975" r:id="rId25"/>
    <p:sldId id="1010" r:id="rId26"/>
    <p:sldId id="1013" r:id="rId27"/>
    <p:sldId id="1011" r:id="rId28"/>
    <p:sldId id="1023" r:id="rId29"/>
    <p:sldId id="1014" r:id="rId30"/>
    <p:sldId id="1024" r:id="rId31"/>
    <p:sldId id="982" r:id="rId32"/>
    <p:sldId id="1025" r:id="rId33"/>
    <p:sldId id="1026" r:id="rId34"/>
    <p:sldId id="1027" r:id="rId35"/>
    <p:sldId id="986" r:id="rId36"/>
    <p:sldId id="1015" r:id="rId37"/>
    <p:sldId id="999" r:id="rId38"/>
    <p:sldId id="1001" r:id="rId39"/>
    <p:sldId id="991" r:id="rId40"/>
    <p:sldId id="992" r:id="rId41"/>
    <p:sldId id="1028" r:id="rId42"/>
    <p:sldId id="958" r:id="rId43"/>
    <p:sldId id="1029" r:id="rId44"/>
    <p:sldId id="878" r:id="rId45"/>
    <p:sldId id="880" r:id="rId46"/>
    <p:sldId id="881" r:id="rId47"/>
    <p:sldId id="1017" r:id="rId48"/>
    <p:sldId id="1043" r:id="rId49"/>
    <p:sldId id="1040" r:id="rId50"/>
    <p:sldId id="1021" r:id="rId51"/>
    <p:sldId id="1041" r:id="rId52"/>
    <p:sldId id="626" r:id="rId53"/>
  </p:sldIdLst>
  <p:sldSz cx="9144000" cy="6858000" type="letter"/>
  <p:notesSz cx="6858000" cy="9144000"/>
  <p:kinsoku lang="ja-JP" invalStChars="" invalEndChars="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F3F9"/>
    <a:srgbClr val="3B3B3B"/>
    <a:srgbClr val="6B6B6B"/>
    <a:srgbClr val="000000"/>
    <a:srgbClr val="000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49" autoAdjust="0"/>
    <p:restoredTop sz="94660"/>
  </p:normalViewPr>
  <p:slideViewPr>
    <p:cSldViewPr>
      <p:cViewPr varScale="1">
        <p:scale>
          <a:sx n="83" d="100"/>
          <a:sy n="83" d="100"/>
        </p:scale>
        <p:origin x="544" y="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56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US" sz="1200" b="0"/>
              <a:t>Page </a:t>
            </a:r>
            <a:fld id="{3BA3F2A0-BD49-4831-93FE-9929813F1923}" type="slidenum">
              <a:rPr lang="en-US" sz="1200" b="0"/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US" sz="1200" b="0"/>
          </a:p>
        </p:txBody>
      </p:sp>
    </p:spTree>
    <p:extLst>
      <p:ext uri="{BB962C8B-B14F-4D97-AF65-F5344CB8AC3E}">
        <p14:creationId xmlns:p14="http://schemas.microsoft.com/office/powerpoint/2010/main" val="3883755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US" sz="1200" b="0"/>
              <a:t>Page </a:t>
            </a:r>
            <a:fld id="{7DFDF4FF-6496-4C78-B234-565E6726F705}" type="slidenum">
              <a:rPr lang="en-US" sz="1200" b="0"/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US" sz="1200" b="0"/>
          </a:p>
        </p:txBody>
      </p:sp>
      <p:sp>
        <p:nvSpPr>
          <p:cNvPr id="8192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5980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67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12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971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12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674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938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43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456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551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696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5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272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170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502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469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988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324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195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071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356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314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56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4395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37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015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882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7863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271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248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8990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8189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2334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48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6198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4928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8349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1784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8898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1191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7288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1144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9144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341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11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6418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9732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2308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50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61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08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36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33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Ø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Ø"/>
        <a:defRPr sz="4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971800"/>
            <a:ext cx="8077200" cy="2514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6600" dirty="0" smtClean="0"/>
              <a:t>Twelve Keys to</a:t>
            </a:r>
            <a:br>
              <a:rPr lang="en-US" sz="6600" dirty="0" smtClean="0"/>
            </a:br>
            <a:r>
              <a:rPr lang="en-US" sz="6600" dirty="0" smtClean="0"/>
              <a:t>  Good Body Life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relatively more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mature believers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must know the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</a:t>
            </a:r>
            <a:r>
              <a:rPr lang="en-US" sz="5400" b="0" dirty="0" smtClean="0">
                <a:latin typeface="Times New Roman" pitchFamily="18" charset="0"/>
              </a:rPr>
              <a:t>word</a:t>
            </a:r>
            <a:endParaRPr lang="en-US" sz="5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relatively more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mature believers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must know the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word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must </a:t>
            </a:r>
            <a:r>
              <a:rPr lang="en-US" sz="5400" b="0" dirty="0">
                <a:latin typeface="Times New Roman" pitchFamily="18" charset="0"/>
              </a:rPr>
              <a:t>exhibit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good </a:t>
            </a:r>
            <a:r>
              <a:rPr lang="en-US" sz="5400" b="0" dirty="0" smtClean="0">
                <a:latin typeface="Times New Roman" pitchFamily="18" charset="0"/>
              </a:rPr>
              <a:t>character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relatively more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mature believers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must know the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word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must </a:t>
            </a:r>
            <a:r>
              <a:rPr lang="en-US" sz="5400" b="0" dirty="0">
                <a:latin typeface="Times New Roman" pitchFamily="18" charset="0"/>
              </a:rPr>
              <a:t>exhibit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good </a:t>
            </a:r>
            <a:r>
              <a:rPr lang="en-US" sz="5400" b="0" dirty="0" smtClean="0">
                <a:latin typeface="Times New Roman" pitchFamily="18" charset="0"/>
              </a:rPr>
              <a:t>character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people follow </a:t>
            </a:r>
            <a:br>
              <a:rPr lang="en-US" sz="5400" b="0" dirty="0" smtClean="0">
                <a:latin typeface="Times New Roman" pitchFamily="18" charset="0"/>
              </a:rPr>
            </a:br>
            <a:r>
              <a:rPr lang="en-US" sz="5400" b="0" dirty="0" smtClean="0">
                <a:latin typeface="Times New Roman" pitchFamily="18" charset="0"/>
              </a:rPr>
              <a:t>   them</a:t>
            </a:r>
            <a:endParaRPr lang="en-US" sz="5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leaders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r>
              <a:rPr lang="en-US" sz="5400" b="0" dirty="0" smtClean="0">
                <a:latin typeface="Times New Roman" pitchFamily="18" charset="0"/>
              </a:rPr>
              <a:t/>
            </a:r>
            <a:br>
              <a:rPr lang="en-US" sz="5400" b="0" dirty="0" smtClean="0">
                <a:latin typeface="Times New Roman" pitchFamily="18" charset="0"/>
              </a:rPr>
            </a:br>
            <a:r>
              <a:rPr lang="en-US" sz="5400" b="0" dirty="0" smtClean="0">
                <a:latin typeface="Times New Roman" pitchFamily="18" charset="0"/>
              </a:rPr>
              <a:t>   serve </a:t>
            </a:r>
            <a:endParaRPr lang="en-US" sz="5400" b="0" dirty="0">
              <a:latin typeface="Times New Roman" pitchFamily="18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28600" y="2667000"/>
            <a:ext cx="8686800" cy="4038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4800" b="0" dirty="0">
                <a:latin typeface="Times New Roman" pitchFamily="18" charset="0"/>
              </a:rPr>
              <a:t>Mk 10:42-5 So Jesus called them together and said, “You know that in this world kings are tyrants, and officials lord it over the people beneath them.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4800" b="0" dirty="0">
                <a:latin typeface="Times New Roman" pitchFamily="18" charset="0"/>
              </a:rPr>
              <a:t>But among you it should be quite different.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leaders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>
                <a:latin typeface="Times New Roman" pitchFamily="18" charset="0"/>
              </a:rPr>
              <a:t>1. Proper attitude toward leaders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serve 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28600" y="2209800"/>
            <a:ext cx="8915400" cy="457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4800" b="0" dirty="0">
                <a:latin typeface="Times New Roman" pitchFamily="18" charset="0"/>
              </a:rPr>
              <a:t>Whoever wants to be a leader among you must be your servant, and whoever wants to be first must be the slave of all.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leaders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>
                <a:latin typeface="Times New Roman" pitchFamily="18" charset="0"/>
              </a:rPr>
              <a:t>1. Proper attitude toward leaders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serve 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28600" y="2209800"/>
            <a:ext cx="8915400" cy="457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4800" b="0" dirty="0">
                <a:latin typeface="Times New Roman" pitchFamily="18" charset="0"/>
              </a:rPr>
              <a:t>Whoever wants to be a leader among you must be your servant, and whoever wants to be first must be the slave of all. 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4800" b="0" dirty="0">
                <a:latin typeface="Times New Roman" pitchFamily="18" charset="0"/>
              </a:rPr>
              <a:t>For even I, the Son of Man, came here not to be served but to serve others, and to give my life as a ransom for many.”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 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2362200" y="2819400"/>
            <a:ext cx="57150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6000" b="0" dirty="0">
                <a:latin typeface="Times New Roman" pitchFamily="18" charset="0"/>
              </a:rPr>
              <a:t>Recognized, not </a:t>
            </a:r>
            <a:br>
              <a:rPr lang="en-US" sz="6000" b="0" dirty="0">
                <a:latin typeface="Times New Roman" pitchFamily="18" charset="0"/>
              </a:rPr>
            </a:br>
            <a:r>
              <a:rPr lang="en-US" sz="6000" b="0" dirty="0">
                <a:latin typeface="Times New Roman" pitchFamily="18" charset="0"/>
              </a:rPr>
              <a:t>      made leaders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505200" y="152400"/>
            <a:ext cx="54864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provision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5400" smtClean="0"/>
              <a:t>5:11 Therefore encourage one another and build each other up, just as in fact you are doing.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505200" y="152400"/>
            <a:ext cx="54864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provision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28600" y="4419600"/>
            <a:ext cx="41148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Environment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Equipping</a:t>
            </a:r>
            <a:endParaRPr lang="en-US" sz="5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505200" y="152400"/>
            <a:ext cx="54864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provision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28600" y="4419600"/>
            <a:ext cx="41148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Environment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Equipping</a:t>
            </a:r>
            <a:endParaRPr lang="en-US" sz="5400" b="0" dirty="0">
              <a:latin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3400" y="1752600"/>
            <a:ext cx="7772400" cy="259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FF0000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Eph. 4:11-12 And He gave [</a:t>
            </a:r>
            <a:r>
              <a:rPr lang="en-US" sz="4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leaders</a:t>
            </a:r>
            <a:r>
              <a:rPr lang="en-US" sz="4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], for the equipping of the saints for the work of service, to the building up of the body of Christ</a:t>
            </a:r>
          </a:p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endParaRPr lang="en-US" sz="72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505200" y="152400"/>
            <a:ext cx="54864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provision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28600" y="4419600"/>
            <a:ext cx="41148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Environment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Equipping</a:t>
            </a:r>
            <a:endParaRPr lang="en-US" sz="5400" b="0" dirty="0">
              <a:latin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3400" y="1752600"/>
            <a:ext cx="7772400" cy="259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FF0000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Eph. 4:11-12 And He gave [</a:t>
            </a:r>
            <a:r>
              <a:rPr lang="en-US" sz="4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leaders</a:t>
            </a:r>
            <a:r>
              <a:rPr lang="en-US" sz="4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], for the equipping of the saints for the work of service, to the building up of the body of Christ</a:t>
            </a:r>
          </a:p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endParaRPr lang="en-US" sz="72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4191000" y="3352800"/>
            <a:ext cx="2438400" cy="1981200"/>
          </a:xfrm>
          <a:prstGeom prst="straightConnector1">
            <a:avLst/>
          </a:prstGeom>
          <a:solidFill>
            <a:schemeClr val="bg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352800" y="5105400"/>
            <a:ext cx="25908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FF0000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400" b="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diakonia</a:t>
            </a:r>
            <a:endParaRPr lang="en-US" sz="4400" b="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ministry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505200" y="152400"/>
            <a:ext cx="54864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provision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28600" y="4419600"/>
            <a:ext cx="41148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Environment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Equipping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Support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505200" y="152400"/>
            <a:ext cx="54864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provision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protection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505200" y="152400"/>
            <a:ext cx="54864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provision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protection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4800" y="5181600"/>
            <a:ext cx="41148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Bad players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505200" y="152400"/>
            <a:ext cx="54864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provision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protection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4800" y="5181600"/>
            <a:ext cx="41148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Bad players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False doctrine</a:t>
            </a:r>
            <a:endParaRPr lang="en-US" sz="5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505200" y="152400"/>
            <a:ext cx="54864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provision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protection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direction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09600" y="4648200"/>
            <a:ext cx="36576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Based on God’s </a:t>
            </a:r>
            <a:r>
              <a:rPr lang="en-US" sz="5400" b="0" dirty="0" smtClean="0">
                <a:latin typeface="Times New Roman" pitchFamily="18" charset="0"/>
              </a:rPr>
              <a:t>word</a:t>
            </a:r>
            <a:endParaRPr lang="en-US" sz="5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505200" y="152400"/>
            <a:ext cx="54864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provision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protection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direction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09600" y="4648200"/>
            <a:ext cx="36576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Based on God’s word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Wisdom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505200" y="152400"/>
            <a:ext cx="54864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provision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protection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direction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09600" y="4648200"/>
            <a:ext cx="46482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Only applies to the operation of the ministry</a:t>
            </a:r>
            <a:endParaRPr lang="en-US" sz="5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1" grpId="0" uiExpand="1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relatively more </a:t>
            </a:r>
            <a:br>
              <a:rPr lang="en-US" sz="5400" b="0">
                <a:latin typeface="Times New Roman" pitchFamily="18" charset="0"/>
              </a:rPr>
            </a:br>
            <a:r>
              <a:rPr lang="en-US" sz="5400" b="0">
                <a:latin typeface="Times New Roman" pitchFamily="18" charset="0"/>
              </a:rPr>
              <a:t>   mature believers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called by God to </a:t>
            </a:r>
            <a:br>
              <a:rPr lang="en-US" sz="5400" b="0">
                <a:latin typeface="Times New Roman" pitchFamily="18" charset="0"/>
              </a:rPr>
            </a:br>
            <a:r>
              <a:rPr lang="en-US" sz="5400" b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provision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protection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direction</a:t>
            </a:r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3200400" y="152400"/>
            <a:ext cx="59436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Prov 10:21 The godly give good advice, but fools are destroyed by their lack of common sense.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12:15 Fools think they need no advice, but the wise listen to others.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endParaRPr lang="en-US" sz="5400" b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relatively more </a:t>
            </a:r>
            <a:br>
              <a:rPr lang="en-US" sz="5400" b="0">
                <a:latin typeface="Times New Roman" pitchFamily="18" charset="0"/>
              </a:rPr>
            </a:br>
            <a:r>
              <a:rPr lang="en-US" sz="5400" b="0">
                <a:latin typeface="Times New Roman" pitchFamily="18" charset="0"/>
              </a:rPr>
              <a:t>   mature believers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called by God to </a:t>
            </a:r>
            <a:br>
              <a:rPr lang="en-US" sz="5400" b="0">
                <a:latin typeface="Times New Roman" pitchFamily="18" charset="0"/>
              </a:rPr>
            </a:br>
            <a:r>
              <a:rPr lang="en-US" sz="5400" b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provision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protection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direction</a:t>
            </a:r>
          </a:p>
        </p:txBody>
      </p:sp>
      <p:sp>
        <p:nvSpPr>
          <p:cNvPr id="32775" name="Rectangle 6"/>
          <p:cNvSpPr>
            <a:spLocks noChangeArrowheads="1"/>
          </p:cNvSpPr>
          <p:nvPr/>
        </p:nvSpPr>
        <p:spPr bwMode="auto">
          <a:xfrm>
            <a:off x="3200400" y="152400"/>
            <a:ext cx="59436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4800" b="0" dirty="0">
                <a:latin typeface="Times New Roman" pitchFamily="18" charset="0"/>
              </a:rPr>
              <a:t>Prov. </a:t>
            </a:r>
            <a:r>
              <a:rPr lang="en-US" sz="4800" b="0" dirty="0" smtClean="0">
                <a:latin typeface="Times New Roman" pitchFamily="18" charset="0"/>
              </a:rPr>
              <a:t>13:13-14 </a:t>
            </a:r>
            <a:r>
              <a:rPr lang="en-US" sz="4800" b="0" dirty="0">
                <a:latin typeface="Times New Roman" pitchFamily="18" charset="0"/>
              </a:rPr>
              <a:t>People who despise advice will find themselves in trouble; those who respect it will succeed. 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4800" b="0" dirty="0">
                <a:latin typeface="Times New Roman" pitchFamily="18" charset="0"/>
              </a:rPr>
              <a:t>The advice of the wise is like a life-giving fountain; those who accept it avoid the snares of death.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relatively more </a:t>
            </a:r>
            <a:br>
              <a:rPr lang="en-US" sz="5400" b="0">
                <a:latin typeface="Times New Roman" pitchFamily="18" charset="0"/>
              </a:rPr>
            </a:br>
            <a:r>
              <a:rPr lang="en-US" sz="5400" b="0">
                <a:latin typeface="Times New Roman" pitchFamily="18" charset="0"/>
              </a:rPr>
              <a:t>   mature believers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called by God to </a:t>
            </a:r>
            <a:br>
              <a:rPr lang="en-US" sz="5400" b="0">
                <a:latin typeface="Times New Roman" pitchFamily="18" charset="0"/>
              </a:rPr>
            </a:br>
            <a:r>
              <a:rPr lang="en-US" sz="5400" b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provision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protection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direction</a:t>
            </a:r>
          </a:p>
        </p:txBody>
      </p:sp>
      <p:sp>
        <p:nvSpPr>
          <p:cNvPr id="34823" name="Rectangle 6"/>
          <p:cNvSpPr>
            <a:spLocks noChangeArrowheads="1"/>
          </p:cNvSpPr>
          <p:nvPr/>
        </p:nvSpPr>
        <p:spPr bwMode="auto">
          <a:xfrm>
            <a:off x="3200400" y="152400"/>
            <a:ext cx="59436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4800" b="0">
                <a:latin typeface="Times New Roman" pitchFamily="18" charset="0"/>
              </a:rPr>
              <a:t>Prov. 23:9 Don’t waste your breath on fools, for they will despise the wisest advice.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4800" b="0">
                <a:latin typeface="Times New Roman" pitchFamily="18" charset="0"/>
              </a:rPr>
              <a:t>Prov. 12:1 Whoever loves discipline loves knowledge, 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4800" b="0">
                <a:latin typeface="Times New Roman" pitchFamily="18" charset="0"/>
              </a:rPr>
              <a:t>But he who hates reproof is stupid.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relatively more </a:t>
            </a:r>
            <a:br>
              <a:rPr lang="en-US" sz="5400" b="0">
                <a:latin typeface="Times New Roman" pitchFamily="18" charset="0"/>
              </a:rPr>
            </a:br>
            <a:r>
              <a:rPr lang="en-US" sz="5400" b="0">
                <a:latin typeface="Times New Roman" pitchFamily="18" charset="0"/>
              </a:rPr>
              <a:t>   mature believers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called by God to </a:t>
            </a:r>
            <a:br>
              <a:rPr lang="en-US" sz="5400" b="0">
                <a:latin typeface="Times New Roman" pitchFamily="18" charset="0"/>
              </a:rPr>
            </a:br>
            <a:r>
              <a:rPr lang="en-US" sz="5400" b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provision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protection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direction</a:t>
            </a:r>
          </a:p>
        </p:txBody>
      </p:sp>
      <p:sp>
        <p:nvSpPr>
          <p:cNvPr id="36871" name="Rectangle 6"/>
          <p:cNvSpPr>
            <a:spLocks noChangeArrowheads="1"/>
          </p:cNvSpPr>
          <p:nvPr/>
        </p:nvSpPr>
        <p:spPr bwMode="auto">
          <a:xfrm>
            <a:off x="2743200" y="152400"/>
            <a:ext cx="6400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4800" b="0">
                <a:latin typeface="Times New Roman" pitchFamily="18" charset="0"/>
              </a:rPr>
              <a:t>Prov. 15:32 He who neglects discipline despises himself, 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4800" b="0">
                <a:latin typeface="Times New Roman" pitchFamily="18" charset="0"/>
              </a:rPr>
              <a:t>But he who listens to reproof acquires understanding. 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4800" b="0">
                <a:latin typeface="Times New Roman" pitchFamily="18" charset="0"/>
              </a:rPr>
              <a:t>29:1 A man who hardens his neck after much reproof 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4800" b="0">
                <a:latin typeface="Times New Roman" pitchFamily="18" charset="0"/>
              </a:rPr>
              <a:t>Will suddenly be broken beyond remedy.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relatively more </a:t>
            </a:r>
            <a:br>
              <a:rPr lang="en-US" sz="5400" b="0">
                <a:latin typeface="Times New Roman" pitchFamily="18" charset="0"/>
              </a:rPr>
            </a:br>
            <a:r>
              <a:rPr lang="en-US" sz="5400" b="0">
                <a:latin typeface="Times New Roman" pitchFamily="18" charset="0"/>
              </a:rPr>
              <a:t>   mature believers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called by God to </a:t>
            </a:r>
            <a:br>
              <a:rPr lang="en-US" sz="5400" b="0">
                <a:latin typeface="Times New Roman" pitchFamily="18" charset="0"/>
              </a:rPr>
            </a:br>
            <a:r>
              <a:rPr lang="en-US" sz="5400" b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provision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protection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- direction</a:t>
            </a:r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2743200" y="152400"/>
            <a:ext cx="6400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4800" b="0">
                <a:latin typeface="Times New Roman" pitchFamily="18" charset="0"/>
              </a:rPr>
              <a:t>Prov. 17:10 A rebuke goes deeper into one who has understanding 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4800" b="0">
                <a:latin typeface="Times New Roman" pitchFamily="18" charset="0"/>
              </a:rPr>
              <a:t>Than a hundred blows into a fool.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4800" b="0">
                <a:latin typeface="Times New Roman" pitchFamily="18" charset="0"/>
              </a:rPr>
              <a:t>Prov. 9:8 Do not rebuke a mocker or he will hate you; 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4800" b="0">
                <a:latin typeface="Times New Roman" pitchFamily="18" charset="0"/>
              </a:rPr>
              <a:t>rebuke a wise man and he will love you.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provision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protection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direction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</a:t>
            </a:r>
            <a:r>
              <a:rPr lang="en-US" sz="5400" b="0" dirty="0">
                <a:latin typeface="Times New Roman" pitchFamily="18" charset="0"/>
              </a:rPr>
              <a:t>called by God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serve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provision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protection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direction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- motivation</a:t>
            </a:r>
            <a:endParaRPr lang="en-US" sz="5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40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</a:t>
            </a:r>
            <a:r>
              <a:rPr lang="en-US" sz="5400" b="0" dirty="0" smtClean="0">
                <a:latin typeface="Times New Roman" pitchFamily="18" charset="0"/>
              </a:rPr>
              <a:t>leaders NOT?</a:t>
            </a:r>
            <a:endParaRPr lang="en-US" sz="5400" b="0" dirty="0">
              <a:latin typeface="Times New Roman" pitchFamily="18" charset="0"/>
            </a:endParaRP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Not clergy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Not parents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Not priests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Not mini-gods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7475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3429000" y="152400"/>
            <a:ext cx="5486400" cy="640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authoritative re.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how the church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is run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accountable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scripture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accountable to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other leaders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leaders in the Lord’s work. </a:t>
            </a:r>
            <a:r>
              <a:rPr lang="en-US" sz="4800" u="sng" smtClean="0"/>
              <a:t>They work hard among you</a:t>
            </a:r>
            <a:r>
              <a:rPr lang="en-US" sz="4800" smtClean="0"/>
              <a:t>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</a:t>
            </a:r>
            <a:r>
              <a:rPr lang="en-US" sz="4800" u="sng" smtClean="0"/>
              <a:t>because of their work</a:t>
            </a:r>
            <a:r>
              <a:rPr lang="en-US" sz="4800" smtClean="0"/>
              <a:t>. And remember to live peaceably with each other.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295400" y="4953000"/>
            <a:ext cx="56388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leaders in the Lord’s work. </a:t>
            </a:r>
            <a:r>
              <a:rPr lang="en-US" sz="4800" u="sng" smtClean="0"/>
              <a:t>They work hard among you</a:t>
            </a:r>
            <a:r>
              <a:rPr lang="en-US" sz="4800" smtClean="0"/>
              <a:t>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</a:t>
            </a:r>
            <a:r>
              <a:rPr lang="en-US" sz="4800" u="sng" smtClean="0"/>
              <a:t>because of their work</a:t>
            </a:r>
            <a:r>
              <a:rPr lang="en-US" sz="4800" smtClean="0"/>
              <a:t>. And remember to live peaceably with each other.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838200" y="457200"/>
            <a:ext cx="6629400" cy="1828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sz="5400" b="0">
                <a:latin typeface="Times New Roman" pitchFamily="18" charset="0"/>
              </a:rPr>
              <a:t>Respect needs to be earned in advance through proven service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leaders in the Lord’s work. </a:t>
            </a:r>
            <a:r>
              <a:rPr lang="en-US" sz="4800" u="sng" smtClean="0"/>
              <a:t>They work hard among you</a:t>
            </a:r>
            <a:r>
              <a:rPr lang="en-US" sz="4800" smtClean="0"/>
              <a:t>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</a:t>
            </a:r>
            <a:r>
              <a:rPr lang="en-US" sz="4800" u="sng" smtClean="0"/>
              <a:t>because of their work</a:t>
            </a:r>
            <a:r>
              <a:rPr lang="en-US" sz="4800" smtClean="0"/>
              <a:t>. And remember to live peaceably with each other.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8200" y="457200"/>
            <a:ext cx="6629400" cy="1828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sz="5400" b="0">
                <a:latin typeface="Times New Roman" pitchFamily="18" charset="0"/>
              </a:rPr>
              <a:t>Respect needs to be earned in advance through proven service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667000" y="152400"/>
            <a:ext cx="63246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5000"/>
              </a:spcBef>
              <a:buClr>
                <a:schemeClr val="tx2"/>
              </a:buClr>
            </a:pPr>
            <a:r>
              <a:rPr lang="en-US" sz="4800" b="0" dirty="0" smtClean="0">
                <a:latin typeface="Times New Roman" pitchFamily="18" charset="0"/>
              </a:rPr>
              <a:t>Being a good follower:</a:t>
            </a:r>
          </a:p>
          <a:p>
            <a:pPr>
              <a:lnSpc>
                <a:spcPct val="77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800" b="0" dirty="0" smtClean="0">
                <a:latin typeface="Times New Roman" pitchFamily="18" charset="0"/>
              </a:rPr>
              <a:t>Be </a:t>
            </a:r>
            <a:r>
              <a:rPr lang="en-US" sz="4800" b="0" dirty="0">
                <a:latin typeface="Times New Roman" pitchFamily="18" charset="0"/>
              </a:rPr>
              <a:t>inclined to go their </a:t>
            </a:r>
            <a:br>
              <a:rPr lang="en-US" sz="4800" b="0" dirty="0">
                <a:latin typeface="Times New Roman" pitchFamily="18" charset="0"/>
              </a:rPr>
            </a:br>
            <a:r>
              <a:rPr lang="en-US" sz="4800" b="0" dirty="0">
                <a:latin typeface="Times New Roman" pitchFamily="18" charset="0"/>
              </a:rPr>
              <a:t>   direction</a:t>
            </a:r>
          </a:p>
          <a:p>
            <a:pPr>
              <a:lnSpc>
                <a:spcPct val="70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800" b="0" dirty="0">
                <a:latin typeface="Times New Roman" pitchFamily="18" charset="0"/>
              </a:rPr>
              <a:t>Appreciate their work</a:t>
            </a:r>
          </a:p>
          <a:p>
            <a:pPr>
              <a:lnSpc>
                <a:spcPct val="70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800" b="0" dirty="0">
                <a:latin typeface="Times New Roman" pitchFamily="18" charset="0"/>
              </a:rPr>
              <a:t>Defer on judgment </a:t>
            </a:r>
            <a:br>
              <a:rPr lang="en-US" sz="4800" b="0" dirty="0">
                <a:latin typeface="Times New Roman" pitchFamily="18" charset="0"/>
              </a:rPr>
            </a:br>
            <a:r>
              <a:rPr lang="en-US" sz="4800" b="0" dirty="0">
                <a:latin typeface="Times New Roman" pitchFamily="18" charset="0"/>
              </a:rPr>
              <a:t>   calls</a:t>
            </a:r>
          </a:p>
          <a:p>
            <a:pPr>
              <a:lnSpc>
                <a:spcPct val="70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800" b="0" dirty="0">
                <a:latin typeface="Times New Roman" pitchFamily="18" charset="0"/>
              </a:rPr>
              <a:t>Don’t give them </a:t>
            </a:r>
            <a:br>
              <a:rPr lang="en-US" sz="4800" b="0" dirty="0">
                <a:latin typeface="Times New Roman" pitchFamily="18" charset="0"/>
              </a:rPr>
            </a:br>
            <a:r>
              <a:rPr lang="en-US" sz="4800" b="0" dirty="0">
                <a:latin typeface="Times New Roman" pitchFamily="18" charset="0"/>
              </a:rPr>
              <a:t>   unnecessary flack</a:t>
            </a:r>
          </a:p>
          <a:p>
            <a:pPr>
              <a:lnSpc>
                <a:spcPct val="70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800" b="0" dirty="0">
                <a:latin typeface="Times New Roman" pitchFamily="18" charset="0"/>
              </a:rPr>
              <a:t>Feel free to question </a:t>
            </a:r>
            <a:br>
              <a:rPr lang="en-US" sz="4800" b="0" dirty="0">
                <a:latin typeface="Times New Roman" pitchFamily="18" charset="0"/>
              </a:rPr>
            </a:br>
            <a:r>
              <a:rPr lang="en-US" sz="4800" b="0" dirty="0">
                <a:latin typeface="Times New Roman" pitchFamily="18" charset="0"/>
              </a:rPr>
              <a:t>   </a:t>
            </a:r>
            <a:r>
              <a:rPr lang="en-US" sz="4800" b="0" dirty="0" smtClean="0">
                <a:latin typeface="Times New Roman" pitchFamily="18" charset="0"/>
              </a:rPr>
              <a:t>respectfully</a:t>
            </a:r>
            <a:endParaRPr lang="en-US" sz="4800" b="0" dirty="0"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800" b="0" dirty="0" smtClean="0">
                <a:latin typeface="Times New Roman" pitchFamily="18" charset="0"/>
              </a:rPr>
              <a:t>Accept that they may </a:t>
            </a:r>
            <a:br>
              <a:rPr lang="en-US" sz="4800" b="0" dirty="0" smtClean="0">
                <a:latin typeface="Times New Roman" pitchFamily="18" charset="0"/>
              </a:rPr>
            </a:br>
            <a:r>
              <a:rPr lang="en-US" sz="4800" b="0" dirty="0" smtClean="0">
                <a:latin typeface="Times New Roman" pitchFamily="18" charset="0"/>
              </a:rPr>
              <a:t>   make mistakes</a:t>
            </a:r>
            <a:endParaRPr lang="en-US" sz="48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71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</a:t>
            </a:r>
            <a:r>
              <a:rPr lang="en-US" sz="4800" u="sng" smtClean="0"/>
              <a:t>respect</a:t>
            </a:r>
            <a:r>
              <a:rPr lang="en-US" sz="4800" smtClean="0"/>
              <a:t> those who are your leaders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</a:t>
            </a:r>
            <a:r>
              <a:rPr lang="en-US" sz="4800" u="sng" smtClean="0"/>
              <a:t>Think highly of them</a:t>
            </a:r>
            <a:r>
              <a:rPr lang="en-US" sz="4800" smtClean="0"/>
              <a:t> and give them your </a:t>
            </a:r>
            <a:r>
              <a:rPr lang="en-US" sz="4800" u="sng" smtClean="0"/>
              <a:t>wholehearted love</a:t>
            </a:r>
            <a:r>
              <a:rPr lang="en-US" sz="4800" smtClean="0"/>
              <a:t> because of their work. And remember to live peaceably with each other.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429000" y="152400"/>
            <a:ext cx="5638800" cy="259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Respecting leaders: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Strengthens them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Strengthens the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church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713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</a:t>
            </a:r>
            <a:r>
              <a:rPr lang="en-US" sz="4800" u="sng" smtClean="0"/>
              <a:t>respect</a:t>
            </a:r>
            <a:r>
              <a:rPr lang="en-US" sz="4800" smtClean="0"/>
              <a:t> those who are your leaders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</a:t>
            </a:r>
            <a:r>
              <a:rPr lang="en-US" sz="4800" u="sng" smtClean="0"/>
              <a:t>Think highly of them</a:t>
            </a:r>
            <a:r>
              <a:rPr lang="en-US" sz="4800" smtClean="0"/>
              <a:t> and give them your </a:t>
            </a:r>
            <a:r>
              <a:rPr lang="en-US" sz="4800" u="sng" smtClean="0"/>
              <a:t>wholehearted love</a:t>
            </a:r>
            <a:r>
              <a:rPr lang="en-US" sz="4800" smtClean="0"/>
              <a:t> because of their work. And remember to live peaceably with each other.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429000" y="152400"/>
            <a:ext cx="5638800" cy="3733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5400" b="0" dirty="0">
                <a:latin typeface="Times New Roman" pitchFamily="18" charset="0"/>
              </a:rPr>
              <a:t>Cynicism and suspicion of leaders:</a:t>
            </a:r>
          </a:p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sz="5400" b="0" dirty="0">
                <a:latin typeface="Times New Roman" pitchFamily="18" charset="0"/>
              </a:rPr>
              <a:t>- spiritual poison</a:t>
            </a:r>
          </a:p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sz="5400" b="0" dirty="0">
                <a:latin typeface="Times New Roman" pitchFamily="18" charset="0"/>
              </a:rPr>
              <a:t>  that cripples the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</a:t>
            </a:r>
            <a:r>
              <a:rPr lang="en-US" sz="5400" b="0" dirty="0" smtClean="0">
                <a:latin typeface="Times New Roman" pitchFamily="18" charset="0"/>
              </a:rPr>
              <a:t>body of Christ</a:t>
            </a:r>
            <a:endParaRPr lang="en-US" sz="5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</a:t>
            </a:r>
            <a:r>
              <a:rPr lang="en-US" sz="4800" u="sng" smtClean="0"/>
              <a:t>respect</a:t>
            </a:r>
            <a:r>
              <a:rPr lang="en-US" sz="4800" smtClean="0"/>
              <a:t> those who are your leaders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</a:t>
            </a:r>
            <a:r>
              <a:rPr lang="en-US" sz="4800" u="sng" smtClean="0"/>
              <a:t>Think highly of them</a:t>
            </a:r>
            <a:r>
              <a:rPr lang="en-US" sz="4800" smtClean="0"/>
              <a:t> and give them your </a:t>
            </a:r>
            <a:r>
              <a:rPr lang="en-US" sz="4800" u="sng" smtClean="0"/>
              <a:t>wholehearted love</a:t>
            </a:r>
            <a:r>
              <a:rPr lang="en-US" sz="4800" smtClean="0"/>
              <a:t> because of their work. And remember to live peaceably with each other.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429000" y="152400"/>
            <a:ext cx="5638800" cy="3733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5400" b="0" dirty="0">
                <a:latin typeface="Times New Roman" pitchFamily="18" charset="0"/>
              </a:rPr>
              <a:t>Cynicism and suspicion of leaders:</a:t>
            </a:r>
          </a:p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sz="5400" b="0" dirty="0">
                <a:latin typeface="Times New Roman" pitchFamily="18" charset="0"/>
              </a:rPr>
              <a:t>- different than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criticism, dissent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or questioning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leaders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</a:t>
            </a:r>
            <a:r>
              <a:rPr lang="en-US" sz="4800" u="sng" smtClean="0"/>
              <a:t>live peaceably with each other</a:t>
            </a:r>
            <a:r>
              <a:rPr lang="en-US" sz="4800" smtClean="0"/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leaders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</a:t>
            </a:r>
            <a:r>
              <a:rPr lang="en-US" sz="4800" u="sng" smtClean="0"/>
              <a:t>live peaceably with each other</a:t>
            </a:r>
            <a:r>
              <a:rPr lang="en-US" sz="4800" smtClean="0"/>
              <a:t>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1752600" y="3124200"/>
            <a:ext cx="6172200" cy="1676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6600" b="0" dirty="0" smtClean="0">
                <a:latin typeface="Times New Roman" pitchFamily="18" charset="0"/>
              </a:rPr>
              <a:t>Not </a:t>
            </a:r>
            <a:r>
              <a:rPr lang="en-US" sz="6600" b="0" dirty="0">
                <a:latin typeface="Times New Roman" pitchFamily="18" charset="0"/>
              </a:rPr>
              <a:t>just </a:t>
            </a:r>
            <a:r>
              <a:rPr lang="en-US" sz="6600" b="0" dirty="0" smtClean="0">
                <a:latin typeface="Times New Roman" pitchFamily="18" charset="0"/>
              </a:rPr>
              <a:t>advice or a suggestion…</a:t>
            </a:r>
            <a:endParaRPr lang="en-US" sz="66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leaders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</a:t>
            </a:r>
            <a:r>
              <a:rPr lang="en-US" sz="4800" u="sng" smtClean="0"/>
              <a:t>live peaceably with each other</a:t>
            </a:r>
            <a:r>
              <a:rPr lang="en-US" sz="4800" smtClean="0"/>
              <a:t>.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81000" y="2362200"/>
            <a:ext cx="6629400" cy="2514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5C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5000"/>
              </a:lnSpc>
              <a:spcBef>
                <a:spcPct val="15000"/>
              </a:spcBef>
              <a:defRPr/>
            </a:pPr>
            <a:r>
              <a:rPr lang="en-US" sz="5400" b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Prov</a:t>
            </a: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5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13:10 Pride </a:t>
            </a: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only breeds quarrels, but wisdom is found in those who take advice. </a:t>
            </a:r>
            <a:endParaRPr lang="en-US" sz="10600" b="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leaders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</a:t>
            </a:r>
            <a:r>
              <a:rPr lang="en-US" sz="4800" u="sng" smtClean="0"/>
              <a:t>live peaceably with each other</a:t>
            </a:r>
            <a:r>
              <a:rPr lang="en-US" sz="4800" smtClean="0"/>
              <a:t>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429000" y="152400"/>
            <a:ext cx="5638800" cy="601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Who can be a leader?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You!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endParaRPr lang="en-US" sz="5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leaders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</a:t>
            </a:r>
            <a:r>
              <a:rPr lang="en-US" sz="4800" u="sng" smtClean="0"/>
              <a:t>live peaceably with each other</a:t>
            </a:r>
            <a:r>
              <a:rPr lang="en-US" sz="4800" smtClean="0"/>
              <a:t>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429000" y="152400"/>
            <a:ext cx="5638800" cy="601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Who can be a leader?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You!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endParaRPr lang="en-US" sz="5400" b="0" dirty="0"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8600" y="2209800"/>
            <a:ext cx="8305800" cy="2667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1Tim. 3:1 It is a trustworthy statement: if anyone aspires to the office of overseer, it is a fine work he desires to do.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295400" y="4953000"/>
            <a:ext cx="56388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343400" y="2895600"/>
            <a:ext cx="40386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Leaders in Thessalonica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leaders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</a:t>
            </a:r>
            <a:r>
              <a:rPr lang="en-US" sz="4800" u="sng" smtClean="0"/>
              <a:t>live peaceably with each other</a:t>
            </a:r>
            <a:r>
              <a:rPr lang="en-US" sz="4800" smtClean="0"/>
              <a:t>.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429000" y="152400"/>
            <a:ext cx="5638800" cy="6096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Who can be a leader?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You!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Leaders are badly needed!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Ask God if he wants you to lead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Get equipped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Begin to serve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leaders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</a:t>
            </a:r>
            <a:r>
              <a:rPr lang="en-US" sz="4800" u="sng" smtClean="0"/>
              <a:t>live peaceably with each other</a:t>
            </a:r>
            <a:r>
              <a:rPr lang="en-US" sz="4800" smtClean="0"/>
              <a:t>.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429000" y="152400"/>
            <a:ext cx="5638800" cy="6096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Who can be a leader?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You!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Leaders are badly needed!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Ask God if he wants you to lead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Get equipped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Begin to serve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47800" y="2362200"/>
            <a:ext cx="50292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8000" b="0" dirty="0" smtClean="0">
                <a:latin typeface="Times New Roman" pitchFamily="18" charset="0"/>
              </a:rPr>
              <a:t>The joys of leadership</a:t>
            </a:r>
            <a:endParaRPr lang="en-US" sz="80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10600" smtClean="0"/>
              <a:t>Leadership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2362200"/>
            <a:ext cx="7462837" cy="41148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6000" dirty="0" smtClean="0"/>
              <a:t>Observations?</a:t>
            </a:r>
          </a:p>
          <a:p>
            <a:pPr>
              <a:defRPr/>
            </a:pPr>
            <a:r>
              <a:rPr lang="en-US" sz="6000" dirty="0" smtClean="0"/>
              <a:t>Comments?</a:t>
            </a:r>
          </a:p>
          <a:p>
            <a:pPr>
              <a:defRPr/>
            </a:pPr>
            <a:r>
              <a:rPr lang="en-US" sz="6000" dirty="0" smtClean="0"/>
              <a:t>Questions?</a:t>
            </a:r>
          </a:p>
          <a:p>
            <a:pPr>
              <a:defRPr/>
            </a:pPr>
            <a:r>
              <a:rPr lang="en-US" sz="6000" dirty="0" smtClean="0"/>
              <a:t>Experiences?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4495800" y="4191000"/>
            <a:ext cx="19812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Plural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95400" y="4953000"/>
            <a:ext cx="56388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343400" y="2895600"/>
            <a:ext cx="40386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Leaders in Thessalonica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dirty="0" smtClean="0"/>
              <a:t>12 Dear brothers and sisters, respect those who are your </a:t>
            </a:r>
            <a:r>
              <a:rPr lang="en-US" sz="4800" u="sng" dirty="0" smtClean="0"/>
              <a:t>leaders</a:t>
            </a:r>
            <a:r>
              <a:rPr lang="en-US" sz="4800" dirty="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dirty="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295400" y="4953000"/>
            <a:ext cx="56388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495800" y="4191000"/>
            <a:ext cx="19812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Plural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343400" y="2895600"/>
            <a:ext cx="40386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Leaders in Thessalonica</a:t>
            </a:r>
          </a:p>
        </p:txBody>
      </p:sp>
      <p:sp>
        <p:nvSpPr>
          <p:cNvPr id="9223" name="Rectangle 5"/>
          <p:cNvSpPr>
            <a:spLocks noChangeArrowheads="1"/>
          </p:cNvSpPr>
          <p:nvPr/>
        </p:nvSpPr>
        <p:spPr bwMode="auto">
          <a:xfrm>
            <a:off x="4876800" y="4495800"/>
            <a:ext cx="3733800" cy="1295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None went to seminary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relatively more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mature believers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must know the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</a:t>
            </a:r>
            <a:r>
              <a:rPr lang="en-US" sz="5400" b="0" dirty="0" smtClean="0">
                <a:latin typeface="Times New Roman" pitchFamily="18" charset="0"/>
              </a:rPr>
              <a:t>word</a:t>
            </a:r>
            <a:endParaRPr lang="en-US" sz="5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12 Dear brothers and sisters, respect those who are your </a:t>
            </a:r>
            <a:r>
              <a:rPr lang="en-US" sz="4800" u="sng" smtClean="0"/>
              <a:t>leaders</a:t>
            </a:r>
            <a:r>
              <a:rPr lang="en-US" sz="4800" smtClean="0"/>
              <a:t> in the Lord’s work. They work hard among you and admonish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13 Think highly of them and give them your wholehearted love because of their work. And remember to live peaceably with each other.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5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295400" y="4953000"/>
            <a:ext cx="65532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6000" b="0">
                <a:latin typeface="Times New Roman" pitchFamily="18" charset="0"/>
              </a:rPr>
              <a:t>1. Proper attitude </a:t>
            </a:r>
            <a:br>
              <a:rPr lang="en-US" sz="6000" b="0">
                <a:latin typeface="Times New Roman" pitchFamily="18" charset="0"/>
              </a:rPr>
            </a:br>
            <a:r>
              <a:rPr lang="en-US" sz="6000" b="0">
                <a:latin typeface="Times New Roman" pitchFamily="18" charset="0"/>
              </a:rPr>
              <a:t>    toward leaders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505200" y="152400"/>
            <a:ext cx="5638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What are spiritual leaders?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relatively more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mature believers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5400" b="0" dirty="0">
                <a:latin typeface="Times New Roman" pitchFamily="18" charset="0"/>
              </a:rPr>
              <a:t>- must know the </a:t>
            </a:r>
            <a:br>
              <a:rPr lang="en-US" sz="5400" b="0" dirty="0">
                <a:latin typeface="Times New Roman" pitchFamily="18" charset="0"/>
              </a:rPr>
            </a:br>
            <a:r>
              <a:rPr lang="en-US" sz="5400" b="0" dirty="0">
                <a:latin typeface="Times New Roman" pitchFamily="18" charset="0"/>
              </a:rPr>
              <a:t>   </a:t>
            </a:r>
            <a:r>
              <a:rPr lang="en-US" sz="5400" b="0" dirty="0" smtClean="0">
                <a:latin typeface="Times New Roman" pitchFamily="18" charset="0"/>
              </a:rPr>
              <a:t>word</a:t>
            </a:r>
            <a:endParaRPr lang="en-US" sz="5400" b="0" dirty="0">
              <a:latin typeface="Times New Roman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85800" y="3505200"/>
            <a:ext cx="7772400" cy="304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FF0000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Tit 1:9 [A leader must] hold fast the faithful word which is in accordance with the teaching, so that he will be able both to exhort in sound doctrine and to refute those who contradict.</a:t>
            </a:r>
            <a:endParaRPr lang="en-US" sz="72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n1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den1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047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047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n1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n1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Office\Templates\den1.pot</Template>
  <TotalTime>0</TotalTime>
  <Words>3738</Words>
  <Application>Microsoft Office PowerPoint</Application>
  <PresentationFormat>Letter Paper (8.5x11 in)</PresentationFormat>
  <Paragraphs>389</Paragraphs>
  <Slides>52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Monotype Sorts</vt:lpstr>
      <vt:lpstr>Times New Roman</vt:lpstr>
      <vt:lpstr>Wingdings</vt:lpstr>
      <vt:lpstr>den1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1 Thessalonians 5</vt:lpstr>
      <vt:lpstr>Leadership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2023-06-26T15:35:49Z</dcterms:created>
  <dcterms:modified xsi:type="dcterms:W3CDTF">2023-06-26T15:35:56Z</dcterms:modified>
</cp:coreProperties>
</file>