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48"/>
  </p:notesMasterIdLst>
  <p:sldIdLst>
    <p:sldId id="1273" r:id="rId2"/>
    <p:sldId id="7322" r:id="rId3"/>
    <p:sldId id="7405" r:id="rId4"/>
    <p:sldId id="7449" r:id="rId5"/>
    <p:sldId id="7450" r:id="rId6"/>
    <p:sldId id="7438" r:id="rId7"/>
    <p:sldId id="7523" r:id="rId8"/>
    <p:sldId id="7525" r:id="rId9"/>
    <p:sldId id="7524" r:id="rId10"/>
    <p:sldId id="7526" r:id="rId11"/>
    <p:sldId id="7442" r:id="rId12"/>
    <p:sldId id="7443" r:id="rId13"/>
    <p:sldId id="7446" r:id="rId14"/>
    <p:sldId id="7452" r:id="rId15"/>
    <p:sldId id="7515" r:id="rId16"/>
    <p:sldId id="7516" r:id="rId17"/>
    <p:sldId id="7517" r:id="rId18"/>
    <p:sldId id="7498" r:id="rId19"/>
    <p:sldId id="7499" r:id="rId20"/>
    <p:sldId id="7500" r:id="rId21"/>
    <p:sldId id="7505" r:id="rId22"/>
    <p:sldId id="7506" r:id="rId23"/>
    <p:sldId id="7507" r:id="rId24"/>
    <p:sldId id="7509" r:id="rId25"/>
    <p:sldId id="7510" r:id="rId26"/>
    <p:sldId id="7511" r:id="rId27"/>
    <p:sldId id="7512" r:id="rId28"/>
    <p:sldId id="7518" r:id="rId29"/>
    <p:sldId id="7482" r:id="rId30"/>
    <p:sldId id="7520" r:id="rId31"/>
    <p:sldId id="7455" r:id="rId32"/>
    <p:sldId id="7456" r:id="rId33"/>
    <p:sldId id="7458" r:id="rId34"/>
    <p:sldId id="7459" r:id="rId35"/>
    <p:sldId id="7460" r:id="rId36"/>
    <p:sldId id="7461" r:id="rId37"/>
    <p:sldId id="7522" r:id="rId38"/>
    <p:sldId id="7462" r:id="rId39"/>
    <p:sldId id="7463" r:id="rId40"/>
    <p:sldId id="7464" r:id="rId41"/>
    <p:sldId id="7465" r:id="rId42"/>
    <p:sldId id="7466" r:id="rId43"/>
    <p:sldId id="7467" r:id="rId44"/>
    <p:sldId id="7527" r:id="rId45"/>
    <p:sldId id="7398" r:id="rId46"/>
    <p:sldId id="6665" r:id="rId47"/>
  </p:sldIdLst>
  <p:sldSz cx="10160000" cy="5715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32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5400"/>
    <a:srgbClr val="B85C00"/>
    <a:srgbClr val="C06000"/>
    <a:srgbClr val="005AB4"/>
    <a:srgbClr val="4D4D4D"/>
    <a:srgbClr val="595959"/>
    <a:srgbClr val="000064"/>
    <a:srgbClr val="640000"/>
    <a:srgbClr val="006400"/>
    <a:srgbClr val="007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66497B-E25C-4191-894B-DCFA0E7D0347}" v="7" dt="2018-09-28T14:28:15.9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7095" autoAdjust="0"/>
    <p:restoredTop sz="85052" autoAdjust="0"/>
  </p:normalViewPr>
  <p:slideViewPr>
    <p:cSldViewPr>
      <p:cViewPr>
        <p:scale>
          <a:sx n="66" d="100"/>
          <a:sy n="66" d="100"/>
        </p:scale>
        <p:origin x="244" y="300"/>
      </p:cViewPr>
      <p:guideLst>
        <p:guide orient="horz" pos="1800"/>
        <p:guide pos="3200"/>
      </p:guideLst>
    </p:cSldViewPr>
  </p:slideViewPr>
  <p:outlineViewPr>
    <p:cViewPr>
      <p:scale>
        <a:sx n="33" d="100"/>
        <a:sy n="33" d="100"/>
      </p:scale>
      <p:origin x="48" y="3216"/>
    </p:cViewPr>
  </p:outlineViewPr>
  <p:notesTextViewPr>
    <p:cViewPr>
      <p:scale>
        <a:sx n="80" d="100"/>
        <a:sy n="8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850" y="-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696913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C804B121-C697-45FA-8785-47E93EACA3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B94BAA-DF7B-4B17-9FE3-C4A1D4F7BEEE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10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678362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57706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970654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13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394075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14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438327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808140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633642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33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524804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34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885421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35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9895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36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867888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37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296705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38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93693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39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758464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40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436801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3248358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1202960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43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842030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44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1051083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45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BB6113-3CB8-4FE6-8F99-971F181A6A24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46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254754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5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958575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6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957311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7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192522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8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660501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9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6468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6667" y="1775356"/>
            <a:ext cx="8465457" cy="1225021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1335" y="3238500"/>
            <a:ext cx="8297333" cy="1460500"/>
          </a:xfrm>
        </p:spPr>
        <p:txBody>
          <a:bodyPr/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28" name="Picture 4" descr="Image result for airplane mode ico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2450" y="4999264"/>
            <a:ext cx="666750" cy="666750"/>
          </a:xfrm>
          <a:prstGeom prst="rect">
            <a:avLst/>
          </a:prstGeom>
          <a:solidFill>
            <a:schemeClr val="bg2">
              <a:alpha val="82000"/>
            </a:schemeClr>
          </a:solidFill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op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6350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492125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34298" y="190500"/>
            <a:ext cx="9906000" cy="46355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op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12700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34298" y="952500"/>
            <a:ext cx="9906000" cy="46355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0" y="3672418"/>
            <a:ext cx="8636000" cy="1135062"/>
          </a:xfrm>
        </p:spPr>
        <p:txBody>
          <a:bodyPr anchor="t"/>
          <a:lstStyle>
            <a:lvl1pPr algn="l">
              <a:defRPr sz="4000" b="1" cap="all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570" y="2422261"/>
            <a:ext cx="8636000" cy="1250156"/>
          </a:xfrm>
        </p:spPr>
        <p:txBody>
          <a:bodyPr anchor="b"/>
          <a:lstStyle>
            <a:lvl1pPr marL="0" indent="0">
              <a:buNone/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0" y="889000"/>
            <a:ext cx="4800600" cy="4635500"/>
          </a:xfrm>
        </p:spPr>
        <p:txBody>
          <a:bodyPr/>
          <a:lstStyle>
            <a:lvl1pPr>
              <a:defRPr sz="2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889000"/>
            <a:ext cx="4834467" cy="4635500"/>
          </a:xfrm>
        </p:spPr>
        <p:txBody>
          <a:bodyPr/>
          <a:lstStyle>
            <a:lvl1pPr>
              <a:defRPr sz="2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702" y="114300"/>
            <a:ext cx="9905344" cy="9525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702" y="1279261"/>
            <a:ext cx="4870098" cy="533136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3702" y="1812396"/>
            <a:ext cx="4870098" cy="3788304"/>
          </a:xfrm>
        </p:spPr>
        <p:txBody>
          <a:bodyPr/>
          <a:lstStyle>
            <a:lvl1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6201" y="1279261"/>
            <a:ext cx="4882848" cy="533136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6201" y="1812396"/>
            <a:ext cx="4882848" cy="3788304"/>
          </a:xfrm>
        </p:spPr>
        <p:txBody>
          <a:bodyPr/>
          <a:lstStyle>
            <a:lvl1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3" y="227541"/>
            <a:ext cx="3342570" cy="968376"/>
          </a:xfrm>
        </p:spPr>
        <p:txBody>
          <a:bodyPr anchor="b"/>
          <a:lstStyle>
            <a:lvl1pPr algn="l">
              <a:defRPr sz="20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2278" y="227543"/>
            <a:ext cx="5679722" cy="4877594"/>
          </a:xfrm>
        </p:spPr>
        <p:txBody>
          <a:bodyPr/>
          <a:lstStyle>
            <a:lvl1pPr>
              <a:defRPr sz="32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8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3" y="1195919"/>
            <a:ext cx="3342570" cy="3909219"/>
          </a:xfrm>
        </p:spPr>
        <p:txBody>
          <a:bodyPr/>
          <a:lstStyle>
            <a:lvl1pPr marL="0" indent="0">
              <a:buNone/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431" y="4000500"/>
            <a:ext cx="6096000" cy="472282"/>
          </a:xfrm>
        </p:spPr>
        <p:txBody>
          <a:bodyPr anchor="b"/>
          <a:lstStyle>
            <a:lvl1pPr algn="l">
              <a:defRPr sz="20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1431" y="510646"/>
            <a:ext cx="6096000" cy="3429000"/>
          </a:xfrm>
        </p:spPr>
        <p:txBody>
          <a:bodyPr/>
          <a:lstStyle>
            <a:lvl1pPr marL="0" indent="0">
              <a:buNone/>
              <a:defRPr sz="32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1431" y="4472783"/>
            <a:ext cx="6096000" cy="670719"/>
          </a:xfrm>
        </p:spPr>
        <p:txBody>
          <a:bodyPr/>
          <a:lstStyle>
            <a:lvl1pPr marL="0" indent="0">
              <a:buNone/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Without Sub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354667" y="4953000"/>
            <a:ext cx="8636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Calibri Light" panose="020F0302020204030204" pitchFamily="34" charset="0"/>
              <a:ea typeface="MS PGothic" pitchFamily="34" charset="-128"/>
              <a:cs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1600" y="5088030"/>
            <a:ext cx="3539067" cy="535531"/>
          </a:xfrm>
        </p:spPr>
        <p:txBody>
          <a:bodyPr anchor="b" anchorCtr="0">
            <a:noAutofit/>
          </a:bodyPr>
          <a:lstStyle>
            <a:lvl1pPr algn="r">
              <a:lnSpc>
                <a:spcPct val="80000"/>
              </a:lnSpc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69334" y="114300"/>
            <a:ext cx="9821333" cy="48387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95167" y="127000"/>
            <a:ext cx="2095500" cy="5397500"/>
          </a:xfrm>
        </p:spPr>
        <p:txBody>
          <a:bodyPr vert="eaVert"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8667" y="127000"/>
            <a:ext cx="6117167" cy="5397500"/>
          </a:xfrm>
        </p:spPr>
        <p:txBody>
          <a:bodyPr vert="eaVert"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With Sub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1600" y="5080002"/>
            <a:ext cx="3539067" cy="544286"/>
          </a:xfrm>
        </p:spPr>
        <p:txBody>
          <a:bodyPr wrap="square" anchor="b" anchorCtr="0">
            <a:noAutofit/>
          </a:bodyPr>
          <a:lstStyle>
            <a:lvl1pPr algn="r">
              <a:lnSpc>
                <a:spcPct val="80000"/>
              </a:lnSpc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69334" y="114300"/>
            <a:ext cx="9821333" cy="48387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69335" y="5080002"/>
            <a:ext cx="7425265" cy="544286"/>
          </a:xfrm>
        </p:spPr>
        <p:txBody>
          <a:bodyPr anchor="b" anchorCtr="0"/>
          <a:lstStyle>
            <a:lvl1pPr algn="l">
              <a:defRPr sz="36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 err="1"/>
              <a:t>Subpoint</a:t>
            </a:r>
            <a:r>
              <a:rPr lang="en-US" dirty="0"/>
              <a:t> goes here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46799" y="5143500"/>
            <a:ext cx="3865034" cy="482314"/>
          </a:xfrm>
        </p:spPr>
        <p:txBody>
          <a:bodyPr anchor="t"/>
          <a:lstStyle>
            <a:lvl1pPr algn="ctr"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Author (if necessary), Bibliographic Info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146800" y="79376"/>
            <a:ext cx="3865033" cy="5064124"/>
          </a:xfrm>
        </p:spPr>
        <p:txBody>
          <a:bodyPr/>
          <a:lstStyle>
            <a:lvl1pPr marL="0" indent="0" algn="ctr">
              <a:buNone/>
              <a:defRPr sz="28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Picture of source being quoted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69335" y="79377"/>
            <a:ext cx="5901265" cy="5521324"/>
          </a:xfrm>
        </p:spPr>
        <p:txBody>
          <a:bodyPr/>
          <a:lstStyle>
            <a:lvl1pPr marL="228600" indent="-228600">
              <a:lnSpc>
                <a:spcPct val="90000"/>
              </a:lnSpc>
              <a:buNone/>
              <a:defRPr sz="3600" baseline="0">
                <a:latin typeface="Georgia" panose="02040502050405020303" pitchFamily="18" charset="0"/>
                <a:cs typeface="Calibri Light" panose="020F03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Quote goes here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- Papyr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 result for papyrus scroll background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94" r="8418"/>
          <a:stretch/>
        </p:blipFill>
        <p:spPr bwMode="auto">
          <a:xfrm>
            <a:off x="26308" y="-21772"/>
            <a:ext cx="10109200" cy="57531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354667" y="4953000"/>
            <a:ext cx="8636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+mj-lt"/>
              <a:ea typeface="MS PGothic" pitchFamily="34" charset="-128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1600" y="5077870"/>
            <a:ext cx="3539067" cy="535531"/>
          </a:xfrm>
        </p:spPr>
        <p:txBody>
          <a:bodyPr anchor="b" anchorCtr="0">
            <a:noAutofit/>
          </a:bodyPr>
          <a:lstStyle>
            <a:lvl1pPr algn="r">
              <a:lnSpc>
                <a:spcPct val="80000"/>
              </a:lnSpc>
              <a:defRPr sz="2000" b="1" i="1" baseline="0">
                <a:solidFill>
                  <a:schemeClr val="tx1"/>
                </a:solidFill>
                <a:latin typeface="Papyrus" panose="03070502060502030205" pitchFamily="66" charset="0"/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7000" y="190500"/>
            <a:ext cx="9906000" cy="4762500"/>
          </a:xfrm>
        </p:spPr>
        <p:txBody>
          <a:bodyPr/>
          <a:lstStyle>
            <a:lvl1pPr>
              <a:buNone/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1pPr>
            <a:lvl2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2pPr>
            <a:lvl3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3pPr>
            <a:lvl4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4pPr>
            <a:lvl5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5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4906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34" y="127000"/>
            <a:ext cx="9821333" cy="6985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34" y="889000"/>
            <a:ext cx="9821333" cy="46355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354667" y="4953000"/>
            <a:ext cx="8636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Calibri Light" panose="020F0302020204030204" pitchFamily="34" charset="0"/>
              <a:ea typeface="MS PGothic" pitchFamily="34" charset="-128"/>
              <a:cs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34" y="127000"/>
            <a:ext cx="9821333" cy="6985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34" y="889000"/>
            <a:ext cx="9821333" cy="40640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69334" y="5048250"/>
            <a:ext cx="9821333" cy="508000"/>
          </a:xfrm>
        </p:spPr>
        <p:txBody>
          <a:bodyPr anchor="ctr" anchorCtr="0"/>
          <a:lstStyle>
            <a:lvl1pPr algn="r">
              <a:spcBef>
                <a:spcPts val="0"/>
              </a:spcBef>
              <a:defRPr sz="4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5pPr>
              <a:defRPr/>
            </a:lvl5pPr>
          </a:lstStyle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492125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9334" y="127000"/>
            <a:ext cx="9821333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9334" y="889000"/>
            <a:ext cx="9821333" cy="463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49" r:id="rId1"/>
    <p:sldLayoutId id="2147484868" r:id="rId2"/>
    <p:sldLayoutId id="2147484867" r:id="rId3"/>
    <p:sldLayoutId id="2147484861" r:id="rId4"/>
    <p:sldLayoutId id="2147484869" r:id="rId5"/>
    <p:sldLayoutId id="2147484850" r:id="rId6"/>
    <p:sldLayoutId id="2147484860" r:id="rId7"/>
    <p:sldLayoutId id="2147484862" r:id="rId8"/>
    <p:sldLayoutId id="2147484863" r:id="rId9"/>
    <p:sldLayoutId id="2147484865" r:id="rId10"/>
    <p:sldLayoutId id="2147484864" r:id="rId11"/>
    <p:sldLayoutId id="2147484866" r:id="rId12"/>
    <p:sldLayoutId id="2147484851" r:id="rId13"/>
    <p:sldLayoutId id="2147484852" r:id="rId14"/>
    <p:sldLayoutId id="2147484853" r:id="rId15"/>
    <p:sldLayoutId id="2147484854" r:id="rId16"/>
    <p:sldLayoutId id="2147484855" r:id="rId17"/>
    <p:sldLayoutId id="2147484856" r:id="rId18"/>
    <p:sldLayoutId id="2147484857" r:id="rId19"/>
    <p:sldLayoutId id="2147484858" r:id="rId20"/>
    <p:sldLayoutId id="2147484859" r:id="rId2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+mj-lt"/>
          <a:ea typeface="ＭＳ Ｐゴシック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defRPr sz="3600">
          <a:solidFill>
            <a:schemeClr val="bg1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–"/>
        <a:defRPr sz="3200">
          <a:solidFill>
            <a:schemeClr val="bg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>
          <a:xfrm>
            <a:off x="506791" y="1775356"/>
            <a:ext cx="9145210" cy="1225021"/>
          </a:xfrm>
        </p:spPr>
        <p:txBody>
          <a:bodyPr/>
          <a:lstStyle/>
          <a:p>
            <a:r>
              <a:rPr lang="en-US" sz="7200" dirty="0">
                <a:ea typeface="ＭＳ Ｐゴシック" pitchFamily="34" charset="-128"/>
              </a:rPr>
              <a:t>“I Am The Bread of Life”</a:t>
            </a:r>
          </a:p>
        </p:txBody>
      </p:sp>
      <p:sp>
        <p:nvSpPr>
          <p:cNvPr id="7171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>
                <a:ea typeface="ＭＳ Ｐゴシック" pitchFamily="34" charset="-128"/>
              </a:rPr>
              <a:t>John 6</a:t>
            </a: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21ACE-C0CD-24D4-04DC-D54CB5985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6 [NASB]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0E8A23-D502-984E-3927-4D6C694636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28 </a:t>
            </a:r>
            <a:r>
              <a:rPr lang="en-US" dirty="0"/>
              <a:t>Therefore they said to Him, </a:t>
            </a:r>
            <a:br>
              <a:rPr lang="en-US" dirty="0"/>
            </a:br>
            <a:r>
              <a:rPr lang="en-US" dirty="0"/>
              <a:t>“What shall we </a:t>
            </a:r>
            <a:r>
              <a:rPr lang="en-US" u="sng" dirty="0"/>
              <a:t>do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so that we may </a:t>
            </a:r>
            <a:r>
              <a:rPr lang="en-US" u="sng" dirty="0"/>
              <a:t>work the works</a:t>
            </a:r>
            <a:r>
              <a:rPr lang="en-US" dirty="0"/>
              <a:t> of God?” </a:t>
            </a:r>
          </a:p>
          <a:p>
            <a:r>
              <a:rPr lang="en-US" baseline="30000" dirty="0"/>
              <a:t>29 </a:t>
            </a:r>
            <a:r>
              <a:rPr lang="en-US" dirty="0"/>
              <a:t>Jesus answered and said to them, </a:t>
            </a:r>
            <a:br>
              <a:rPr lang="en-US" dirty="0"/>
            </a:br>
            <a:r>
              <a:rPr lang="en-US" dirty="0"/>
              <a:t>“This is the </a:t>
            </a:r>
            <a:r>
              <a:rPr lang="en-US" u="sng" dirty="0"/>
              <a:t>work</a:t>
            </a:r>
            <a:r>
              <a:rPr lang="en-US" dirty="0"/>
              <a:t> of God, </a:t>
            </a:r>
          </a:p>
          <a:p>
            <a:r>
              <a:rPr lang="en-US" dirty="0"/>
              <a:t>	that you </a:t>
            </a:r>
            <a:r>
              <a:rPr lang="en-US" u="sng" dirty="0"/>
              <a:t>trust</a:t>
            </a:r>
            <a:r>
              <a:rPr lang="en-US" dirty="0"/>
              <a:t> in Him whom He has sent.”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id="{08389CB4-4351-A804-A38D-F9C60C5335D6}"/>
              </a:ext>
            </a:extLst>
          </p:cNvPr>
          <p:cNvSpPr/>
          <p:nvPr/>
        </p:nvSpPr>
        <p:spPr bwMode="auto">
          <a:xfrm>
            <a:off x="169334" y="3543300"/>
            <a:ext cx="7577666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How do you get to heaven?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Do something?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	If so, how good do you have to be?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Or trust in someone?</a:t>
            </a:r>
          </a:p>
        </p:txBody>
      </p:sp>
    </p:spTree>
    <p:extLst>
      <p:ext uri="{BB962C8B-B14F-4D97-AF65-F5344CB8AC3E}">
        <p14:creationId xmlns:p14="http://schemas.microsoft.com/office/powerpoint/2010/main" val="296970930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21ACE-C0CD-24D4-04DC-D54CB5985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0E8A23-D502-984E-3927-4D6C694636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30 </a:t>
            </a:r>
            <a:r>
              <a:rPr lang="en-US" dirty="0"/>
              <a:t>They answered, </a:t>
            </a:r>
            <a:br>
              <a:rPr lang="en-US" dirty="0"/>
            </a:br>
            <a:r>
              <a:rPr lang="en-US" dirty="0"/>
              <a:t>“Show us a miraculous sign if you want us to believe in you. What can you do? </a:t>
            </a:r>
            <a:r>
              <a:rPr lang="en-US" sz="1800" i="1" dirty="0"/>
              <a:t>[cf. John 6:1-21]</a:t>
            </a:r>
            <a:endParaRPr lang="en-US" i="1" dirty="0"/>
          </a:p>
          <a:p>
            <a:r>
              <a:rPr lang="en-US" baseline="30000" dirty="0"/>
              <a:t>31 </a:t>
            </a:r>
            <a:r>
              <a:rPr lang="en-US" dirty="0"/>
              <a:t>After all, our ancestors ate manna </a:t>
            </a:r>
            <a:br>
              <a:rPr lang="en-US" dirty="0"/>
            </a:br>
            <a:r>
              <a:rPr lang="en-US" dirty="0"/>
              <a:t>while they journeyed through the wilderness!</a:t>
            </a:r>
          </a:p>
          <a:p>
            <a:r>
              <a:rPr lang="en-US" dirty="0"/>
              <a:t>The Scriptures say, </a:t>
            </a:r>
            <a:br>
              <a:rPr lang="en-US" dirty="0"/>
            </a:br>
            <a:r>
              <a:rPr lang="en-US" dirty="0"/>
              <a:t>‘Moses gave them bread from heaven to eat.’”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id="{4300238D-5F03-9A04-1FE1-5ADA37963A0E}"/>
              </a:ext>
            </a:extLst>
          </p:cNvPr>
          <p:cNvSpPr/>
          <p:nvPr/>
        </p:nvSpPr>
        <p:spPr bwMode="auto">
          <a:xfrm>
            <a:off x="4318000" y="4266266"/>
            <a:ext cx="4495799" cy="108952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They bring up Moses and quote Scripture…</a:t>
            </a:r>
          </a:p>
        </p:txBody>
      </p:sp>
    </p:spTree>
    <p:extLst>
      <p:ext uri="{BB962C8B-B14F-4D97-AF65-F5344CB8AC3E}">
        <p14:creationId xmlns:p14="http://schemas.microsoft.com/office/powerpoint/2010/main" val="358776842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21ACE-C0CD-24D4-04DC-D54CB5985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0E8A23-D502-984E-3927-4D6C694636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32 </a:t>
            </a:r>
            <a:r>
              <a:rPr lang="en-US" dirty="0"/>
              <a:t>Jesus said, “I tell you the truth, </a:t>
            </a:r>
            <a:br>
              <a:rPr lang="en-US" dirty="0"/>
            </a:br>
            <a:r>
              <a:rPr lang="en-US" dirty="0"/>
              <a:t>Moses didn’t give you bread from heaven.</a:t>
            </a:r>
          </a:p>
          <a:p>
            <a:r>
              <a:rPr lang="en-US" dirty="0"/>
              <a:t>My Father did. </a:t>
            </a:r>
          </a:p>
          <a:p>
            <a:r>
              <a:rPr lang="en-US" dirty="0"/>
              <a:t>And now he offers you the true bread from heaven. </a:t>
            </a:r>
          </a:p>
          <a:p>
            <a:r>
              <a:rPr lang="en-US" baseline="30000" dirty="0"/>
              <a:t>33 </a:t>
            </a:r>
            <a:r>
              <a:rPr lang="en-US" dirty="0"/>
              <a:t>The true bread of God is </a:t>
            </a:r>
          </a:p>
          <a:p>
            <a:r>
              <a:rPr lang="en-US" dirty="0"/>
              <a:t>the one who comes down from heaven </a:t>
            </a:r>
            <a:br>
              <a:rPr lang="en-US" dirty="0"/>
            </a:br>
            <a:r>
              <a:rPr lang="en-US" dirty="0"/>
              <a:t>and gives life to the world.”</a:t>
            </a:r>
          </a:p>
          <a:p>
            <a:r>
              <a:rPr lang="en-US" baseline="30000" dirty="0"/>
              <a:t>34 </a:t>
            </a:r>
            <a:r>
              <a:rPr lang="en-US" dirty="0"/>
              <a:t>“Sir,” they said, “give us that bread every day.”</a:t>
            </a:r>
          </a:p>
        </p:txBody>
      </p:sp>
    </p:spTree>
    <p:extLst>
      <p:ext uri="{BB962C8B-B14F-4D97-AF65-F5344CB8AC3E}">
        <p14:creationId xmlns:p14="http://schemas.microsoft.com/office/powerpoint/2010/main" val="144442406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21ACE-C0CD-24D4-04DC-D54CB5985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0E8A23-D502-984E-3927-4D6C694636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35 </a:t>
            </a:r>
            <a:r>
              <a:rPr lang="en-US" dirty="0"/>
              <a:t>Jesus replied,</a:t>
            </a:r>
          </a:p>
          <a:p>
            <a:r>
              <a:rPr lang="en-US" dirty="0"/>
              <a:t>“I am the bread of life.</a:t>
            </a:r>
          </a:p>
          <a:p>
            <a:r>
              <a:rPr lang="en-US" dirty="0"/>
              <a:t>Whoever comes to me will never be hungry again. Whoever believes in me will never be thirsty.</a:t>
            </a:r>
          </a:p>
        </p:txBody>
      </p:sp>
    </p:spTree>
    <p:extLst>
      <p:ext uri="{BB962C8B-B14F-4D97-AF65-F5344CB8AC3E}">
        <p14:creationId xmlns:p14="http://schemas.microsoft.com/office/powerpoint/2010/main" val="289705634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21ACE-C0CD-24D4-04DC-D54CB5985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0E8A23-D502-984E-3927-4D6C694636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35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Jesus replied,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“I am the bread of life.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Whoever comes to me </a:t>
            </a:r>
            <a:r>
              <a:rPr lang="en-US" dirty="0"/>
              <a:t>will never be hungry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again. Whoever believes in me </a:t>
            </a:r>
            <a:r>
              <a:rPr lang="en-US" dirty="0"/>
              <a:t>will never be thirsty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</p:txBody>
      </p:sp>
      <p:sp>
        <p:nvSpPr>
          <p:cNvPr id="8" name="Rounded Rectangle 6">
            <a:extLst>
              <a:ext uri="{FF2B5EF4-FFF2-40B4-BE49-F238E27FC236}">
                <a16:creationId xmlns:a16="http://schemas.microsoft.com/office/drawing/2014/main" id="{24A555EC-E299-475F-DF9E-1A1A43263805}"/>
              </a:ext>
            </a:extLst>
          </p:cNvPr>
          <p:cNvSpPr/>
          <p:nvPr/>
        </p:nvSpPr>
        <p:spPr bwMode="auto">
          <a:xfrm>
            <a:off x="584200" y="2476500"/>
            <a:ext cx="8991600" cy="308392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Without Jesus, you are hungry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You might not feel it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E.g. When I’m hangry…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E.g. A fatal illness…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Jesus knows your deepest need: spiritual life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Some of us can feel this hunger</a:t>
            </a:r>
          </a:p>
        </p:txBody>
      </p:sp>
    </p:spTree>
    <p:extLst>
      <p:ext uri="{BB962C8B-B14F-4D97-AF65-F5344CB8AC3E}">
        <p14:creationId xmlns:p14="http://schemas.microsoft.com/office/powerpoint/2010/main" val="217708123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6F9F6-17AD-4C19-8B9F-91408D733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0201" y="5275580"/>
            <a:ext cx="3397672" cy="329914"/>
          </a:xfrm>
        </p:spPr>
        <p:txBody>
          <a:bodyPr/>
          <a:lstStyle/>
          <a:p>
            <a:r>
              <a:rPr lang="en-US" sz="1100" i="1" dirty="0"/>
              <a:t>C. S. Lewis, Mere Christianity (1944; reprint, New York: Simon &amp; Schuster, 1996), p. 121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F85856-2A1F-42FB-A5AF-ED8EC956F5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335" y="79377"/>
            <a:ext cx="6358465" cy="5521324"/>
          </a:xfrm>
        </p:spPr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Creatures are not born with desires unless satisfaction for those desires exists.</a:t>
            </a:r>
          </a:p>
          <a:p>
            <a:r>
              <a:rPr lang="en-US" dirty="0">
                <a:latin typeface="Georgia" panose="02040502050405020303" pitchFamily="18" charset="0"/>
              </a:rPr>
              <a:t>A baby feels hunger; well, there is such a thing as food.</a:t>
            </a:r>
          </a:p>
          <a:p>
            <a:r>
              <a:rPr lang="en-US" dirty="0"/>
              <a:t>A duckling wants to swim; well, there is such a thing as water.</a:t>
            </a:r>
          </a:p>
          <a:p>
            <a:r>
              <a:rPr lang="en-US" dirty="0"/>
              <a:t>Men feel sexual desire; well, there is such a thing as sex.</a:t>
            </a:r>
          </a:p>
        </p:txBody>
      </p:sp>
    </p:spTree>
    <p:extLst>
      <p:ext uri="{BB962C8B-B14F-4D97-AF65-F5344CB8AC3E}">
        <p14:creationId xmlns:p14="http://schemas.microsoft.com/office/powerpoint/2010/main" val="1702137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6F9F6-17AD-4C19-8B9F-91408D733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0201" y="5275580"/>
            <a:ext cx="3397672" cy="329914"/>
          </a:xfrm>
        </p:spPr>
        <p:txBody>
          <a:bodyPr/>
          <a:lstStyle/>
          <a:p>
            <a:r>
              <a:rPr lang="en-US" sz="1100" i="1" dirty="0"/>
              <a:t>C. S. Lewis, Mere Christianity (1944; reprint, New York: Simon &amp; Schuster, 1996), p. 121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F85856-2A1F-42FB-A5AF-ED8EC956F5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335" y="79377"/>
            <a:ext cx="6358465" cy="5521324"/>
          </a:xfrm>
        </p:spPr>
        <p:txBody>
          <a:bodyPr/>
          <a:lstStyle/>
          <a:p>
            <a:r>
              <a:rPr lang="en-US" dirty="0"/>
              <a:t>If I find in myself a desire which no experience in this world can satisfy,</a:t>
            </a:r>
          </a:p>
          <a:p>
            <a:r>
              <a:rPr lang="en-US" dirty="0"/>
              <a:t>the most probable </a:t>
            </a:r>
            <a:br>
              <a:rPr lang="en-US" dirty="0"/>
            </a:br>
            <a:r>
              <a:rPr lang="en-US" dirty="0"/>
              <a:t>explanation is that I was made for another world…</a:t>
            </a:r>
          </a:p>
          <a:p>
            <a:r>
              <a:rPr lang="en-US" dirty="0"/>
              <a:t>Probably earthly desires were never meant to satisfy it, </a:t>
            </a:r>
            <a:br>
              <a:rPr lang="en-US" dirty="0"/>
            </a:br>
            <a:r>
              <a:rPr lang="en-US" dirty="0"/>
              <a:t>but only to arouse it, </a:t>
            </a:r>
            <a:br>
              <a:rPr lang="en-US" dirty="0"/>
            </a:br>
            <a:r>
              <a:rPr lang="en-US" dirty="0"/>
              <a:t>to suggest the real thing.</a:t>
            </a:r>
          </a:p>
        </p:txBody>
      </p:sp>
    </p:spTree>
    <p:extLst>
      <p:ext uri="{BB962C8B-B14F-4D97-AF65-F5344CB8AC3E}">
        <p14:creationId xmlns:p14="http://schemas.microsoft.com/office/powerpoint/2010/main" val="417042848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F85856-2A1F-42FB-A5AF-ED8EC956F5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335" y="79377"/>
            <a:ext cx="6053665" cy="5521324"/>
          </a:xfrm>
        </p:spPr>
        <p:txBody>
          <a:bodyPr/>
          <a:lstStyle/>
          <a:p>
            <a:r>
              <a:rPr lang="en-US" dirty="0"/>
              <a:t>You have made us for yourself, O Lord, </a:t>
            </a:r>
          </a:p>
          <a:p>
            <a:r>
              <a:rPr lang="en-US" dirty="0"/>
              <a:t>and our hearts are restless until they rest in you.</a:t>
            </a:r>
          </a:p>
        </p:txBody>
      </p:sp>
    </p:spTree>
    <p:extLst>
      <p:ext uri="{BB962C8B-B14F-4D97-AF65-F5344CB8AC3E}">
        <p14:creationId xmlns:p14="http://schemas.microsoft.com/office/powerpoint/2010/main" val="4194578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B8CF83D-D6D5-4AB5-AC15-213157157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0800" y="5372100"/>
            <a:ext cx="2341032" cy="253714"/>
          </a:xfrm>
        </p:spPr>
        <p:txBody>
          <a:bodyPr/>
          <a:lstStyle/>
          <a:p>
            <a:r>
              <a:rPr lang="en-US" sz="1200" dirty="0"/>
              <a:t>Phil Jackson, Last Dance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A7B3A00-F5B2-439A-A01F-0CCCCD7F3F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04000" y="79377"/>
            <a:ext cx="3505200" cy="5521324"/>
          </a:xfrm>
        </p:spPr>
        <p:txBody>
          <a:bodyPr/>
          <a:lstStyle/>
          <a:p>
            <a:r>
              <a:rPr lang="en-US" dirty="0"/>
              <a:t>We have this statement: </a:t>
            </a:r>
          </a:p>
          <a:p>
            <a:r>
              <a:rPr lang="en-US" dirty="0"/>
              <a:t>“You’re only a success at the moment you perform a successful act.</a:t>
            </a:r>
          </a:p>
          <a:p>
            <a:r>
              <a:rPr lang="en-US" dirty="0"/>
              <a:t>     You have to </a:t>
            </a:r>
            <a:br>
              <a:rPr lang="en-US" dirty="0"/>
            </a:br>
            <a:r>
              <a:rPr lang="en-US" dirty="0"/>
              <a:t>     do it again.”</a:t>
            </a:r>
          </a:p>
        </p:txBody>
      </p:sp>
    </p:spTree>
    <p:extLst>
      <p:ext uri="{BB962C8B-B14F-4D97-AF65-F5344CB8AC3E}">
        <p14:creationId xmlns:p14="http://schemas.microsoft.com/office/powerpoint/2010/main" val="895958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B8CF83D-D6D5-4AB5-AC15-213157157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0800" y="5372100"/>
            <a:ext cx="2341032" cy="253714"/>
          </a:xfrm>
        </p:spPr>
        <p:txBody>
          <a:bodyPr/>
          <a:lstStyle/>
          <a:p>
            <a:r>
              <a:rPr lang="en-US" sz="1200" dirty="0"/>
              <a:t>Michael Jordan, Last Dance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A7B3A00-F5B2-439A-A01F-0CCCCD7F3F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1818" y="114300"/>
            <a:ext cx="4252382" cy="5521324"/>
          </a:xfrm>
          <a:solidFill>
            <a:schemeClr val="tx1">
              <a:alpha val="70000"/>
            </a:schemeClr>
          </a:solidFill>
        </p:spPr>
        <p:txBody>
          <a:bodyPr/>
          <a:lstStyle/>
          <a:p>
            <a:r>
              <a:rPr lang="en-US" dirty="0"/>
              <a:t>It’s maddening because I think we could’ve won seven. </a:t>
            </a:r>
          </a:p>
          <a:p>
            <a:r>
              <a:rPr lang="en-US" dirty="0"/>
              <a:t>I really believe that.</a:t>
            </a:r>
          </a:p>
        </p:txBody>
      </p:sp>
    </p:spTree>
    <p:extLst>
      <p:ext uri="{BB962C8B-B14F-4D97-AF65-F5344CB8AC3E}">
        <p14:creationId xmlns:p14="http://schemas.microsoft.com/office/powerpoint/2010/main" val="312356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3AEAE-7741-AC20-1CB5-3363346B4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Book of John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14FF-38D7-604C-2E30-5B1C78B2E3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These [signs] have been written so that you may believe that Jesus is the Christ, the Son of God; and that believing you may have life in His name</a:t>
            </a:r>
            <a:br>
              <a:rPr lang="en-US" dirty="0"/>
            </a:br>
            <a:r>
              <a:rPr lang="en-US" dirty="0"/>
              <a:t>                                                                          </a:t>
            </a:r>
            <a:r>
              <a:rPr lang="en-US" sz="2000" i="1" dirty="0"/>
              <a:t>(John 20:31)</a:t>
            </a:r>
            <a:endParaRPr lang="en-US" i="1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53E7024-E828-E7A1-A947-924C29F9B6C8}"/>
              </a:ext>
            </a:extLst>
          </p:cNvPr>
          <p:cNvSpPr txBox="1">
            <a:spLocks/>
          </p:cNvSpPr>
          <p:nvPr/>
        </p:nvSpPr>
        <p:spPr bwMode="auto">
          <a:xfrm>
            <a:off x="8280400" y="4381500"/>
            <a:ext cx="1634066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None/>
              <a:defRPr sz="36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2pPr>
            <a:lvl3pPr marL="11430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3pPr>
            <a:lvl4pPr marL="16002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4pPr>
            <a:lvl5pPr marL="20574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/>
            <a:r>
              <a:rPr lang="en-US" kern="0" dirty="0"/>
              <a:t>Sign #4</a:t>
            </a:r>
          </a:p>
          <a:p>
            <a:pPr algn="ctr"/>
            <a:r>
              <a:rPr lang="en-US" sz="2400" kern="0" dirty="0"/>
              <a:t>(“I Am”)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B8CF83D-D6D5-4AB5-AC15-213157157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0800" y="5372100"/>
            <a:ext cx="2341032" cy="253714"/>
          </a:xfrm>
        </p:spPr>
        <p:txBody>
          <a:bodyPr/>
          <a:lstStyle/>
          <a:p>
            <a:r>
              <a:rPr lang="en-US" sz="1200" dirty="0"/>
              <a:t>Michael Jordan, Last Dance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A7B3A00-F5B2-439A-A01F-0CCCCD7F3F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1818" y="114300"/>
            <a:ext cx="4252382" cy="5521324"/>
          </a:xfrm>
          <a:solidFill>
            <a:schemeClr val="tx1">
              <a:alpha val="70000"/>
            </a:schemeClr>
          </a:solidFill>
        </p:spPr>
        <p:txBody>
          <a:bodyPr/>
          <a:lstStyle/>
          <a:p>
            <a:r>
              <a:rPr lang="en-US" dirty="0"/>
              <a:t>We may not have, but man, to not </a:t>
            </a:r>
            <a:br>
              <a:rPr lang="en-US" dirty="0"/>
            </a:br>
            <a:r>
              <a:rPr lang="en-US" dirty="0"/>
              <a:t>be able to try, </a:t>
            </a:r>
            <a:br>
              <a:rPr lang="en-US" dirty="0"/>
            </a:br>
            <a:r>
              <a:rPr lang="en-US" dirty="0"/>
              <a:t>that’s something that I just can’t accept. </a:t>
            </a:r>
          </a:p>
          <a:p>
            <a:r>
              <a:rPr lang="en-US" dirty="0"/>
              <a:t>For whatever reason I just </a:t>
            </a:r>
            <a:br>
              <a:rPr lang="en-US" dirty="0"/>
            </a:br>
            <a:r>
              <a:rPr lang="en-US" dirty="0"/>
              <a:t>can’t accept it.</a:t>
            </a:r>
          </a:p>
        </p:txBody>
      </p:sp>
    </p:spTree>
    <p:extLst>
      <p:ext uri="{BB962C8B-B14F-4D97-AF65-F5344CB8AC3E}">
        <p14:creationId xmlns:p14="http://schemas.microsoft.com/office/powerpoint/2010/main" val="159180290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B8CF83D-D6D5-4AB5-AC15-213157157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00" y="4914900"/>
            <a:ext cx="5105400" cy="253714"/>
          </a:xfrm>
        </p:spPr>
        <p:txBody>
          <a:bodyPr/>
          <a:lstStyle/>
          <a:p>
            <a:r>
              <a:rPr lang="en-US" sz="1600" dirty="0"/>
              <a:t>Chris Evert, When contemplating retirement</a:t>
            </a:r>
            <a:br>
              <a:rPr lang="en-US" sz="1600" dirty="0"/>
            </a:br>
            <a:r>
              <a:rPr lang="en-US" sz="1050" dirty="0"/>
              <a:t>From “Success and Excess” by Harriet Rubin. This is the online edition that can be accessed at http://www.fastcompany.com/node/35583/print on March 28, 2009, Cited in Tim Keller, Counterfeit Gods, Chapter 4 – The Seduction of Success.</a:t>
            </a:r>
            <a:br>
              <a:rPr lang="en-US" sz="1200" dirty="0"/>
            </a:br>
            <a:endParaRPr lang="en-US" sz="12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A7B3A00-F5B2-439A-A01F-0CCCCD7F3F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32400" y="19049"/>
            <a:ext cx="4876800" cy="5686426"/>
          </a:xfrm>
          <a:solidFill>
            <a:schemeClr val="tx1">
              <a:alpha val="70000"/>
            </a:schemeClr>
          </a:solidFill>
        </p:spPr>
        <p:txBody>
          <a:bodyPr/>
          <a:lstStyle/>
          <a:p>
            <a:pPr>
              <a:spcBef>
                <a:spcPts val="864"/>
              </a:spcBef>
            </a:pPr>
            <a:r>
              <a:rPr lang="en-US" dirty="0"/>
              <a:t>I had no idea who I was, or what I could be away from tennis…</a:t>
            </a:r>
          </a:p>
          <a:p>
            <a:pPr>
              <a:spcBef>
                <a:spcPts val="864"/>
              </a:spcBef>
            </a:pPr>
            <a:r>
              <a:rPr lang="en-US" dirty="0"/>
              <a:t>I was completely lost.</a:t>
            </a:r>
          </a:p>
        </p:txBody>
      </p:sp>
    </p:spTree>
    <p:extLst>
      <p:ext uri="{BB962C8B-B14F-4D97-AF65-F5344CB8AC3E}">
        <p14:creationId xmlns:p14="http://schemas.microsoft.com/office/powerpoint/2010/main" val="1942291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B8CF83D-D6D5-4AB5-AC15-213157157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00" y="4914900"/>
            <a:ext cx="5105400" cy="253714"/>
          </a:xfrm>
        </p:spPr>
        <p:txBody>
          <a:bodyPr/>
          <a:lstStyle/>
          <a:p>
            <a:r>
              <a:rPr lang="en-US" sz="1600" dirty="0"/>
              <a:t>Chris Evert, When contemplating retirement</a:t>
            </a:r>
            <a:br>
              <a:rPr lang="en-US" sz="1600" dirty="0"/>
            </a:br>
            <a:r>
              <a:rPr lang="en-US" sz="1050" dirty="0"/>
              <a:t>From “Success and Excess” by Harriet Rubin. This is the online edition that can be accessed at http://www.fastcompany.com/node/35583/print on March 28, 2009, Cited in Tim Keller, Counterfeit Gods, Chapter 4 – The Seduction of Success.</a:t>
            </a:r>
            <a:br>
              <a:rPr lang="en-US" sz="1200" dirty="0"/>
            </a:br>
            <a:endParaRPr lang="en-US" sz="12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A7B3A00-F5B2-439A-A01F-0CCCCD7F3F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32400" y="19049"/>
            <a:ext cx="4876800" cy="5686426"/>
          </a:xfrm>
          <a:solidFill>
            <a:schemeClr val="tx1">
              <a:alpha val="70000"/>
            </a:schemeClr>
          </a:solidFill>
        </p:spPr>
        <p:txBody>
          <a:bodyPr/>
          <a:lstStyle/>
          <a:p>
            <a:pPr>
              <a:spcBef>
                <a:spcPts val="864"/>
              </a:spcBef>
            </a:pPr>
            <a:r>
              <a:rPr lang="en-US" dirty="0"/>
              <a:t>Winning made me feel like I was somebody…</a:t>
            </a:r>
          </a:p>
          <a:p>
            <a:pPr>
              <a:spcBef>
                <a:spcPts val="864"/>
              </a:spcBef>
            </a:pPr>
            <a:r>
              <a:rPr lang="en-US" dirty="0"/>
              <a:t>It was like being hooked on a drug.</a:t>
            </a:r>
          </a:p>
          <a:p>
            <a:pPr>
              <a:spcBef>
                <a:spcPts val="864"/>
              </a:spcBef>
            </a:pPr>
            <a:r>
              <a:rPr lang="en-US" dirty="0"/>
              <a:t>I needed the wins, </a:t>
            </a:r>
            <a:br>
              <a:rPr lang="en-US" dirty="0"/>
            </a:br>
            <a:r>
              <a:rPr lang="en-US" dirty="0"/>
              <a:t>the applause, in order to have an identity.</a:t>
            </a:r>
          </a:p>
        </p:txBody>
      </p:sp>
    </p:spTree>
    <p:extLst>
      <p:ext uri="{BB962C8B-B14F-4D97-AF65-F5344CB8AC3E}">
        <p14:creationId xmlns:p14="http://schemas.microsoft.com/office/powerpoint/2010/main" val="263141090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B8CF83D-D6D5-4AB5-AC15-213157157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00" y="5372100"/>
            <a:ext cx="5105400" cy="253714"/>
          </a:xfrm>
        </p:spPr>
        <p:txBody>
          <a:bodyPr/>
          <a:lstStyle/>
          <a:p>
            <a:r>
              <a:rPr lang="en-US" sz="1050" dirty="0"/>
              <a:t>Lynn Hirshberg, “The Misfit,” Vanity Fair, April 1991, Volume 54, Issue 4, pp. 160-169, 196-202. Cited in Tim Keller, Counterfeit Gods, Chapter 4 – The Seduction of Success</a:t>
            </a:r>
            <a:endParaRPr lang="en-US" sz="12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A7B3A00-F5B2-439A-A01F-0CCCCD7F3F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18174" y="19049"/>
            <a:ext cx="4391025" cy="5686426"/>
          </a:xfrm>
          <a:solidFill>
            <a:schemeClr val="tx1">
              <a:alpha val="70000"/>
            </a:schemeClr>
          </a:solidFill>
        </p:spPr>
        <p:txBody>
          <a:bodyPr/>
          <a:lstStyle/>
          <a:p>
            <a:pPr>
              <a:spcBef>
                <a:spcPts val="864"/>
              </a:spcBef>
            </a:pPr>
            <a:r>
              <a:rPr lang="en-US" dirty="0"/>
              <a:t>I have an iron will, and all of my will has always been </a:t>
            </a:r>
            <a:br>
              <a:rPr lang="en-US" dirty="0"/>
            </a:br>
            <a:r>
              <a:rPr lang="en-US" dirty="0"/>
              <a:t>to conquer some horrible feeling of inadequacy…</a:t>
            </a:r>
          </a:p>
        </p:txBody>
      </p:sp>
    </p:spTree>
    <p:extLst>
      <p:ext uri="{BB962C8B-B14F-4D97-AF65-F5344CB8AC3E}">
        <p14:creationId xmlns:p14="http://schemas.microsoft.com/office/powerpoint/2010/main" val="153727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B8CF83D-D6D5-4AB5-AC15-213157157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00" y="5372100"/>
            <a:ext cx="5105400" cy="253714"/>
          </a:xfrm>
        </p:spPr>
        <p:txBody>
          <a:bodyPr/>
          <a:lstStyle/>
          <a:p>
            <a:r>
              <a:rPr lang="en-US" sz="1050" dirty="0"/>
              <a:t>Lynn Hirshberg, “The Misfit,” Vanity Fair, April 1991, Volume 54, Issue 4, pp. 160-169, 196-202. Cited in Tim Keller, Counterfeit Gods, Chapter 4 – The Seduction of Success</a:t>
            </a:r>
            <a:endParaRPr lang="en-US" sz="12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A7B3A00-F5B2-439A-A01F-0CCCCD7F3F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18174" y="19049"/>
            <a:ext cx="4391025" cy="5686426"/>
          </a:xfrm>
          <a:solidFill>
            <a:schemeClr val="tx1">
              <a:alpha val="70000"/>
            </a:schemeClr>
          </a:solidFill>
        </p:spPr>
        <p:txBody>
          <a:bodyPr/>
          <a:lstStyle/>
          <a:p>
            <a:pPr>
              <a:spcBef>
                <a:spcPts val="864"/>
              </a:spcBef>
            </a:pPr>
            <a:r>
              <a:rPr lang="en-US" dirty="0"/>
              <a:t>My drive in life is from this horrible fear of being mediocre.</a:t>
            </a:r>
          </a:p>
          <a:p>
            <a:pPr>
              <a:spcBef>
                <a:spcPts val="864"/>
              </a:spcBef>
            </a:pPr>
            <a:r>
              <a:rPr lang="en-US" dirty="0"/>
              <a:t>And that’s always pushing me…</a:t>
            </a:r>
          </a:p>
        </p:txBody>
      </p:sp>
    </p:spTree>
    <p:extLst>
      <p:ext uri="{BB962C8B-B14F-4D97-AF65-F5344CB8AC3E}">
        <p14:creationId xmlns:p14="http://schemas.microsoft.com/office/powerpoint/2010/main" val="201219413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B8CF83D-D6D5-4AB5-AC15-213157157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00" y="5372100"/>
            <a:ext cx="5105400" cy="253714"/>
          </a:xfrm>
        </p:spPr>
        <p:txBody>
          <a:bodyPr/>
          <a:lstStyle/>
          <a:p>
            <a:r>
              <a:rPr lang="en-US" sz="1050" dirty="0"/>
              <a:t>Lynn Hirshberg, “The Misfit,” Vanity Fair, April 1991, Volume 54, Issue 4, pp. 160-169, 196-202. Cited in Tim Keller, Counterfeit Gods, Chapter 4 – The Seduction of Success</a:t>
            </a:r>
            <a:endParaRPr lang="en-US" sz="12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A7B3A00-F5B2-439A-A01F-0CCCCD7F3F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18174" y="19049"/>
            <a:ext cx="4391025" cy="5686426"/>
          </a:xfrm>
          <a:solidFill>
            <a:schemeClr val="tx1">
              <a:alpha val="70000"/>
            </a:schemeClr>
          </a:solidFill>
        </p:spPr>
        <p:txBody>
          <a:bodyPr/>
          <a:lstStyle/>
          <a:p>
            <a:pPr>
              <a:spcBef>
                <a:spcPts val="864"/>
              </a:spcBef>
            </a:pPr>
            <a:r>
              <a:rPr lang="en-US" dirty="0"/>
              <a:t>Because even though I’ve </a:t>
            </a:r>
            <a:br>
              <a:rPr lang="en-US" dirty="0"/>
            </a:br>
            <a:r>
              <a:rPr lang="en-US" dirty="0"/>
              <a:t>become Somebody, </a:t>
            </a:r>
          </a:p>
          <a:p>
            <a:pPr>
              <a:spcBef>
                <a:spcPts val="864"/>
              </a:spcBef>
            </a:pPr>
            <a:r>
              <a:rPr lang="en-US" dirty="0"/>
              <a:t>I still have to prove that I’m Somebody.</a:t>
            </a:r>
          </a:p>
          <a:p>
            <a:pPr>
              <a:spcBef>
                <a:spcPts val="864"/>
              </a:spcBef>
            </a:pPr>
            <a:r>
              <a:rPr lang="en-US" dirty="0"/>
              <a:t>My struggle has never ended </a:t>
            </a:r>
            <a:br>
              <a:rPr lang="en-US" dirty="0"/>
            </a:br>
            <a:r>
              <a:rPr lang="en-US" dirty="0"/>
              <a:t>and it probably never will.</a:t>
            </a:r>
          </a:p>
        </p:txBody>
      </p:sp>
    </p:spTree>
    <p:extLst>
      <p:ext uri="{BB962C8B-B14F-4D97-AF65-F5344CB8AC3E}">
        <p14:creationId xmlns:p14="http://schemas.microsoft.com/office/powerpoint/2010/main" val="244639916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A7B3A00-F5B2-439A-A01F-0CCCCD7F3F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51200" y="19049"/>
            <a:ext cx="6858000" cy="5686426"/>
          </a:xfrm>
          <a:solidFill>
            <a:schemeClr val="tx1">
              <a:alpha val="70000"/>
            </a:schemeClr>
          </a:solidFill>
        </p:spPr>
        <p:txBody>
          <a:bodyPr/>
          <a:lstStyle/>
          <a:p>
            <a:pPr>
              <a:spcBef>
                <a:spcPts val="864"/>
              </a:spcBef>
            </a:pPr>
            <a:r>
              <a:rPr lang="en-US" dirty="0"/>
              <a:t>“Here lies one </a:t>
            </a:r>
            <a:br>
              <a:rPr lang="en-US" dirty="0"/>
            </a:br>
            <a:r>
              <a:rPr lang="en-US" dirty="0"/>
              <a:t>whose name was writ in water”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B8CF83D-D6D5-4AB5-AC15-213157157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100" y="5356511"/>
            <a:ext cx="2801756" cy="253714"/>
          </a:xfrm>
        </p:spPr>
        <p:txBody>
          <a:bodyPr/>
          <a:lstStyle/>
          <a:p>
            <a:r>
              <a:rPr lang="en-US" i="1" dirty="0"/>
              <a:t>John Keats (1795-1821)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2373293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A7B3A00-F5B2-439A-A01F-0CCCCD7F3F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08226" y="19049"/>
            <a:ext cx="5200974" cy="5686426"/>
          </a:xfrm>
          <a:solidFill>
            <a:schemeClr val="tx1">
              <a:alpha val="70000"/>
            </a:schemeClr>
          </a:solidFill>
        </p:spPr>
        <p:txBody>
          <a:bodyPr/>
          <a:lstStyle/>
          <a:p>
            <a:pPr>
              <a:spcBef>
                <a:spcPts val="864"/>
              </a:spcBef>
            </a:pPr>
            <a:r>
              <a:rPr lang="en-US" dirty="0"/>
              <a:t>Why should I live, </a:t>
            </a:r>
            <a:br>
              <a:rPr lang="en-US" dirty="0"/>
            </a:br>
            <a:r>
              <a:rPr lang="en-US" dirty="0"/>
              <a:t>why wish for anything, </a:t>
            </a:r>
            <a:br>
              <a:rPr lang="en-US" dirty="0"/>
            </a:br>
            <a:r>
              <a:rPr lang="en-US" dirty="0"/>
              <a:t>or do anything? . . . </a:t>
            </a:r>
          </a:p>
          <a:p>
            <a:pPr>
              <a:spcBef>
                <a:spcPts val="864"/>
              </a:spcBef>
            </a:pPr>
            <a:r>
              <a:rPr lang="en-US" dirty="0"/>
              <a:t>Is there any meaning in my life that the inevitable death awaiting me does not destroy?’ …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B8CF83D-D6D5-4AB5-AC15-213157157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99" y="5356511"/>
            <a:ext cx="4844726" cy="348964"/>
          </a:xfrm>
        </p:spPr>
        <p:txBody>
          <a:bodyPr/>
          <a:lstStyle/>
          <a:p>
            <a:r>
              <a:rPr lang="en-US" sz="900" i="1" dirty="0"/>
              <a:t>Leo Tolstoy, A Confession (Grand Rapids, MI: Christian Classics Ethereal Library), 1998, p. 16. Cited in Tim Keller, Counterfeit Gods, Chapter 4 – The Seduction of Success</a:t>
            </a:r>
            <a:endParaRPr lang="en-US" sz="1050" i="1" dirty="0"/>
          </a:p>
        </p:txBody>
      </p:sp>
    </p:spTree>
    <p:extLst>
      <p:ext uri="{BB962C8B-B14F-4D97-AF65-F5344CB8AC3E}">
        <p14:creationId xmlns:p14="http://schemas.microsoft.com/office/powerpoint/2010/main" val="1394926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A7B3A00-F5B2-439A-A01F-0CCCCD7F3F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08226" y="19049"/>
            <a:ext cx="5200974" cy="5686426"/>
          </a:xfrm>
          <a:solidFill>
            <a:schemeClr val="tx1">
              <a:alpha val="70000"/>
            </a:schemeClr>
          </a:solidFill>
        </p:spPr>
        <p:txBody>
          <a:bodyPr/>
          <a:lstStyle/>
          <a:p>
            <a:pPr>
              <a:spcBef>
                <a:spcPts val="864"/>
              </a:spcBef>
            </a:pPr>
            <a:r>
              <a:rPr lang="en-US" dirty="0"/>
              <a:t>How can we fail </a:t>
            </a:r>
            <a:br>
              <a:rPr lang="en-US" dirty="0"/>
            </a:br>
            <a:r>
              <a:rPr lang="en-US" dirty="0"/>
              <a:t>to see this?... </a:t>
            </a:r>
          </a:p>
          <a:p>
            <a:pPr>
              <a:spcBef>
                <a:spcPts val="864"/>
              </a:spcBef>
            </a:pPr>
            <a:r>
              <a:rPr lang="en-US" dirty="0"/>
              <a:t>It is impossible not </a:t>
            </a:r>
            <a:br>
              <a:rPr lang="en-US" dirty="0"/>
            </a:br>
            <a:r>
              <a:rPr lang="en-US" dirty="0"/>
              <a:t>to see that it is all </a:t>
            </a:r>
            <a:br>
              <a:rPr lang="en-US" dirty="0"/>
            </a:br>
            <a:r>
              <a:rPr lang="en-US" u="sng" dirty="0"/>
              <a:t>a mere fraud</a:t>
            </a:r>
            <a:r>
              <a:rPr lang="en-US" dirty="0"/>
              <a:t> and </a:t>
            </a:r>
            <a:br>
              <a:rPr lang="en-US" dirty="0"/>
            </a:br>
            <a:r>
              <a:rPr lang="en-US" u="sng" dirty="0"/>
              <a:t>a stupid fraud</a:t>
            </a:r>
            <a:r>
              <a:rPr lang="en-US" dirty="0"/>
              <a:t>!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B8CF83D-D6D5-4AB5-AC15-213157157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99" y="5356511"/>
            <a:ext cx="4844726" cy="348964"/>
          </a:xfrm>
        </p:spPr>
        <p:txBody>
          <a:bodyPr/>
          <a:lstStyle/>
          <a:p>
            <a:r>
              <a:rPr lang="en-US" sz="900" i="1" dirty="0"/>
              <a:t>Leo Tolstoy, A Confession (Grand Rapids, MI: Christian Classics Ethereal Library), 1998, p. 16. Cited in Tim Keller, Counterfeit Gods, Chapter 4 – The Seduction of Success</a:t>
            </a:r>
            <a:endParaRPr lang="en-US" sz="1050" i="1" dirty="0"/>
          </a:p>
        </p:txBody>
      </p:sp>
    </p:spTree>
    <p:extLst>
      <p:ext uri="{BB962C8B-B14F-4D97-AF65-F5344CB8AC3E}">
        <p14:creationId xmlns:p14="http://schemas.microsoft.com/office/powerpoint/2010/main" val="319520034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38F9286-87CA-4559-93E6-FB6E644EF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the G.O.A.T.s say?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010109F-9E0F-47A7-9021-7FD7F83858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“It is all a mere fraud”</a:t>
            </a:r>
          </a:p>
          <a:p>
            <a:r>
              <a:rPr lang="en-US" sz="3200" dirty="0"/>
              <a:t>“My name was carved in the water”</a:t>
            </a:r>
          </a:p>
          <a:p>
            <a:r>
              <a:rPr lang="en-US" sz="3200" dirty="0"/>
              <a:t>“Even though I’ve become Somebody, </a:t>
            </a:r>
            <a:br>
              <a:rPr lang="en-US" sz="3200" dirty="0"/>
            </a:br>
            <a:r>
              <a:rPr lang="en-US" sz="3200" dirty="0"/>
              <a:t>I still have to prove that I’m Somebody”</a:t>
            </a:r>
          </a:p>
          <a:p>
            <a:r>
              <a:rPr lang="en-US" sz="3200" dirty="0"/>
              <a:t>“I needed the wins, the applause, </a:t>
            </a:r>
            <a:br>
              <a:rPr lang="en-US" sz="3200" dirty="0"/>
            </a:br>
            <a:r>
              <a:rPr lang="en-US" sz="3200" dirty="0"/>
              <a:t>in order to have an identity.”</a:t>
            </a:r>
          </a:p>
          <a:p>
            <a:r>
              <a:rPr lang="en-US" sz="3200" dirty="0"/>
              <a:t>“It’s maddening because I think we could’ve won seven.”</a:t>
            </a:r>
          </a:p>
          <a:p>
            <a:r>
              <a:rPr lang="en-US" sz="3200" dirty="0"/>
              <a:t>“You’re only a success at the moment you perform </a:t>
            </a:r>
            <a:br>
              <a:rPr lang="en-US" sz="3200" dirty="0"/>
            </a:br>
            <a:r>
              <a:rPr lang="en-US" sz="3200" dirty="0"/>
              <a:t>a successful act. You have to do it again.”</a:t>
            </a:r>
          </a:p>
        </p:txBody>
      </p:sp>
    </p:spTree>
    <p:extLst>
      <p:ext uri="{BB962C8B-B14F-4D97-AF65-F5344CB8AC3E}">
        <p14:creationId xmlns:p14="http://schemas.microsoft.com/office/powerpoint/2010/main" val="11041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21ACE-C0CD-24D4-04DC-D54CB5985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0E8A23-D502-984E-3927-4D6C694636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14 </a:t>
            </a:r>
            <a:r>
              <a:rPr lang="en-US" dirty="0"/>
              <a:t>When the people saw him do this miraculous sign, they exclaimed, </a:t>
            </a:r>
          </a:p>
          <a:p>
            <a:r>
              <a:rPr lang="en-US" dirty="0"/>
              <a:t>“Surely, he is the Prophet we have been expecting!”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38F9286-87CA-4559-93E6-FB6E644EF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</a:t>
            </a:r>
            <a:r>
              <a:rPr lang="en-US" i="1" dirty="0"/>
              <a:t>the</a:t>
            </a:r>
            <a:r>
              <a:rPr lang="en-US" dirty="0"/>
              <a:t> G.O.A.T. say?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010109F-9E0F-47A7-9021-7FD7F83858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/>
            <a:r>
              <a:rPr lang="en-US" sz="6000" i="1" dirty="0"/>
              <a:t>I am the bread of life</a:t>
            </a:r>
          </a:p>
          <a:p>
            <a:pPr marL="0" indent="0" algn="ctr"/>
            <a:r>
              <a:rPr lang="en-US" sz="6000" i="1" dirty="0"/>
              <a:t>Whoever comes to me will never be hungry again. </a:t>
            </a:r>
          </a:p>
          <a:p>
            <a:pPr marL="0" indent="0" algn="ctr"/>
            <a:r>
              <a:rPr lang="en-US" sz="6000" i="1" dirty="0"/>
              <a:t>Whoever believes in me will never be thirsty.</a:t>
            </a:r>
          </a:p>
        </p:txBody>
      </p:sp>
    </p:spTree>
    <p:extLst>
      <p:ext uri="{BB962C8B-B14F-4D97-AF65-F5344CB8AC3E}">
        <p14:creationId xmlns:p14="http://schemas.microsoft.com/office/powerpoint/2010/main" val="124608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21ACE-C0CD-24D4-04DC-D54CB5985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0E8A23-D502-984E-3927-4D6C694636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41 </a:t>
            </a:r>
            <a:r>
              <a:rPr lang="en-US" dirty="0"/>
              <a:t>Then the people began to </a:t>
            </a:r>
            <a:r>
              <a:rPr lang="en-US" u="sng" dirty="0"/>
              <a:t>murmur</a:t>
            </a:r>
            <a:r>
              <a:rPr lang="en-US" dirty="0"/>
              <a:t> </a:t>
            </a:r>
            <a:r>
              <a:rPr lang="en-US" sz="1600" i="1" dirty="0"/>
              <a:t>[cf. Exodus 16:2]</a:t>
            </a:r>
            <a:br>
              <a:rPr lang="en-US" dirty="0"/>
            </a:br>
            <a:r>
              <a:rPr lang="en-US" dirty="0"/>
              <a:t>in disagreement because he had said, </a:t>
            </a:r>
            <a:br>
              <a:rPr lang="en-US" dirty="0"/>
            </a:br>
            <a:r>
              <a:rPr lang="en-US" dirty="0"/>
              <a:t>“I am the bread that came down from heaven.”</a:t>
            </a:r>
          </a:p>
          <a:p>
            <a:r>
              <a:rPr lang="en-US" baseline="30000" dirty="0"/>
              <a:t>42 </a:t>
            </a:r>
            <a:r>
              <a:rPr lang="en-US" dirty="0"/>
              <a:t>They said, “Isn’t this Jesus, the son of Joseph?</a:t>
            </a:r>
          </a:p>
          <a:p>
            <a:r>
              <a:rPr lang="en-US" dirty="0"/>
              <a:t>We know his father and mother.</a:t>
            </a:r>
          </a:p>
          <a:p>
            <a:r>
              <a:rPr lang="en-US" dirty="0"/>
              <a:t>How can he say, ‘I came down from heaven’?”</a:t>
            </a:r>
          </a:p>
        </p:txBody>
      </p:sp>
    </p:spTree>
    <p:extLst>
      <p:ext uri="{BB962C8B-B14F-4D97-AF65-F5344CB8AC3E}">
        <p14:creationId xmlns:p14="http://schemas.microsoft.com/office/powerpoint/2010/main" val="3174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21ACE-C0CD-24D4-04DC-D54CB5985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0E8A23-D502-984E-3927-4D6C694636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43 </a:t>
            </a:r>
            <a:r>
              <a:rPr lang="en-US" dirty="0"/>
              <a:t>But Jesus replied, </a:t>
            </a:r>
            <a:br>
              <a:rPr lang="en-US" dirty="0"/>
            </a:br>
            <a:r>
              <a:rPr lang="en-US" dirty="0"/>
              <a:t>“Stop complaining about what I said.</a:t>
            </a:r>
          </a:p>
          <a:p>
            <a:r>
              <a:rPr lang="en-US" baseline="30000" dirty="0"/>
              <a:t>44 </a:t>
            </a:r>
            <a:r>
              <a:rPr lang="en-US" dirty="0"/>
              <a:t>For no one can come to me unless </a:t>
            </a:r>
            <a:br>
              <a:rPr lang="en-US" dirty="0"/>
            </a:br>
            <a:r>
              <a:rPr lang="en-US" dirty="0"/>
              <a:t>the Father who sent me </a:t>
            </a:r>
            <a:r>
              <a:rPr lang="en-US" u="sng" dirty="0"/>
              <a:t>draws</a:t>
            </a:r>
            <a:r>
              <a:rPr lang="en-US" dirty="0"/>
              <a:t> them to me, </a:t>
            </a:r>
          </a:p>
          <a:p>
            <a:r>
              <a:rPr lang="en-US" dirty="0"/>
              <a:t>	and at the last day I will raise them up.</a:t>
            </a:r>
          </a:p>
        </p:txBody>
      </p:sp>
      <p:sp>
        <p:nvSpPr>
          <p:cNvPr id="8" name="Rounded Rectangle 6">
            <a:extLst>
              <a:ext uri="{FF2B5EF4-FFF2-40B4-BE49-F238E27FC236}">
                <a16:creationId xmlns:a16="http://schemas.microsoft.com/office/drawing/2014/main" id="{FD5BE252-5B35-DF3C-75DD-5B46A2BF6B17}"/>
              </a:ext>
            </a:extLst>
          </p:cNvPr>
          <p:cNvSpPr/>
          <p:nvPr/>
        </p:nvSpPr>
        <p:spPr bwMode="auto">
          <a:xfrm>
            <a:off x="1313543" y="3467100"/>
            <a:ext cx="7532914" cy="108952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And when I am lifted up from the earth, I will </a:t>
            </a:r>
            <a:r>
              <a:rPr lang="en-US" sz="360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draw everyone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to myself.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(John 12:32)</a:t>
            </a: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51593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21ACE-C0CD-24D4-04DC-D54CB5985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0E8A23-D502-984E-3927-4D6C694636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47 </a:t>
            </a:r>
            <a:r>
              <a:rPr lang="en-US" dirty="0"/>
              <a:t>“I tell you the truth, </a:t>
            </a:r>
            <a:br>
              <a:rPr lang="en-US" dirty="0"/>
            </a:br>
            <a:r>
              <a:rPr lang="en-US" dirty="0"/>
              <a:t>anyone who believes has eternal life.</a:t>
            </a:r>
          </a:p>
          <a:p>
            <a:r>
              <a:rPr lang="en-US" baseline="30000" dirty="0"/>
              <a:t>48 </a:t>
            </a:r>
            <a:r>
              <a:rPr lang="en-US" dirty="0"/>
              <a:t>Yes, </a:t>
            </a:r>
            <a:r>
              <a:rPr lang="en-US" u="sng" dirty="0"/>
              <a:t>I am</a:t>
            </a:r>
            <a:r>
              <a:rPr lang="en-US" dirty="0"/>
              <a:t> the bread of life!</a:t>
            </a:r>
          </a:p>
          <a:p>
            <a:r>
              <a:rPr lang="en-US" baseline="30000" dirty="0"/>
              <a:t>49 </a:t>
            </a:r>
            <a:r>
              <a:rPr lang="en-US" dirty="0"/>
              <a:t>Your ancestors ate manna in the wilderness, </a:t>
            </a:r>
            <a:br>
              <a:rPr lang="en-US" dirty="0"/>
            </a:br>
            <a:r>
              <a:rPr lang="en-US" dirty="0"/>
              <a:t>but </a:t>
            </a:r>
            <a:r>
              <a:rPr lang="en-US" u="sng" dirty="0"/>
              <a:t>they all died</a:t>
            </a:r>
            <a:r>
              <a:rPr lang="en-US" dirty="0"/>
              <a:t>.</a:t>
            </a:r>
          </a:p>
          <a:p>
            <a:r>
              <a:rPr lang="en-US" baseline="30000" dirty="0"/>
              <a:t>50 </a:t>
            </a:r>
            <a:r>
              <a:rPr lang="en-US" dirty="0"/>
              <a:t>Anyone who eats the bread from heaven, however, </a:t>
            </a:r>
            <a:r>
              <a:rPr lang="en-US" u="sng" dirty="0"/>
              <a:t>will never die</a:t>
            </a:r>
            <a:r>
              <a:rPr lang="en-US" dirty="0"/>
              <a:t>.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id="{7DEC90AF-A41F-8EBC-3DD3-AF62675A2FA7}"/>
              </a:ext>
            </a:extLst>
          </p:cNvPr>
          <p:cNvSpPr/>
          <p:nvPr/>
        </p:nvSpPr>
        <p:spPr bwMode="auto">
          <a:xfrm>
            <a:off x="1313543" y="4351770"/>
            <a:ext cx="7532914" cy="867930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manna pointed to something more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(Deuteronomy 8:3)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13284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21ACE-C0CD-24D4-04DC-D54CB5985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0E8A23-D502-984E-3927-4D6C694636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51 </a:t>
            </a:r>
            <a:r>
              <a:rPr lang="en-US" u="sng" dirty="0"/>
              <a:t>I am</a:t>
            </a:r>
            <a:r>
              <a:rPr lang="en-US" dirty="0"/>
              <a:t> the living bread </a:t>
            </a:r>
            <a:br>
              <a:rPr lang="en-US" dirty="0"/>
            </a:br>
            <a:r>
              <a:rPr lang="en-US" dirty="0"/>
              <a:t>that came down from heaven.</a:t>
            </a:r>
          </a:p>
          <a:p>
            <a:r>
              <a:rPr lang="en-US" dirty="0"/>
              <a:t>Anyone who eats this bread will live forever; </a:t>
            </a:r>
          </a:p>
          <a:p>
            <a:r>
              <a:rPr lang="en-US" dirty="0"/>
              <a:t>and this bread, which I will offer </a:t>
            </a:r>
            <a:br>
              <a:rPr lang="en-US" dirty="0"/>
            </a:br>
            <a:r>
              <a:rPr lang="en-US" dirty="0"/>
              <a:t>so the world may live, is </a:t>
            </a:r>
            <a:r>
              <a:rPr lang="en-US" u="sng" dirty="0"/>
              <a:t>my flesh</a:t>
            </a:r>
            <a:r>
              <a:rPr lang="en-US" dirty="0"/>
              <a:t>.” </a:t>
            </a:r>
          </a:p>
        </p:txBody>
      </p:sp>
    </p:spTree>
    <p:extLst>
      <p:ext uri="{BB962C8B-B14F-4D97-AF65-F5344CB8AC3E}">
        <p14:creationId xmlns:p14="http://schemas.microsoft.com/office/powerpoint/2010/main" val="377844776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21ACE-C0CD-24D4-04DC-D54CB5985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0E8A23-D502-984E-3927-4D6C694636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52 </a:t>
            </a:r>
            <a:r>
              <a:rPr lang="en-US" dirty="0"/>
              <a:t>Then the people began arguing </a:t>
            </a:r>
            <a:br>
              <a:rPr lang="en-US" dirty="0"/>
            </a:br>
            <a:r>
              <a:rPr lang="en-US" dirty="0"/>
              <a:t>with each other about what he meant.</a:t>
            </a:r>
          </a:p>
          <a:p>
            <a:r>
              <a:rPr lang="en-US" dirty="0"/>
              <a:t>“How can this man give us his flesh to eat?” </a:t>
            </a:r>
            <a:br>
              <a:rPr lang="en-US" dirty="0"/>
            </a:br>
            <a:r>
              <a:rPr lang="en-US" dirty="0"/>
              <a:t>they asked. </a:t>
            </a:r>
          </a:p>
        </p:txBody>
      </p:sp>
    </p:spTree>
    <p:extLst>
      <p:ext uri="{BB962C8B-B14F-4D97-AF65-F5344CB8AC3E}">
        <p14:creationId xmlns:p14="http://schemas.microsoft.com/office/powerpoint/2010/main" val="77939459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21ACE-C0CD-24D4-04DC-D54CB5985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0E8A23-D502-984E-3927-4D6C694636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53 </a:t>
            </a:r>
            <a:r>
              <a:rPr lang="en-US" dirty="0"/>
              <a:t>So Jesus said again, “I tell you the truth, </a:t>
            </a:r>
            <a:br>
              <a:rPr lang="en-US" dirty="0"/>
            </a:br>
            <a:r>
              <a:rPr lang="en-US" dirty="0"/>
              <a:t>unless you </a:t>
            </a:r>
            <a:r>
              <a:rPr lang="en-US" u="sng" dirty="0"/>
              <a:t>eat the flesh</a:t>
            </a:r>
            <a:r>
              <a:rPr lang="en-US" dirty="0"/>
              <a:t> of the Son of Man </a:t>
            </a:r>
            <a:br>
              <a:rPr lang="en-US" dirty="0"/>
            </a:br>
            <a:r>
              <a:rPr lang="en-US" u="sng" dirty="0"/>
              <a:t>and drink his blood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you cannot have eternal life within you.</a:t>
            </a:r>
          </a:p>
        </p:txBody>
      </p:sp>
    </p:spTree>
    <p:extLst>
      <p:ext uri="{BB962C8B-B14F-4D97-AF65-F5344CB8AC3E}">
        <p14:creationId xmlns:p14="http://schemas.microsoft.com/office/powerpoint/2010/main" val="3165482749"/>
      </p:ext>
    </p:extLst>
  </p:cSld>
  <p:clrMapOvr>
    <a:masterClrMapping/>
  </p:clrMapOvr>
  <p:transition spd="slow">
    <p:wipe dir="r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21ACE-C0CD-24D4-04DC-D54CB5985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0E8A23-D502-984E-3927-4D6C694636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54 </a:t>
            </a:r>
            <a:r>
              <a:rPr lang="en-US" dirty="0"/>
              <a:t>But anyone who eats my flesh </a:t>
            </a:r>
            <a:br>
              <a:rPr lang="en-US" dirty="0"/>
            </a:br>
            <a:r>
              <a:rPr lang="en-US" dirty="0"/>
              <a:t>and drinks my blood has eternal life, </a:t>
            </a:r>
            <a:br>
              <a:rPr lang="en-US" dirty="0"/>
            </a:br>
            <a:r>
              <a:rPr lang="en-US" dirty="0"/>
              <a:t>and I will raise that person at the last day.</a:t>
            </a:r>
          </a:p>
        </p:txBody>
      </p:sp>
      <p:sp>
        <p:nvSpPr>
          <p:cNvPr id="5" name="Rounded Rectangle 6">
            <a:extLst>
              <a:ext uri="{FF2B5EF4-FFF2-40B4-BE49-F238E27FC236}">
                <a16:creationId xmlns:a16="http://schemas.microsoft.com/office/drawing/2014/main" id="{89F6C915-A563-4F54-8BBC-EDBFE9A72306}"/>
              </a:ext>
            </a:extLst>
          </p:cNvPr>
          <p:cNvSpPr/>
          <p:nvPr/>
        </p:nvSpPr>
        <p:spPr bwMode="auto">
          <a:xfrm>
            <a:off x="508000" y="1866900"/>
            <a:ext cx="6629400" cy="308392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233363" indent="-233363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Is Jesus referring to communion?</a:t>
            </a:r>
          </a:p>
          <a:p>
            <a:pPr marL="233363" indent="-233363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No!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Too early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Wrong OT background (manna)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Contradicts rest of passage –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saved by faith </a:t>
            </a:r>
            <a:r>
              <a:rPr lang="en-US" sz="28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(v. 29, 35, 40, 47, 63)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Rounded Rectangle 6">
            <a:extLst>
              <a:ext uri="{FF2B5EF4-FFF2-40B4-BE49-F238E27FC236}">
                <a16:creationId xmlns:a16="http://schemas.microsoft.com/office/drawing/2014/main" id="{FF84A0E0-6ABA-E275-FFC9-2E7379D3779B}"/>
              </a:ext>
            </a:extLst>
          </p:cNvPr>
          <p:cNvSpPr/>
          <p:nvPr/>
        </p:nvSpPr>
        <p:spPr bwMode="auto">
          <a:xfrm>
            <a:off x="7594600" y="1854610"/>
            <a:ext cx="2396066" cy="3333220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It is the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Spirit who gives life; the flesh profits nothing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18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(John 6:63)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95492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21ACE-C0CD-24D4-04DC-D54CB5985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0E8A23-D502-984E-3927-4D6C694636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55 </a:t>
            </a:r>
            <a:r>
              <a:rPr lang="en-US" dirty="0"/>
              <a:t>For my flesh is true food, </a:t>
            </a:r>
            <a:br>
              <a:rPr lang="en-US" dirty="0"/>
            </a:br>
            <a:r>
              <a:rPr lang="en-US" dirty="0"/>
              <a:t>and my blood is true drink.</a:t>
            </a:r>
          </a:p>
          <a:p>
            <a:r>
              <a:rPr lang="en-US" baseline="30000" dirty="0"/>
              <a:t>56 </a:t>
            </a:r>
            <a:r>
              <a:rPr lang="en-US" dirty="0"/>
              <a:t>Anyone who eats my flesh and drinks my blood remains in me, and I in him.</a:t>
            </a:r>
          </a:p>
          <a:p>
            <a:r>
              <a:rPr lang="en-US" baseline="30000" dirty="0"/>
              <a:t>57 </a:t>
            </a:r>
            <a:r>
              <a:rPr lang="en-US" dirty="0"/>
              <a:t>I live because of the living Father who sent me; </a:t>
            </a:r>
            <a:br>
              <a:rPr lang="en-US" dirty="0"/>
            </a:br>
            <a:r>
              <a:rPr lang="en-US" dirty="0"/>
              <a:t>in the same way, anyone who feeds on me </a:t>
            </a:r>
            <a:br>
              <a:rPr lang="en-US" dirty="0"/>
            </a:br>
            <a:r>
              <a:rPr lang="en-US" dirty="0"/>
              <a:t>will live because of me.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id="{A15C3C89-FA54-1ADD-28DE-DE94171FE556}"/>
              </a:ext>
            </a:extLst>
          </p:cNvPr>
          <p:cNvSpPr/>
          <p:nvPr/>
        </p:nvSpPr>
        <p:spPr bwMode="auto">
          <a:xfrm>
            <a:off x="191106" y="4457700"/>
            <a:ext cx="9799560" cy="59093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How do you think his audience is feeling right now?</a:t>
            </a:r>
          </a:p>
        </p:txBody>
      </p:sp>
    </p:spTree>
    <p:extLst>
      <p:ext uri="{BB962C8B-B14F-4D97-AF65-F5344CB8AC3E}">
        <p14:creationId xmlns:p14="http://schemas.microsoft.com/office/powerpoint/2010/main" val="172865306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21ACE-C0CD-24D4-04DC-D54CB5985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0E8A23-D502-984E-3927-4D6C694636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58 </a:t>
            </a:r>
            <a:r>
              <a:rPr lang="en-US" dirty="0"/>
              <a:t>I am the true bread that came down from heaven.</a:t>
            </a:r>
          </a:p>
          <a:p>
            <a:r>
              <a:rPr lang="en-US" dirty="0"/>
              <a:t>Anyone who eats this bread will not die as your ancestors did (even though they ate the manna) but will live forever.”</a:t>
            </a:r>
          </a:p>
        </p:txBody>
      </p:sp>
    </p:spTree>
    <p:extLst>
      <p:ext uri="{BB962C8B-B14F-4D97-AF65-F5344CB8AC3E}">
        <p14:creationId xmlns:p14="http://schemas.microsoft.com/office/powerpoint/2010/main" val="279410971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21ACE-C0CD-24D4-04DC-D54CB5985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0E8A23-D502-984E-3927-4D6C694636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14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When the people saw him do this miraculous sign, they exclaimed, 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“Surely, he is </a:t>
            </a:r>
            <a:r>
              <a:rPr lang="en-US" dirty="0"/>
              <a:t>the Prophet we have been expecting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!”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id="{C3DDFF7A-AFE3-2DAE-8730-BA0D10405FF8}"/>
              </a:ext>
            </a:extLst>
          </p:cNvPr>
          <p:cNvSpPr/>
          <p:nvPr/>
        </p:nvSpPr>
        <p:spPr bwMode="auto">
          <a:xfrm>
            <a:off x="584200" y="2695475"/>
            <a:ext cx="8991600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“The Lord your God will raise up for you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 prophet like me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from among you,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from your countrymen, you shall listen to him.”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                                                                </a:t>
            </a:r>
            <a:r>
              <a:rPr lang="en-US" sz="1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(Deuteronomy 18:15)</a:t>
            </a:r>
            <a:r>
              <a:rPr lang="en-US" sz="3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51847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21ACE-C0CD-24D4-04DC-D54CB5985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6 [NLT/NIV]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0E8A23-D502-984E-3927-4D6C694636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60 </a:t>
            </a:r>
            <a:r>
              <a:rPr lang="en-US" dirty="0"/>
              <a:t>Many of </a:t>
            </a:r>
            <a:r>
              <a:rPr lang="en-US" u="sng" dirty="0"/>
              <a:t>his disciples</a:t>
            </a:r>
            <a:r>
              <a:rPr lang="en-US" dirty="0"/>
              <a:t> said,</a:t>
            </a:r>
            <a:br>
              <a:rPr lang="en-US" dirty="0"/>
            </a:br>
            <a:r>
              <a:rPr lang="en-US" dirty="0"/>
              <a:t>“This is a hard/harsh teaching. </a:t>
            </a:r>
            <a:br>
              <a:rPr lang="en-US" dirty="0"/>
            </a:br>
            <a:r>
              <a:rPr lang="en-US" dirty="0"/>
              <a:t>How can anyone accept it?” </a:t>
            </a:r>
          </a:p>
          <a:p>
            <a:r>
              <a:rPr lang="en-US" baseline="30000" dirty="0"/>
              <a:t>61 </a:t>
            </a:r>
            <a:r>
              <a:rPr lang="en-US" dirty="0"/>
              <a:t>Jesus was aware that his disciples </a:t>
            </a:r>
            <a:br>
              <a:rPr lang="en-US" dirty="0"/>
            </a:br>
            <a:r>
              <a:rPr lang="en-US" dirty="0"/>
              <a:t>were </a:t>
            </a:r>
            <a:r>
              <a:rPr lang="en-US" u="sng" dirty="0"/>
              <a:t>grumbling</a:t>
            </a:r>
            <a:r>
              <a:rPr lang="en-US" dirty="0"/>
              <a:t>,</a:t>
            </a:r>
          </a:p>
          <a:p>
            <a:r>
              <a:rPr lang="en-US" dirty="0"/>
              <a:t>	so he said to them, “Does this offend you?</a:t>
            </a:r>
          </a:p>
          <a:p>
            <a:r>
              <a:rPr lang="en-US" baseline="30000" dirty="0"/>
              <a:t>62 </a:t>
            </a:r>
            <a:r>
              <a:rPr lang="en-US" dirty="0"/>
              <a:t>Then what will you think if you see the Son of Man ascend to heaven again?</a:t>
            </a:r>
          </a:p>
        </p:txBody>
      </p:sp>
    </p:spTree>
    <p:extLst>
      <p:ext uri="{BB962C8B-B14F-4D97-AF65-F5344CB8AC3E}">
        <p14:creationId xmlns:p14="http://schemas.microsoft.com/office/powerpoint/2010/main" val="195822115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21ACE-C0CD-24D4-04DC-D54CB5985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0E8A23-D502-984E-3927-4D6C694636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63 </a:t>
            </a:r>
            <a:r>
              <a:rPr lang="en-US" dirty="0"/>
              <a:t>The Spirit alone gives eternal life. </a:t>
            </a:r>
            <a:br>
              <a:rPr lang="en-US" dirty="0"/>
            </a:br>
            <a:r>
              <a:rPr lang="en-US" dirty="0"/>
              <a:t>Human effort accomplishes nothing.</a:t>
            </a:r>
          </a:p>
          <a:p>
            <a:r>
              <a:rPr lang="en-US" dirty="0"/>
              <a:t>And the very words I have spoken to you </a:t>
            </a:r>
            <a:br>
              <a:rPr lang="en-US" dirty="0"/>
            </a:br>
            <a:r>
              <a:rPr lang="en-US" dirty="0"/>
              <a:t>are spirit and life.</a:t>
            </a:r>
          </a:p>
          <a:p>
            <a:r>
              <a:rPr lang="en-US" baseline="30000" dirty="0"/>
              <a:t>64 </a:t>
            </a:r>
            <a:r>
              <a:rPr lang="en-US" dirty="0"/>
              <a:t>But some of you do not believe me.”</a:t>
            </a:r>
          </a:p>
          <a:p>
            <a:r>
              <a:rPr lang="en-US" dirty="0"/>
              <a:t>(For Jesus knew from the beginning which ones didn’t believe, and he knew who would betray him.)</a:t>
            </a:r>
          </a:p>
        </p:txBody>
      </p:sp>
    </p:spTree>
    <p:extLst>
      <p:ext uri="{BB962C8B-B14F-4D97-AF65-F5344CB8AC3E}">
        <p14:creationId xmlns:p14="http://schemas.microsoft.com/office/powerpoint/2010/main" val="73498276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21ACE-C0CD-24D4-04DC-D54CB5985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0E8A23-D502-984E-3927-4D6C694636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65 </a:t>
            </a:r>
            <a:r>
              <a:rPr lang="en-US" dirty="0"/>
              <a:t>Then he said,</a:t>
            </a:r>
            <a:br>
              <a:rPr lang="en-US" dirty="0"/>
            </a:br>
            <a:r>
              <a:rPr lang="en-US" dirty="0"/>
              <a:t>“That is why I said that people can’t come to me unless the Father gives them to me.”</a:t>
            </a:r>
          </a:p>
          <a:p>
            <a:r>
              <a:rPr lang="en-US" baseline="30000" dirty="0"/>
              <a:t>66 </a:t>
            </a:r>
            <a:r>
              <a:rPr lang="en-US" dirty="0"/>
              <a:t>At this point many of his disciples turned away and deserted him.</a:t>
            </a:r>
          </a:p>
        </p:txBody>
      </p:sp>
    </p:spTree>
    <p:extLst>
      <p:ext uri="{BB962C8B-B14F-4D97-AF65-F5344CB8AC3E}">
        <p14:creationId xmlns:p14="http://schemas.microsoft.com/office/powerpoint/2010/main" val="323226469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21ACE-C0CD-24D4-04DC-D54CB5985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0E8A23-D502-984E-3927-4D6C694636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67 </a:t>
            </a:r>
            <a:r>
              <a:rPr lang="en-US" dirty="0"/>
              <a:t>Then Jesus turned to the Twelve</a:t>
            </a:r>
          </a:p>
          <a:p>
            <a:r>
              <a:rPr lang="en-US" dirty="0"/>
              <a:t>	and asked, “Are you also going to leave?” </a:t>
            </a:r>
          </a:p>
          <a:p>
            <a:r>
              <a:rPr lang="en-US" baseline="30000" dirty="0"/>
              <a:t>68 </a:t>
            </a:r>
            <a:r>
              <a:rPr lang="en-US" dirty="0"/>
              <a:t>Simon Peter replied,</a:t>
            </a:r>
          </a:p>
          <a:p>
            <a:r>
              <a:rPr lang="en-US" dirty="0"/>
              <a:t>	“Lord, to whom would we go?</a:t>
            </a:r>
          </a:p>
          <a:p>
            <a:r>
              <a:rPr lang="en-US" dirty="0"/>
              <a:t>	You have the words that give eternal life.</a:t>
            </a:r>
          </a:p>
          <a:p>
            <a:r>
              <a:rPr lang="en-US" baseline="30000" dirty="0"/>
              <a:t>69 </a:t>
            </a:r>
            <a:r>
              <a:rPr lang="en-US" dirty="0"/>
              <a:t>We believe, and we know </a:t>
            </a:r>
            <a:br>
              <a:rPr lang="en-US" dirty="0"/>
            </a:br>
            <a:r>
              <a:rPr lang="en-US" dirty="0"/>
              <a:t>you are the Holy One of God.”</a:t>
            </a:r>
          </a:p>
        </p:txBody>
      </p:sp>
    </p:spTree>
    <p:extLst>
      <p:ext uri="{BB962C8B-B14F-4D97-AF65-F5344CB8AC3E}">
        <p14:creationId xmlns:p14="http://schemas.microsoft.com/office/powerpoint/2010/main" val="221897948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21ACE-C0CD-24D4-04DC-D54CB5985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0E8A23-D502-984E-3927-4D6C694636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67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Then Jesus turned to the Twelve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and asked, “Are you also going to leave?” </a:t>
            </a:r>
          </a:p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68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Simon Peter replied,</a:t>
            </a:r>
          </a:p>
          <a:p>
            <a:r>
              <a:rPr lang="en-US" dirty="0"/>
              <a:t>	“Lord, to whom would we go?</a:t>
            </a:r>
          </a:p>
          <a:p>
            <a:r>
              <a:rPr lang="en-US" dirty="0"/>
              <a:t>	You have the words that give eternal life.</a:t>
            </a:r>
          </a:p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69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We believe, and we know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 are the Holy One of God.”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id="{242E5677-D2F7-1BBE-DDE9-DD4FC7E73BB4}"/>
              </a:ext>
            </a:extLst>
          </p:cNvPr>
          <p:cNvSpPr/>
          <p:nvPr/>
        </p:nvSpPr>
        <p:spPr bwMode="auto">
          <a:xfrm>
            <a:off x="1422400" y="3402973"/>
            <a:ext cx="7315200" cy="1588127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 algn="ctr">
              <a:lnSpc>
                <a:spcPct val="90000"/>
              </a:lnSpc>
            </a:pPr>
            <a:r>
              <a:rPr lang="en-US" sz="3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Jesus: “Why are you here?”</a:t>
            </a:r>
          </a:p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For superficial reasons?</a:t>
            </a:r>
          </a:p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Or to know and serve Jesus?</a:t>
            </a:r>
          </a:p>
        </p:txBody>
      </p:sp>
    </p:spTree>
    <p:extLst>
      <p:ext uri="{BB962C8B-B14F-4D97-AF65-F5344CB8AC3E}">
        <p14:creationId xmlns:p14="http://schemas.microsoft.com/office/powerpoint/2010/main" val="117216126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ＭＳ Ｐゴシック" pitchFamily="34" charset="-128"/>
              </a:rPr>
              <a:t>Summary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/>
              <a:t>Two questions from Jesus:</a:t>
            </a:r>
          </a:p>
          <a:p>
            <a:pPr marL="571500" indent="-571500">
              <a:buFontTx/>
              <a:buChar char="-"/>
            </a:pPr>
            <a:r>
              <a:rPr lang="en-US" dirty="0"/>
              <a:t>Why are you here?</a:t>
            </a:r>
          </a:p>
          <a:p>
            <a:pPr marL="571500" indent="-571500">
              <a:buFontTx/>
              <a:buChar char="-"/>
            </a:pPr>
            <a:r>
              <a:rPr lang="en-US" dirty="0"/>
              <a:t>Are you hungry?</a:t>
            </a:r>
          </a:p>
          <a:p>
            <a:pPr marL="0" indent="0"/>
            <a:r>
              <a:rPr lang="en-US" dirty="0"/>
              <a:t>Only Jesus can fill the God-shaped hole in your life.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eaLnBrk="1" hangingPunct="1"/>
            <a:r>
              <a:rPr lang="en-US" dirty="0">
                <a:ea typeface="ＭＳ Ｐゴシック" pitchFamily="34" charset="-128"/>
              </a:rPr>
              <a:t>Questions?</a:t>
            </a:r>
          </a:p>
          <a:p>
            <a:pPr algn="r" eaLnBrk="1" hangingPunct="1"/>
            <a:r>
              <a:rPr lang="en-US" dirty="0">
                <a:ea typeface="ＭＳ Ｐゴシック" pitchFamily="34" charset="-128"/>
              </a:rPr>
              <a:t>Comments?</a:t>
            </a:r>
          </a:p>
          <a:p>
            <a:pPr algn="r" eaLnBrk="1" hangingPunct="1"/>
            <a:r>
              <a:rPr lang="en-US" dirty="0">
                <a:ea typeface="ＭＳ Ｐゴシック" pitchFamily="34" charset="-128"/>
              </a:rPr>
              <a:t>Experiences?</a:t>
            </a:r>
          </a:p>
          <a:p>
            <a:pPr eaLnBrk="1" hangingPunct="1"/>
            <a:endParaRPr lang="en-US" sz="2800" dirty="0">
              <a:ea typeface="ＭＳ Ｐゴシック" pitchFamily="34" charset="-128"/>
            </a:endParaRPr>
          </a:p>
          <a:p>
            <a:pPr eaLnBrk="1" hangingPunct="1"/>
            <a:endParaRPr lang="en-US" sz="3400" dirty="0">
              <a:ea typeface="ＭＳ Ｐゴシック" pitchFamily="34" charset="-128"/>
            </a:endParaRPr>
          </a:p>
          <a:p>
            <a:pPr algn="r" eaLnBrk="1" hangingPunct="1">
              <a:lnSpc>
                <a:spcPct val="90000"/>
              </a:lnSpc>
            </a:pPr>
            <a:endParaRPr lang="en-US" sz="2800" dirty="0">
              <a:ea typeface="ＭＳ Ｐゴシック" pitchFamily="34" charset="-128"/>
            </a:endParaRPr>
          </a:p>
          <a:p>
            <a:pPr algn="r" eaLnBrk="1" hangingPunct="1">
              <a:lnSpc>
                <a:spcPct val="90000"/>
              </a:lnSpc>
            </a:pPr>
            <a:endParaRPr lang="en-US" sz="2800" dirty="0">
              <a:ea typeface="ＭＳ Ｐゴシック" pitchFamily="34" charset="-128"/>
            </a:endParaRPr>
          </a:p>
          <a:p>
            <a:pPr algn="r" eaLnBrk="1" hangingPunct="1"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risleys@dwellcc.org</a:t>
            </a:r>
          </a:p>
          <a:p>
            <a:pPr algn="r" eaLnBrk="1" hangingPunct="1"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See the Dwell App OR </a:t>
            </a:r>
            <a:r>
              <a:rPr lang="en-US" sz="2400" u="sng" dirty="0">
                <a:ea typeface="ＭＳ Ｐゴシック" pitchFamily="34" charset="-128"/>
              </a:rPr>
              <a:t>teachings.dwellcc.org</a:t>
            </a:r>
          </a:p>
        </p:txBody>
      </p:sp>
      <p:sp>
        <p:nvSpPr>
          <p:cNvPr id="63491" name="Rectangle 8"/>
          <p:cNvSpPr>
            <a:spLocks noGrp="1" noChangeArrowheads="1"/>
          </p:cNvSpPr>
          <p:nvPr>
            <p:ph type="title"/>
          </p:nvPr>
        </p:nvSpPr>
        <p:spPr>
          <a:xfrm>
            <a:off x="169334" y="266700"/>
            <a:ext cx="9821333" cy="6985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34" charset="-128"/>
              </a:rPr>
              <a:t>“I Am The Bread of Life”</a:t>
            </a:r>
            <a:br>
              <a:rPr lang="en-US" dirty="0">
                <a:ea typeface="ＭＳ Ｐゴシック" pitchFamily="34" charset="-128"/>
              </a:rPr>
            </a:br>
            <a:r>
              <a:rPr lang="en-US" sz="2000" i="1" dirty="0">
                <a:ea typeface="ＭＳ Ｐゴシック" pitchFamily="34" charset="-128"/>
              </a:rPr>
              <a:t>John 6</a:t>
            </a:r>
            <a:endParaRPr lang="en-US" i="1" dirty="0">
              <a:ea typeface="ＭＳ Ｐゴシック" pitchFamily="34" charset="-128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8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8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8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83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83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371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21ACE-C0CD-24D4-04DC-D54CB5985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0E8A23-D502-984E-3927-4D6C694636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14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When the people saw him do this miraculous sign, they exclaimed, 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“Surely, he is </a:t>
            </a:r>
            <a:r>
              <a:rPr lang="en-US" dirty="0"/>
              <a:t>the Prophet we have been expecting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!”</a:t>
            </a:r>
          </a:p>
        </p:txBody>
      </p:sp>
      <p:sp>
        <p:nvSpPr>
          <p:cNvPr id="5" name="Rounded Rectangle 6">
            <a:extLst>
              <a:ext uri="{FF2B5EF4-FFF2-40B4-BE49-F238E27FC236}">
                <a16:creationId xmlns:a16="http://schemas.microsoft.com/office/drawing/2014/main" id="{D0A77123-9565-2397-57CD-F48C4AA4EF35}"/>
              </a:ext>
            </a:extLst>
          </p:cNvPr>
          <p:cNvSpPr/>
          <p:nvPr/>
        </p:nvSpPr>
        <p:spPr bwMode="auto">
          <a:xfrm>
            <a:off x="584200" y="2695475"/>
            <a:ext cx="8991600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Moses: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Led them out of captivity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Performed miracles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Gave them bread</a:t>
            </a:r>
          </a:p>
        </p:txBody>
      </p:sp>
    </p:spTree>
    <p:extLst>
      <p:ext uri="{BB962C8B-B14F-4D97-AF65-F5344CB8AC3E}">
        <p14:creationId xmlns:p14="http://schemas.microsoft.com/office/powerpoint/2010/main" val="811201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21ACE-C0CD-24D4-04DC-D54CB5985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6 [NLT/NASB]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0E8A23-D502-984E-3927-4D6C694636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24 </a:t>
            </a:r>
            <a:r>
              <a:rPr lang="en-US" dirty="0"/>
              <a:t>[The next day] when the crowd saw that </a:t>
            </a:r>
            <a:br>
              <a:rPr lang="en-US" dirty="0"/>
            </a:br>
            <a:r>
              <a:rPr lang="en-US" dirty="0"/>
              <a:t>neither Jesus nor his disciples were there, </a:t>
            </a:r>
          </a:p>
          <a:p>
            <a:r>
              <a:rPr lang="en-US" dirty="0"/>
              <a:t>they got into the boats and went across </a:t>
            </a:r>
            <a:br>
              <a:rPr lang="en-US" dirty="0"/>
            </a:br>
            <a:r>
              <a:rPr lang="en-US" dirty="0"/>
              <a:t>to Capernaum </a:t>
            </a:r>
            <a:r>
              <a:rPr lang="en-US" u="sng" dirty="0"/>
              <a:t>seeking Jesus</a:t>
            </a:r>
            <a:r>
              <a:rPr lang="en-US" dirty="0"/>
              <a:t>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59360838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21ACE-C0CD-24D4-04DC-D54CB5985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0E8A23-D502-984E-3927-4D6C694636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25 </a:t>
            </a:r>
            <a:r>
              <a:rPr lang="en-US" dirty="0"/>
              <a:t>They found him on the other side of the lake </a:t>
            </a:r>
            <a:br>
              <a:rPr lang="en-US" dirty="0"/>
            </a:br>
            <a:r>
              <a:rPr lang="en-US" dirty="0"/>
              <a:t>and asked, “</a:t>
            </a:r>
            <a:r>
              <a:rPr lang="en-US" u="sng" dirty="0"/>
              <a:t>Rabbi</a:t>
            </a:r>
            <a:r>
              <a:rPr lang="en-US" dirty="0"/>
              <a:t>, when did you get here?” </a:t>
            </a:r>
          </a:p>
          <a:p>
            <a:r>
              <a:rPr lang="en-US" baseline="30000" dirty="0"/>
              <a:t>26 </a:t>
            </a:r>
            <a:r>
              <a:rPr lang="en-US" dirty="0"/>
              <a:t>Jesus replied, “I tell you the truth, </a:t>
            </a:r>
            <a:br>
              <a:rPr lang="en-US" dirty="0"/>
            </a:br>
            <a:r>
              <a:rPr lang="en-US" dirty="0"/>
              <a:t>you </a:t>
            </a:r>
            <a:r>
              <a:rPr lang="en-US" u="sng" dirty="0"/>
              <a:t>seek me</a:t>
            </a:r>
            <a:r>
              <a:rPr lang="en-US" dirty="0"/>
              <a:t> because I fed you, </a:t>
            </a:r>
            <a:br>
              <a:rPr lang="en-US" dirty="0"/>
            </a:br>
            <a:r>
              <a:rPr lang="en-US" dirty="0"/>
              <a:t>not because you understood the miraculous signs.</a:t>
            </a:r>
          </a:p>
          <a:p>
            <a:endParaRPr lang="en-US" dirty="0"/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id="{785D9080-88AD-CD15-23F2-0E06DFE4E325}"/>
              </a:ext>
            </a:extLst>
          </p:cNvPr>
          <p:cNvSpPr/>
          <p:nvPr/>
        </p:nvSpPr>
        <p:spPr bwMode="auto">
          <a:xfrm>
            <a:off x="169334" y="3543300"/>
            <a:ext cx="9821332" cy="1588127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Jesus isn’t against people being hungry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(Mark 6:34; Matt 6:11)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But when people only think about their next meal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And can’t see the Son of God standing right there…</a:t>
            </a:r>
          </a:p>
        </p:txBody>
      </p:sp>
    </p:spTree>
    <p:extLst>
      <p:ext uri="{BB962C8B-B14F-4D97-AF65-F5344CB8AC3E}">
        <p14:creationId xmlns:p14="http://schemas.microsoft.com/office/powerpoint/2010/main" val="1933525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21ACE-C0CD-24D4-04DC-D54CB5985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6 [NASB]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0E8A23-D502-984E-3927-4D6C694636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27 </a:t>
            </a:r>
            <a:r>
              <a:rPr lang="en-US" dirty="0"/>
              <a:t>Do not </a:t>
            </a:r>
            <a:r>
              <a:rPr lang="en-US" u="sng" dirty="0"/>
              <a:t>work for the food which perishes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but for the food which endures to eternal life, </a:t>
            </a:r>
          </a:p>
          <a:p>
            <a:r>
              <a:rPr lang="en-US" dirty="0"/>
              <a:t>which the Son of Man will </a:t>
            </a:r>
            <a:r>
              <a:rPr lang="en-US" u="sng" dirty="0"/>
              <a:t>give</a:t>
            </a:r>
            <a:r>
              <a:rPr lang="en-US" dirty="0"/>
              <a:t> to you,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id="{9E556B87-36CD-FD48-EE75-6226D6A10721}"/>
              </a:ext>
            </a:extLst>
          </p:cNvPr>
          <p:cNvSpPr/>
          <p:nvPr/>
        </p:nvSpPr>
        <p:spPr bwMode="auto">
          <a:xfrm>
            <a:off x="169334" y="3543300"/>
            <a:ext cx="9821332" cy="108952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People work so hard for temporary things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(2 Thess. 3:10)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But do they think about what comes after this life?</a:t>
            </a:r>
          </a:p>
        </p:txBody>
      </p:sp>
    </p:spTree>
    <p:extLst>
      <p:ext uri="{BB962C8B-B14F-4D97-AF65-F5344CB8AC3E}">
        <p14:creationId xmlns:p14="http://schemas.microsoft.com/office/powerpoint/2010/main" val="16286405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21ACE-C0CD-24D4-04DC-D54CB5985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6 [NASB]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0E8A23-D502-984E-3927-4D6C694636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27 </a:t>
            </a:r>
            <a:r>
              <a:rPr lang="en-US" dirty="0"/>
              <a:t>Do not work for the food which perishes, </a:t>
            </a:r>
            <a:br>
              <a:rPr lang="en-US" dirty="0"/>
            </a:br>
            <a:r>
              <a:rPr lang="en-US" dirty="0"/>
              <a:t>but for the food which endures to eternal life, </a:t>
            </a:r>
          </a:p>
          <a:p>
            <a:r>
              <a:rPr lang="en-US" dirty="0"/>
              <a:t>which the Son of Man will give to you, </a:t>
            </a:r>
          </a:p>
          <a:p>
            <a:r>
              <a:rPr lang="en-US" dirty="0"/>
              <a:t>	for on Him the Father, God, has set His </a:t>
            </a:r>
            <a:r>
              <a:rPr lang="en-US" u="sng" dirty="0"/>
              <a:t>seal</a:t>
            </a:r>
            <a:r>
              <a:rPr lang="en-US" dirty="0"/>
              <a:t>.”</a:t>
            </a:r>
            <a:endParaRPr lang="en-US" i="1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568699"/>
      </p:ext>
    </p:extLst>
  </p:cSld>
  <p:clrMapOvr>
    <a:masterClrMapping/>
  </p:clrMapOvr>
  <p:transition spd="slow">
    <p:wipe dir="r"/>
  </p:transition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254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0</TotalTime>
  <Words>2648</Words>
  <Application>Microsoft Office PowerPoint</Application>
  <PresentationFormat>Custom</PresentationFormat>
  <Paragraphs>244</Paragraphs>
  <Slides>46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4" baseType="lpstr">
      <vt:lpstr>ＭＳ Ｐゴシック</vt:lpstr>
      <vt:lpstr>ＭＳ Ｐゴシック</vt:lpstr>
      <vt:lpstr>Arial</vt:lpstr>
      <vt:lpstr>Calibri Light</vt:lpstr>
      <vt:lpstr>Georgia</vt:lpstr>
      <vt:lpstr>Papyrus</vt:lpstr>
      <vt:lpstr>Times New Roman</vt:lpstr>
      <vt:lpstr>Default Design</vt:lpstr>
      <vt:lpstr>“I Am The Bread of Life”</vt:lpstr>
      <vt:lpstr>The Book of John</vt:lpstr>
      <vt:lpstr>John 6</vt:lpstr>
      <vt:lpstr>John 6</vt:lpstr>
      <vt:lpstr>John 6</vt:lpstr>
      <vt:lpstr>John 6 [NLT/NASB]</vt:lpstr>
      <vt:lpstr>John 6</vt:lpstr>
      <vt:lpstr>John 6 [NASB]</vt:lpstr>
      <vt:lpstr>John 6 [NASB]</vt:lpstr>
      <vt:lpstr>John 6 [NASB]</vt:lpstr>
      <vt:lpstr>John 6</vt:lpstr>
      <vt:lpstr>John 6</vt:lpstr>
      <vt:lpstr>John 6</vt:lpstr>
      <vt:lpstr>John 6</vt:lpstr>
      <vt:lpstr>C. S. Lewis, Mere Christianity (1944; reprint, New York: Simon &amp; Schuster, 1996), p. 121</vt:lpstr>
      <vt:lpstr>C. S. Lewis, Mere Christianity (1944; reprint, New York: Simon &amp; Schuster, 1996), p. 121</vt:lpstr>
      <vt:lpstr>PowerPoint Presentation</vt:lpstr>
      <vt:lpstr>Phil Jackson, Last Dance</vt:lpstr>
      <vt:lpstr>Michael Jordan, Last Dance</vt:lpstr>
      <vt:lpstr>Michael Jordan, Last Dance</vt:lpstr>
      <vt:lpstr>Chris Evert, When contemplating retirement From “Success and Excess” by Harriet Rubin. This is the online edition that can be accessed at http://www.fastcompany.com/node/35583/print on March 28, 2009, Cited in Tim Keller, Counterfeit Gods, Chapter 4 – The Seduction of Success. </vt:lpstr>
      <vt:lpstr>Chris Evert, When contemplating retirement From “Success and Excess” by Harriet Rubin. This is the online edition that can be accessed at http://www.fastcompany.com/node/35583/print on March 28, 2009, Cited in Tim Keller, Counterfeit Gods, Chapter 4 – The Seduction of Success. </vt:lpstr>
      <vt:lpstr>Lynn Hirshberg, “The Misfit,” Vanity Fair, April 1991, Volume 54, Issue 4, pp. 160-169, 196-202. Cited in Tim Keller, Counterfeit Gods, Chapter 4 – The Seduction of Success</vt:lpstr>
      <vt:lpstr>Lynn Hirshberg, “The Misfit,” Vanity Fair, April 1991, Volume 54, Issue 4, pp. 160-169, 196-202. Cited in Tim Keller, Counterfeit Gods, Chapter 4 – The Seduction of Success</vt:lpstr>
      <vt:lpstr>Lynn Hirshberg, “The Misfit,” Vanity Fair, April 1991, Volume 54, Issue 4, pp. 160-169, 196-202. Cited in Tim Keller, Counterfeit Gods, Chapter 4 – The Seduction of Success</vt:lpstr>
      <vt:lpstr>John Keats (1795-1821)</vt:lpstr>
      <vt:lpstr>Leo Tolstoy, A Confession (Grand Rapids, MI: Christian Classics Ethereal Library), 1998, p. 16. Cited in Tim Keller, Counterfeit Gods, Chapter 4 – The Seduction of Success</vt:lpstr>
      <vt:lpstr>Leo Tolstoy, A Confession (Grand Rapids, MI: Christian Classics Ethereal Library), 1998, p. 16. Cited in Tim Keller, Counterfeit Gods, Chapter 4 – The Seduction of Success</vt:lpstr>
      <vt:lpstr>What do the G.O.A.T.s say?</vt:lpstr>
      <vt:lpstr>What does the G.O.A.T. say?</vt:lpstr>
      <vt:lpstr>John 6</vt:lpstr>
      <vt:lpstr>John 6</vt:lpstr>
      <vt:lpstr>John 6</vt:lpstr>
      <vt:lpstr>John 6</vt:lpstr>
      <vt:lpstr>John 6</vt:lpstr>
      <vt:lpstr>John 6</vt:lpstr>
      <vt:lpstr>John 6</vt:lpstr>
      <vt:lpstr>John 6</vt:lpstr>
      <vt:lpstr>John 6</vt:lpstr>
      <vt:lpstr>John 6 [NLT/NIV]</vt:lpstr>
      <vt:lpstr>John 6</vt:lpstr>
      <vt:lpstr>John 6</vt:lpstr>
      <vt:lpstr>John 6</vt:lpstr>
      <vt:lpstr>John 6</vt:lpstr>
      <vt:lpstr>Summary</vt:lpstr>
      <vt:lpstr>“I Am The Bread of Life” John 6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2014-02-04T14:15:57Z</dcterms:created>
  <dcterms:modified xsi:type="dcterms:W3CDTF">2024-04-01T16:03:20Z</dcterms:modified>
</cp:coreProperties>
</file>