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7" r:id="rId2"/>
  </p:sldMasterIdLst>
  <p:sldIdLst>
    <p:sldId id="256" r:id="rId3"/>
    <p:sldId id="262" r:id="rId4"/>
    <p:sldId id="272" r:id="rId5"/>
    <p:sldId id="274" r:id="rId6"/>
    <p:sldId id="301" r:id="rId7"/>
    <p:sldId id="316" r:id="rId8"/>
    <p:sldId id="275" r:id="rId9"/>
    <p:sldId id="290" r:id="rId10"/>
    <p:sldId id="276" r:id="rId11"/>
    <p:sldId id="263" r:id="rId12"/>
    <p:sldId id="277" r:id="rId13"/>
    <p:sldId id="278" r:id="rId14"/>
    <p:sldId id="291" r:id="rId15"/>
    <p:sldId id="281" r:id="rId16"/>
    <p:sldId id="282" r:id="rId17"/>
    <p:sldId id="292" r:id="rId18"/>
    <p:sldId id="287" r:id="rId19"/>
    <p:sldId id="317" r:id="rId20"/>
    <p:sldId id="322" r:id="rId21"/>
    <p:sldId id="320" r:id="rId22"/>
    <p:sldId id="321" r:id="rId23"/>
    <p:sldId id="293" r:id="rId24"/>
    <p:sldId id="309" r:id="rId25"/>
    <p:sldId id="306" r:id="rId26"/>
    <p:sldId id="303" r:id="rId27"/>
    <p:sldId id="295" r:id="rId28"/>
    <p:sldId id="302" r:id="rId29"/>
    <p:sldId id="298" r:id="rId30"/>
    <p:sldId id="312" r:id="rId31"/>
    <p:sldId id="315" r:id="rId32"/>
    <p:sldId id="324" r:id="rId33"/>
    <p:sldId id="299" r:id="rId34"/>
    <p:sldId id="300" r:id="rId35"/>
    <p:sldId id="304" r:id="rId36"/>
    <p:sldId id="305" r:id="rId37"/>
    <p:sldId id="307" r:id="rId38"/>
    <p:sldId id="313"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4C27F0-BBEC-4E61-A4A4-85B54CC1637C}" v="13" dt="2023-07-13T22:06:13.1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2" d="100"/>
          <a:sy n="122" d="100"/>
        </p:scale>
        <p:origin x="20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45"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yan Lowery" userId="51b6288a54da123a" providerId="LiveId" clId="{084C27F0-BBEC-4E61-A4A4-85B54CC1637C}"/>
    <pc:docChg chg="modSld">
      <pc:chgData name="Ryan Lowery" userId="51b6288a54da123a" providerId="LiveId" clId="{084C27F0-BBEC-4E61-A4A4-85B54CC1637C}" dt="2023-07-13T22:06:13.151" v="13" actId="115"/>
      <pc:docMkLst>
        <pc:docMk/>
      </pc:docMkLst>
      <pc:sldChg chg="modAnim">
        <pc:chgData name="Ryan Lowery" userId="51b6288a54da123a" providerId="LiveId" clId="{084C27F0-BBEC-4E61-A4A4-85B54CC1637C}" dt="2023-07-13T21:51:14.105" v="1"/>
        <pc:sldMkLst>
          <pc:docMk/>
          <pc:sldMk cId="3651586285" sldId="262"/>
        </pc:sldMkLst>
      </pc:sldChg>
      <pc:sldChg chg="modSp modAnim">
        <pc:chgData name="Ryan Lowery" userId="51b6288a54da123a" providerId="LiveId" clId="{084C27F0-BBEC-4E61-A4A4-85B54CC1637C}" dt="2023-07-13T21:52:53.211" v="2" actId="20577"/>
        <pc:sldMkLst>
          <pc:docMk/>
          <pc:sldMk cId="1686924315" sldId="274"/>
        </pc:sldMkLst>
        <pc:spChg chg="mod">
          <ac:chgData name="Ryan Lowery" userId="51b6288a54da123a" providerId="LiveId" clId="{084C27F0-BBEC-4E61-A4A4-85B54CC1637C}" dt="2023-07-13T21:52:53.211" v="2" actId="20577"/>
          <ac:spMkLst>
            <pc:docMk/>
            <pc:sldMk cId="1686924315" sldId="274"/>
            <ac:spMk id="11" creationId="{6FAE8F1B-D6A9-374B-DB44-FAD110A3D297}"/>
          </ac:spMkLst>
        </pc:spChg>
      </pc:sldChg>
      <pc:sldChg chg="modSp mod">
        <pc:chgData name="Ryan Lowery" userId="51b6288a54da123a" providerId="LiveId" clId="{084C27F0-BBEC-4E61-A4A4-85B54CC1637C}" dt="2023-07-13T21:47:09.882" v="0" actId="20577"/>
        <pc:sldMkLst>
          <pc:docMk/>
          <pc:sldMk cId="1896748881" sldId="282"/>
        </pc:sldMkLst>
        <pc:spChg chg="mod">
          <ac:chgData name="Ryan Lowery" userId="51b6288a54da123a" providerId="LiveId" clId="{084C27F0-BBEC-4E61-A4A4-85B54CC1637C}" dt="2023-07-13T21:47:09.882" v="0" actId="20577"/>
          <ac:spMkLst>
            <pc:docMk/>
            <pc:sldMk cId="1896748881" sldId="282"/>
            <ac:spMk id="3" creationId="{05CFC667-10EE-D75A-F227-0BA550715523}"/>
          </ac:spMkLst>
        </pc:spChg>
      </pc:sldChg>
      <pc:sldChg chg="modSp">
        <pc:chgData name="Ryan Lowery" userId="51b6288a54da123a" providerId="LiveId" clId="{084C27F0-BBEC-4E61-A4A4-85B54CC1637C}" dt="2023-07-13T21:59:28.004" v="11" actId="20577"/>
        <pc:sldMkLst>
          <pc:docMk/>
          <pc:sldMk cId="511677718" sldId="293"/>
        </pc:sldMkLst>
        <pc:spChg chg="mod">
          <ac:chgData name="Ryan Lowery" userId="51b6288a54da123a" providerId="LiveId" clId="{084C27F0-BBEC-4E61-A4A4-85B54CC1637C}" dt="2023-07-13T21:59:28.004" v="11" actId="20577"/>
          <ac:spMkLst>
            <pc:docMk/>
            <pc:sldMk cId="511677718" sldId="293"/>
            <ac:spMk id="3" creationId="{0FE865E7-15E2-E90E-0A76-93AC315AFF50}"/>
          </ac:spMkLst>
        </pc:spChg>
      </pc:sldChg>
      <pc:sldChg chg="modSp">
        <pc:chgData name="Ryan Lowery" userId="51b6288a54da123a" providerId="LiveId" clId="{084C27F0-BBEC-4E61-A4A4-85B54CC1637C}" dt="2023-07-13T22:06:13.151" v="13" actId="115"/>
        <pc:sldMkLst>
          <pc:docMk/>
          <pc:sldMk cId="1793179829" sldId="324"/>
        </pc:sldMkLst>
        <pc:spChg chg="mod">
          <ac:chgData name="Ryan Lowery" userId="51b6288a54da123a" providerId="LiveId" clId="{084C27F0-BBEC-4E61-A4A4-85B54CC1637C}" dt="2023-07-13T22:06:13.151" v="13" actId="115"/>
          <ac:spMkLst>
            <pc:docMk/>
            <pc:sldMk cId="1793179829" sldId="324"/>
            <ac:spMk id="5" creationId="{0DA58C38-5069-08B9-CB4A-C60D8FE09F2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5" y="1122363"/>
            <a:ext cx="8791575" cy="2387600"/>
          </a:xfrm>
        </p:spPr>
        <p:txBody>
          <a:bodyPr anchor="b">
            <a:normAutofit/>
          </a:bodyPr>
          <a:lstStyle>
            <a:lvl1pPr algn="l">
              <a:defRPr sz="4000">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76425" y="3602038"/>
            <a:ext cx="8791575" cy="1655762"/>
          </a:xfrm>
        </p:spPr>
        <p:txBody>
          <a:bodyPr>
            <a:normAutofit/>
          </a:bodyPr>
          <a:lstStyle>
            <a:lvl1pPr marL="0" indent="0" algn="l">
              <a:buNone/>
              <a:defRPr sz="2800" cap="all" baseline="0">
                <a:solidFill>
                  <a:srgbClr val="72DB2B"/>
                </a:solidFill>
                <a:latin typeface="Lao UI" panose="020B0502040204020203" pitchFamily="34" charset="0"/>
                <a:cs typeface="Lao UI" panose="020B0502040204020203"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822453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5"/>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4"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8D6355-8BAD-4D78-A3E5-BDFCB4D826C6}" type="datetimeFigureOut">
              <a:rPr lang="en-US" smtClean="0"/>
              <a:t>7/15/2023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971732-FA1B-411A-B77E-5C1AA09FA74B}" type="slidenum">
              <a:rPr lang="en-US" smtClean="0"/>
              <a:t>‹#›</a:t>
            </a:fld>
            <a:endParaRPr lang="en-US"/>
          </a:p>
        </p:txBody>
      </p:sp>
    </p:spTree>
    <p:extLst>
      <p:ext uri="{BB962C8B-B14F-4D97-AF65-F5344CB8AC3E}">
        <p14:creationId xmlns:p14="http://schemas.microsoft.com/office/powerpoint/2010/main" val="2133688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0"/>
            <a:ext cx="9904459" cy="1371599"/>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8D6355-8BAD-4D78-A3E5-BDFCB4D826C6}" type="datetimeFigureOut">
              <a:rPr lang="en-US" smtClean="0"/>
              <a:t>7/15/2023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971732-FA1B-411A-B77E-5C1AA09FA74B}" type="slidenum">
              <a:rPr lang="en-US" smtClean="0"/>
              <a:t>‹#›</a:t>
            </a:fld>
            <a:endParaRPr lang="en-US"/>
          </a:p>
        </p:txBody>
      </p:sp>
    </p:spTree>
    <p:extLst>
      <p:ext uri="{BB962C8B-B14F-4D97-AF65-F5344CB8AC3E}">
        <p14:creationId xmlns:p14="http://schemas.microsoft.com/office/powerpoint/2010/main" val="1055870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2" y="4309919"/>
            <a:ext cx="9906002" cy="1489496"/>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8D6355-8BAD-4D78-A3E5-BDFCB4D826C6}" type="datetimeFigureOut">
              <a:rPr lang="en-US" smtClean="0"/>
              <a:t>7/15/2023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971732-FA1B-411A-B77E-5C1AA09FA74B}"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8066335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1" y="2134042"/>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8D6355-8BAD-4D78-A3E5-BDFCB4D826C6}" type="datetimeFigureOut">
              <a:rPr lang="en-US" smtClean="0"/>
              <a:t>7/15/2023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971732-FA1B-411A-B77E-5C1AA09FA74B}" type="slidenum">
              <a:rPr lang="en-US" smtClean="0"/>
              <a:t>‹#›</a:t>
            </a:fld>
            <a:endParaRPr lang="en-US"/>
          </a:p>
        </p:txBody>
      </p:sp>
    </p:spTree>
    <p:extLst>
      <p:ext uri="{BB962C8B-B14F-4D97-AF65-F5344CB8AC3E}">
        <p14:creationId xmlns:p14="http://schemas.microsoft.com/office/powerpoint/2010/main" val="32247715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9" y="3360263"/>
            <a:ext cx="3208735"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7" y="2677635"/>
            <a:ext cx="3184385"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0"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78D6355-8BAD-4D78-A3E5-BDFCB4D826C6}" type="datetimeFigureOut">
              <a:rPr lang="en-US" smtClean="0"/>
              <a:t>7/15/2023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971732-FA1B-411A-B77E-5C1AA09FA74B}" type="slidenum">
              <a:rPr lang="en-US" smtClean="0"/>
              <a:t>‹#›</a:t>
            </a:fld>
            <a:endParaRPr lang="en-US"/>
          </a:p>
        </p:txBody>
      </p:sp>
    </p:spTree>
    <p:extLst>
      <p:ext uri="{BB962C8B-B14F-4D97-AF65-F5344CB8AC3E}">
        <p14:creationId xmlns:p14="http://schemas.microsoft.com/office/powerpoint/2010/main" val="30283811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2"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9"/>
            <a:ext cx="3195240" cy="817843"/>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3"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78D6355-8BAD-4D78-A3E5-BDFCB4D826C6}" type="datetimeFigureOut">
              <a:rPr lang="en-US" smtClean="0"/>
              <a:t>7/15/2023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971732-FA1B-411A-B77E-5C1AA09FA74B}" type="slidenum">
              <a:rPr lang="en-US" smtClean="0"/>
              <a:t>‹#›</a:t>
            </a:fld>
            <a:endParaRPr lang="en-US"/>
          </a:p>
        </p:txBody>
      </p:sp>
    </p:spTree>
    <p:extLst>
      <p:ext uri="{BB962C8B-B14F-4D97-AF65-F5344CB8AC3E}">
        <p14:creationId xmlns:p14="http://schemas.microsoft.com/office/powerpoint/2010/main" val="300831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106850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5"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5" y="3602038"/>
            <a:ext cx="8791575" cy="1655762"/>
          </a:xfrm>
        </p:spPr>
        <p:txBody>
          <a:bodyPr>
            <a:normAutofit/>
          </a:bodyPr>
          <a:lstStyle>
            <a:lvl1pPr marL="0" indent="0" algn="l">
              <a:buNone/>
              <a:defRPr sz="2000" cap="all" baseline="0">
                <a:solidFill>
                  <a:srgbClr val="03272D"/>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2"/>
            <a:ext cx="2743200" cy="365125"/>
          </a:xfrm>
        </p:spPr>
        <p:txBody>
          <a:bodyPr/>
          <a:lstStyle/>
          <a:p>
            <a:fld id="{1D8BD707-D9CF-40AE-B4C6-C98DA3205C09}" type="datetimeFigureOut">
              <a:rPr lang="en-US" smtClean="0"/>
              <a:pPr/>
              <a:t>7/15/2023</a:t>
            </a:fld>
            <a:endParaRPr lang="en-US"/>
          </a:p>
        </p:txBody>
      </p:sp>
      <p:sp>
        <p:nvSpPr>
          <p:cNvPr id="5" name="Footer Placeholder 4"/>
          <p:cNvSpPr>
            <a:spLocks noGrp="1"/>
          </p:cNvSpPr>
          <p:nvPr>
            <p:ph type="ftr" sz="quarter" idx="11"/>
          </p:nvPr>
        </p:nvSpPr>
        <p:spPr>
          <a:xfrm>
            <a:off x="1876424" y="5410202"/>
            <a:ext cx="5124886" cy="365125"/>
          </a:xfrm>
        </p:spPr>
        <p:txBody>
          <a:bodyPr/>
          <a:lstStyle/>
          <a:p>
            <a:endParaRPr lang="en-US"/>
          </a:p>
        </p:txBody>
      </p:sp>
      <p:sp>
        <p:nvSpPr>
          <p:cNvPr id="6" name="Slide Number Placeholder 5"/>
          <p:cNvSpPr>
            <a:spLocks noGrp="1"/>
          </p:cNvSpPr>
          <p:nvPr>
            <p:ph type="sldNum" sz="quarter" idx="12"/>
          </p:nvPr>
        </p:nvSpPr>
        <p:spPr>
          <a:xfrm>
            <a:off x="9896912" y="5410200"/>
            <a:ext cx="771089"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798175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118102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7"/>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rgbClr val="03272D"/>
                </a:solidFill>
              </a:defRPr>
            </a:lvl1pPr>
            <a:lvl2pPr marL="457223" indent="0">
              <a:buNone/>
              <a:defRPr sz="18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91137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5630" y="202881"/>
            <a:ext cx="11798135" cy="1478570"/>
          </a:xfrm>
        </p:spPr>
        <p:txBody>
          <a:bodyPr>
            <a:normAutofit/>
          </a:bodyPr>
          <a:lstStyle>
            <a:lvl1pPr>
              <a:defRPr sz="5400">
                <a:solidFill>
                  <a:schemeClr val="accent5">
                    <a:lumMod val="75000"/>
                  </a:schemeClr>
                </a:solidFill>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25630" y="1804161"/>
            <a:ext cx="11798135" cy="4537262"/>
          </a:xfrm>
        </p:spPr>
        <p:txBody>
          <a:bodyPr/>
          <a:lstStyle>
            <a:lvl1pPr>
              <a:defRPr sz="4400">
                <a:latin typeface="Lao UI" panose="020B0502040204020203" pitchFamily="34" charset="0"/>
                <a:cs typeface="Lao UI" panose="020B0502040204020203" pitchFamily="34" charset="0"/>
              </a:defRPr>
            </a:lvl1pPr>
            <a:lvl2pPr>
              <a:defRPr sz="3600">
                <a:latin typeface="Lao UI" panose="020B0502040204020203" pitchFamily="34" charset="0"/>
                <a:cs typeface="Lao UI" panose="020B0502040204020203" pitchFamily="34" charset="0"/>
              </a:defRPr>
            </a:lvl2pPr>
            <a:lvl3pPr>
              <a:defRPr sz="3200">
                <a:latin typeface="Lao UI" panose="020B0502040204020203" pitchFamily="34" charset="0"/>
                <a:cs typeface="Lao UI" panose="020B0502040204020203" pitchFamily="34" charset="0"/>
              </a:defRPr>
            </a:lvl3pPr>
            <a:lvl4pPr>
              <a:defRPr sz="2800">
                <a:latin typeface="Lao UI" panose="020B0502040204020203" pitchFamily="34" charset="0"/>
                <a:cs typeface="Lao UI" panose="020B0502040204020203" pitchFamily="34" charset="0"/>
              </a:defRPr>
            </a:lvl4pPr>
            <a:lvl5pPr>
              <a:defRPr sz="2400">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748562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7/15/2023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765815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0" y="2249486"/>
            <a:ext cx="4649783" cy="823912"/>
          </a:xfrm>
        </p:spPr>
        <p:txBody>
          <a:bodyPr anchor="b"/>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8"/>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8"/>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7/15/2023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286773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7/15/2023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796492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688649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855221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2" y="609602"/>
            <a:ext cx="3666690"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1" y="2249486"/>
            <a:ext cx="5934511"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435105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5"/>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4"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612467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0"/>
            <a:ext cx="9904459" cy="1371599"/>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72431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2" y="4309919"/>
            <a:ext cx="9906002" cy="1489496"/>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7198327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1" y="2134042"/>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68736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7"/>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rgbClr val="72DB2B"/>
                </a:solidFill>
              </a:defRPr>
            </a:lvl1pPr>
            <a:lvl2pPr marL="457223" indent="0">
              <a:buNone/>
              <a:defRPr sz="18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8D6355-8BAD-4D78-A3E5-BDFCB4D826C6}" type="datetimeFigureOut">
              <a:rPr lang="en-US" smtClean="0"/>
              <a:t>7/15/2023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971732-FA1B-411A-B77E-5C1AA09FA74B}" type="slidenum">
              <a:rPr lang="en-US" smtClean="0"/>
              <a:t>‹#›</a:t>
            </a:fld>
            <a:endParaRPr lang="en-US"/>
          </a:p>
        </p:txBody>
      </p:sp>
    </p:spTree>
    <p:extLst>
      <p:ext uri="{BB962C8B-B14F-4D97-AF65-F5344CB8AC3E}">
        <p14:creationId xmlns:p14="http://schemas.microsoft.com/office/powerpoint/2010/main" val="24940299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9" y="3360263"/>
            <a:ext cx="3208735"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7" y="2677635"/>
            <a:ext cx="3184385"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0"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7/15/2023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301528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2"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9"/>
            <a:ext cx="3195240" cy="817843"/>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3"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7/15/2023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92490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8D6355-8BAD-4D78-A3E5-BDFCB4D826C6}" type="datetimeFigureOut">
              <a:rPr lang="en-US" smtClean="0"/>
              <a:t>7/15/2023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971732-FA1B-411A-B77E-5C1AA09FA74B}" type="slidenum">
              <a:rPr lang="en-US" smtClean="0"/>
              <a:t>‹#›</a:t>
            </a:fld>
            <a:endParaRPr lang="en-US"/>
          </a:p>
        </p:txBody>
      </p:sp>
    </p:spTree>
    <p:extLst>
      <p:ext uri="{BB962C8B-B14F-4D97-AF65-F5344CB8AC3E}">
        <p14:creationId xmlns:p14="http://schemas.microsoft.com/office/powerpoint/2010/main" val="1303497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0" y="2249486"/>
            <a:ext cx="4649783"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8"/>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8"/>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8D6355-8BAD-4D78-A3E5-BDFCB4D826C6}" type="datetimeFigureOut">
              <a:rPr lang="en-US" smtClean="0"/>
              <a:t>7/15/2023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971732-FA1B-411A-B77E-5C1AA09FA74B}" type="slidenum">
              <a:rPr lang="en-US" smtClean="0"/>
              <a:t>‹#›</a:t>
            </a:fld>
            <a:endParaRPr lang="en-US"/>
          </a:p>
        </p:txBody>
      </p:sp>
    </p:spTree>
    <p:extLst>
      <p:ext uri="{BB962C8B-B14F-4D97-AF65-F5344CB8AC3E}">
        <p14:creationId xmlns:p14="http://schemas.microsoft.com/office/powerpoint/2010/main" val="103216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8D6355-8BAD-4D78-A3E5-BDFCB4D826C6}" type="datetimeFigureOut">
              <a:rPr lang="en-US" smtClean="0"/>
              <a:t>7/15/2023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971732-FA1B-411A-B77E-5C1AA09FA74B}" type="slidenum">
              <a:rPr lang="en-US" smtClean="0"/>
              <a:t>‹#›</a:t>
            </a:fld>
            <a:endParaRPr lang="en-US"/>
          </a:p>
        </p:txBody>
      </p:sp>
    </p:spTree>
    <p:extLst>
      <p:ext uri="{BB962C8B-B14F-4D97-AF65-F5344CB8AC3E}">
        <p14:creationId xmlns:p14="http://schemas.microsoft.com/office/powerpoint/2010/main" val="2246491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8D6355-8BAD-4D78-A3E5-BDFCB4D826C6}" type="datetimeFigureOut">
              <a:rPr lang="en-US" smtClean="0"/>
              <a:t>7/15/2023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971732-FA1B-411A-B77E-5C1AA09FA74B}" type="slidenum">
              <a:rPr lang="en-US" smtClean="0"/>
              <a:t>‹#›</a:t>
            </a:fld>
            <a:endParaRPr lang="en-US"/>
          </a:p>
        </p:txBody>
      </p:sp>
    </p:spTree>
    <p:extLst>
      <p:ext uri="{BB962C8B-B14F-4D97-AF65-F5344CB8AC3E}">
        <p14:creationId xmlns:p14="http://schemas.microsoft.com/office/powerpoint/2010/main" val="733127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8D6355-8BAD-4D78-A3E5-BDFCB4D826C6}" type="datetimeFigureOut">
              <a:rPr lang="en-US" smtClean="0"/>
              <a:t>7/15/2023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971732-FA1B-411A-B77E-5C1AA09FA74B}" type="slidenum">
              <a:rPr lang="en-US" smtClean="0"/>
              <a:t>‹#›</a:t>
            </a:fld>
            <a:endParaRPr lang="en-US"/>
          </a:p>
        </p:txBody>
      </p:sp>
    </p:spTree>
    <p:extLst>
      <p:ext uri="{BB962C8B-B14F-4D97-AF65-F5344CB8AC3E}">
        <p14:creationId xmlns:p14="http://schemas.microsoft.com/office/powerpoint/2010/main" val="3229897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2" y="609602"/>
            <a:ext cx="3666690"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1" y="2249486"/>
            <a:ext cx="5934511"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8D6355-8BAD-4D78-A3E5-BDFCB4D826C6}" type="datetimeFigureOut">
              <a:rPr lang="en-US" smtClean="0"/>
              <a:t>7/15/2023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971732-FA1B-411A-B77E-5C1AA09FA74B}" type="slidenum">
              <a:rPr lang="en-US" smtClean="0"/>
              <a:t>‹#›</a:t>
            </a:fld>
            <a:endParaRPr lang="en-US"/>
          </a:p>
        </p:txBody>
      </p:sp>
    </p:spTree>
    <p:extLst>
      <p:ext uri="{BB962C8B-B14F-4D97-AF65-F5344CB8AC3E}">
        <p14:creationId xmlns:p14="http://schemas.microsoft.com/office/powerpoint/2010/main" val="3601086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image" Target="../media/image4.png"/><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3"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78D6355-8BAD-4D78-A3E5-BDFCB4D826C6}" type="datetimeFigureOut">
              <a:rPr lang="en-US" smtClean="0"/>
              <a:t>7/15/2023</a:t>
            </a:fld>
            <a:endParaRPr lang="en-US"/>
          </a:p>
        </p:txBody>
      </p:sp>
      <p:sp>
        <p:nvSpPr>
          <p:cNvPr id="5" name="Footer Placeholder 4"/>
          <p:cNvSpPr>
            <a:spLocks noGrp="1"/>
          </p:cNvSpPr>
          <p:nvPr>
            <p:ph type="ftr" sz="quarter" idx="3"/>
          </p:nvPr>
        </p:nvSpPr>
        <p:spPr>
          <a:xfrm>
            <a:off x="1141412" y="5883276"/>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2" y="5883275"/>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5971732-FA1B-411A-B77E-5C1AA09FA74B}" type="slidenum">
              <a:rPr lang="en-US" smtClean="0"/>
              <a:t>‹#›</a:t>
            </a:fld>
            <a:endParaRPr lang="en-US"/>
          </a:p>
        </p:txBody>
      </p:sp>
    </p:spTree>
    <p:extLst>
      <p:ext uri="{BB962C8B-B14F-4D97-AF65-F5344CB8AC3E}">
        <p14:creationId xmlns:p14="http://schemas.microsoft.com/office/powerpoint/2010/main" val="362595663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46"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3"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7"/>
            <a:ext cx="2743200" cy="365125"/>
          </a:xfrm>
          <a:prstGeom prst="rect">
            <a:avLst/>
          </a:prstGeom>
        </p:spPr>
        <p:txBody>
          <a:bodyPr vert="horz" lIns="91440" tIns="45720" rIns="91440" bIns="45720" rtlCol="0" anchor="ctr"/>
          <a:lstStyle>
            <a:lvl1pPr algn="r">
              <a:defRPr sz="1050">
                <a:solidFill>
                  <a:srgbClr val="03272D"/>
                </a:solidFill>
              </a:defRPr>
            </a:lvl1pPr>
          </a:lstStyle>
          <a:p>
            <a:fld id="{1D8BD707-D9CF-40AE-B4C6-C98DA3205C09}" type="datetimeFigureOut">
              <a:rPr lang="en-US" smtClean="0"/>
              <a:pPr/>
              <a:t>7/15/2023</a:t>
            </a:fld>
            <a:endParaRPr lang="en-US"/>
          </a:p>
        </p:txBody>
      </p:sp>
      <p:sp>
        <p:nvSpPr>
          <p:cNvPr id="5" name="Footer Placeholder 4"/>
          <p:cNvSpPr>
            <a:spLocks noGrp="1"/>
          </p:cNvSpPr>
          <p:nvPr>
            <p:ph type="ftr" sz="quarter" idx="3"/>
          </p:nvPr>
        </p:nvSpPr>
        <p:spPr>
          <a:xfrm>
            <a:off x="1141412" y="5883276"/>
            <a:ext cx="6239309" cy="365125"/>
          </a:xfrm>
          <a:prstGeom prst="rect">
            <a:avLst/>
          </a:prstGeom>
        </p:spPr>
        <p:txBody>
          <a:bodyPr vert="horz" lIns="91440" tIns="45720" rIns="91440" bIns="45720" rtlCol="0" anchor="ctr"/>
          <a:lstStyle>
            <a:lvl1pPr algn="l">
              <a:defRPr sz="1050" cap="all" baseline="0">
                <a:solidFill>
                  <a:srgbClr val="03272D"/>
                </a:solidFill>
              </a:defRPr>
            </a:lvl1pPr>
          </a:lstStyle>
          <a:p>
            <a:endParaRPr lang="en-US"/>
          </a:p>
        </p:txBody>
      </p:sp>
      <p:sp>
        <p:nvSpPr>
          <p:cNvPr id="6" name="Slide Number Placeholder 5"/>
          <p:cNvSpPr>
            <a:spLocks noGrp="1"/>
          </p:cNvSpPr>
          <p:nvPr>
            <p:ph type="sldNum" sz="quarter" idx="4"/>
          </p:nvPr>
        </p:nvSpPr>
        <p:spPr>
          <a:xfrm>
            <a:off x="10276322" y="5883275"/>
            <a:ext cx="771089" cy="365125"/>
          </a:xfrm>
          <a:prstGeom prst="rect">
            <a:avLst/>
          </a:prstGeom>
        </p:spPr>
        <p:txBody>
          <a:bodyPr vert="horz" lIns="91440" tIns="45720" rIns="91440" bIns="45720" rtlCol="0" anchor="ctr"/>
          <a:lstStyle>
            <a:lvl1pPr algn="r">
              <a:defRPr sz="1050">
                <a:solidFill>
                  <a:srgbClr val="03272D"/>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373319532"/>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Lst>
  <p:txStyles>
    <p:titleStyle>
      <a:lvl1pPr algn="l" defTabSz="914446" rtl="0" eaLnBrk="1" latinLnBrk="0" hangingPunct="1">
        <a:lnSpc>
          <a:spcPct val="90000"/>
        </a:lnSpc>
        <a:spcBef>
          <a:spcPct val="0"/>
        </a:spcBef>
        <a:buNone/>
        <a:defRPr sz="3600" kern="1200" cap="all" baseline="0">
          <a:solidFill>
            <a:srgbClr val="03272D"/>
          </a:solidFill>
          <a:latin typeface="+mj-lt"/>
          <a:ea typeface="+mj-ea"/>
          <a:cs typeface="+mj-cs"/>
        </a:defRPr>
      </a:lvl1pPr>
    </p:titleStyle>
    <p:body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rgbClr val="03272D"/>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rgbClr val="03272D"/>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rgbClr val="03272D"/>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rgbClr val="03272D"/>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rgbClr val="03272D"/>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477399-680E-C6E6-A67D-42DFC1B2DB88}"/>
              </a:ext>
            </a:extLst>
          </p:cNvPr>
          <p:cNvSpPr>
            <a:spLocks noGrp="1"/>
          </p:cNvSpPr>
          <p:nvPr>
            <p:ph type="ctrTitle"/>
          </p:nvPr>
        </p:nvSpPr>
        <p:spPr/>
        <p:txBody>
          <a:bodyPr/>
          <a:lstStyle/>
          <a:p>
            <a:r>
              <a:rPr lang="en-US" dirty="0"/>
              <a:t>Eagerly waiting for the King</a:t>
            </a:r>
          </a:p>
        </p:txBody>
      </p:sp>
      <p:sp>
        <p:nvSpPr>
          <p:cNvPr id="3" name="Subtitle 2">
            <a:extLst>
              <a:ext uri="{FF2B5EF4-FFF2-40B4-BE49-F238E27FC236}">
                <a16:creationId xmlns:a16="http://schemas.microsoft.com/office/drawing/2014/main" xmlns="" id="{B46FF85E-CC45-837C-2064-C3C003AFD53F}"/>
              </a:ext>
            </a:extLst>
          </p:cNvPr>
          <p:cNvSpPr>
            <a:spLocks noGrp="1"/>
          </p:cNvSpPr>
          <p:nvPr>
            <p:ph type="subTitle" idx="1"/>
          </p:nvPr>
        </p:nvSpPr>
        <p:spPr/>
        <p:txBody>
          <a:bodyPr/>
          <a:lstStyle/>
          <a:p>
            <a:r>
              <a:rPr lang="en-US" dirty="0"/>
              <a:t>Living as Kingdom expats</a:t>
            </a:r>
          </a:p>
        </p:txBody>
      </p:sp>
    </p:spTree>
    <p:extLst>
      <p:ext uri="{BB962C8B-B14F-4D97-AF65-F5344CB8AC3E}">
        <p14:creationId xmlns:p14="http://schemas.microsoft.com/office/powerpoint/2010/main" val="1488081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D1D7E4-A8C9-DACB-5126-EFF943521CB7}"/>
              </a:ext>
            </a:extLst>
          </p:cNvPr>
          <p:cNvSpPr>
            <a:spLocks noGrp="1"/>
          </p:cNvSpPr>
          <p:nvPr>
            <p:ph type="title"/>
          </p:nvPr>
        </p:nvSpPr>
        <p:spPr/>
        <p:txBody>
          <a:bodyPr/>
          <a:lstStyle/>
          <a:p>
            <a:r>
              <a:rPr lang="en-US" dirty="0"/>
              <a:t>Philippians 3:18–21 (NASB95)</a:t>
            </a:r>
          </a:p>
        </p:txBody>
      </p:sp>
      <p:sp>
        <p:nvSpPr>
          <p:cNvPr id="3" name="Content Placeholder 2">
            <a:extLst>
              <a:ext uri="{FF2B5EF4-FFF2-40B4-BE49-F238E27FC236}">
                <a16:creationId xmlns:a16="http://schemas.microsoft.com/office/drawing/2014/main" xmlns="" id="{7BDE8BA5-CE6C-C911-747F-0E2406B12148}"/>
              </a:ext>
            </a:extLst>
          </p:cNvPr>
          <p:cNvSpPr>
            <a:spLocks noGrp="1"/>
          </p:cNvSpPr>
          <p:nvPr>
            <p:ph idx="1"/>
          </p:nvPr>
        </p:nvSpPr>
        <p:spPr/>
        <p:txBody>
          <a:bodyPr>
            <a:normAutofit fontScale="70000" lnSpcReduction="20000"/>
          </a:bodyPr>
          <a:lstStyle/>
          <a:p>
            <a:pPr marL="0" indent="0" algn="l" rtl="0">
              <a:buNone/>
            </a:pPr>
            <a:r>
              <a:rPr lang="en-US" b="1" i="0" u="none" baseline="0" dirty="0"/>
              <a:t>18</a:t>
            </a:r>
            <a:r>
              <a:rPr lang="en-US" b="0" i="0" u="none" baseline="0" dirty="0"/>
              <a:t> For many walk, of whom I often told you, and now tell you even weeping, that they are enemies of the cross of Christ, </a:t>
            </a:r>
            <a:r>
              <a:rPr lang="en-US" b="1" i="0" u="none" baseline="0" dirty="0"/>
              <a:t>19</a:t>
            </a:r>
            <a:r>
              <a:rPr lang="en-US" b="0" i="0" u="none" baseline="0" dirty="0"/>
              <a:t> whose end is destruction, whose god is their appetite, and whose glory is in their shame, who set their minds on earthly things. </a:t>
            </a:r>
            <a:r>
              <a:rPr lang="en-US" b="1" i="0" u="none" baseline="0" dirty="0"/>
              <a:t>20</a:t>
            </a:r>
            <a:r>
              <a:rPr lang="en-US" b="0" i="0" u="none" baseline="0" dirty="0"/>
              <a:t> </a:t>
            </a:r>
            <a:r>
              <a:rPr lang="en-US" b="0" i="0" u="sng" baseline="0" dirty="0"/>
              <a:t>For our citizenship is in heaven</a:t>
            </a:r>
            <a:r>
              <a:rPr lang="en-US" b="0" i="0" u="none" baseline="0" dirty="0"/>
              <a:t>, from which also we eagerly wait for a Savior, the Lord Jesus Christ; </a:t>
            </a:r>
            <a:r>
              <a:rPr lang="en-US" b="1" i="0" u="none" baseline="0" dirty="0"/>
              <a:t>21</a:t>
            </a:r>
            <a:r>
              <a:rPr lang="en-US" b="0" i="0" u="none" baseline="0" dirty="0"/>
              <a:t> who will transform the body of our humble state into conformity with the body of His glory, by the exertion of the power that He has even to subject all things to Himself.</a:t>
            </a:r>
          </a:p>
        </p:txBody>
      </p:sp>
    </p:spTree>
    <p:extLst>
      <p:ext uri="{BB962C8B-B14F-4D97-AF65-F5344CB8AC3E}">
        <p14:creationId xmlns:p14="http://schemas.microsoft.com/office/powerpoint/2010/main" val="2113156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9A0F74-F9BA-7CB0-F652-85ACC7372915}"/>
              </a:ext>
            </a:extLst>
          </p:cNvPr>
          <p:cNvSpPr>
            <a:spLocks noGrp="1"/>
          </p:cNvSpPr>
          <p:nvPr>
            <p:ph type="title"/>
          </p:nvPr>
        </p:nvSpPr>
        <p:spPr/>
        <p:txBody>
          <a:bodyPr/>
          <a:lstStyle/>
          <a:p>
            <a:r>
              <a:rPr lang="en-US" dirty="0"/>
              <a:t>Spiritual Expatriates </a:t>
            </a:r>
          </a:p>
        </p:txBody>
      </p:sp>
      <p:sp>
        <p:nvSpPr>
          <p:cNvPr id="3" name="Content Placeholder 2">
            <a:extLst>
              <a:ext uri="{FF2B5EF4-FFF2-40B4-BE49-F238E27FC236}">
                <a16:creationId xmlns:a16="http://schemas.microsoft.com/office/drawing/2014/main" xmlns="" id="{05CFC667-10EE-D75A-F227-0BA550715523}"/>
              </a:ext>
            </a:extLst>
          </p:cNvPr>
          <p:cNvSpPr>
            <a:spLocks noGrp="1"/>
          </p:cNvSpPr>
          <p:nvPr>
            <p:ph idx="1"/>
          </p:nvPr>
        </p:nvSpPr>
        <p:spPr/>
        <p:txBody>
          <a:bodyPr>
            <a:normAutofit/>
          </a:bodyPr>
          <a:lstStyle/>
          <a:p>
            <a:r>
              <a:rPr lang="en-US" dirty="0"/>
              <a:t>Seek the welfare of their foreign residence</a:t>
            </a:r>
          </a:p>
        </p:txBody>
      </p:sp>
      <p:sp>
        <p:nvSpPr>
          <p:cNvPr id="5" name="TextBox 4">
            <a:extLst>
              <a:ext uri="{FF2B5EF4-FFF2-40B4-BE49-F238E27FC236}">
                <a16:creationId xmlns:a16="http://schemas.microsoft.com/office/drawing/2014/main" xmlns="" id="{A273769B-BD00-3215-3C73-0DAAB2C093A5}"/>
              </a:ext>
            </a:extLst>
          </p:cNvPr>
          <p:cNvSpPr txBox="1"/>
          <p:nvPr/>
        </p:nvSpPr>
        <p:spPr>
          <a:xfrm>
            <a:off x="431482" y="2925103"/>
            <a:ext cx="11329035" cy="3416320"/>
          </a:xfrm>
          <a:prstGeom prst="rect">
            <a:avLst/>
          </a:prstGeom>
          <a:noFill/>
        </p:spPr>
        <p:txBody>
          <a:bodyPr wrap="square">
            <a:spAutoFit/>
          </a:bodyPr>
          <a:lstStyle/>
          <a:p>
            <a:pPr algn="l" rtl="0"/>
            <a:r>
              <a:rPr lang="en-US" sz="3600" b="1" dirty="0"/>
              <a:t>Jeremiah 29:4–7 (NLT) — </a:t>
            </a:r>
            <a:r>
              <a:rPr lang="en-US" sz="3600" b="1" i="0" u="none" baseline="0" dirty="0"/>
              <a:t>4</a:t>
            </a:r>
            <a:r>
              <a:rPr lang="en-US" sz="3600" b="0" i="0" u="none" baseline="0" dirty="0"/>
              <a:t> This is what the Lord of Heaven’s Armies, the God of Israel, says to all the captives he has exiled to Babylon from Jerusalem: …</a:t>
            </a:r>
            <a:r>
              <a:rPr lang="en-US" sz="3600" b="1" i="0" u="none" baseline="0" dirty="0"/>
              <a:t>7</a:t>
            </a:r>
            <a:r>
              <a:rPr lang="en-US" sz="3600" b="0" i="0" u="none" baseline="0" dirty="0"/>
              <a:t> </a:t>
            </a:r>
            <a:r>
              <a:rPr lang="en-US" sz="3600" b="0" i="0" u="sng" baseline="0" dirty="0"/>
              <a:t>work for the peace and prosperity of the city where I sent you into exile. Pray to the Lord for it, for its welfare </a:t>
            </a:r>
            <a:r>
              <a:rPr lang="en-US" sz="3600" b="0" i="0" u="none" baseline="0" dirty="0"/>
              <a:t>will determine your welfare.”</a:t>
            </a:r>
          </a:p>
        </p:txBody>
      </p:sp>
    </p:spTree>
    <p:extLst>
      <p:ext uri="{BB962C8B-B14F-4D97-AF65-F5344CB8AC3E}">
        <p14:creationId xmlns:p14="http://schemas.microsoft.com/office/powerpoint/2010/main" val="1100394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9A0F74-F9BA-7CB0-F652-85ACC7372915}"/>
              </a:ext>
            </a:extLst>
          </p:cNvPr>
          <p:cNvSpPr>
            <a:spLocks noGrp="1"/>
          </p:cNvSpPr>
          <p:nvPr>
            <p:ph type="title"/>
          </p:nvPr>
        </p:nvSpPr>
        <p:spPr/>
        <p:txBody>
          <a:bodyPr/>
          <a:lstStyle/>
          <a:p>
            <a:r>
              <a:rPr lang="en-US" dirty="0"/>
              <a:t>Spiritual Expatriates </a:t>
            </a:r>
          </a:p>
        </p:txBody>
      </p:sp>
      <p:sp>
        <p:nvSpPr>
          <p:cNvPr id="3" name="Content Placeholder 2">
            <a:extLst>
              <a:ext uri="{FF2B5EF4-FFF2-40B4-BE49-F238E27FC236}">
                <a16:creationId xmlns:a16="http://schemas.microsoft.com/office/drawing/2014/main" xmlns="" id="{05CFC667-10EE-D75A-F227-0BA550715523}"/>
              </a:ext>
            </a:extLst>
          </p:cNvPr>
          <p:cNvSpPr>
            <a:spLocks noGrp="1"/>
          </p:cNvSpPr>
          <p:nvPr>
            <p:ph idx="1"/>
          </p:nvPr>
        </p:nvSpPr>
        <p:spPr/>
        <p:txBody>
          <a:bodyPr>
            <a:normAutofit/>
          </a:bodyPr>
          <a:lstStyle/>
          <a:p>
            <a:r>
              <a:rPr lang="en-US" dirty="0"/>
              <a:t>Do not entangle themselves in politics</a:t>
            </a:r>
          </a:p>
          <a:p>
            <a:pPr marL="0" indent="0">
              <a:buNone/>
            </a:pPr>
            <a:endParaRPr lang="en-US" sz="3600" dirty="0"/>
          </a:p>
          <a:p>
            <a:pPr marL="0" indent="0">
              <a:buNone/>
            </a:pPr>
            <a:endParaRPr lang="en-US" dirty="0"/>
          </a:p>
        </p:txBody>
      </p:sp>
      <p:sp>
        <p:nvSpPr>
          <p:cNvPr id="5" name="TextBox 4">
            <a:extLst>
              <a:ext uri="{FF2B5EF4-FFF2-40B4-BE49-F238E27FC236}">
                <a16:creationId xmlns:a16="http://schemas.microsoft.com/office/drawing/2014/main" xmlns="" id="{8AC268C9-2752-BFCF-649D-2C05592E8B95}"/>
              </a:ext>
            </a:extLst>
          </p:cNvPr>
          <p:cNvSpPr txBox="1"/>
          <p:nvPr/>
        </p:nvSpPr>
        <p:spPr>
          <a:xfrm>
            <a:off x="434797" y="2956436"/>
            <a:ext cx="10574655" cy="2800767"/>
          </a:xfrm>
          <a:prstGeom prst="rect">
            <a:avLst/>
          </a:prstGeom>
          <a:noFill/>
        </p:spPr>
        <p:txBody>
          <a:bodyPr wrap="square">
            <a:spAutoFit/>
          </a:bodyPr>
          <a:lstStyle/>
          <a:p>
            <a:pPr marL="0" indent="0">
              <a:buNone/>
            </a:pPr>
            <a:r>
              <a:rPr lang="en-US" sz="4400" b="1" dirty="0"/>
              <a:t>2 Timothy 2:3–4 (NLT) —</a:t>
            </a:r>
            <a:r>
              <a:rPr lang="en-US" sz="4400" b="1" i="0" u="none" baseline="0" dirty="0"/>
              <a:t>4</a:t>
            </a:r>
            <a:r>
              <a:rPr lang="en-US" sz="4400" b="0" i="0" u="none" baseline="0" dirty="0"/>
              <a:t> Soldiers don’t get tied up in the affairs of civilian life, for then they cannot please the officer who enlisted them.</a:t>
            </a:r>
          </a:p>
        </p:txBody>
      </p:sp>
    </p:spTree>
    <p:extLst>
      <p:ext uri="{BB962C8B-B14F-4D97-AF65-F5344CB8AC3E}">
        <p14:creationId xmlns:p14="http://schemas.microsoft.com/office/powerpoint/2010/main" val="960231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9A0F74-F9BA-7CB0-F652-85ACC7372915}"/>
              </a:ext>
            </a:extLst>
          </p:cNvPr>
          <p:cNvSpPr>
            <a:spLocks noGrp="1"/>
          </p:cNvSpPr>
          <p:nvPr>
            <p:ph type="title"/>
          </p:nvPr>
        </p:nvSpPr>
        <p:spPr/>
        <p:txBody>
          <a:bodyPr/>
          <a:lstStyle/>
          <a:p>
            <a:r>
              <a:rPr lang="en-US" dirty="0"/>
              <a:t>Spiritual Expatriates </a:t>
            </a:r>
          </a:p>
        </p:txBody>
      </p:sp>
      <p:sp>
        <p:nvSpPr>
          <p:cNvPr id="3" name="Content Placeholder 2">
            <a:extLst>
              <a:ext uri="{FF2B5EF4-FFF2-40B4-BE49-F238E27FC236}">
                <a16:creationId xmlns:a16="http://schemas.microsoft.com/office/drawing/2014/main" xmlns="" id="{05CFC667-10EE-D75A-F227-0BA550715523}"/>
              </a:ext>
            </a:extLst>
          </p:cNvPr>
          <p:cNvSpPr>
            <a:spLocks noGrp="1"/>
          </p:cNvSpPr>
          <p:nvPr>
            <p:ph idx="1"/>
          </p:nvPr>
        </p:nvSpPr>
        <p:spPr/>
        <p:txBody>
          <a:bodyPr>
            <a:normAutofit/>
          </a:bodyPr>
          <a:lstStyle/>
          <a:p>
            <a:r>
              <a:rPr lang="en-US" dirty="0"/>
              <a:t>Do not entangle themselves in politics</a:t>
            </a:r>
          </a:p>
          <a:p>
            <a:pPr marL="0" indent="0">
              <a:buNone/>
            </a:pPr>
            <a:endParaRPr lang="en-US" sz="3600" dirty="0"/>
          </a:p>
          <a:p>
            <a:pPr marL="0" indent="0">
              <a:buNone/>
            </a:pPr>
            <a:endParaRPr lang="en-US" dirty="0"/>
          </a:p>
        </p:txBody>
      </p:sp>
      <p:sp>
        <p:nvSpPr>
          <p:cNvPr id="5" name="TextBox 4">
            <a:extLst>
              <a:ext uri="{FF2B5EF4-FFF2-40B4-BE49-F238E27FC236}">
                <a16:creationId xmlns:a16="http://schemas.microsoft.com/office/drawing/2014/main" xmlns="" id="{0CC7A73C-EA7C-0D04-6A47-20B9B64584AF}"/>
              </a:ext>
            </a:extLst>
          </p:cNvPr>
          <p:cNvSpPr txBox="1"/>
          <p:nvPr/>
        </p:nvSpPr>
        <p:spPr>
          <a:xfrm>
            <a:off x="344550" y="2951830"/>
            <a:ext cx="6586650" cy="2985433"/>
          </a:xfrm>
          <a:prstGeom prst="rect">
            <a:avLst/>
          </a:prstGeom>
          <a:noFill/>
        </p:spPr>
        <p:txBody>
          <a:bodyPr wrap="square">
            <a:spAutoFit/>
          </a:bodyPr>
          <a:lstStyle/>
          <a:p>
            <a:pPr marL="0" indent="0">
              <a:buNone/>
            </a:pPr>
            <a:r>
              <a:rPr lang="en-US" sz="4000" dirty="0"/>
              <a:t>“We are simply passing through this earth, and should bless it in our transit, but never yoke ourselves to its affairs.”</a:t>
            </a:r>
          </a:p>
          <a:p>
            <a:pPr lvl="1"/>
            <a:r>
              <a:rPr lang="en-US" sz="1400" dirty="0"/>
              <a:t> Spurgeon, C. H. (1862). . In The Metropolitan Tabernacle Pulpit Sermons (Vol. 8, p. 591). Passmore &amp; Alabaster.</a:t>
            </a:r>
          </a:p>
        </p:txBody>
      </p:sp>
    </p:spTree>
    <p:extLst>
      <p:ext uri="{BB962C8B-B14F-4D97-AF65-F5344CB8AC3E}">
        <p14:creationId xmlns:p14="http://schemas.microsoft.com/office/powerpoint/2010/main" val="2341675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9A0F74-F9BA-7CB0-F652-85ACC7372915}"/>
              </a:ext>
            </a:extLst>
          </p:cNvPr>
          <p:cNvSpPr>
            <a:spLocks noGrp="1"/>
          </p:cNvSpPr>
          <p:nvPr>
            <p:ph type="title"/>
          </p:nvPr>
        </p:nvSpPr>
        <p:spPr/>
        <p:txBody>
          <a:bodyPr/>
          <a:lstStyle/>
          <a:p>
            <a:r>
              <a:rPr lang="en-US" dirty="0"/>
              <a:t>Spiritual Expatriates </a:t>
            </a:r>
          </a:p>
        </p:txBody>
      </p:sp>
      <p:sp>
        <p:nvSpPr>
          <p:cNvPr id="3" name="Content Placeholder 2">
            <a:extLst>
              <a:ext uri="{FF2B5EF4-FFF2-40B4-BE49-F238E27FC236}">
                <a16:creationId xmlns:a16="http://schemas.microsoft.com/office/drawing/2014/main" xmlns="" id="{05CFC667-10EE-D75A-F227-0BA550715523}"/>
              </a:ext>
            </a:extLst>
          </p:cNvPr>
          <p:cNvSpPr>
            <a:spLocks noGrp="1"/>
          </p:cNvSpPr>
          <p:nvPr>
            <p:ph idx="1"/>
          </p:nvPr>
        </p:nvSpPr>
        <p:spPr/>
        <p:txBody>
          <a:bodyPr>
            <a:normAutofit/>
          </a:bodyPr>
          <a:lstStyle/>
          <a:p>
            <a:r>
              <a:rPr lang="en-US" dirty="0"/>
              <a:t>Send money home</a:t>
            </a:r>
          </a:p>
          <a:p>
            <a:pPr marL="0" indent="0">
              <a:buNone/>
            </a:pPr>
            <a:endParaRPr lang="en-US" dirty="0"/>
          </a:p>
        </p:txBody>
      </p:sp>
      <p:sp>
        <p:nvSpPr>
          <p:cNvPr id="7" name="TextBox 6">
            <a:extLst>
              <a:ext uri="{FF2B5EF4-FFF2-40B4-BE49-F238E27FC236}">
                <a16:creationId xmlns:a16="http://schemas.microsoft.com/office/drawing/2014/main" xmlns="" id="{61FD7B0D-29B0-C653-8487-F747A9CA6B6A}"/>
              </a:ext>
            </a:extLst>
          </p:cNvPr>
          <p:cNvSpPr txBox="1"/>
          <p:nvPr/>
        </p:nvSpPr>
        <p:spPr>
          <a:xfrm>
            <a:off x="561829" y="2730956"/>
            <a:ext cx="10513695" cy="3970318"/>
          </a:xfrm>
          <a:prstGeom prst="rect">
            <a:avLst/>
          </a:prstGeom>
          <a:noFill/>
        </p:spPr>
        <p:txBody>
          <a:bodyPr wrap="square">
            <a:spAutoFit/>
          </a:bodyPr>
          <a:lstStyle/>
          <a:p>
            <a:pPr algn="l" rtl="0"/>
            <a:r>
              <a:rPr lang="en-US" sz="3600" b="1" dirty="0"/>
              <a:t>Matthew 6:19–21 (NLT) — </a:t>
            </a:r>
            <a:r>
              <a:rPr lang="en-US" sz="3600" b="1" i="0" u="none" baseline="0" dirty="0"/>
              <a:t>19</a:t>
            </a:r>
            <a:r>
              <a:rPr lang="en-US" sz="3600" b="0" i="0" u="none" baseline="0" dirty="0"/>
              <a:t> “Don’t store up treasures here on earth, where moths eat them and rust destroys them, and where thieves break in and steal. </a:t>
            </a:r>
            <a:r>
              <a:rPr lang="en-US" sz="3600" b="1" i="0" u="none" baseline="0" dirty="0"/>
              <a:t>20</a:t>
            </a:r>
            <a:r>
              <a:rPr lang="en-US" sz="3600" b="0" i="0" u="none" baseline="0" dirty="0"/>
              <a:t> </a:t>
            </a:r>
            <a:r>
              <a:rPr lang="en-US" sz="3600" b="0" i="0" u="sng" baseline="0" dirty="0"/>
              <a:t>Store your treasures in heaven, where moths and rust cannot destroy,</a:t>
            </a:r>
            <a:r>
              <a:rPr lang="en-US" sz="3600" b="0" i="0" u="none" baseline="0" dirty="0"/>
              <a:t> and thieves do not break in and steal. </a:t>
            </a:r>
            <a:r>
              <a:rPr lang="en-US" sz="3600" b="1" i="0" u="none" baseline="0" dirty="0"/>
              <a:t>21</a:t>
            </a:r>
            <a:r>
              <a:rPr lang="en-US" sz="3600" b="0" i="0" u="none" baseline="0" dirty="0"/>
              <a:t> Wherever your treasure is, there the desires of your heart will also be.</a:t>
            </a:r>
          </a:p>
        </p:txBody>
      </p:sp>
    </p:spTree>
    <p:extLst>
      <p:ext uri="{BB962C8B-B14F-4D97-AF65-F5344CB8AC3E}">
        <p14:creationId xmlns:p14="http://schemas.microsoft.com/office/powerpoint/2010/main" val="873422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9A0F74-F9BA-7CB0-F652-85ACC7372915}"/>
              </a:ext>
            </a:extLst>
          </p:cNvPr>
          <p:cNvSpPr>
            <a:spLocks noGrp="1"/>
          </p:cNvSpPr>
          <p:nvPr>
            <p:ph type="title"/>
          </p:nvPr>
        </p:nvSpPr>
        <p:spPr/>
        <p:txBody>
          <a:bodyPr/>
          <a:lstStyle/>
          <a:p>
            <a:r>
              <a:rPr lang="en-US" dirty="0"/>
              <a:t>Spiritual Expatriates </a:t>
            </a:r>
          </a:p>
        </p:txBody>
      </p:sp>
      <p:sp>
        <p:nvSpPr>
          <p:cNvPr id="3" name="Content Placeholder 2">
            <a:extLst>
              <a:ext uri="{FF2B5EF4-FFF2-40B4-BE49-F238E27FC236}">
                <a16:creationId xmlns:a16="http://schemas.microsoft.com/office/drawing/2014/main" xmlns="" id="{05CFC667-10EE-D75A-F227-0BA550715523}"/>
              </a:ext>
            </a:extLst>
          </p:cNvPr>
          <p:cNvSpPr>
            <a:spLocks noGrp="1"/>
          </p:cNvSpPr>
          <p:nvPr>
            <p:ph idx="1"/>
          </p:nvPr>
        </p:nvSpPr>
        <p:spPr/>
        <p:txBody>
          <a:bodyPr>
            <a:normAutofit/>
          </a:bodyPr>
          <a:lstStyle/>
          <a:p>
            <a:r>
              <a:rPr lang="en-US" dirty="0"/>
              <a:t>Work hard so their sacrifice of absence will be worthwhile</a:t>
            </a:r>
          </a:p>
        </p:txBody>
      </p:sp>
      <p:sp>
        <p:nvSpPr>
          <p:cNvPr id="5" name="TextBox 4">
            <a:extLst>
              <a:ext uri="{FF2B5EF4-FFF2-40B4-BE49-F238E27FC236}">
                <a16:creationId xmlns:a16="http://schemas.microsoft.com/office/drawing/2014/main" xmlns="" id="{B932E02F-E47A-3EAC-7A04-4F8151FE444E}"/>
              </a:ext>
            </a:extLst>
          </p:cNvPr>
          <p:cNvSpPr txBox="1"/>
          <p:nvPr/>
        </p:nvSpPr>
        <p:spPr>
          <a:xfrm>
            <a:off x="763904" y="3752195"/>
            <a:ext cx="10079355" cy="2308324"/>
          </a:xfrm>
          <a:prstGeom prst="rect">
            <a:avLst/>
          </a:prstGeom>
          <a:noFill/>
        </p:spPr>
        <p:txBody>
          <a:bodyPr wrap="square">
            <a:spAutoFit/>
          </a:bodyPr>
          <a:lstStyle/>
          <a:p>
            <a:pPr algn="l" rtl="0"/>
            <a:r>
              <a:rPr lang="en-US" sz="3600" b="1" dirty="0"/>
              <a:t>Philippians 1:23–24 (NLT) — </a:t>
            </a:r>
            <a:r>
              <a:rPr lang="en-US" sz="3600" b="1" i="0" u="none" baseline="0" dirty="0"/>
              <a:t>23</a:t>
            </a:r>
            <a:r>
              <a:rPr lang="en-US" sz="3600" b="0" i="0" u="none" baseline="0" dirty="0"/>
              <a:t> I’m torn between two desires: I long to go and be with Christ, which would be far better for me. </a:t>
            </a:r>
            <a:r>
              <a:rPr lang="en-US" sz="3600" b="1" i="0" u="none" baseline="0" dirty="0"/>
              <a:t>24</a:t>
            </a:r>
            <a:r>
              <a:rPr lang="en-US" sz="3600" b="0" i="0" u="none" baseline="0" dirty="0"/>
              <a:t> But for your sakes, it is better that I continue to live.</a:t>
            </a:r>
          </a:p>
        </p:txBody>
      </p:sp>
    </p:spTree>
    <p:extLst>
      <p:ext uri="{BB962C8B-B14F-4D97-AF65-F5344CB8AC3E}">
        <p14:creationId xmlns:p14="http://schemas.microsoft.com/office/powerpoint/2010/main" val="1896748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329EEE-17DA-E879-A8D1-3DBAA34EE26D}"/>
              </a:ext>
            </a:extLst>
          </p:cNvPr>
          <p:cNvSpPr>
            <a:spLocks noGrp="1"/>
          </p:cNvSpPr>
          <p:nvPr>
            <p:ph type="title"/>
          </p:nvPr>
        </p:nvSpPr>
        <p:spPr/>
        <p:txBody>
          <a:bodyPr/>
          <a:lstStyle/>
          <a:p>
            <a:r>
              <a:rPr lang="en-US" dirty="0"/>
              <a:t>3 Keys to our Kingdom Identity</a:t>
            </a:r>
          </a:p>
        </p:txBody>
      </p:sp>
      <p:sp>
        <p:nvSpPr>
          <p:cNvPr id="3" name="Content Placeholder 2">
            <a:extLst>
              <a:ext uri="{FF2B5EF4-FFF2-40B4-BE49-F238E27FC236}">
                <a16:creationId xmlns:a16="http://schemas.microsoft.com/office/drawing/2014/main" xmlns="" id="{9882CF91-FFC0-CB32-6445-C3BEA87D9FFD}"/>
              </a:ext>
            </a:extLst>
          </p:cNvPr>
          <p:cNvSpPr>
            <a:spLocks noGrp="1"/>
          </p:cNvSpPr>
          <p:nvPr>
            <p:ph idx="1"/>
          </p:nvPr>
        </p:nvSpPr>
        <p:spPr/>
        <p:txBody>
          <a:bodyPr/>
          <a:lstStyle/>
          <a:p>
            <a:pPr marL="0" indent="0">
              <a:buNone/>
            </a:pPr>
            <a:r>
              <a:rPr lang="en-US" dirty="0"/>
              <a:t>Philippians 3:18-21</a:t>
            </a:r>
          </a:p>
          <a:p>
            <a:pPr marL="0" indent="0">
              <a:buNone/>
            </a:pPr>
            <a:r>
              <a:rPr lang="en-US" dirty="0"/>
              <a:t>1) Tears for the locals</a:t>
            </a:r>
          </a:p>
          <a:p>
            <a:pPr marL="0" indent="0">
              <a:buNone/>
            </a:pPr>
            <a:r>
              <a:rPr lang="en-US" dirty="0"/>
              <a:t>2) A critique of our earthly residence</a:t>
            </a:r>
          </a:p>
          <a:p>
            <a:pPr marL="0" indent="0">
              <a:buNone/>
            </a:pPr>
            <a:r>
              <a:rPr lang="en-US" dirty="0"/>
              <a:t>3) Longing for the return of the king</a:t>
            </a:r>
          </a:p>
        </p:txBody>
      </p:sp>
    </p:spTree>
    <p:extLst>
      <p:ext uri="{BB962C8B-B14F-4D97-AF65-F5344CB8AC3E}">
        <p14:creationId xmlns:p14="http://schemas.microsoft.com/office/powerpoint/2010/main" val="519935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139BB9-AD63-8F51-6107-52C4DECF735A}"/>
              </a:ext>
            </a:extLst>
          </p:cNvPr>
          <p:cNvSpPr>
            <a:spLocks noGrp="1"/>
          </p:cNvSpPr>
          <p:nvPr>
            <p:ph type="title"/>
          </p:nvPr>
        </p:nvSpPr>
        <p:spPr/>
        <p:txBody>
          <a:bodyPr/>
          <a:lstStyle/>
          <a:p>
            <a:r>
              <a:rPr lang="en-US" dirty="0"/>
              <a:t>Philippians 3:18–21 (NASB95)</a:t>
            </a:r>
          </a:p>
        </p:txBody>
      </p:sp>
      <p:sp>
        <p:nvSpPr>
          <p:cNvPr id="3" name="Content Placeholder 2">
            <a:extLst>
              <a:ext uri="{FF2B5EF4-FFF2-40B4-BE49-F238E27FC236}">
                <a16:creationId xmlns:a16="http://schemas.microsoft.com/office/drawing/2014/main" xmlns="" id="{0FE865E7-15E2-E90E-0A76-93AC315AFF50}"/>
              </a:ext>
            </a:extLst>
          </p:cNvPr>
          <p:cNvSpPr>
            <a:spLocks noGrp="1"/>
          </p:cNvSpPr>
          <p:nvPr>
            <p:ph idx="1"/>
          </p:nvPr>
        </p:nvSpPr>
        <p:spPr/>
        <p:txBody>
          <a:bodyPr>
            <a:normAutofit/>
          </a:bodyPr>
          <a:lstStyle/>
          <a:p>
            <a:pPr marL="0" indent="0">
              <a:buNone/>
            </a:pPr>
            <a:r>
              <a:rPr lang="en-US" dirty="0"/>
              <a:t>3:18 …</a:t>
            </a:r>
            <a:r>
              <a:rPr lang="en-US" b="0" i="0" u="none" baseline="0" dirty="0"/>
              <a:t>I often told you, and now tell you even weeping, that they are enemies of the cross of Christ</a:t>
            </a:r>
            <a:endParaRPr lang="en-US" dirty="0"/>
          </a:p>
        </p:txBody>
      </p:sp>
    </p:spTree>
    <p:extLst>
      <p:ext uri="{BB962C8B-B14F-4D97-AF65-F5344CB8AC3E}">
        <p14:creationId xmlns:p14="http://schemas.microsoft.com/office/powerpoint/2010/main" val="36324546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853D4F-0697-F487-6CA1-FB4F1803822C}"/>
              </a:ext>
            </a:extLst>
          </p:cNvPr>
          <p:cNvSpPr>
            <a:spLocks noGrp="1"/>
          </p:cNvSpPr>
          <p:nvPr>
            <p:ph type="title"/>
          </p:nvPr>
        </p:nvSpPr>
        <p:spPr/>
        <p:txBody>
          <a:bodyPr/>
          <a:lstStyle/>
          <a:p>
            <a:r>
              <a:rPr lang="en-US" dirty="0"/>
              <a:t>3 Keys to our Kingdom Identity</a:t>
            </a:r>
          </a:p>
        </p:txBody>
      </p:sp>
      <p:sp>
        <p:nvSpPr>
          <p:cNvPr id="3" name="Content Placeholder 2">
            <a:extLst>
              <a:ext uri="{FF2B5EF4-FFF2-40B4-BE49-F238E27FC236}">
                <a16:creationId xmlns:a16="http://schemas.microsoft.com/office/drawing/2014/main" xmlns="" id="{2A86379C-7E24-E7B9-FB6E-9192416CE532}"/>
              </a:ext>
            </a:extLst>
          </p:cNvPr>
          <p:cNvSpPr>
            <a:spLocks noGrp="1"/>
          </p:cNvSpPr>
          <p:nvPr>
            <p:ph idx="1"/>
          </p:nvPr>
        </p:nvSpPr>
        <p:spPr/>
        <p:txBody>
          <a:bodyPr>
            <a:normAutofit/>
          </a:bodyPr>
          <a:lstStyle/>
          <a:p>
            <a:pPr marL="742950" indent="-742950">
              <a:buAutoNum type="arabicParenR"/>
            </a:pPr>
            <a:r>
              <a:rPr lang="en-US" dirty="0"/>
              <a:t>Tears for the locals</a:t>
            </a:r>
          </a:p>
          <a:p>
            <a:r>
              <a:rPr lang="en-US" sz="3600" dirty="0"/>
              <a:t>Why would Paul weep for the enemies of the cross?</a:t>
            </a:r>
          </a:p>
          <a:p>
            <a:pPr lvl="1"/>
            <a:r>
              <a:rPr lang="en-US" sz="3200" dirty="0"/>
              <a:t>He had been captured by a false ideology</a:t>
            </a:r>
          </a:p>
          <a:p>
            <a:pPr lvl="1"/>
            <a:r>
              <a:rPr lang="en-US" sz="3200" dirty="0"/>
              <a:t>Driven to commit horrible crimes</a:t>
            </a:r>
          </a:p>
          <a:p>
            <a:pPr lvl="1"/>
            <a:r>
              <a:rPr lang="en-US" sz="3200" dirty="0"/>
              <a:t>Was convinced that he was right while being so wrong</a:t>
            </a:r>
          </a:p>
          <a:p>
            <a:pPr marL="457223" lvl="1" indent="0">
              <a:buNone/>
            </a:pPr>
            <a:endParaRPr lang="en-US" dirty="0"/>
          </a:p>
        </p:txBody>
      </p:sp>
    </p:spTree>
    <p:extLst>
      <p:ext uri="{BB962C8B-B14F-4D97-AF65-F5344CB8AC3E}">
        <p14:creationId xmlns:p14="http://schemas.microsoft.com/office/powerpoint/2010/main" val="282329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853D4F-0697-F487-6CA1-FB4F1803822C}"/>
              </a:ext>
            </a:extLst>
          </p:cNvPr>
          <p:cNvSpPr>
            <a:spLocks noGrp="1"/>
          </p:cNvSpPr>
          <p:nvPr>
            <p:ph type="title"/>
          </p:nvPr>
        </p:nvSpPr>
        <p:spPr/>
        <p:txBody>
          <a:bodyPr/>
          <a:lstStyle/>
          <a:p>
            <a:r>
              <a:rPr lang="en-US" dirty="0"/>
              <a:t>3 Keys to our Kingdom Identity</a:t>
            </a:r>
          </a:p>
        </p:txBody>
      </p:sp>
      <p:sp>
        <p:nvSpPr>
          <p:cNvPr id="3" name="Content Placeholder 2">
            <a:extLst>
              <a:ext uri="{FF2B5EF4-FFF2-40B4-BE49-F238E27FC236}">
                <a16:creationId xmlns:a16="http://schemas.microsoft.com/office/drawing/2014/main" xmlns="" id="{2A86379C-7E24-E7B9-FB6E-9192416CE532}"/>
              </a:ext>
            </a:extLst>
          </p:cNvPr>
          <p:cNvSpPr>
            <a:spLocks noGrp="1"/>
          </p:cNvSpPr>
          <p:nvPr>
            <p:ph idx="1"/>
          </p:nvPr>
        </p:nvSpPr>
        <p:spPr/>
        <p:txBody>
          <a:bodyPr>
            <a:normAutofit/>
          </a:bodyPr>
          <a:lstStyle/>
          <a:p>
            <a:pPr marL="742950" indent="-742950">
              <a:buAutoNum type="arabicParenR"/>
            </a:pPr>
            <a:r>
              <a:rPr lang="en-US" dirty="0"/>
              <a:t>Tears for the locals</a:t>
            </a:r>
          </a:p>
          <a:p>
            <a:r>
              <a:rPr lang="en-US" sz="3600" dirty="0"/>
              <a:t>Why would Paul weep for the enemies of the cross?</a:t>
            </a:r>
          </a:p>
          <a:p>
            <a:pPr lvl="1"/>
            <a:r>
              <a:rPr lang="en-US" sz="3200" dirty="0"/>
              <a:t>“The enemies of the cross” were his former colleagues</a:t>
            </a:r>
          </a:p>
          <a:p>
            <a:pPr lvl="1"/>
            <a:r>
              <a:rPr lang="en-US" sz="3200" dirty="0"/>
              <a:t>He understood their perspective</a:t>
            </a:r>
          </a:p>
          <a:p>
            <a:pPr lvl="1"/>
            <a:r>
              <a:rPr lang="en-US" sz="3200" dirty="0"/>
              <a:t>The only difference between them and Paul?</a:t>
            </a:r>
          </a:p>
          <a:p>
            <a:pPr marL="457223" lvl="1" indent="0">
              <a:buNone/>
            </a:pPr>
            <a:endParaRPr lang="en-US" dirty="0"/>
          </a:p>
        </p:txBody>
      </p:sp>
      <p:sp>
        <p:nvSpPr>
          <p:cNvPr id="5" name="TextBox 4">
            <a:extLst>
              <a:ext uri="{FF2B5EF4-FFF2-40B4-BE49-F238E27FC236}">
                <a16:creationId xmlns:a16="http://schemas.microsoft.com/office/drawing/2014/main" xmlns="" id="{35ECEA56-95B9-9ACA-746F-E74767251B1F}"/>
              </a:ext>
            </a:extLst>
          </p:cNvPr>
          <p:cNvSpPr txBox="1"/>
          <p:nvPr/>
        </p:nvSpPr>
        <p:spPr>
          <a:xfrm>
            <a:off x="749300" y="2100025"/>
            <a:ext cx="10312400" cy="3785652"/>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4000" b="1" dirty="0"/>
              <a:t>2 Corinthians 4:3–4 (NASB95) — </a:t>
            </a:r>
            <a:r>
              <a:rPr lang="en-US" sz="4000" b="1" i="0" u="none" baseline="0" dirty="0"/>
              <a:t>3</a:t>
            </a:r>
            <a:r>
              <a:rPr lang="en-US" sz="4000" b="0" i="0" u="none" baseline="0" dirty="0"/>
              <a:t> And even if our gospel is veiled, it is veiled to those who are perishing, </a:t>
            </a:r>
            <a:r>
              <a:rPr lang="en-US" sz="4000" b="1" i="0" u="none" baseline="0" dirty="0"/>
              <a:t>4</a:t>
            </a:r>
            <a:r>
              <a:rPr lang="en-US" sz="4000" b="0" i="0" u="none" baseline="0" dirty="0"/>
              <a:t> in whose case the god of this world has blinded the minds of the unbelieving so that they might not see the light of the gospel of the glory of Christ, who is the image of God.</a:t>
            </a:r>
          </a:p>
        </p:txBody>
      </p:sp>
    </p:spTree>
    <p:extLst>
      <p:ext uri="{BB962C8B-B14F-4D97-AF65-F5344CB8AC3E}">
        <p14:creationId xmlns:p14="http://schemas.microsoft.com/office/powerpoint/2010/main" val="981994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D1D7E4-A8C9-DACB-5126-EFF943521CB7}"/>
              </a:ext>
            </a:extLst>
          </p:cNvPr>
          <p:cNvSpPr>
            <a:spLocks noGrp="1"/>
          </p:cNvSpPr>
          <p:nvPr>
            <p:ph type="title"/>
          </p:nvPr>
        </p:nvSpPr>
        <p:spPr>
          <a:xfrm>
            <a:off x="225630" y="159338"/>
            <a:ext cx="11798135" cy="1478570"/>
          </a:xfrm>
        </p:spPr>
        <p:txBody>
          <a:bodyPr/>
          <a:lstStyle/>
          <a:p>
            <a:r>
              <a:rPr lang="en-US" dirty="0"/>
              <a:t>Who Are you?</a:t>
            </a:r>
          </a:p>
        </p:txBody>
      </p:sp>
      <p:sp>
        <p:nvSpPr>
          <p:cNvPr id="8" name="TextBox 7">
            <a:extLst>
              <a:ext uri="{FF2B5EF4-FFF2-40B4-BE49-F238E27FC236}">
                <a16:creationId xmlns:a16="http://schemas.microsoft.com/office/drawing/2014/main" xmlns="" id="{6D27774D-23CE-0732-8984-5DFC28F41870}"/>
              </a:ext>
            </a:extLst>
          </p:cNvPr>
          <p:cNvSpPr txBox="1"/>
          <p:nvPr/>
        </p:nvSpPr>
        <p:spPr>
          <a:xfrm>
            <a:off x="1647503" y="1950790"/>
            <a:ext cx="2805039" cy="4031873"/>
          </a:xfrm>
          <a:prstGeom prst="rect">
            <a:avLst/>
          </a:prstGeom>
          <a:noFill/>
        </p:spPr>
        <p:txBody>
          <a:bodyPr wrap="square" rtlCol="0">
            <a:spAutoFit/>
          </a:bodyPr>
          <a:lstStyle/>
          <a:p>
            <a:r>
              <a:rPr lang="en-US" sz="3200" dirty="0">
                <a:latin typeface="Lao UI" panose="020B0502040204020203" pitchFamily="34" charset="0"/>
                <a:cs typeface="Lao UI" panose="020B0502040204020203" pitchFamily="34" charset="0"/>
              </a:rPr>
              <a:t>Man?</a:t>
            </a:r>
          </a:p>
          <a:p>
            <a:r>
              <a:rPr lang="en-US" sz="3200" dirty="0">
                <a:latin typeface="Lao UI" panose="020B0502040204020203" pitchFamily="34" charset="0"/>
                <a:cs typeface="Lao UI" panose="020B0502040204020203" pitchFamily="34" charset="0"/>
              </a:rPr>
              <a:t>Woman?</a:t>
            </a:r>
          </a:p>
          <a:p>
            <a:r>
              <a:rPr lang="en-US" sz="3200" dirty="0">
                <a:latin typeface="Lao UI" panose="020B0502040204020203" pitchFamily="34" charset="0"/>
                <a:cs typeface="Lao UI" panose="020B0502040204020203" pitchFamily="34" charset="0"/>
              </a:rPr>
              <a:t>Black? </a:t>
            </a:r>
          </a:p>
          <a:p>
            <a:r>
              <a:rPr lang="en-US" sz="3200" dirty="0">
                <a:latin typeface="Lao UI" panose="020B0502040204020203" pitchFamily="34" charset="0"/>
                <a:cs typeface="Lao UI" panose="020B0502040204020203" pitchFamily="34" charset="0"/>
              </a:rPr>
              <a:t>White?</a:t>
            </a:r>
          </a:p>
          <a:p>
            <a:r>
              <a:rPr lang="en-US" sz="3200" dirty="0">
                <a:latin typeface="Lao UI" panose="020B0502040204020203" pitchFamily="34" charset="0"/>
                <a:cs typeface="Lao UI" panose="020B0502040204020203" pitchFamily="34" charset="0"/>
              </a:rPr>
              <a:t>Non-Binary?</a:t>
            </a:r>
          </a:p>
          <a:p>
            <a:r>
              <a:rPr lang="en-US" sz="3200" dirty="0">
                <a:latin typeface="Lao UI" panose="020B0502040204020203" pitchFamily="34" charset="0"/>
                <a:cs typeface="Lao UI" panose="020B0502040204020203" pitchFamily="34" charset="0"/>
              </a:rPr>
              <a:t>American?</a:t>
            </a:r>
          </a:p>
          <a:p>
            <a:r>
              <a:rPr lang="en-US" sz="3200" dirty="0">
                <a:latin typeface="Lao UI" panose="020B0502040204020203" pitchFamily="34" charset="0"/>
                <a:cs typeface="Lao UI" panose="020B0502040204020203" pitchFamily="34" charset="0"/>
              </a:rPr>
              <a:t>Heterosexual?</a:t>
            </a:r>
          </a:p>
          <a:p>
            <a:r>
              <a:rPr lang="en-US" sz="3200" dirty="0">
                <a:latin typeface="Lao UI" panose="020B0502040204020203" pitchFamily="34" charset="0"/>
                <a:cs typeface="Lao UI" panose="020B0502040204020203" pitchFamily="34" charset="0"/>
              </a:rPr>
              <a:t>Homosexual?</a:t>
            </a:r>
          </a:p>
        </p:txBody>
      </p:sp>
      <p:sp>
        <p:nvSpPr>
          <p:cNvPr id="9" name="TextBox 8">
            <a:extLst>
              <a:ext uri="{FF2B5EF4-FFF2-40B4-BE49-F238E27FC236}">
                <a16:creationId xmlns:a16="http://schemas.microsoft.com/office/drawing/2014/main" xmlns="" id="{DEBD32ED-109F-397B-1DEA-21581E38D96C}"/>
              </a:ext>
            </a:extLst>
          </p:cNvPr>
          <p:cNvSpPr txBox="1"/>
          <p:nvPr/>
        </p:nvSpPr>
        <p:spPr>
          <a:xfrm>
            <a:off x="5169261" y="1838367"/>
            <a:ext cx="2805039" cy="4031873"/>
          </a:xfrm>
          <a:prstGeom prst="rect">
            <a:avLst/>
          </a:prstGeom>
          <a:noFill/>
        </p:spPr>
        <p:txBody>
          <a:bodyPr wrap="square" rtlCol="0">
            <a:spAutoFit/>
          </a:bodyPr>
          <a:lstStyle/>
          <a:p>
            <a:r>
              <a:rPr lang="en-US" sz="3200" dirty="0">
                <a:latin typeface="Lao UI" panose="020B0502040204020203" pitchFamily="34" charset="0"/>
                <a:cs typeface="Lao UI" panose="020B0502040204020203" pitchFamily="34" charset="0"/>
              </a:rPr>
              <a:t>Asian?</a:t>
            </a:r>
          </a:p>
          <a:p>
            <a:r>
              <a:rPr lang="en-US" sz="3200" dirty="0">
                <a:latin typeface="Lao UI" panose="020B0502040204020203" pitchFamily="34" charset="0"/>
                <a:cs typeface="Lao UI" panose="020B0502040204020203" pitchFamily="34" charset="0"/>
              </a:rPr>
              <a:t>Latino?</a:t>
            </a:r>
          </a:p>
          <a:p>
            <a:r>
              <a:rPr lang="en-US" sz="3200" dirty="0">
                <a:latin typeface="Lao UI" panose="020B0502040204020203" pitchFamily="34" charset="0"/>
                <a:cs typeface="Lao UI" panose="020B0502040204020203" pitchFamily="34" charset="0"/>
              </a:rPr>
              <a:t>Republican?</a:t>
            </a:r>
          </a:p>
          <a:p>
            <a:r>
              <a:rPr lang="en-US" sz="3200" dirty="0">
                <a:latin typeface="Lao UI" panose="020B0502040204020203" pitchFamily="34" charset="0"/>
                <a:cs typeface="Lao UI" panose="020B0502040204020203" pitchFamily="34" charset="0"/>
              </a:rPr>
              <a:t>Democrat?</a:t>
            </a:r>
          </a:p>
          <a:p>
            <a:r>
              <a:rPr lang="en-US" sz="3200" dirty="0">
                <a:latin typeface="Lao UI" panose="020B0502040204020203" pitchFamily="34" charset="0"/>
                <a:cs typeface="Lao UI" panose="020B0502040204020203" pitchFamily="34" charset="0"/>
              </a:rPr>
              <a:t>Liberal?</a:t>
            </a:r>
          </a:p>
          <a:p>
            <a:r>
              <a:rPr lang="en-US" sz="3200" dirty="0">
                <a:latin typeface="Lao UI" panose="020B0502040204020203" pitchFamily="34" charset="0"/>
                <a:cs typeface="Lao UI" panose="020B0502040204020203" pitchFamily="34" charset="0"/>
              </a:rPr>
              <a:t>Conservative?</a:t>
            </a:r>
          </a:p>
          <a:p>
            <a:r>
              <a:rPr lang="en-US" sz="3200" dirty="0">
                <a:latin typeface="Lao UI" panose="020B0502040204020203" pitchFamily="34" charset="0"/>
                <a:cs typeface="Lao UI" panose="020B0502040204020203" pitchFamily="34" charset="0"/>
              </a:rPr>
              <a:t>Rich?</a:t>
            </a:r>
          </a:p>
          <a:p>
            <a:r>
              <a:rPr lang="en-US" sz="3200" dirty="0">
                <a:latin typeface="Lao UI" panose="020B0502040204020203" pitchFamily="34" charset="0"/>
                <a:cs typeface="Lao UI" panose="020B0502040204020203" pitchFamily="34" charset="0"/>
              </a:rPr>
              <a:t>Poor?</a:t>
            </a:r>
          </a:p>
        </p:txBody>
      </p:sp>
      <p:sp>
        <p:nvSpPr>
          <p:cNvPr id="3" name="TextBox 2">
            <a:extLst>
              <a:ext uri="{FF2B5EF4-FFF2-40B4-BE49-F238E27FC236}">
                <a16:creationId xmlns:a16="http://schemas.microsoft.com/office/drawing/2014/main" xmlns="" id="{EEC1F115-EB26-7E0D-03E6-4850FD91D0EB}"/>
              </a:ext>
            </a:extLst>
          </p:cNvPr>
          <p:cNvSpPr txBox="1"/>
          <p:nvPr/>
        </p:nvSpPr>
        <p:spPr>
          <a:xfrm>
            <a:off x="8459475" y="1838367"/>
            <a:ext cx="2212457" cy="4031873"/>
          </a:xfrm>
          <a:prstGeom prst="rect">
            <a:avLst/>
          </a:prstGeom>
          <a:noFill/>
        </p:spPr>
        <p:txBody>
          <a:bodyPr wrap="square" rtlCol="0">
            <a:spAutoFit/>
          </a:bodyPr>
          <a:lstStyle/>
          <a:p>
            <a:r>
              <a:rPr lang="en-US" sz="3200" dirty="0">
                <a:latin typeface="Lao UI" panose="020B0502040204020203" pitchFamily="34" charset="0"/>
                <a:cs typeface="Lao UI" panose="020B0502040204020203" pitchFamily="34" charset="0"/>
              </a:rPr>
              <a:t>Husband?</a:t>
            </a:r>
          </a:p>
          <a:p>
            <a:r>
              <a:rPr lang="en-US" sz="3200" dirty="0">
                <a:latin typeface="Lao UI" panose="020B0502040204020203" pitchFamily="34" charset="0"/>
                <a:cs typeface="Lao UI" panose="020B0502040204020203" pitchFamily="34" charset="0"/>
              </a:rPr>
              <a:t>Wife?</a:t>
            </a:r>
          </a:p>
          <a:p>
            <a:r>
              <a:rPr lang="en-US" sz="3200" dirty="0">
                <a:latin typeface="Lao UI" panose="020B0502040204020203" pitchFamily="34" charset="0"/>
                <a:cs typeface="Lao UI" panose="020B0502040204020203" pitchFamily="34" charset="0"/>
              </a:rPr>
              <a:t>Mother?</a:t>
            </a:r>
          </a:p>
          <a:p>
            <a:r>
              <a:rPr lang="en-US" sz="3200" dirty="0">
                <a:latin typeface="Lao UI" panose="020B0502040204020203" pitchFamily="34" charset="0"/>
                <a:cs typeface="Lao UI" panose="020B0502040204020203" pitchFamily="34" charset="0"/>
              </a:rPr>
              <a:t>Father?</a:t>
            </a:r>
          </a:p>
          <a:p>
            <a:r>
              <a:rPr lang="en-US" sz="3200" dirty="0">
                <a:latin typeface="Lao UI" panose="020B0502040204020203" pitchFamily="34" charset="0"/>
                <a:cs typeface="Lao UI" panose="020B0502040204020203" pitchFamily="34" charset="0"/>
              </a:rPr>
              <a:t>Skinny?</a:t>
            </a:r>
          </a:p>
          <a:p>
            <a:r>
              <a:rPr lang="en-US" sz="3200" dirty="0">
                <a:latin typeface="Lao UI" panose="020B0502040204020203" pitchFamily="34" charset="0"/>
                <a:cs typeface="Lao UI" panose="020B0502040204020203" pitchFamily="34" charset="0"/>
              </a:rPr>
              <a:t>Fat? </a:t>
            </a:r>
          </a:p>
          <a:p>
            <a:r>
              <a:rPr lang="en-US" sz="3200" dirty="0">
                <a:latin typeface="Lao UI" panose="020B0502040204020203" pitchFamily="34" charset="0"/>
                <a:cs typeface="Lao UI" panose="020B0502040204020203" pitchFamily="34" charset="0"/>
              </a:rPr>
              <a:t>Capitalist?</a:t>
            </a:r>
          </a:p>
          <a:p>
            <a:r>
              <a:rPr lang="en-US" sz="3200" dirty="0">
                <a:latin typeface="Lao UI" panose="020B0502040204020203" pitchFamily="34" charset="0"/>
                <a:cs typeface="Lao UI" panose="020B0502040204020203" pitchFamily="34" charset="0"/>
              </a:rPr>
              <a:t>Socialist?</a:t>
            </a:r>
          </a:p>
        </p:txBody>
      </p:sp>
    </p:spTree>
    <p:extLst>
      <p:ext uri="{BB962C8B-B14F-4D97-AF65-F5344CB8AC3E}">
        <p14:creationId xmlns:p14="http://schemas.microsoft.com/office/powerpoint/2010/main" val="3651586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853D4F-0697-F487-6CA1-FB4F1803822C}"/>
              </a:ext>
            </a:extLst>
          </p:cNvPr>
          <p:cNvSpPr>
            <a:spLocks noGrp="1"/>
          </p:cNvSpPr>
          <p:nvPr>
            <p:ph type="title"/>
          </p:nvPr>
        </p:nvSpPr>
        <p:spPr/>
        <p:txBody>
          <a:bodyPr/>
          <a:lstStyle/>
          <a:p>
            <a:r>
              <a:rPr lang="en-US" dirty="0"/>
              <a:t>3 Keys to our Kingdom Identity</a:t>
            </a:r>
          </a:p>
        </p:txBody>
      </p:sp>
      <p:sp>
        <p:nvSpPr>
          <p:cNvPr id="3" name="Content Placeholder 2">
            <a:extLst>
              <a:ext uri="{FF2B5EF4-FFF2-40B4-BE49-F238E27FC236}">
                <a16:creationId xmlns:a16="http://schemas.microsoft.com/office/drawing/2014/main" xmlns="" id="{2A86379C-7E24-E7B9-FB6E-9192416CE532}"/>
              </a:ext>
            </a:extLst>
          </p:cNvPr>
          <p:cNvSpPr>
            <a:spLocks noGrp="1"/>
          </p:cNvSpPr>
          <p:nvPr>
            <p:ph idx="1"/>
          </p:nvPr>
        </p:nvSpPr>
        <p:spPr/>
        <p:txBody>
          <a:bodyPr>
            <a:normAutofit/>
          </a:bodyPr>
          <a:lstStyle/>
          <a:p>
            <a:pPr marL="742950" indent="-742950">
              <a:buAutoNum type="arabicParenR"/>
            </a:pPr>
            <a:r>
              <a:rPr lang="en-US" dirty="0"/>
              <a:t>Tears for the locals</a:t>
            </a:r>
          </a:p>
          <a:p>
            <a:r>
              <a:rPr lang="en-US" sz="3600" dirty="0"/>
              <a:t>We must stoke our compassion for the lost</a:t>
            </a:r>
            <a:endParaRPr lang="en-US" sz="2800" dirty="0"/>
          </a:p>
          <a:p>
            <a:pPr lvl="1"/>
            <a:endParaRPr lang="en-US" dirty="0"/>
          </a:p>
        </p:txBody>
      </p:sp>
    </p:spTree>
    <p:extLst>
      <p:ext uri="{BB962C8B-B14F-4D97-AF65-F5344CB8AC3E}">
        <p14:creationId xmlns:p14="http://schemas.microsoft.com/office/powerpoint/2010/main" val="9901934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853D4F-0697-F487-6CA1-FB4F1803822C}"/>
              </a:ext>
            </a:extLst>
          </p:cNvPr>
          <p:cNvSpPr>
            <a:spLocks noGrp="1"/>
          </p:cNvSpPr>
          <p:nvPr>
            <p:ph type="title"/>
          </p:nvPr>
        </p:nvSpPr>
        <p:spPr/>
        <p:txBody>
          <a:bodyPr/>
          <a:lstStyle/>
          <a:p>
            <a:r>
              <a:rPr lang="en-US" dirty="0"/>
              <a:t>3 Keys to our Kingdom Identity</a:t>
            </a:r>
          </a:p>
        </p:txBody>
      </p:sp>
      <p:sp>
        <p:nvSpPr>
          <p:cNvPr id="3" name="Content Placeholder 2">
            <a:extLst>
              <a:ext uri="{FF2B5EF4-FFF2-40B4-BE49-F238E27FC236}">
                <a16:creationId xmlns:a16="http://schemas.microsoft.com/office/drawing/2014/main" xmlns="" id="{2A86379C-7E24-E7B9-FB6E-9192416CE532}"/>
              </a:ext>
            </a:extLst>
          </p:cNvPr>
          <p:cNvSpPr>
            <a:spLocks noGrp="1"/>
          </p:cNvSpPr>
          <p:nvPr>
            <p:ph idx="1"/>
          </p:nvPr>
        </p:nvSpPr>
        <p:spPr/>
        <p:txBody>
          <a:bodyPr>
            <a:normAutofit/>
          </a:bodyPr>
          <a:lstStyle/>
          <a:p>
            <a:pPr marL="742950" indent="-742950">
              <a:buAutoNum type="arabicParenR"/>
            </a:pPr>
            <a:r>
              <a:rPr lang="en-US" dirty="0"/>
              <a:t>Tears for the locals</a:t>
            </a:r>
          </a:p>
          <a:p>
            <a:r>
              <a:rPr lang="en-US" sz="3600" dirty="0"/>
              <a:t>We must stoke our compassion for the lost</a:t>
            </a:r>
            <a:endParaRPr lang="en-US" sz="2800" dirty="0"/>
          </a:p>
          <a:p>
            <a:pPr lvl="1"/>
            <a:endParaRPr lang="en-US" dirty="0"/>
          </a:p>
        </p:txBody>
      </p:sp>
      <p:sp>
        <p:nvSpPr>
          <p:cNvPr id="14" name="TextBox 13">
            <a:extLst>
              <a:ext uri="{FF2B5EF4-FFF2-40B4-BE49-F238E27FC236}">
                <a16:creationId xmlns:a16="http://schemas.microsoft.com/office/drawing/2014/main" xmlns="" id="{49A63DE7-AAF3-BBF8-6CFD-F91DA3E5955C}"/>
              </a:ext>
            </a:extLst>
          </p:cNvPr>
          <p:cNvSpPr txBox="1"/>
          <p:nvPr/>
        </p:nvSpPr>
        <p:spPr>
          <a:xfrm>
            <a:off x="406384" y="1221371"/>
            <a:ext cx="9660255" cy="144655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4400" b="1" dirty="0"/>
              <a:t>Revelation 2:5 (NASB95) — </a:t>
            </a:r>
            <a:r>
              <a:rPr lang="en-US" sz="4400" b="1" i="0" u="none" baseline="0" dirty="0"/>
              <a:t>5</a:t>
            </a:r>
            <a:r>
              <a:rPr lang="en-US" sz="4400" b="0" i="0" u="none" baseline="0" dirty="0"/>
              <a:t> ‘Therefore remember from where you have fallen, …</a:t>
            </a:r>
          </a:p>
        </p:txBody>
      </p:sp>
    </p:spTree>
    <p:extLst>
      <p:ext uri="{BB962C8B-B14F-4D97-AF65-F5344CB8AC3E}">
        <p14:creationId xmlns:p14="http://schemas.microsoft.com/office/powerpoint/2010/main" val="1413859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139BB9-AD63-8F51-6107-52C4DECF735A}"/>
              </a:ext>
            </a:extLst>
          </p:cNvPr>
          <p:cNvSpPr>
            <a:spLocks noGrp="1"/>
          </p:cNvSpPr>
          <p:nvPr>
            <p:ph type="title"/>
          </p:nvPr>
        </p:nvSpPr>
        <p:spPr/>
        <p:txBody>
          <a:bodyPr/>
          <a:lstStyle/>
          <a:p>
            <a:r>
              <a:rPr lang="en-US" dirty="0"/>
              <a:t>3 Keys to our Kingdom Identity</a:t>
            </a:r>
          </a:p>
        </p:txBody>
      </p:sp>
      <p:sp>
        <p:nvSpPr>
          <p:cNvPr id="3" name="Content Placeholder 2">
            <a:extLst>
              <a:ext uri="{FF2B5EF4-FFF2-40B4-BE49-F238E27FC236}">
                <a16:creationId xmlns:a16="http://schemas.microsoft.com/office/drawing/2014/main" xmlns="" id="{0FE865E7-15E2-E90E-0A76-93AC315AFF50}"/>
              </a:ext>
            </a:extLst>
          </p:cNvPr>
          <p:cNvSpPr>
            <a:spLocks noGrp="1"/>
          </p:cNvSpPr>
          <p:nvPr>
            <p:ph idx="1"/>
          </p:nvPr>
        </p:nvSpPr>
        <p:spPr/>
        <p:txBody>
          <a:bodyPr>
            <a:normAutofit/>
          </a:bodyPr>
          <a:lstStyle/>
          <a:p>
            <a:pPr marL="0" indent="0">
              <a:buNone/>
            </a:pPr>
            <a:r>
              <a:rPr lang="en-US" dirty="0"/>
              <a:t>1) Tears for the locals</a:t>
            </a:r>
          </a:p>
          <a:p>
            <a:pPr lvl="1"/>
            <a:r>
              <a:rPr lang="en-US" dirty="0"/>
              <a:t>Where is our compassion?</a:t>
            </a:r>
          </a:p>
          <a:p>
            <a:pPr lvl="1"/>
            <a:r>
              <a:rPr lang="en-US" dirty="0"/>
              <a:t>2 wrong conclusions</a:t>
            </a:r>
          </a:p>
          <a:p>
            <a:pPr lvl="2"/>
            <a:r>
              <a:rPr lang="en-US" dirty="0"/>
              <a:t>Hating those we think are wrong</a:t>
            </a:r>
          </a:p>
          <a:p>
            <a:pPr lvl="2"/>
            <a:r>
              <a:rPr lang="en-US" dirty="0"/>
              <a:t>Active withdraw</a:t>
            </a:r>
          </a:p>
        </p:txBody>
      </p:sp>
    </p:spTree>
    <p:extLst>
      <p:ext uri="{BB962C8B-B14F-4D97-AF65-F5344CB8AC3E}">
        <p14:creationId xmlns:p14="http://schemas.microsoft.com/office/powerpoint/2010/main" val="511677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139BB9-AD63-8F51-6107-52C4DECF735A}"/>
              </a:ext>
            </a:extLst>
          </p:cNvPr>
          <p:cNvSpPr>
            <a:spLocks noGrp="1"/>
          </p:cNvSpPr>
          <p:nvPr>
            <p:ph type="title"/>
          </p:nvPr>
        </p:nvSpPr>
        <p:spPr/>
        <p:txBody>
          <a:bodyPr/>
          <a:lstStyle/>
          <a:p>
            <a:r>
              <a:rPr lang="en-US" dirty="0"/>
              <a:t>3 Keys to our Kingdom Identity</a:t>
            </a:r>
          </a:p>
        </p:txBody>
      </p:sp>
      <p:sp>
        <p:nvSpPr>
          <p:cNvPr id="3" name="Content Placeholder 2">
            <a:extLst>
              <a:ext uri="{FF2B5EF4-FFF2-40B4-BE49-F238E27FC236}">
                <a16:creationId xmlns:a16="http://schemas.microsoft.com/office/drawing/2014/main" xmlns="" id="{0FE865E7-15E2-E90E-0A76-93AC315AFF50}"/>
              </a:ext>
            </a:extLst>
          </p:cNvPr>
          <p:cNvSpPr>
            <a:spLocks noGrp="1"/>
          </p:cNvSpPr>
          <p:nvPr>
            <p:ph idx="1"/>
          </p:nvPr>
        </p:nvSpPr>
        <p:spPr/>
        <p:txBody>
          <a:bodyPr>
            <a:normAutofit/>
          </a:bodyPr>
          <a:lstStyle/>
          <a:p>
            <a:pPr marL="0" indent="0">
              <a:buNone/>
            </a:pPr>
            <a:r>
              <a:rPr lang="en-US" dirty="0"/>
              <a:t>1) Tears for the locals</a:t>
            </a:r>
          </a:p>
          <a:p>
            <a:pPr lvl="1"/>
            <a:r>
              <a:rPr lang="en-US" dirty="0"/>
              <a:t>Can we only feel compassion for the lost when we feel we are the majority?</a:t>
            </a:r>
          </a:p>
        </p:txBody>
      </p:sp>
    </p:spTree>
    <p:extLst>
      <p:ext uri="{BB962C8B-B14F-4D97-AF65-F5344CB8AC3E}">
        <p14:creationId xmlns:p14="http://schemas.microsoft.com/office/powerpoint/2010/main" val="16342152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139BB9-AD63-8F51-6107-52C4DECF735A}"/>
              </a:ext>
            </a:extLst>
          </p:cNvPr>
          <p:cNvSpPr>
            <a:spLocks noGrp="1"/>
          </p:cNvSpPr>
          <p:nvPr>
            <p:ph type="title"/>
          </p:nvPr>
        </p:nvSpPr>
        <p:spPr/>
        <p:txBody>
          <a:bodyPr/>
          <a:lstStyle/>
          <a:p>
            <a:r>
              <a:rPr lang="en-US" dirty="0"/>
              <a:t>3 Keys to our Kingdom Identity</a:t>
            </a:r>
          </a:p>
        </p:txBody>
      </p:sp>
      <p:sp>
        <p:nvSpPr>
          <p:cNvPr id="3" name="Content Placeholder 2">
            <a:extLst>
              <a:ext uri="{FF2B5EF4-FFF2-40B4-BE49-F238E27FC236}">
                <a16:creationId xmlns:a16="http://schemas.microsoft.com/office/drawing/2014/main" xmlns="" id="{0FE865E7-15E2-E90E-0A76-93AC315AFF50}"/>
              </a:ext>
            </a:extLst>
          </p:cNvPr>
          <p:cNvSpPr>
            <a:spLocks noGrp="1"/>
          </p:cNvSpPr>
          <p:nvPr>
            <p:ph idx="1"/>
          </p:nvPr>
        </p:nvSpPr>
        <p:spPr/>
        <p:txBody>
          <a:bodyPr>
            <a:normAutofit/>
          </a:bodyPr>
          <a:lstStyle/>
          <a:p>
            <a:pPr marL="0" indent="0">
              <a:buNone/>
            </a:pPr>
            <a:r>
              <a:rPr lang="en-US" dirty="0"/>
              <a:t>1) Tears for the locals</a:t>
            </a:r>
          </a:p>
          <a:p>
            <a:pPr lvl="1"/>
            <a:r>
              <a:rPr lang="en-US" dirty="0"/>
              <a:t>Our nation is not being invaded by immoral hoards</a:t>
            </a:r>
          </a:p>
          <a:p>
            <a:pPr lvl="1"/>
            <a:r>
              <a:rPr lang="en-US" dirty="0"/>
              <a:t>It has always been filled with them</a:t>
            </a:r>
          </a:p>
        </p:txBody>
      </p:sp>
    </p:spTree>
    <p:extLst>
      <p:ext uri="{BB962C8B-B14F-4D97-AF65-F5344CB8AC3E}">
        <p14:creationId xmlns:p14="http://schemas.microsoft.com/office/powerpoint/2010/main" val="1611351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139BB9-AD63-8F51-6107-52C4DECF735A}"/>
              </a:ext>
            </a:extLst>
          </p:cNvPr>
          <p:cNvSpPr>
            <a:spLocks noGrp="1"/>
          </p:cNvSpPr>
          <p:nvPr>
            <p:ph type="title"/>
          </p:nvPr>
        </p:nvSpPr>
        <p:spPr/>
        <p:txBody>
          <a:bodyPr/>
          <a:lstStyle/>
          <a:p>
            <a:r>
              <a:rPr lang="en-US" dirty="0"/>
              <a:t>3 Keys to our Kingdom Identity</a:t>
            </a:r>
          </a:p>
        </p:txBody>
      </p:sp>
      <p:sp>
        <p:nvSpPr>
          <p:cNvPr id="3" name="Content Placeholder 2">
            <a:extLst>
              <a:ext uri="{FF2B5EF4-FFF2-40B4-BE49-F238E27FC236}">
                <a16:creationId xmlns:a16="http://schemas.microsoft.com/office/drawing/2014/main" xmlns="" id="{0FE865E7-15E2-E90E-0A76-93AC315AFF50}"/>
              </a:ext>
            </a:extLst>
          </p:cNvPr>
          <p:cNvSpPr>
            <a:spLocks noGrp="1"/>
          </p:cNvSpPr>
          <p:nvPr>
            <p:ph idx="1"/>
          </p:nvPr>
        </p:nvSpPr>
        <p:spPr/>
        <p:txBody>
          <a:bodyPr>
            <a:normAutofit/>
          </a:bodyPr>
          <a:lstStyle/>
          <a:p>
            <a:pPr marL="0" indent="0">
              <a:buNone/>
            </a:pPr>
            <a:r>
              <a:rPr lang="en-US" dirty="0"/>
              <a:t>1) Tears for the locals</a:t>
            </a:r>
          </a:p>
        </p:txBody>
      </p:sp>
      <p:sp>
        <p:nvSpPr>
          <p:cNvPr id="5" name="TextBox 4">
            <a:extLst>
              <a:ext uri="{FF2B5EF4-FFF2-40B4-BE49-F238E27FC236}">
                <a16:creationId xmlns:a16="http://schemas.microsoft.com/office/drawing/2014/main" xmlns="" id="{7DC3AF17-2765-1822-6AEF-BD81B6385DA0}"/>
              </a:ext>
            </a:extLst>
          </p:cNvPr>
          <p:cNvSpPr txBox="1"/>
          <p:nvPr/>
        </p:nvSpPr>
        <p:spPr>
          <a:xfrm>
            <a:off x="351115" y="2853349"/>
            <a:ext cx="6514505" cy="1938992"/>
          </a:xfrm>
          <a:prstGeom prst="rect">
            <a:avLst/>
          </a:prstGeom>
          <a:noFill/>
        </p:spPr>
        <p:txBody>
          <a:bodyPr wrap="square">
            <a:spAutoFit/>
          </a:bodyPr>
          <a:lstStyle/>
          <a:p>
            <a:r>
              <a:rPr lang="en-US" sz="3200" dirty="0"/>
              <a:t>“The Christian ideal has not been tried and found wanting. It has been found difficult; and left untried.” </a:t>
            </a:r>
          </a:p>
          <a:p>
            <a:r>
              <a:rPr lang="en-US" sz="2400" dirty="0"/>
              <a:t>― G.K. Chesterton, What's Wrong with the World </a:t>
            </a:r>
          </a:p>
        </p:txBody>
      </p:sp>
    </p:spTree>
    <p:extLst>
      <p:ext uri="{BB962C8B-B14F-4D97-AF65-F5344CB8AC3E}">
        <p14:creationId xmlns:p14="http://schemas.microsoft.com/office/powerpoint/2010/main" val="42876374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139BB9-AD63-8F51-6107-52C4DECF735A}"/>
              </a:ext>
            </a:extLst>
          </p:cNvPr>
          <p:cNvSpPr>
            <a:spLocks noGrp="1"/>
          </p:cNvSpPr>
          <p:nvPr>
            <p:ph type="title"/>
          </p:nvPr>
        </p:nvSpPr>
        <p:spPr/>
        <p:txBody>
          <a:bodyPr/>
          <a:lstStyle/>
          <a:p>
            <a:r>
              <a:rPr lang="en-US" dirty="0"/>
              <a:t>3 Keys to our Kingdom Identity</a:t>
            </a:r>
          </a:p>
        </p:txBody>
      </p:sp>
      <p:sp>
        <p:nvSpPr>
          <p:cNvPr id="3" name="Content Placeholder 2">
            <a:extLst>
              <a:ext uri="{FF2B5EF4-FFF2-40B4-BE49-F238E27FC236}">
                <a16:creationId xmlns:a16="http://schemas.microsoft.com/office/drawing/2014/main" xmlns="" id="{0FE865E7-15E2-E90E-0A76-93AC315AFF50}"/>
              </a:ext>
            </a:extLst>
          </p:cNvPr>
          <p:cNvSpPr>
            <a:spLocks noGrp="1"/>
          </p:cNvSpPr>
          <p:nvPr>
            <p:ph idx="1"/>
          </p:nvPr>
        </p:nvSpPr>
        <p:spPr/>
        <p:txBody>
          <a:bodyPr>
            <a:normAutofit/>
          </a:bodyPr>
          <a:lstStyle/>
          <a:p>
            <a:pPr marL="0" indent="0">
              <a:buNone/>
            </a:pPr>
            <a:r>
              <a:rPr lang="en-US" dirty="0"/>
              <a:t>1) Tears for the locals</a:t>
            </a:r>
          </a:p>
          <a:p>
            <a:pPr lvl="1"/>
            <a:r>
              <a:rPr lang="en-US" sz="3200" dirty="0"/>
              <a:t>The veneer of Judeo-Christian values is being stripped away</a:t>
            </a:r>
          </a:p>
          <a:p>
            <a:pPr lvl="1"/>
            <a:r>
              <a:rPr lang="en-US" sz="3200" dirty="0"/>
              <a:t>What an opportunity for the gospel!</a:t>
            </a:r>
          </a:p>
          <a:p>
            <a:pPr marL="914446" lvl="2" indent="0">
              <a:buNone/>
            </a:pPr>
            <a:endParaRPr lang="en-US" dirty="0"/>
          </a:p>
        </p:txBody>
      </p:sp>
    </p:spTree>
    <p:extLst>
      <p:ext uri="{BB962C8B-B14F-4D97-AF65-F5344CB8AC3E}">
        <p14:creationId xmlns:p14="http://schemas.microsoft.com/office/powerpoint/2010/main" val="2033234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139BB9-AD63-8F51-6107-52C4DECF735A}"/>
              </a:ext>
            </a:extLst>
          </p:cNvPr>
          <p:cNvSpPr>
            <a:spLocks noGrp="1"/>
          </p:cNvSpPr>
          <p:nvPr>
            <p:ph type="title"/>
          </p:nvPr>
        </p:nvSpPr>
        <p:spPr/>
        <p:txBody>
          <a:bodyPr/>
          <a:lstStyle/>
          <a:p>
            <a:r>
              <a:rPr lang="en-US" dirty="0"/>
              <a:t>3 Keys to our Kingdom Identity</a:t>
            </a:r>
          </a:p>
        </p:txBody>
      </p:sp>
      <p:sp>
        <p:nvSpPr>
          <p:cNvPr id="3" name="Content Placeholder 2">
            <a:extLst>
              <a:ext uri="{FF2B5EF4-FFF2-40B4-BE49-F238E27FC236}">
                <a16:creationId xmlns:a16="http://schemas.microsoft.com/office/drawing/2014/main" xmlns="" id="{0FE865E7-15E2-E90E-0A76-93AC315AFF50}"/>
              </a:ext>
            </a:extLst>
          </p:cNvPr>
          <p:cNvSpPr>
            <a:spLocks noGrp="1"/>
          </p:cNvSpPr>
          <p:nvPr>
            <p:ph idx="1"/>
          </p:nvPr>
        </p:nvSpPr>
        <p:spPr/>
        <p:txBody>
          <a:bodyPr>
            <a:normAutofit/>
          </a:bodyPr>
          <a:lstStyle/>
          <a:p>
            <a:pPr marL="0" indent="0">
              <a:buNone/>
            </a:pPr>
            <a:r>
              <a:rPr lang="en-US" dirty="0"/>
              <a:t>1) Tears for the locals</a:t>
            </a:r>
          </a:p>
          <a:p>
            <a:pPr lvl="1"/>
            <a:r>
              <a:rPr lang="en-US" dirty="0"/>
              <a:t>There is no compassion in retreat</a:t>
            </a:r>
          </a:p>
          <a:p>
            <a:pPr lvl="2"/>
            <a:r>
              <a:rPr lang="en-US" dirty="0"/>
              <a:t>Withdrawing from the public forum</a:t>
            </a:r>
          </a:p>
          <a:p>
            <a:pPr lvl="2"/>
            <a:r>
              <a:rPr lang="en-US" dirty="0"/>
              <a:t>Living in Christian echo chambers</a:t>
            </a:r>
          </a:p>
          <a:p>
            <a:pPr lvl="2"/>
            <a:r>
              <a:rPr lang="en-US" dirty="0"/>
              <a:t>Having no close connections with non-Christians</a:t>
            </a:r>
          </a:p>
          <a:p>
            <a:pPr lvl="1"/>
            <a:endParaRPr lang="en-US" dirty="0"/>
          </a:p>
          <a:p>
            <a:pPr marL="914446" lvl="2" indent="0">
              <a:buNone/>
            </a:pPr>
            <a:endParaRPr lang="en-US" dirty="0"/>
          </a:p>
        </p:txBody>
      </p:sp>
      <p:sp>
        <p:nvSpPr>
          <p:cNvPr id="5" name="TextBox 4">
            <a:extLst>
              <a:ext uri="{FF2B5EF4-FFF2-40B4-BE49-F238E27FC236}">
                <a16:creationId xmlns:a16="http://schemas.microsoft.com/office/drawing/2014/main" xmlns="" id="{B66BA910-41AB-08FA-22F0-D8FEB18B4580}"/>
              </a:ext>
            </a:extLst>
          </p:cNvPr>
          <p:cNvSpPr txBox="1"/>
          <p:nvPr/>
        </p:nvSpPr>
        <p:spPr>
          <a:xfrm>
            <a:off x="225630" y="1681451"/>
            <a:ext cx="11138535" cy="397031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3600" b="1" dirty="0"/>
              <a:t>Matthew 5:14–16 (NASB95) — </a:t>
            </a:r>
            <a:r>
              <a:rPr lang="en-US" sz="3600" b="1" i="0" u="none" baseline="0" dirty="0"/>
              <a:t>14</a:t>
            </a:r>
            <a:r>
              <a:rPr lang="en-US" sz="3600" b="0" i="0" u="none" baseline="0" dirty="0"/>
              <a:t> “You are the light of the world. A city set on a hill cannot be hidden; </a:t>
            </a:r>
            <a:r>
              <a:rPr lang="en-US" sz="3600" b="1" i="0" u="none" baseline="0" dirty="0"/>
              <a:t>15</a:t>
            </a:r>
            <a:r>
              <a:rPr lang="en-US" sz="3600" b="0" i="0" u="none" baseline="0" dirty="0"/>
              <a:t> nor does anyone light a lamp and put it under a basket, but on the lampstand, and it gives light to all who are in the house. </a:t>
            </a:r>
            <a:r>
              <a:rPr lang="en-US" sz="3600" b="1" i="0" u="none" baseline="0" dirty="0"/>
              <a:t>16</a:t>
            </a:r>
            <a:r>
              <a:rPr lang="en-US" sz="3600" b="0" i="0" u="none" baseline="0" dirty="0"/>
              <a:t> “Let your light shine before men in such a way that they may see your good works, and glorify your Father who is in heaven.</a:t>
            </a:r>
          </a:p>
        </p:txBody>
      </p:sp>
    </p:spTree>
    <p:extLst>
      <p:ext uri="{BB962C8B-B14F-4D97-AF65-F5344CB8AC3E}">
        <p14:creationId xmlns:p14="http://schemas.microsoft.com/office/powerpoint/2010/main" val="3830507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139BB9-AD63-8F51-6107-52C4DECF735A}"/>
              </a:ext>
            </a:extLst>
          </p:cNvPr>
          <p:cNvSpPr>
            <a:spLocks noGrp="1"/>
          </p:cNvSpPr>
          <p:nvPr>
            <p:ph type="title"/>
          </p:nvPr>
        </p:nvSpPr>
        <p:spPr/>
        <p:txBody>
          <a:bodyPr/>
          <a:lstStyle/>
          <a:p>
            <a:r>
              <a:rPr lang="en-US" dirty="0"/>
              <a:t>Philippians 3:18–21 (NASB95)</a:t>
            </a:r>
          </a:p>
        </p:txBody>
      </p:sp>
      <p:sp>
        <p:nvSpPr>
          <p:cNvPr id="3" name="Content Placeholder 2">
            <a:extLst>
              <a:ext uri="{FF2B5EF4-FFF2-40B4-BE49-F238E27FC236}">
                <a16:creationId xmlns:a16="http://schemas.microsoft.com/office/drawing/2014/main" xmlns="" id="{0FE865E7-15E2-E90E-0A76-93AC315AFF50}"/>
              </a:ext>
            </a:extLst>
          </p:cNvPr>
          <p:cNvSpPr>
            <a:spLocks noGrp="1"/>
          </p:cNvSpPr>
          <p:nvPr>
            <p:ph idx="1"/>
          </p:nvPr>
        </p:nvSpPr>
        <p:spPr/>
        <p:txBody>
          <a:bodyPr>
            <a:normAutofit/>
          </a:bodyPr>
          <a:lstStyle/>
          <a:p>
            <a:pPr marL="0" indent="0">
              <a:buNone/>
            </a:pPr>
            <a:r>
              <a:rPr lang="en-US" b="1" i="0" u="none" baseline="0" dirty="0"/>
              <a:t>19</a:t>
            </a:r>
            <a:r>
              <a:rPr lang="en-US" b="0" i="0" u="none" baseline="0" dirty="0"/>
              <a:t> whose end is destruction, whose god is their appetite, and whose glory is in their shame, who set their minds on earthly things.</a:t>
            </a:r>
            <a:endParaRPr lang="en-US" dirty="0"/>
          </a:p>
        </p:txBody>
      </p:sp>
    </p:spTree>
    <p:extLst>
      <p:ext uri="{BB962C8B-B14F-4D97-AF65-F5344CB8AC3E}">
        <p14:creationId xmlns:p14="http://schemas.microsoft.com/office/powerpoint/2010/main" val="38189218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139BB9-AD63-8F51-6107-52C4DECF735A}"/>
              </a:ext>
            </a:extLst>
          </p:cNvPr>
          <p:cNvSpPr>
            <a:spLocks noGrp="1"/>
          </p:cNvSpPr>
          <p:nvPr>
            <p:ph type="title"/>
          </p:nvPr>
        </p:nvSpPr>
        <p:spPr/>
        <p:txBody>
          <a:bodyPr/>
          <a:lstStyle/>
          <a:p>
            <a:r>
              <a:rPr lang="en-US" dirty="0"/>
              <a:t>3 Keys to our Kingdom Identity</a:t>
            </a:r>
          </a:p>
        </p:txBody>
      </p:sp>
      <p:sp>
        <p:nvSpPr>
          <p:cNvPr id="3" name="Content Placeholder 2">
            <a:extLst>
              <a:ext uri="{FF2B5EF4-FFF2-40B4-BE49-F238E27FC236}">
                <a16:creationId xmlns:a16="http://schemas.microsoft.com/office/drawing/2014/main" xmlns="" id="{0FE865E7-15E2-E90E-0A76-93AC315AFF50}"/>
              </a:ext>
            </a:extLst>
          </p:cNvPr>
          <p:cNvSpPr>
            <a:spLocks noGrp="1"/>
          </p:cNvSpPr>
          <p:nvPr>
            <p:ph idx="1"/>
          </p:nvPr>
        </p:nvSpPr>
        <p:spPr/>
        <p:txBody>
          <a:bodyPr>
            <a:normAutofit lnSpcReduction="10000"/>
          </a:bodyPr>
          <a:lstStyle/>
          <a:p>
            <a:pPr marL="0" indent="0">
              <a:buNone/>
            </a:pPr>
            <a:r>
              <a:rPr lang="en-US" dirty="0"/>
              <a:t>2) A critique of society</a:t>
            </a:r>
          </a:p>
          <a:p>
            <a:r>
              <a:rPr lang="en-US" dirty="0"/>
              <a:t>Yes, we live in a scary time</a:t>
            </a:r>
          </a:p>
          <a:p>
            <a:pPr lvl="1"/>
            <a:r>
              <a:rPr lang="en-US" dirty="0"/>
              <a:t>Increasingly distorted sexual ethics</a:t>
            </a:r>
          </a:p>
          <a:p>
            <a:pPr lvl="1"/>
            <a:r>
              <a:rPr lang="en-US" dirty="0"/>
              <a:t>Rampant materialism</a:t>
            </a:r>
          </a:p>
          <a:p>
            <a:pPr lvl="1"/>
            <a:r>
              <a:rPr lang="en-US" dirty="0"/>
              <a:t>Disregard for the poor</a:t>
            </a:r>
          </a:p>
          <a:p>
            <a:pPr lvl="1"/>
            <a:r>
              <a:rPr lang="en-US" dirty="0"/>
              <a:t>Horrible injustices</a:t>
            </a:r>
          </a:p>
          <a:p>
            <a:pPr lvl="1"/>
            <a:endParaRPr lang="en-US" dirty="0"/>
          </a:p>
          <a:p>
            <a:pPr lvl="1"/>
            <a:endParaRPr lang="en-US" dirty="0"/>
          </a:p>
          <a:p>
            <a:pPr lvl="1"/>
            <a:endParaRPr lang="en-US" dirty="0"/>
          </a:p>
        </p:txBody>
      </p:sp>
      <p:sp>
        <p:nvSpPr>
          <p:cNvPr id="5" name="TextBox 4">
            <a:extLst>
              <a:ext uri="{FF2B5EF4-FFF2-40B4-BE49-F238E27FC236}">
                <a16:creationId xmlns:a16="http://schemas.microsoft.com/office/drawing/2014/main" xmlns="" id="{42CF741D-8D17-0DD0-89BA-F001DE5C86D4}"/>
              </a:ext>
            </a:extLst>
          </p:cNvPr>
          <p:cNvSpPr txBox="1"/>
          <p:nvPr/>
        </p:nvSpPr>
        <p:spPr>
          <a:xfrm>
            <a:off x="4808106" y="3559868"/>
            <a:ext cx="7035883" cy="2308324"/>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3600" b="1" dirty="0"/>
              <a:t>1 Peter 4:15 (NASB95) — </a:t>
            </a:r>
            <a:r>
              <a:rPr lang="en-US" sz="3600" b="1" i="0" u="none" baseline="0" dirty="0"/>
              <a:t>15</a:t>
            </a:r>
            <a:r>
              <a:rPr lang="en-US" sz="3600" b="0" i="0" u="none" baseline="0" dirty="0"/>
              <a:t> Make sure that none of you suffers as a murderer, or thief, or evildoer, or a </a:t>
            </a:r>
            <a:r>
              <a:rPr lang="en-US" sz="3600" b="0" i="0" u="sng" baseline="0" dirty="0"/>
              <a:t>troublesome meddler</a:t>
            </a:r>
            <a:r>
              <a:rPr lang="en-US" sz="3600" b="0" i="0" u="none" baseline="0" dirty="0"/>
              <a:t>;</a:t>
            </a:r>
          </a:p>
        </p:txBody>
      </p:sp>
      <p:sp>
        <p:nvSpPr>
          <p:cNvPr id="6" name="TextBox 5">
            <a:extLst>
              <a:ext uri="{FF2B5EF4-FFF2-40B4-BE49-F238E27FC236}">
                <a16:creationId xmlns:a16="http://schemas.microsoft.com/office/drawing/2014/main" xmlns="" id="{0DF6BFFB-C08B-D426-A126-C2BA2D58F8EF}"/>
              </a:ext>
            </a:extLst>
          </p:cNvPr>
          <p:cNvSpPr txBox="1"/>
          <p:nvPr/>
        </p:nvSpPr>
        <p:spPr>
          <a:xfrm>
            <a:off x="4422570" y="260539"/>
            <a:ext cx="7543800" cy="2308324"/>
          </a:xfrm>
          <a:prstGeom prst="rect">
            <a:avLst/>
          </a:prstGeom>
        </p:spPr>
        <p:style>
          <a:lnRef idx="2">
            <a:schemeClr val="dk1">
              <a:shade val="15000"/>
            </a:schemeClr>
          </a:lnRef>
          <a:fillRef idx="1">
            <a:schemeClr val="dk1"/>
          </a:fillRef>
          <a:effectRef idx="0">
            <a:schemeClr val="dk1"/>
          </a:effectRef>
          <a:fontRef idx="minor">
            <a:schemeClr val="lt1"/>
          </a:fontRef>
        </p:style>
        <p:txBody>
          <a:bodyPr wrap="square">
            <a:spAutoFit/>
          </a:bodyPr>
          <a:lstStyle/>
          <a:p>
            <a:pPr marL="0" indent="0">
              <a:buNone/>
            </a:pPr>
            <a:r>
              <a:rPr lang="el-GR" sz="3200" b="1" dirty="0"/>
              <a:t>ἀλλοτριεπίσκοπος</a:t>
            </a:r>
            <a:r>
              <a:rPr lang="en-US" sz="3200" b="1" dirty="0"/>
              <a:t> [</a:t>
            </a:r>
            <a:r>
              <a:rPr lang="en-US" sz="3200" b="1" i="1" dirty="0" err="1"/>
              <a:t>allotriepiskopos</a:t>
            </a:r>
            <a:r>
              <a:rPr lang="en-US" sz="3200" b="1" i="1" dirty="0"/>
              <a:t> /</a:t>
            </a:r>
            <a:r>
              <a:rPr lang="en-US" sz="3200" b="1" i="1" dirty="0" err="1"/>
              <a:t>al·lot·ree·ep·is·kop·os</a:t>
            </a:r>
            <a:r>
              <a:rPr lang="en-US" sz="3200" b="1" i="1" dirty="0"/>
              <a:t>/</a:t>
            </a:r>
          </a:p>
          <a:p>
            <a:pPr marL="0" indent="0">
              <a:buNone/>
            </a:pPr>
            <a:r>
              <a:rPr lang="en-US" sz="4000" b="1" i="1" dirty="0"/>
              <a:t>one who busies himself in the affairs of others in an unwarranted manner</a:t>
            </a:r>
          </a:p>
        </p:txBody>
      </p:sp>
      <p:cxnSp>
        <p:nvCxnSpPr>
          <p:cNvPr id="7" name="Straight Arrow Connector 6">
            <a:extLst>
              <a:ext uri="{FF2B5EF4-FFF2-40B4-BE49-F238E27FC236}">
                <a16:creationId xmlns:a16="http://schemas.microsoft.com/office/drawing/2014/main" xmlns="" id="{5561B0D1-6291-5593-157E-E6E2E8ACF873}"/>
              </a:ext>
            </a:extLst>
          </p:cNvPr>
          <p:cNvCxnSpPr>
            <a:cxnSpLocks/>
          </p:cNvCxnSpPr>
          <p:nvPr/>
        </p:nvCxnSpPr>
        <p:spPr>
          <a:xfrm flipV="1">
            <a:off x="5615940" y="2514600"/>
            <a:ext cx="845820" cy="288036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4692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down)">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D1D7E4-A8C9-DACB-5126-EFF943521CB7}"/>
              </a:ext>
            </a:extLst>
          </p:cNvPr>
          <p:cNvSpPr>
            <a:spLocks noGrp="1"/>
          </p:cNvSpPr>
          <p:nvPr>
            <p:ph type="title"/>
          </p:nvPr>
        </p:nvSpPr>
        <p:spPr>
          <a:xfrm>
            <a:off x="225630" y="46127"/>
            <a:ext cx="11798135" cy="1478570"/>
          </a:xfrm>
        </p:spPr>
        <p:txBody>
          <a:bodyPr/>
          <a:lstStyle/>
          <a:p>
            <a:r>
              <a:rPr lang="en-US" dirty="0"/>
              <a:t>Universal Human Identities</a:t>
            </a:r>
          </a:p>
        </p:txBody>
      </p:sp>
      <p:sp>
        <p:nvSpPr>
          <p:cNvPr id="10" name="TextBox 9">
            <a:extLst>
              <a:ext uri="{FF2B5EF4-FFF2-40B4-BE49-F238E27FC236}">
                <a16:creationId xmlns:a16="http://schemas.microsoft.com/office/drawing/2014/main" xmlns="" id="{7592B6A1-6681-56F9-2A86-BB03D8041C6E}"/>
              </a:ext>
            </a:extLst>
          </p:cNvPr>
          <p:cNvSpPr txBox="1"/>
          <p:nvPr/>
        </p:nvSpPr>
        <p:spPr>
          <a:xfrm>
            <a:off x="580427" y="1856711"/>
            <a:ext cx="9668965" cy="4154984"/>
          </a:xfrm>
          <a:prstGeom prst="rect">
            <a:avLst/>
          </a:prstGeom>
          <a:noFill/>
        </p:spPr>
        <p:txBody>
          <a:bodyPr wrap="square" rtlCol="0">
            <a:spAutoFit/>
          </a:bodyPr>
          <a:lstStyle/>
          <a:p>
            <a:pPr marL="571500" indent="-571500">
              <a:buFont typeface="Arial" panose="020B0604020202020204" pitchFamily="34" charset="0"/>
              <a:buChar char="•"/>
            </a:pPr>
            <a:r>
              <a:rPr lang="en-US" sz="4400" dirty="0">
                <a:latin typeface="Lao UI" panose="020B0502040204020203" pitchFamily="34" charset="0"/>
                <a:cs typeface="Lao UI" panose="020B0502040204020203" pitchFamily="34" charset="0"/>
              </a:rPr>
              <a:t>Image bearer </a:t>
            </a:r>
            <a:r>
              <a:rPr lang="en-US" sz="2800" dirty="0">
                <a:latin typeface="Lao UI" panose="020B0502040204020203" pitchFamily="34" charset="0"/>
                <a:cs typeface="Lao UI" panose="020B0502040204020203" pitchFamily="34" charset="0"/>
              </a:rPr>
              <a:t>(</a:t>
            </a:r>
            <a:r>
              <a:rPr lang="en-US" sz="2800" dirty="0"/>
              <a:t>Genesis 1:27)</a:t>
            </a:r>
            <a:endParaRPr lang="en-US" sz="3200" dirty="0">
              <a:latin typeface="Lao UI" panose="020B0502040204020203" pitchFamily="34" charset="0"/>
              <a:cs typeface="Lao UI" panose="020B0502040204020203" pitchFamily="34" charset="0"/>
            </a:endParaRPr>
          </a:p>
          <a:p>
            <a:pPr marL="571500" indent="-571500">
              <a:buFont typeface="Arial" panose="020B0604020202020204" pitchFamily="34" charset="0"/>
              <a:buChar char="•"/>
            </a:pPr>
            <a:r>
              <a:rPr lang="en-US" sz="4400" dirty="0">
                <a:latin typeface="Lao UI" panose="020B0502040204020203" pitchFamily="34" charset="0"/>
                <a:cs typeface="Lao UI" panose="020B0502040204020203" pitchFamily="34" charset="0"/>
              </a:rPr>
              <a:t>Of great value </a:t>
            </a:r>
            <a:r>
              <a:rPr lang="en-US" sz="2800" dirty="0">
                <a:latin typeface="Lao UI" panose="020B0502040204020203" pitchFamily="34" charset="0"/>
                <a:cs typeface="Lao UI" panose="020B0502040204020203" pitchFamily="34" charset="0"/>
              </a:rPr>
              <a:t>(Matt 10:29-31)</a:t>
            </a:r>
          </a:p>
          <a:p>
            <a:pPr marL="571500" indent="-571500">
              <a:buFont typeface="Arial" panose="020B0604020202020204" pitchFamily="34" charset="0"/>
              <a:buChar char="•"/>
            </a:pPr>
            <a:r>
              <a:rPr lang="en-US" sz="4400" dirty="0">
                <a:latin typeface="Lao UI" panose="020B0502040204020203" pitchFamily="34" charset="0"/>
                <a:cs typeface="Lao UI" panose="020B0502040204020203" pitchFamily="34" charset="0"/>
              </a:rPr>
              <a:t>Sinners </a:t>
            </a:r>
            <a:r>
              <a:rPr lang="en-US" sz="2800" dirty="0">
                <a:latin typeface="Lao UI" panose="020B0502040204020203" pitchFamily="34" charset="0"/>
                <a:cs typeface="Lao UI" panose="020B0502040204020203" pitchFamily="34" charset="0"/>
              </a:rPr>
              <a:t>(Romans 3:23)</a:t>
            </a:r>
          </a:p>
          <a:p>
            <a:pPr marL="571500" indent="-571500">
              <a:buFont typeface="Arial" panose="020B0604020202020204" pitchFamily="34" charset="0"/>
              <a:buChar char="•"/>
            </a:pPr>
            <a:r>
              <a:rPr lang="en-US" sz="4400" dirty="0">
                <a:latin typeface="Lao UI" panose="020B0502040204020203" pitchFamily="34" charset="0"/>
                <a:cs typeface="Lao UI" panose="020B0502040204020203" pitchFamily="34" charset="0"/>
              </a:rPr>
              <a:t>We are under a curse </a:t>
            </a:r>
            <a:r>
              <a:rPr lang="en-US" sz="2400" dirty="0">
                <a:latin typeface="Lao UI" panose="020B0502040204020203" pitchFamily="34" charset="0"/>
                <a:cs typeface="Lao UI" panose="020B0502040204020203" pitchFamily="34" charset="0"/>
              </a:rPr>
              <a:t>(Romans 6:23)</a:t>
            </a:r>
          </a:p>
          <a:p>
            <a:pPr marL="571500" indent="-571500">
              <a:buFont typeface="Arial" panose="020B0604020202020204" pitchFamily="34" charset="0"/>
              <a:buChar char="•"/>
            </a:pPr>
            <a:endParaRPr lang="en-US" sz="4400" dirty="0">
              <a:latin typeface="Lao UI" panose="020B0502040204020203" pitchFamily="34" charset="0"/>
              <a:cs typeface="Lao UI" panose="020B0502040204020203" pitchFamily="34" charset="0"/>
            </a:endParaRPr>
          </a:p>
          <a:p>
            <a:pPr marL="571500" indent="-571500">
              <a:buFont typeface="Arial" panose="020B0604020202020204" pitchFamily="34" charset="0"/>
              <a:buChar char="•"/>
            </a:pPr>
            <a:endParaRPr lang="en-US" sz="4400" dirty="0">
              <a:latin typeface="Lao UI" panose="020B0502040204020203" pitchFamily="34" charset="0"/>
              <a:cs typeface="Lao UI" panose="020B0502040204020203" pitchFamily="34" charset="0"/>
            </a:endParaRPr>
          </a:p>
        </p:txBody>
      </p:sp>
    </p:spTree>
    <p:extLst>
      <p:ext uri="{BB962C8B-B14F-4D97-AF65-F5344CB8AC3E}">
        <p14:creationId xmlns:p14="http://schemas.microsoft.com/office/powerpoint/2010/main" val="294517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139BB9-AD63-8F51-6107-52C4DECF735A}"/>
              </a:ext>
            </a:extLst>
          </p:cNvPr>
          <p:cNvSpPr>
            <a:spLocks noGrp="1"/>
          </p:cNvSpPr>
          <p:nvPr>
            <p:ph type="title"/>
          </p:nvPr>
        </p:nvSpPr>
        <p:spPr/>
        <p:txBody>
          <a:bodyPr/>
          <a:lstStyle/>
          <a:p>
            <a:r>
              <a:rPr lang="en-US" dirty="0"/>
              <a:t>3 Keys to our Kingdom Identity</a:t>
            </a:r>
          </a:p>
        </p:txBody>
      </p:sp>
      <p:sp>
        <p:nvSpPr>
          <p:cNvPr id="3" name="Content Placeholder 2">
            <a:extLst>
              <a:ext uri="{FF2B5EF4-FFF2-40B4-BE49-F238E27FC236}">
                <a16:creationId xmlns:a16="http://schemas.microsoft.com/office/drawing/2014/main" xmlns="" id="{0FE865E7-15E2-E90E-0A76-93AC315AFF50}"/>
              </a:ext>
            </a:extLst>
          </p:cNvPr>
          <p:cNvSpPr>
            <a:spLocks noGrp="1"/>
          </p:cNvSpPr>
          <p:nvPr>
            <p:ph idx="1"/>
          </p:nvPr>
        </p:nvSpPr>
        <p:spPr/>
        <p:txBody>
          <a:bodyPr>
            <a:normAutofit/>
          </a:bodyPr>
          <a:lstStyle/>
          <a:p>
            <a:pPr marL="0" indent="0">
              <a:buNone/>
            </a:pPr>
            <a:r>
              <a:rPr lang="en-US" dirty="0"/>
              <a:t>2) A critique of society</a:t>
            </a:r>
          </a:p>
          <a:p>
            <a:r>
              <a:rPr lang="en-US" dirty="0"/>
              <a:t>They are wrong</a:t>
            </a:r>
          </a:p>
          <a:p>
            <a:r>
              <a:rPr lang="en-US" dirty="0"/>
              <a:t>They are doing harm</a:t>
            </a:r>
          </a:p>
          <a:p>
            <a:r>
              <a:rPr lang="en-US" dirty="0"/>
              <a:t>We are not here to judge them</a:t>
            </a:r>
          </a:p>
          <a:p>
            <a:pPr marL="0" indent="0">
              <a:buNone/>
            </a:pPr>
            <a:endParaRPr lang="en-US" dirty="0"/>
          </a:p>
          <a:p>
            <a:endParaRPr lang="en-US" dirty="0"/>
          </a:p>
          <a:p>
            <a:pPr lvl="1"/>
            <a:endParaRPr lang="en-US" dirty="0"/>
          </a:p>
          <a:p>
            <a:pPr lvl="1"/>
            <a:endParaRPr lang="en-US" dirty="0"/>
          </a:p>
          <a:p>
            <a:pPr lvl="1"/>
            <a:endParaRPr lang="en-US" dirty="0"/>
          </a:p>
        </p:txBody>
      </p:sp>
      <p:sp>
        <p:nvSpPr>
          <p:cNvPr id="5" name="TextBox 4">
            <a:extLst>
              <a:ext uri="{FF2B5EF4-FFF2-40B4-BE49-F238E27FC236}">
                <a16:creationId xmlns:a16="http://schemas.microsoft.com/office/drawing/2014/main" xmlns="" id="{F0C7ADF4-309C-6507-E59E-1E15590D27D9}"/>
              </a:ext>
            </a:extLst>
          </p:cNvPr>
          <p:cNvSpPr txBox="1"/>
          <p:nvPr/>
        </p:nvSpPr>
        <p:spPr>
          <a:xfrm>
            <a:off x="5667170" y="2129135"/>
            <a:ext cx="5797550" cy="341632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3600" b="1" dirty="0"/>
              <a:t>John 12:47 (NASB95) — </a:t>
            </a:r>
            <a:r>
              <a:rPr lang="en-US" sz="3600" b="1" i="0" u="none" baseline="0" dirty="0"/>
              <a:t>47</a:t>
            </a:r>
            <a:r>
              <a:rPr lang="en-US" sz="3600" b="0" i="0" u="none" baseline="0" dirty="0"/>
              <a:t> “If anyone hears My sayings and does not keep them, I do not judge him; for I did not come to judge the world, but to save the world.</a:t>
            </a:r>
          </a:p>
        </p:txBody>
      </p:sp>
    </p:spTree>
    <p:extLst>
      <p:ext uri="{BB962C8B-B14F-4D97-AF65-F5344CB8AC3E}">
        <p14:creationId xmlns:p14="http://schemas.microsoft.com/office/powerpoint/2010/main" val="2763814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139BB9-AD63-8F51-6107-52C4DECF735A}"/>
              </a:ext>
            </a:extLst>
          </p:cNvPr>
          <p:cNvSpPr>
            <a:spLocks noGrp="1"/>
          </p:cNvSpPr>
          <p:nvPr>
            <p:ph type="title"/>
          </p:nvPr>
        </p:nvSpPr>
        <p:spPr/>
        <p:txBody>
          <a:bodyPr/>
          <a:lstStyle/>
          <a:p>
            <a:r>
              <a:rPr lang="en-US" dirty="0"/>
              <a:t>3 Keys to our Kingdom Identity</a:t>
            </a:r>
          </a:p>
        </p:txBody>
      </p:sp>
      <p:sp>
        <p:nvSpPr>
          <p:cNvPr id="3" name="Content Placeholder 2">
            <a:extLst>
              <a:ext uri="{FF2B5EF4-FFF2-40B4-BE49-F238E27FC236}">
                <a16:creationId xmlns:a16="http://schemas.microsoft.com/office/drawing/2014/main" xmlns="" id="{0FE865E7-15E2-E90E-0A76-93AC315AFF50}"/>
              </a:ext>
            </a:extLst>
          </p:cNvPr>
          <p:cNvSpPr>
            <a:spLocks noGrp="1"/>
          </p:cNvSpPr>
          <p:nvPr>
            <p:ph idx="1"/>
          </p:nvPr>
        </p:nvSpPr>
        <p:spPr/>
        <p:txBody>
          <a:bodyPr>
            <a:normAutofit/>
          </a:bodyPr>
          <a:lstStyle/>
          <a:p>
            <a:pPr marL="0" indent="0">
              <a:buNone/>
            </a:pPr>
            <a:r>
              <a:rPr lang="en-US" dirty="0"/>
              <a:t>2) A critique of society</a:t>
            </a:r>
          </a:p>
          <a:p>
            <a:r>
              <a:rPr lang="en-US" dirty="0"/>
              <a:t>The enemies of the cross</a:t>
            </a:r>
          </a:p>
          <a:p>
            <a:r>
              <a:rPr lang="en-US" dirty="0"/>
              <a:t>The mission of the church</a:t>
            </a:r>
          </a:p>
          <a:p>
            <a:pPr marL="0" indent="0">
              <a:buNone/>
            </a:pPr>
            <a:endParaRPr lang="en-US" dirty="0"/>
          </a:p>
          <a:p>
            <a:endParaRPr lang="en-US" dirty="0"/>
          </a:p>
          <a:p>
            <a:pPr lvl="1"/>
            <a:endParaRPr lang="en-US" dirty="0"/>
          </a:p>
          <a:p>
            <a:pPr lvl="1"/>
            <a:endParaRPr lang="en-US" dirty="0"/>
          </a:p>
          <a:p>
            <a:pPr lvl="1"/>
            <a:endParaRPr lang="en-US" dirty="0"/>
          </a:p>
        </p:txBody>
      </p:sp>
      <p:sp>
        <p:nvSpPr>
          <p:cNvPr id="5" name="TextBox 4">
            <a:extLst>
              <a:ext uri="{FF2B5EF4-FFF2-40B4-BE49-F238E27FC236}">
                <a16:creationId xmlns:a16="http://schemas.microsoft.com/office/drawing/2014/main" xmlns="" id="{0DA58C38-5069-08B9-CB4A-C60D8FE09F25}"/>
              </a:ext>
            </a:extLst>
          </p:cNvPr>
          <p:cNvSpPr txBox="1"/>
          <p:nvPr/>
        </p:nvSpPr>
        <p:spPr>
          <a:xfrm>
            <a:off x="342900" y="1603317"/>
            <a:ext cx="10966450" cy="4524315"/>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3600" b="1" dirty="0"/>
              <a:t>John 17:14–18 (NASB95) — </a:t>
            </a:r>
            <a:r>
              <a:rPr lang="en-US" sz="3600" b="1" i="0" u="none" baseline="0" dirty="0"/>
              <a:t>14</a:t>
            </a:r>
            <a:r>
              <a:rPr lang="en-US" sz="3600" b="0" i="0" u="none" baseline="0" dirty="0"/>
              <a:t> “I have given them Your word; and the world has hated them, because they are not of the world, even as I am not of the world. </a:t>
            </a:r>
            <a:r>
              <a:rPr lang="en-US" sz="3600" b="1" i="0" u="none" baseline="0" dirty="0"/>
              <a:t>15</a:t>
            </a:r>
            <a:r>
              <a:rPr lang="en-US" sz="3600" b="0" i="0" u="none" baseline="0" dirty="0"/>
              <a:t> “</a:t>
            </a:r>
            <a:r>
              <a:rPr lang="en-US" sz="3600" b="0" i="0" u="sng" baseline="0" dirty="0"/>
              <a:t>I do not ask You to take them out of the world</a:t>
            </a:r>
            <a:r>
              <a:rPr lang="en-US" sz="3600" b="0" i="0" u="none" baseline="0" dirty="0"/>
              <a:t>, but to keep them from the evil one. </a:t>
            </a:r>
            <a:r>
              <a:rPr lang="en-US" sz="3600" b="1" i="0" u="none" baseline="0" dirty="0"/>
              <a:t>16</a:t>
            </a:r>
            <a:r>
              <a:rPr lang="en-US" sz="3600" b="0" i="0" u="none" baseline="0" dirty="0"/>
              <a:t> “They are not of the world, even as I am not of the world. </a:t>
            </a:r>
            <a:r>
              <a:rPr lang="en-US" sz="3600" b="1" i="0" u="none" baseline="0" dirty="0"/>
              <a:t>17</a:t>
            </a:r>
            <a:r>
              <a:rPr lang="en-US" sz="3600" b="0" i="0" u="none" baseline="0" dirty="0"/>
              <a:t> “</a:t>
            </a:r>
            <a:r>
              <a:rPr lang="en-US" sz="3600" b="0" i="0" u="sng" baseline="0" dirty="0"/>
              <a:t>Sanctify them in the truth; Your word is truth. </a:t>
            </a:r>
            <a:r>
              <a:rPr lang="en-US" sz="3600" b="1" i="0" u="sng" baseline="0" dirty="0"/>
              <a:t>18</a:t>
            </a:r>
            <a:r>
              <a:rPr lang="en-US" sz="3600" b="0" i="0" u="sng" baseline="0" dirty="0"/>
              <a:t> “As You sent Me into the world, I also have sent them into the world.</a:t>
            </a:r>
          </a:p>
        </p:txBody>
      </p:sp>
    </p:spTree>
    <p:extLst>
      <p:ext uri="{BB962C8B-B14F-4D97-AF65-F5344CB8AC3E}">
        <p14:creationId xmlns:p14="http://schemas.microsoft.com/office/powerpoint/2010/main" val="1793179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139BB9-AD63-8F51-6107-52C4DECF735A}"/>
              </a:ext>
            </a:extLst>
          </p:cNvPr>
          <p:cNvSpPr>
            <a:spLocks noGrp="1"/>
          </p:cNvSpPr>
          <p:nvPr>
            <p:ph type="title"/>
          </p:nvPr>
        </p:nvSpPr>
        <p:spPr/>
        <p:txBody>
          <a:bodyPr/>
          <a:lstStyle/>
          <a:p>
            <a:r>
              <a:rPr lang="en-US" dirty="0"/>
              <a:t>Philippians 3:18–21 (NASB95)</a:t>
            </a:r>
          </a:p>
        </p:txBody>
      </p:sp>
      <p:sp>
        <p:nvSpPr>
          <p:cNvPr id="3" name="Content Placeholder 2">
            <a:extLst>
              <a:ext uri="{FF2B5EF4-FFF2-40B4-BE49-F238E27FC236}">
                <a16:creationId xmlns:a16="http://schemas.microsoft.com/office/drawing/2014/main" xmlns="" id="{0FE865E7-15E2-E90E-0A76-93AC315AFF50}"/>
              </a:ext>
            </a:extLst>
          </p:cNvPr>
          <p:cNvSpPr>
            <a:spLocks noGrp="1"/>
          </p:cNvSpPr>
          <p:nvPr>
            <p:ph idx="1"/>
          </p:nvPr>
        </p:nvSpPr>
        <p:spPr/>
        <p:txBody>
          <a:bodyPr>
            <a:normAutofit/>
          </a:bodyPr>
          <a:lstStyle/>
          <a:p>
            <a:pPr marL="0" indent="0">
              <a:buNone/>
            </a:pPr>
            <a:r>
              <a:rPr lang="en-US" b="1" i="0" u="none" baseline="0" dirty="0"/>
              <a:t>20</a:t>
            </a:r>
            <a:r>
              <a:rPr lang="en-US" b="0" i="0" u="none" baseline="0" dirty="0"/>
              <a:t> </a:t>
            </a:r>
            <a:r>
              <a:rPr lang="en-US" b="0" i="0" baseline="0" dirty="0"/>
              <a:t>For our citizenship is in heaven</a:t>
            </a:r>
            <a:r>
              <a:rPr lang="en-US" b="0" i="0" u="none" baseline="0" dirty="0"/>
              <a:t>, from which also we eagerly wait for a Savior, the Lord Jesus Christ;</a:t>
            </a:r>
            <a:endParaRPr lang="en-US" dirty="0"/>
          </a:p>
        </p:txBody>
      </p:sp>
    </p:spTree>
    <p:extLst>
      <p:ext uri="{BB962C8B-B14F-4D97-AF65-F5344CB8AC3E}">
        <p14:creationId xmlns:p14="http://schemas.microsoft.com/office/powerpoint/2010/main" val="39673820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414488-DC76-AA14-F5B2-CE5F46A0B4D5}"/>
              </a:ext>
            </a:extLst>
          </p:cNvPr>
          <p:cNvSpPr>
            <a:spLocks noGrp="1"/>
          </p:cNvSpPr>
          <p:nvPr>
            <p:ph type="title"/>
          </p:nvPr>
        </p:nvSpPr>
        <p:spPr/>
        <p:txBody>
          <a:bodyPr/>
          <a:lstStyle/>
          <a:p>
            <a:r>
              <a:rPr lang="en-US" dirty="0"/>
              <a:t>3 Keys to our Kingdom Identity</a:t>
            </a:r>
          </a:p>
        </p:txBody>
      </p:sp>
      <p:sp>
        <p:nvSpPr>
          <p:cNvPr id="3" name="Content Placeholder 2">
            <a:extLst>
              <a:ext uri="{FF2B5EF4-FFF2-40B4-BE49-F238E27FC236}">
                <a16:creationId xmlns:a16="http://schemas.microsoft.com/office/drawing/2014/main" xmlns="" id="{19DEB7CC-19F6-E786-CCB9-122E47DD4D7B}"/>
              </a:ext>
            </a:extLst>
          </p:cNvPr>
          <p:cNvSpPr>
            <a:spLocks noGrp="1"/>
          </p:cNvSpPr>
          <p:nvPr>
            <p:ph idx="1"/>
          </p:nvPr>
        </p:nvSpPr>
        <p:spPr/>
        <p:txBody>
          <a:bodyPr/>
          <a:lstStyle/>
          <a:p>
            <a:pPr marL="0" indent="0">
              <a:buNone/>
            </a:pPr>
            <a:r>
              <a:rPr lang="en-US" dirty="0"/>
              <a:t>3) The return of the King</a:t>
            </a:r>
          </a:p>
          <a:p>
            <a:r>
              <a:rPr lang="en-US" dirty="0"/>
              <a:t>Longing for home</a:t>
            </a:r>
          </a:p>
          <a:p>
            <a:r>
              <a:rPr lang="en-US" dirty="0"/>
              <a:t>For the King</a:t>
            </a:r>
          </a:p>
          <a:p>
            <a:r>
              <a:rPr lang="en-US" dirty="0"/>
              <a:t>Proceeding in the assurance that all will be made right</a:t>
            </a:r>
          </a:p>
        </p:txBody>
      </p:sp>
    </p:spTree>
    <p:extLst>
      <p:ext uri="{BB962C8B-B14F-4D97-AF65-F5344CB8AC3E}">
        <p14:creationId xmlns:p14="http://schemas.microsoft.com/office/powerpoint/2010/main" val="3825942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699786-A486-4159-9E57-0F59CF2DB607}"/>
              </a:ext>
            </a:extLst>
          </p:cNvPr>
          <p:cNvSpPr>
            <a:spLocks noGrp="1"/>
          </p:cNvSpPr>
          <p:nvPr>
            <p:ph type="title"/>
          </p:nvPr>
        </p:nvSpPr>
        <p:spPr/>
        <p:txBody>
          <a:bodyPr/>
          <a:lstStyle/>
          <a:p>
            <a:r>
              <a:rPr lang="en-US" dirty="0"/>
              <a:t>The wrong way</a:t>
            </a:r>
          </a:p>
        </p:txBody>
      </p:sp>
      <p:sp>
        <p:nvSpPr>
          <p:cNvPr id="3" name="Content Placeholder 2">
            <a:extLst>
              <a:ext uri="{FF2B5EF4-FFF2-40B4-BE49-F238E27FC236}">
                <a16:creationId xmlns:a16="http://schemas.microsoft.com/office/drawing/2014/main" xmlns="" id="{750C46CA-A1D7-E244-7261-52B886C7CA0C}"/>
              </a:ext>
            </a:extLst>
          </p:cNvPr>
          <p:cNvSpPr>
            <a:spLocks noGrp="1"/>
          </p:cNvSpPr>
          <p:nvPr>
            <p:ph idx="1"/>
          </p:nvPr>
        </p:nvSpPr>
        <p:spPr/>
        <p:txBody>
          <a:bodyPr/>
          <a:lstStyle/>
          <a:p>
            <a:r>
              <a:rPr lang="en-US" dirty="0"/>
              <a:t>Being “so heavenly minded we are no earthly good”</a:t>
            </a:r>
          </a:p>
        </p:txBody>
      </p:sp>
    </p:spTree>
    <p:extLst>
      <p:ext uri="{BB962C8B-B14F-4D97-AF65-F5344CB8AC3E}">
        <p14:creationId xmlns:p14="http://schemas.microsoft.com/office/powerpoint/2010/main" val="739608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699786-A486-4159-9E57-0F59CF2DB607}"/>
              </a:ext>
            </a:extLst>
          </p:cNvPr>
          <p:cNvSpPr>
            <a:spLocks noGrp="1"/>
          </p:cNvSpPr>
          <p:nvPr>
            <p:ph type="title"/>
          </p:nvPr>
        </p:nvSpPr>
        <p:spPr/>
        <p:txBody>
          <a:bodyPr/>
          <a:lstStyle/>
          <a:p>
            <a:r>
              <a:rPr lang="en-US" dirty="0"/>
              <a:t>The wrong way</a:t>
            </a:r>
          </a:p>
        </p:txBody>
      </p:sp>
      <p:sp>
        <p:nvSpPr>
          <p:cNvPr id="3" name="Content Placeholder 2">
            <a:extLst>
              <a:ext uri="{FF2B5EF4-FFF2-40B4-BE49-F238E27FC236}">
                <a16:creationId xmlns:a16="http://schemas.microsoft.com/office/drawing/2014/main" xmlns="" id="{750C46CA-A1D7-E244-7261-52B886C7CA0C}"/>
              </a:ext>
            </a:extLst>
          </p:cNvPr>
          <p:cNvSpPr>
            <a:spLocks noGrp="1"/>
          </p:cNvSpPr>
          <p:nvPr>
            <p:ph idx="1"/>
          </p:nvPr>
        </p:nvSpPr>
        <p:spPr/>
        <p:txBody>
          <a:bodyPr/>
          <a:lstStyle/>
          <a:p>
            <a:r>
              <a:rPr lang="en-US" dirty="0"/>
              <a:t>Being “so heavenly minded we are no earthly good”</a:t>
            </a:r>
          </a:p>
        </p:txBody>
      </p:sp>
      <p:sp>
        <p:nvSpPr>
          <p:cNvPr id="6" name="TextBox 5">
            <a:extLst>
              <a:ext uri="{FF2B5EF4-FFF2-40B4-BE49-F238E27FC236}">
                <a16:creationId xmlns:a16="http://schemas.microsoft.com/office/drawing/2014/main" xmlns="" id="{8B550B14-AE47-BED3-9710-846EC67418FD}"/>
              </a:ext>
            </a:extLst>
          </p:cNvPr>
          <p:cNvSpPr txBox="1"/>
          <p:nvPr/>
        </p:nvSpPr>
        <p:spPr>
          <a:xfrm>
            <a:off x="352425" y="3790295"/>
            <a:ext cx="7960995" cy="2554545"/>
          </a:xfrm>
          <a:prstGeom prst="rect">
            <a:avLst/>
          </a:prstGeom>
          <a:noFill/>
        </p:spPr>
        <p:txBody>
          <a:bodyPr wrap="square">
            <a:spAutoFit/>
          </a:bodyPr>
          <a:lstStyle/>
          <a:p>
            <a:r>
              <a:rPr lang="en-US" sz="3200" dirty="0"/>
              <a:t>"If you read history you will find that the Christians who did most for the present world were precisely those who thought most of the next." </a:t>
            </a:r>
          </a:p>
          <a:p>
            <a:r>
              <a:rPr lang="en-US" sz="3200" dirty="0"/>
              <a:t>- C.S. Lewis, Mere Christianity</a:t>
            </a:r>
          </a:p>
        </p:txBody>
      </p:sp>
    </p:spTree>
    <p:extLst>
      <p:ext uri="{BB962C8B-B14F-4D97-AF65-F5344CB8AC3E}">
        <p14:creationId xmlns:p14="http://schemas.microsoft.com/office/powerpoint/2010/main" val="2255261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553F74-8BBF-AF84-DB49-34319035616F}"/>
              </a:ext>
            </a:extLst>
          </p:cNvPr>
          <p:cNvSpPr>
            <a:spLocks noGrp="1"/>
          </p:cNvSpPr>
          <p:nvPr>
            <p:ph type="title"/>
          </p:nvPr>
        </p:nvSpPr>
        <p:spPr/>
        <p:txBody>
          <a:bodyPr/>
          <a:lstStyle/>
          <a:p>
            <a:r>
              <a:rPr lang="en-US" dirty="0"/>
              <a:t>Your primary Identity</a:t>
            </a:r>
          </a:p>
        </p:txBody>
      </p:sp>
      <p:sp>
        <p:nvSpPr>
          <p:cNvPr id="3" name="Content Placeholder 2">
            <a:extLst>
              <a:ext uri="{FF2B5EF4-FFF2-40B4-BE49-F238E27FC236}">
                <a16:creationId xmlns:a16="http://schemas.microsoft.com/office/drawing/2014/main" xmlns="" id="{737A4592-33FE-AC45-6384-59B85946EA41}"/>
              </a:ext>
            </a:extLst>
          </p:cNvPr>
          <p:cNvSpPr>
            <a:spLocks noGrp="1"/>
          </p:cNvSpPr>
          <p:nvPr>
            <p:ph idx="1"/>
          </p:nvPr>
        </p:nvSpPr>
        <p:spPr/>
        <p:txBody>
          <a:bodyPr/>
          <a:lstStyle/>
          <a:p>
            <a:pPr marL="0" indent="0">
              <a:buNone/>
            </a:pPr>
            <a:r>
              <a:rPr lang="en-US" dirty="0"/>
              <a:t>A citizen of the kingdom of heaven</a:t>
            </a:r>
          </a:p>
          <a:p>
            <a:pPr lvl="1"/>
            <a:r>
              <a:rPr lang="en-US" dirty="0"/>
              <a:t>This should come before all others</a:t>
            </a:r>
          </a:p>
          <a:p>
            <a:pPr lvl="1"/>
            <a:r>
              <a:rPr lang="en-US" dirty="0"/>
              <a:t>A spiritual expat</a:t>
            </a:r>
          </a:p>
          <a:p>
            <a:pPr lvl="1"/>
            <a:r>
              <a:rPr lang="en-US" dirty="0"/>
              <a:t>We should move toward the lost</a:t>
            </a:r>
          </a:p>
          <a:p>
            <a:pPr marL="457223" lvl="1" indent="0">
              <a:buNone/>
            </a:pPr>
            <a:endParaRPr lang="en-US" dirty="0"/>
          </a:p>
          <a:p>
            <a:pPr lvl="1"/>
            <a:endParaRPr lang="en-US" dirty="0"/>
          </a:p>
          <a:p>
            <a:pPr lvl="1"/>
            <a:endParaRPr lang="en-US" dirty="0"/>
          </a:p>
        </p:txBody>
      </p:sp>
    </p:spTree>
    <p:extLst>
      <p:ext uri="{BB962C8B-B14F-4D97-AF65-F5344CB8AC3E}">
        <p14:creationId xmlns:p14="http://schemas.microsoft.com/office/powerpoint/2010/main" val="1665268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553F74-8BBF-AF84-DB49-34319035616F}"/>
              </a:ext>
            </a:extLst>
          </p:cNvPr>
          <p:cNvSpPr>
            <a:spLocks noGrp="1"/>
          </p:cNvSpPr>
          <p:nvPr>
            <p:ph type="title"/>
          </p:nvPr>
        </p:nvSpPr>
        <p:spPr/>
        <p:txBody>
          <a:bodyPr/>
          <a:lstStyle/>
          <a:p>
            <a:r>
              <a:rPr lang="en-US" dirty="0"/>
              <a:t>Fight for Change Jesus’ way</a:t>
            </a:r>
          </a:p>
        </p:txBody>
      </p:sp>
      <p:sp>
        <p:nvSpPr>
          <p:cNvPr id="3" name="Content Placeholder 2">
            <a:extLst>
              <a:ext uri="{FF2B5EF4-FFF2-40B4-BE49-F238E27FC236}">
                <a16:creationId xmlns:a16="http://schemas.microsoft.com/office/drawing/2014/main" xmlns="" id="{737A4592-33FE-AC45-6384-59B85946EA41}"/>
              </a:ext>
            </a:extLst>
          </p:cNvPr>
          <p:cNvSpPr>
            <a:spLocks noGrp="1"/>
          </p:cNvSpPr>
          <p:nvPr>
            <p:ph idx="1"/>
          </p:nvPr>
        </p:nvSpPr>
        <p:spPr/>
        <p:txBody>
          <a:bodyPr>
            <a:normAutofit lnSpcReduction="10000"/>
          </a:bodyPr>
          <a:lstStyle/>
          <a:p>
            <a:r>
              <a:rPr lang="en-US" dirty="0"/>
              <a:t>Loving the unlovable</a:t>
            </a:r>
          </a:p>
          <a:p>
            <a:r>
              <a:rPr lang="en-US" dirty="0"/>
              <a:t>Serving all</a:t>
            </a:r>
          </a:p>
          <a:p>
            <a:r>
              <a:rPr lang="en-US" dirty="0"/>
              <a:t>Sharing the good news</a:t>
            </a:r>
          </a:p>
          <a:p>
            <a:r>
              <a:rPr lang="en-US" dirty="0"/>
              <a:t>Stand firm on God’s word</a:t>
            </a:r>
          </a:p>
          <a:p>
            <a:r>
              <a:rPr lang="en-US" dirty="0"/>
              <a:t>Raise up and equip disciples to do the same</a:t>
            </a:r>
          </a:p>
        </p:txBody>
      </p:sp>
    </p:spTree>
    <p:extLst>
      <p:ext uri="{BB962C8B-B14F-4D97-AF65-F5344CB8AC3E}">
        <p14:creationId xmlns:p14="http://schemas.microsoft.com/office/powerpoint/2010/main" val="860821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D1D7E4-A8C9-DACB-5126-EFF943521CB7}"/>
              </a:ext>
            </a:extLst>
          </p:cNvPr>
          <p:cNvSpPr>
            <a:spLocks noGrp="1"/>
          </p:cNvSpPr>
          <p:nvPr>
            <p:ph type="title"/>
          </p:nvPr>
        </p:nvSpPr>
        <p:spPr>
          <a:xfrm>
            <a:off x="225630" y="194172"/>
            <a:ext cx="11798135" cy="1478570"/>
          </a:xfrm>
        </p:spPr>
        <p:txBody>
          <a:bodyPr/>
          <a:lstStyle/>
          <a:p>
            <a:r>
              <a:rPr lang="en-US" dirty="0"/>
              <a:t>Uniquely Christian Identities</a:t>
            </a:r>
          </a:p>
        </p:txBody>
      </p:sp>
      <p:sp>
        <p:nvSpPr>
          <p:cNvPr id="11" name="TextBox 10">
            <a:extLst>
              <a:ext uri="{FF2B5EF4-FFF2-40B4-BE49-F238E27FC236}">
                <a16:creationId xmlns:a16="http://schemas.microsoft.com/office/drawing/2014/main" xmlns="" id="{6FAE8F1B-D6A9-374B-DB44-FAD110A3D297}"/>
              </a:ext>
            </a:extLst>
          </p:cNvPr>
          <p:cNvSpPr txBox="1"/>
          <p:nvPr/>
        </p:nvSpPr>
        <p:spPr>
          <a:xfrm>
            <a:off x="225630" y="1528068"/>
            <a:ext cx="11333910" cy="3970318"/>
          </a:xfrm>
          <a:prstGeom prst="rect">
            <a:avLst/>
          </a:prstGeom>
          <a:noFill/>
        </p:spPr>
        <p:txBody>
          <a:bodyPr wrap="square" rtlCol="0">
            <a:spAutoFit/>
          </a:bodyPr>
          <a:lstStyle/>
          <a:p>
            <a:pPr marL="342900" indent="-342900">
              <a:buFont typeface="Arial" panose="020B0604020202020204" pitchFamily="34" charset="0"/>
              <a:buChar char="•"/>
            </a:pPr>
            <a:r>
              <a:rPr lang="en-US" sz="3600" dirty="0">
                <a:latin typeface="Lao UI" panose="020B0502040204020203" pitchFamily="34" charset="0"/>
                <a:cs typeface="Lao UI" panose="020B0502040204020203" pitchFamily="34" charset="0"/>
              </a:rPr>
              <a:t>Adopted into God’s family </a:t>
            </a:r>
            <a:r>
              <a:rPr lang="en-US" sz="2800" dirty="0">
                <a:latin typeface="Lao UI" panose="020B0502040204020203" pitchFamily="34" charset="0"/>
                <a:cs typeface="Lao UI" panose="020B0502040204020203" pitchFamily="34" charset="0"/>
              </a:rPr>
              <a:t>(</a:t>
            </a:r>
            <a:r>
              <a:rPr lang="en-US" sz="2800" dirty="0"/>
              <a:t>Ephesians 1:5)</a:t>
            </a:r>
            <a:endParaRPr lang="en-US" sz="2800" dirty="0">
              <a:latin typeface="Lao UI" panose="020B0502040204020203" pitchFamily="34" charset="0"/>
              <a:cs typeface="Lao UI" panose="020B0502040204020203" pitchFamily="34" charset="0"/>
            </a:endParaRPr>
          </a:p>
          <a:p>
            <a:pPr marL="342900" indent="-342900">
              <a:buFont typeface="Arial" panose="020B0604020202020204" pitchFamily="34" charset="0"/>
              <a:buChar char="•"/>
            </a:pPr>
            <a:r>
              <a:rPr lang="en-US" sz="3600" dirty="0">
                <a:latin typeface="Lao UI" panose="020B0502040204020203" pitchFamily="34" charset="0"/>
                <a:cs typeface="Lao UI" panose="020B0502040204020203" pitchFamily="34" charset="0"/>
              </a:rPr>
              <a:t>Ambassadors for God </a:t>
            </a:r>
            <a:r>
              <a:rPr lang="en-US" sz="2800" dirty="0">
                <a:latin typeface="Lao UI" panose="020B0502040204020203" pitchFamily="34" charset="0"/>
                <a:cs typeface="Lao UI" panose="020B0502040204020203" pitchFamily="34" charset="0"/>
              </a:rPr>
              <a:t>(2 Corinthians 5:20)</a:t>
            </a:r>
          </a:p>
          <a:p>
            <a:pPr marL="342900" indent="-342900">
              <a:buFont typeface="Arial" panose="020B0604020202020204" pitchFamily="34" charset="0"/>
              <a:buChar char="•"/>
            </a:pPr>
            <a:r>
              <a:rPr lang="en-US" sz="3600" dirty="0">
                <a:latin typeface="Lao UI" panose="020B0502040204020203" pitchFamily="34" charset="0"/>
                <a:cs typeface="Lao UI" panose="020B0502040204020203" pitchFamily="34" charset="0"/>
              </a:rPr>
              <a:t>Brothers/Sisters of Christ </a:t>
            </a:r>
            <a:r>
              <a:rPr lang="en-US" sz="3200" dirty="0">
                <a:latin typeface="Lao UI" panose="020B0502040204020203" pitchFamily="34" charset="0"/>
                <a:cs typeface="Lao UI" panose="020B0502040204020203" pitchFamily="34" charset="0"/>
              </a:rPr>
              <a:t>(Hebrews 2:11)</a:t>
            </a:r>
          </a:p>
          <a:p>
            <a:pPr marL="342900" indent="-342900">
              <a:buFont typeface="Arial" panose="020B0604020202020204" pitchFamily="34" charset="0"/>
              <a:buChar char="•"/>
            </a:pPr>
            <a:r>
              <a:rPr lang="en-US" sz="3600" dirty="0">
                <a:latin typeface="Lao UI" panose="020B0502040204020203" pitchFamily="34" charset="0"/>
                <a:cs typeface="Lao UI" panose="020B0502040204020203" pitchFamily="34" charset="0"/>
              </a:rPr>
              <a:t>Members of Christ’s body </a:t>
            </a:r>
            <a:r>
              <a:rPr lang="en-US" sz="3200" dirty="0">
                <a:latin typeface="Lao UI" panose="020B0502040204020203" pitchFamily="34" charset="0"/>
                <a:cs typeface="Lao UI" panose="020B0502040204020203" pitchFamily="34" charset="0"/>
              </a:rPr>
              <a:t>(1 Corinthians 12:12-27</a:t>
            </a:r>
            <a:r>
              <a:rPr lang="en-US" sz="2800" dirty="0">
                <a:latin typeface="Lao UI" panose="020B0502040204020203" pitchFamily="34" charset="0"/>
                <a:cs typeface="Lao UI" panose="020B0502040204020203" pitchFamily="34" charset="0"/>
              </a:rPr>
              <a:t>)</a:t>
            </a:r>
          </a:p>
          <a:p>
            <a:pPr marL="342900" indent="-342900">
              <a:buFont typeface="Arial" panose="020B0604020202020204" pitchFamily="34" charset="0"/>
              <a:buChar char="•"/>
            </a:pPr>
            <a:r>
              <a:rPr lang="en-US" sz="3600" dirty="0">
                <a:latin typeface="Lao UI" panose="020B0502040204020203" pitchFamily="34" charset="0"/>
                <a:cs typeface="Lao UI" panose="020B0502040204020203" pitchFamily="34" charset="0"/>
              </a:rPr>
              <a:t>Soldiers in God’s army </a:t>
            </a:r>
            <a:r>
              <a:rPr lang="en-US" sz="3200" dirty="0">
                <a:latin typeface="Lao UI" panose="020B0502040204020203" pitchFamily="34" charset="0"/>
                <a:cs typeface="Lao UI" panose="020B0502040204020203" pitchFamily="34" charset="0"/>
              </a:rPr>
              <a:t>(2 Timothy 2:1)</a:t>
            </a:r>
          </a:p>
          <a:p>
            <a:pPr marL="342900" indent="-342900">
              <a:buFont typeface="Arial" panose="020B0604020202020204" pitchFamily="34" charset="0"/>
              <a:buChar char="•"/>
            </a:pPr>
            <a:r>
              <a:rPr lang="en-US" sz="3600" dirty="0">
                <a:latin typeface="Lao UI" panose="020B0502040204020203" pitchFamily="34" charset="0"/>
                <a:cs typeface="Lao UI" panose="020B0502040204020203" pitchFamily="34" charset="0"/>
              </a:rPr>
              <a:t>Branches of God’s vine </a:t>
            </a:r>
            <a:r>
              <a:rPr lang="en-US" sz="3200" dirty="0">
                <a:latin typeface="Lao UI" panose="020B0502040204020203" pitchFamily="34" charset="0"/>
                <a:cs typeface="Lao UI" panose="020B0502040204020203" pitchFamily="34" charset="0"/>
              </a:rPr>
              <a:t>(John 15:5-11)</a:t>
            </a:r>
            <a:endParaRPr lang="en-US" sz="2800" dirty="0">
              <a:latin typeface="Lao UI" panose="020B0502040204020203" pitchFamily="34" charset="0"/>
              <a:cs typeface="Lao UI" panose="020B0502040204020203" pitchFamily="34" charset="0"/>
            </a:endParaRPr>
          </a:p>
          <a:p>
            <a:pPr marL="342900" indent="-342900">
              <a:buFont typeface="Arial" panose="020B0604020202020204" pitchFamily="34" charset="0"/>
              <a:buChar char="•"/>
            </a:pPr>
            <a:r>
              <a:rPr lang="en-US" sz="3600" dirty="0">
                <a:latin typeface="Lao UI" panose="020B0502040204020203" pitchFamily="34" charset="0"/>
                <a:cs typeface="Lao UI" panose="020B0502040204020203" pitchFamily="34" charset="0"/>
              </a:rPr>
              <a:t>Citizens of God’s Kingdom </a:t>
            </a:r>
            <a:r>
              <a:rPr lang="en-US" sz="3200" dirty="0">
                <a:latin typeface="Lao UI" panose="020B0502040204020203" pitchFamily="34" charset="0"/>
                <a:cs typeface="Lao UI" panose="020B0502040204020203" pitchFamily="34" charset="0"/>
              </a:rPr>
              <a:t>(Philippians 3:18-21)</a:t>
            </a:r>
            <a:endParaRPr lang="en-US" sz="3600" dirty="0">
              <a:latin typeface="Lao UI" panose="020B0502040204020203" pitchFamily="34" charset="0"/>
              <a:cs typeface="Lao UI" panose="020B0502040204020203" pitchFamily="34" charset="0"/>
            </a:endParaRPr>
          </a:p>
        </p:txBody>
      </p:sp>
    </p:spTree>
    <p:extLst>
      <p:ext uri="{BB962C8B-B14F-4D97-AF65-F5344CB8AC3E}">
        <p14:creationId xmlns:p14="http://schemas.microsoft.com/office/powerpoint/2010/main" val="1686924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525D72-3553-9C95-6CFC-699944F10E74}"/>
              </a:ext>
            </a:extLst>
          </p:cNvPr>
          <p:cNvSpPr>
            <a:spLocks noGrp="1"/>
          </p:cNvSpPr>
          <p:nvPr>
            <p:ph type="title"/>
          </p:nvPr>
        </p:nvSpPr>
        <p:spPr/>
        <p:txBody>
          <a:bodyPr/>
          <a:lstStyle/>
          <a:p>
            <a:r>
              <a:rPr lang="en-US" dirty="0"/>
              <a:t>Citizenship</a:t>
            </a:r>
          </a:p>
        </p:txBody>
      </p:sp>
      <p:sp>
        <p:nvSpPr>
          <p:cNvPr id="3" name="Content Placeholder 2">
            <a:extLst>
              <a:ext uri="{FF2B5EF4-FFF2-40B4-BE49-F238E27FC236}">
                <a16:creationId xmlns:a16="http://schemas.microsoft.com/office/drawing/2014/main" xmlns="" id="{A759CC2B-3B21-3FFB-6401-F4957BFD4D13}"/>
              </a:ext>
            </a:extLst>
          </p:cNvPr>
          <p:cNvSpPr>
            <a:spLocks noGrp="1"/>
          </p:cNvSpPr>
          <p:nvPr>
            <p:ph idx="1"/>
          </p:nvPr>
        </p:nvSpPr>
        <p:spPr>
          <a:xfrm>
            <a:off x="225630" y="1351722"/>
            <a:ext cx="10969807" cy="4190337"/>
          </a:xfrm>
        </p:spPr>
        <p:txBody>
          <a:bodyPr>
            <a:normAutofit fontScale="62500" lnSpcReduction="20000"/>
          </a:bodyPr>
          <a:lstStyle/>
          <a:p>
            <a:pPr marL="0" indent="0">
              <a:buNone/>
            </a:pPr>
            <a:r>
              <a:rPr lang="en-US" sz="5800" dirty="0"/>
              <a:t>“To the ancients, citizenship was a bond between a person and the city-state. Before Greek times, a person was generally connected to a tribe or kin-group such as an extended family, but citizenship added a layer to these ties—a non-kinship bond between the person and the state”</a:t>
            </a:r>
            <a:endParaRPr lang="en-US" dirty="0"/>
          </a:p>
          <a:p>
            <a:pPr marL="0" indent="0">
              <a:buNone/>
            </a:pPr>
            <a:r>
              <a:rPr lang="en-US" sz="2200" i="1" dirty="0"/>
              <a:t>Taylor, David (1994). Bryan Turner; Peter Hamilton (eds.). Citizenship: Critical Concepts. United States and Canada: Routledge. pp. 476 pages total. ISBN 0-415-07036-8.</a:t>
            </a:r>
            <a:endParaRPr lang="en-US" sz="2200" dirty="0"/>
          </a:p>
        </p:txBody>
      </p:sp>
      <p:sp>
        <p:nvSpPr>
          <p:cNvPr id="5" name="TextBox 4">
            <a:extLst>
              <a:ext uri="{FF2B5EF4-FFF2-40B4-BE49-F238E27FC236}">
                <a16:creationId xmlns:a16="http://schemas.microsoft.com/office/drawing/2014/main" xmlns="" id="{09593C48-5EE2-3D3B-25AA-96DF84C8CC9A}"/>
              </a:ext>
            </a:extLst>
          </p:cNvPr>
          <p:cNvSpPr txBox="1"/>
          <p:nvPr/>
        </p:nvSpPr>
        <p:spPr>
          <a:xfrm>
            <a:off x="5819244" y="1804161"/>
            <a:ext cx="5519316" cy="1323439"/>
          </a:xfrm>
          <a:prstGeom prst="rect">
            <a:avLst/>
          </a:prstGeom>
          <a:noFill/>
        </p:spPr>
        <p:txBody>
          <a:bodyPr wrap="square">
            <a:spAutoFit/>
          </a:bodyPr>
          <a:lstStyle/>
          <a:p>
            <a:pPr marL="571500" indent="-571500">
              <a:buFont typeface="Arial" panose="020B0604020202020204" pitchFamily="34" charset="0"/>
              <a:buChar char="•"/>
            </a:pPr>
            <a:endParaRPr lang="en-US" sz="4000" dirty="0"/>
          </a:p>
          <a:p>
            <a:pPr marL="571500" indent="-571500">
              <a:buFont typeface="Arial" panose="020B0604020202020204" pitchFamily="34" charset="0"/>
              <a:buChar char="•"/>
            </a:pPr>
            <a:endParaRPr lang="en-US" sz="4000" dirty="0"/>
          </a:p>
        </p:txBody>
      </p:sp>
    </p:spTree>
    <p:extLst>
      <p:ext uri="{BB962C8B-B14F-4D97-AF65-F5344CB8AC3E}">
        <p14:creationId xmlns:p14="http://schemas.microsoft.com/office/powerpoint/2010/main" val="3156250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525D72-3553-9C95-6CFC-699944F10E74}"/>
              </a:ext>
            </a:extLst>
          </p:cNvPr>
          <p:cNvSpPr>
            <a:spLocks noGrp="1"/>
          </p:cNvSpPr>
          <p:nvPr>
            <p:ph type="title"/>
          </p:nvPr>
        </p:nvSpPr>
        <p:spPr/>
        <p:txBody>
          <a:bodyPr/>
          <a:lstStyle/>
          <a:p>
            <a:r>
              <a:rPr lang="en-US" dirty="0"/>
              <a:t>Citizenship</a:t>
            </a:r>
          </a:p>
        </p:txBody>
      </p:sp>
      <p:sp>
        <p:nvSpPr>
          <p:cNvPr id="3" name="Content Placeholder 2">
            <a:extLst>
              <a:ext uri="{FF2B5EF4-FFF2-40B4-BE49-F238E27FC236}">
                <a16:creationId xmlns:a16="http://schemas.microsoft.com/office/drawing/2014/main" xmlns="" id="{A759CC2B-3B21-3FFB-6401-F4957BFD4D13}"/>
              </a:ext>
            </a:extLst>
          </p:cNvPr>
          <p:cNvSpPr>
            <a:spLocks noGrp="1"/>
          </p:cNvSpPr>
          <p:nvPr>
            <p:ph idx="1"/>
          </p:nvPr>
        </p:nvSpPr>
        <p:spPr>
          <a:xfrm>
            <a:off x="225630" y="1804161"/>
            <a:ext cx="4906809" cy="4537262"/>
          </a:xfrm>
        </p:spPr>
        <p:txBody>
          <a:bodyPr>
            <a:normAutofit/>
          </a:bodyPr>
          <a:lstStyle/>
          <a:p>
            <a:r>
              <a:rPr lang="en-US" dirty="0"/>
              <a:t>Guarantees </a:t>
            </a:r>
          </a:p>
          <a:p>
            <a:r>
              <a:rPr lang="en-US" dirty="0"/>
              <a:t>Responsibilities</a:t>
            </a:r>
          </a:p>
          <a:p>
            <a:r>
              <a:rPr lang="en-US" sz="4400" dirty="0"/>
              <a:t>Privileges</a:t>
            </a:r>
          </a:p>
          <a:p>
            <a:pPr marL="0" indent="0">
              <a:buNone/>
            </a:pPr>
            <a:endParaRPr lang="en-US" dirty="0"/>
          </a:p>
        </p:txBody>
      </p:sp>
      <p:sp>
        <p:nvSpPr>
          <p:cNvPr id="5" name="TextBox 4">
            <a:extLst>
              <a:ext uri="{FF2B5EF4-FFF2-40B4-BE49-F238E27FC236}">
                <a16:creationId xmlns:a16="http://schemas.microsoft.com/office/drawing/2014/main" xmlns="" id="{09593C48-5EE2-3D3B-25AA-96DF84C8CC9A}"/>
              </a:ext>
            </a:extLst>
          </p:cNvPr>
          <p:cNvSpPr txBox="1"/>
          <p:nvPr/>
        </p:nvSpPr>
        <p:spPr>
          <a:xfrm>
            <a:off x="5819244" y="1804161"/>
            <a:ext cx="5519316" cy="1323439"/>
          </a:xfrm>
          <a:prstGeom prst="rect">
            <a:avLst/>
          </a:prstGeom>
          <a:noFill/>
        </p:spPr>
        <p:txBody>
          <a:bodyPr wrap="square">
            <a:spAutoFit/>
          </a:bodyPr>
          <a:lstStyle/>
          <a:p>
            <a:pPr marL="571500" indent="-571500">
              <a:buFont typeface="Arial" panose="020B0604020202020204" pitchFamily="34" charset="0"/>
              <a:buChar char="•"/>
            </a:pPr>
            <a:endParaRPr lang="en-US" sz="4000" dirty="0"/>
          </a:p>
          <a:p>
            <a:pPr marL="571500" indent="-571500">
              <a:buFont typeface="Arial" panose="020B0604020202020204" pitchFamily="34" charset="0"/>
              <a:buChar char="•"/>
            </a:pPr>
            <a:endParaRPr lang="en-US" sz="4000" dirty="0"/>
          </a:p>
        </p:txBody>
      </p:sp>
    </p:spTree>
    <p:extLst>
      <p:ext uri="{BB962C8B-B14F-4D97-AF65-F5344CB8AC3E}">
        <p14:creationId xmlns:p14="http://schemas.microsoft.com/office/powerpoint/2010/main" val="860691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525D72-3553-9C95-6CFC-699944F10E74}"/>
              </a:ext>
            </a:extLst>
          </p:cNvPr>
          <p:cNvSpPr>
            <a:spLocks noGrp="1"/>
          </p:cNvSpPr>
          <p:nvPr>
            <p:ph type="title"/>
          </p:nvPr>
        </p:nvSpPr>
        <p:spPr/>
        <p:txBody>
          <a:bodyPr/>
          <a:lstStyle/>
          <a:p>
            <a:r>
              <a:rPr lang="en-US" dirty="0"/>
              <a:t>Citizenship In the U.S.</a:t>
            </a:r>
          </a:p>
        </p:txBody>
      </p:sp>
      <p:sp>
        <p:nvSpPr>
          <p:cNvPr id="3" name="Content Placeholder 2">
            <a:extLst>
              <a:ext uri="{FF2B5EF4-FFF2-40B4-BE49-F238E27FC236}">
                <a16:creationId xmlns:a16="http://schemas.microsoft.com/office/drawing/2014/main" xmlns="" id="{A759CC2B-3B21-3FFB-6401-F4957BFD4D13}"/>
              </a:ext>
            </a:extLst>
          </p:cNvPr>
          <p:cNvSpPr>
            <a:spLocks noGrp="1"/>
          </p:cNvSpPr>
          <p:nvPr>
            <p:ph idx="1"/>
          </p:nvPr>
        </p:nvSpPr>
        <p:spPr>
          <a:xfrm>
            <a:off x="225630" y="1804161"/>
            <a:ext cx="4906809" cy="4537262"/>
          </a:xfrm>
        </p:spPr>
        <p:txBody>
          <a:bodyPr>
            <a:normAutofit fontScale="92500" lnSpcReduction="20000"/>
          </a:bodyPr>
          <a:lstStyle/>
          <a:p>
            <a:r>
              <a:rPr lang="en-US" dirty="0"/>
              <a:t>Guarantees </a:t>
            </a:r>
          </a:p>
          <a:p>
            <a:pPr lvl="1"/>
            <a:r>
              <a:rPr lang="en-US" sz="3600" dirty="0"/>
              <a:t>Freedom of religion </a:t>
            </a:r>
          </a:p>
          <a:p>
            <a:pPr lvl="1"/>
            <a:r>
              <a:rPr lang="en-US" sz="3600" dirty="0"/>
              <a:t>Right to a fair </a:t>
            </a:r>
            <a:r>
              <a:rPr lang="en-US" dirty="0"/>
              <a:t>t</a:t>
            </a:r>
            <a:r>
              <a:rPr lang="en-US" sz="3600" dirty="0"/>
              <a:t>rial </a:t>
            </a:r>
          </a:p>
          <a:p>
            <a:r>
              <a:rPr lang="en-US" dirty="0"/>
              <a:t>Responsibilities</a:t>
            </a:r>
          </a:p>
          <a:p>
            <a:pPr lvl="1"/>
            <a:r>
              <a:rPr lang="en-US" dirty="0"/>
              <a:t>Obey the law</a:t>
            </a:r>
          </a:p>
          <a:p>
            <a:pPr lvl="1"/>
            <a:r>
              <a:rPr lang="en-US" dirty="0"/>
              <a:t>Pay taxes</a:t>
            </a:r>
          </a:p>
          <a:p>
            <a:pPr lvl="1"/>
            <a:r>
              <a:rPr lang="en-US" dirty="0"/>
              <a:t>Jury duty</a:t>
            </a:r>
          </a:p>
        </p:txBody>
      </p:sp>
      <p:sp>
        <p:nvSpPr>
          <p:cNvPr id="5" name="TextBox 4">
            <a:extLst>
              <a:ext uri="{FF2B5EF4-FFF2-40B4-BE49-F238E27FC236}">
                <a16:creationId xmlns:a16="http://schemas.microsoft.com/office/drawing/2014/main" xmlns="" id="{09593C48-5EE2-3D3B-25AA-96DF84C8CC9A}"/>
              </a:ext>
            </a:extLst>
          </p:cNvPr>
          <p:cNvSpPr txBox="1"/>
          <p:nvPr/>
        </p:nvSpPr>
        <p:spPr>
          <a:xfrm>
            <a:off x="5819244" y="1804161"/>
            <a:ext cx="5519316" cy="3908762"/>
          </a:xfrm>
          <a:prstGeom prst="rect">
            <a:avLst/>
          </a:prstGeom>
          <a:noFill/>
        </p:spPr>
        <p:txBody>
          <a:bodyPr wrap="square">
            <a:spAutoFit/>
          </a:bodyPr>
          <a:lstStyle/>
          <a:p>
            <a:r>
              <a:rPr lang="en-US" sz="4800" dirty="0"/>
              <a:t>Privileges</a:t>
            </a:r>
          </a:p>
          <a:p>
            <a:pPr marL="571500" indent="-571500">
              <a:buFont typeface="Arial" panose="020B0604020202020204" pitchFamily="34" charset="0"/>
              <a:buChar char="•"/>
            </a:pPr>
            <a:r>
              <a:rPr lang="en-US" sz="4000" dirty="0"/>
              <a:t>Vote</a:t>
            </a:r>
          </a:p>
          <a:p>
            <a:pPr marL="571500" indent="-571500">
              <a:buFont typeface="Arial" panose="020B0604020202020204" pitchFamily="34" charset="0"/>
              <a:buChar char="•"/>
            </a:pPr>
            <a:r>
              <a:rPr lang="en-US" sz="4000" dirty="0"/>
              <a:t>Receive public benefits</a:t>
            </a:r>
          </a:p>
          <a:p>
            <a:pPr marL="571500" indent="-571500">
              <a:buFont typeface="Arial" panose="020B0604020202020204" pitchFamily="34" charset="0"/>
              <a:buChar char="•"/>
            </a:pPr>
            <a:r>
              <a:rPr lang="en-US" sz="4000" dirty="0"/>
              <a:t>Sponsor relatives</a:t>
            </a:r>
          </a:p>
          <a:p>
            <a:pPr marL="571500" indent="-571500">
              <a:buFont typeface="Arial" panose="020B0604020202020204" pitchFamily="34" charset="0"/>
              <a:buChar char="•"/>
            </a:pPr>
            <a:endParaRPr lang="en-US" sz="4000" dirty="0"/>
          </a:p>
          <a:p>
            <a:pPr marL="571500" indent="-571500">
              <a:buFont typeface="Arial" panose="020B0604020202020204" pitchFamily="34" charset="0"/>
              <a:buChar char="•"/>
            </a:pPr>
            <a:endParaRPr lang="en-US" sz="4000" dirty="0"/>
          </a:p>
        </p:txBody>
      </p:sp>
    </p:spTree>
    <p:extLst>
      <p:ext uri="{BB962C8B-B14F-4D97-AF65-F5344CB8AC3E}">
        <p14:creationId xmlns:p14="http://schemas.microsoft.com/office/powerpoint/2010/main" val="1349256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DCFD2-C436-774C-BC7F-88DE9D4A9525}"/>
              </a:ext>
            </a:extLst>
          </p:cNvPr>
          <p:cNvSpPr>
            <a:spLocks noGrp="1"/>
          </p:cNvSpPr>
          <p:nvPr>
            <p:ph type="title"/>
          </p:nvPr>
        </p:nvSpPr>
        <p:spPr/>
        <p:txBody>
          <a:bodyPr/>
          <a:lstStyle/>
          <a:p>
            <a:r>
              <a:rPr lang="en-US" dirty="0"/>
              <a:t>Citizenship In The kingdom</a:t>
            </a:r>
          </a:p>
        </p:txBody>
      </p:sp>
      <p:sp>
        <p:nvSpPr>
          <p:cNvPr id="3" name="Content Placeholder 2">
            <a:extLst>
              <a:ext uri="{FF2B5EF4-FFF2-40B4-BE49-F238E27FC236}">
                <a16:creationId xmlns:a16="http://schemas.microsoft.com/office/drawing/2014/main" xmlns="" id="{4C774669-782C-4FBC-F3EA-FF71A63EFC07}"/>
              </a:ext>
            </a:extLst>
          </p:cNvPr>
          <p:cNvSpPr>
            <a:spLocks noGrp="1"/>
          </p:cNvSpPr>
          <p:nvPr>
            <p:ph idx="1"/>
          </p:nvPr>
        </p:nvSpPr>
        <p:spPr/>
        <p:txBody>
          <a:bodyPr/>
          <a:lstStyle/>
          <a:p>
            <a:pPr marL="0" indent="0">
              <a:buNone/>
            </a:pPr>
            <a:r>
              <a:rPr lang="en-US" dirty="0"/>
              <a:t>God’s Kingdom</a:t>
            </a:r>
          </a:p>
          <a:p>
            <a:pPr lvl="1"/>
            <a:r>
              <a:rPr lang="en-US" dirty="0"/>
              <a:t>Foretold by the prophets (Isa, Dan)</a:t>
            </a:r>
          </a:p>
          <a:p>
            <a:pPr lvl="1"/>
            <a:r>
              <a:rPr lang="en-US" dirty="0"/>
              <a:t>Frequently described by Jesus in parables</a:t>
            </a:r>
          </a:p>
        </p:txBody>
      </p:sp>
    </p:spTree>
    <p:extLst>
      <p:ext uri="{BB962C8B-B14F-4D97-AF65-F5344CB8AC3E}">
        <p14:creationId xmlns:p14="http://schemas.microsoft.com/office/powerpoint/2010/main" val="1869369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525D72-3553-9C95-6CFC-699944F10E74}"/>
              </a:ext>
            </a:extLst>
          </p:cNvPr>
          <p:cNvSpPr>
            <a:spLocks noGrp="1"/>
          </p:cNvSpPr>
          <p:nvPr>
            <p:ph type="title"/>
          </p:nvPr>
        </p:nvSpPr>
        <p:spPr/>
        <p:txBody>
          <a:bodyPr/>
          <a:lstStyle/>
          <a:p>
            <a:r>
              <a:rPr lang="en-US" dirty="0"/>
              <a:t>Citizenship In The kingdom</a:t>
            </a:r>
          </a:p>
        </p:txBody>
      </p:sp>
      <p:sp>
        <p:nvSpPr>
          <p:cNvPr id="3" name="Content Placeholder 2">
            <a:extLst>
              <a:ext uri="{FF2B5EF4-FFF2-40B4-BE49-F238E27FC236}">
                <a16:creationId xmlns:a16="http://schemas.microsoft.com/office/drawing/2014/main" xmlns="" id="{A759CC2B-3B21-3FFB-6401-F4957BFD4D13}"/>
              </a:ext>
            </a:extLst>
          </p:cNvPr>
          <p:cNvSpPr>
            <a:spLocks noGrp="1"/>
          </p:cNvSpPr>
          <p:nvPr>
            <p:ph idx="1"/>
          </p:nvPr>
        </p:nvSpPr>
        <p:spPr>
          <a:xfrm>
            <a:off x="225630" y="1804161"/>
            <a:ext cx="5519316" cy="4921104"/>
          </a:xfrm>
        </p:spPr>
        <p:txBody>
          <a:bodyPr>
            <a:normAutofit lnSpcReduction="10000"/>
          </a:bodyPr>
          <a:lstStyle/>
          <a:p>
            <a:r>
              <a:rPr lang="en-US" dirty="0"/>
              <a:t>Guarantees</a:t>
            </a:r>
          </a:p>
          <a:p>
            <a:pPr lvl="1"/>
            <a:r>
              <a:rPr lang="en-US" sz="2400" dirty="0"/>
              <a:t>Eternal life </a:t>
            </a:r>
            <a:r>
              <a:rPr lang="en-US" sz="2200" dirty="0"/>
              <a:t>(Jn 3:16)</a:t>
            </a:r>
          </a:p>
          <a:p>
            <a:pPr lvl="1"/>
            <a:r>
              <a:rPr lang="en-US" sz="2400" dirty="0"/>
              <a:t>Access to God </a:t>
            </a:r>
            <a:r>
              <a:rPr lang="en-US" sz="1900" dirty="0"/>
              <a:t>(Heb 4:16)</a:t>
            </a:r>
          </a:p>
          <a:p>
            <a:pPr lvl="1"/>
            <a:r>
              <a:rPr lang="en-US" sz="2400" dirty="0"/>
              <a:t>Assurance of salvation (1 Jn 5:12)</a:t>
            </a:r>
          </a:p>
          <a:p>
            <a:r>
              <a:rPr lang="en-US" dirty="0"/>
              <a:t>Responsibilities</a:t>
            </a:r>
          </a:p>
          <a:p>
            <a:pPr lvl="1"/>
            <a:r>
              <a:rPr lang="en-US" sz="2400" dirty="0"/>
              <a:t>Love God and others </a:t>
            </a:r>
            <a:r>
              <a:rPr lang="en-US" sz="1800" dirty="0"/>
              <a:t>(Mark 12:30-31)</a:t>
            </a:r>
          </a:p>
          <a:p>
            <a:pPr lvl="1"/>
            <a:r>
              <a:rPr lang="en-US" sz="2400" dirty="0"/>
              <a:t>Live a worthy life (Phil 1:27)</a:t>
            </a:r>
          </a:p>
          <a:p>
            <a:pPr lvl="1"/>
            <a:r>
              <a:rPr lang="en-US" sz="2400" dirty="0"/>
              <a:t>Sharing our faith with others (Matt 28:18-20)</a:t>
            </a:r>
          </a:p>
          <a:p>
            <a:pPr lvl="1"/>
            <a:endParaRPr lang="en-US" dirty="0"/>
          </a:p>
        </p:txBody>
      </p:sp>
      <p:sp>
        <p:nvSpPr>
          <p:cNvPr id="5" name="TextBox 4">
            <a:extLst>
              <a:ext uri="{FF2B5EF4-FFF2-40B4-BE49-F238E27FC236}">
                <a16:creationId xmlns:a16="http://schemas.microsoft.com/office/drawing/2014/main" xmlns="" id="{09593C48-5EE2-3D3B-25AA-96DF84C8CC9A}"/>
              </a:ext>
            </a:extLst>
          </p:cNvPr>
          <p:cNvSpPr txBox="1"/>
          <p:nvPr/>
        </p:nvSpPr>
        <p:spPr>
          <a:xfrm>
            <a:off x="5819244" y="1804161"/>
            <a:ext cx="5519316" cy="3662541"/>
          </a:xfrm>
          <a:prstGeom prst="rect">
            <a:avLst/>
          </a:prstGeom>
          <a:noFill/>
        </p:spPr>
        <p:txBody>
          <a:bodyPr wrap="square">
            <a:spAutoFit/>
          </a:bodyPr>
          <a:lstStyle/>
          <a:p>
            <a:r>
              <a:rPr lang="en-US" sz="4800" dirty="0"/>
              <a:t>Privileges</a:t>
            </a:r>
          </a:p>
          <a:p>
            <a:pPr marL="571500" indent="-571500">
              <a:buFont typeface="Arial" panose="020B0604020202020204" pitchFamily="34" charset="0"/>
              <a:buChar char="•"/>
            </a:pPr>
            <a:r>
              <a:rPr lang="en-US" sz="3200" dirty="0"/>
              <a:t>Guidance and empowerment from the HS </a:t>
            </a:r>
            <a:r>
              <a:rPr lang="en-US" sz="2400" dirty="0"/>
              <a:t>(Col 1:11)</a:t>
            </a:r>
          </a:p>
          <a:p>
            <a:pPr marL="571500" indent="-571500">
              <a:buFont typeface="Arial" panose="020B0604020202020204" pitchFamily="34" charset="0"/>
              <a:buChar char="•"/>
            </a:pPr>
            <a:r>
              <a:rPr lang="en-US" sz="3200" dirty="0"/>
              <a:t>Being a part of God’s plan to rescue others  </a:t>
            </a:r>
            <a:r>
              <a:rPr lang="en-US" sz="2800" dirty="0"/>
              <a:t>(1 Cor. 9:22)</a:t>
            </a:r>
          </a:p>
          <a:p>
            <a:pPr marL="571500" indent="-571500">
              <a:buFont typeface="Arial" panose="020B0604020202020204" pitchFamily="34" charset="0"/>
              <a:buChar char="•"/>
            </a:pPr>
            <a:r>
              <a:rPr lang="en-US" sz="2800" dirty="0"/>
              <a:t>Inheritance of God’s kingdom    (Romans 8:16-17)</a:t>
            </a:r>
            <a:endParaRPr lang="en-US" sz="4000" dirty="0"/>
          </a:p>
        </p:txBody>
      </p:sp>
    </p:spTree>
    <p:extLst>
      <p:ext uri="{BB962C8B-B14F-4D97-AF65-F5344CB8AC3E}">
        <p14:creationId xmlns:p14="http://schemas.microsoft.com/office/powerpoint/2010/main" val="2356797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well-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new dwell.potx" id="{8A96B63A-8E18-4EFD-A8EA-3DF58B5B819D}" vid="{E3FF578F-C8CA-49D9-9AE1-32F0078E233A}"/>
    </a:ext>
  </a:extLst>
</a:theme>
</file>

<file path=ppt/theme/theme2.xml><?xml version="1.0" encoding="utf-8"?>
<a:theme xmlns:a="http://schemas.openxmlformats.org/drawingml/2006/main" name="Dwell-Light-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new dwell.potx" id="{8A96B63A-8E18-4EFD-A8EA-3DF58B5B819D}" vid="{80E3CF16-4259-4D38-946D-3E9B025F2D98}"/>
    </a:ext>
  </a:extLst>
</a:theme>
</file>

<file path=docProps/app.xml><?xml version="1.0" encoding="utf-8"?>
<Properties xmlns="http://schemas.openxmlformats.org/officeDocument/2006/extended-properties" xmlns:vt="http://schemas.openxmlformats.org/officeDocument/2006/docPropsVTypes">
  <Template>new dwell</Template>
  <TotalTime>0</TotalTime>
  <Words>1837</Words>
  <Application>Microsoft Office PowerPoint</Application>
  <PresentationFormat>Widescreen</PresentationFormat>
  <Paragraphs>204</Paragraphs>
  <Slides>37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37</vt:i4>
      </vt:variant>
    </vt:vector>
  </HeadingPairs>
  <TitlesOfParts>
    <vt:vector size="43" baseType="lpstr">
      <vt:lpstr>Arial</vt:lpstr>
      <vt:lpstr>Lao UI</vt:lpstr>
      <vt:lpstr>Trebuchet MS</vt:lpstr>
      <vt:lpstr>Tw Cen MT</vt:lpstr>
      <vt:lpstr>Dwell-Theme</vt:lpstr>
      <vt:lpstr>Dwell-Light-Theme</vt:lpstr>
      <vt:lpstr>Eagerly waiting for the King</vt:lpstr>
      <vt:lpstr>Who Are you?</vt:lpstr>
      <vt:lpstr>Universal Human Identities</vt:lpstr>
      <vt:lpstr>Uniquely Christian Identities</vt:lpstr>
      <vt:lpstr>Citizenship</vt:lpstr>
      <vt:lpstr>Citizenship</vt:lpstr>
      <vt:lpstr>Citizenship In the U.S.</vt:lpstr>
      <vt:lpstr>Citizenship In The kingdom</vt:lpstr>
      <vt:lpstr>Citizenship In The kingdom</vt:lpstr>
      <vt:lpstr>Philippians 3:18–21 (NASB95)</vt:lpstr>
      <vt:lpstr>Spiritual Expatriates </vt:lpstr>
      <vt:lpstr>Spiritual Expatriates </vt:lpstr>
      <vt:lpstr>Spiritual Expatriates </vt:lpstr>
      <vt:lpstr>Spiritual Expatriates </vt:lpstr>
      <vt:lpstr>Spiritual Expatriates </vt:lpstr>
      <vt:lpstr>3 Keys to our Kingdom Identity</vt:lpstr>
      <vt:lpstr>Philippians 3:18–21 (NASB95)</vt:lpstr>
      <vt:lpstr>3 Keys to our Kingdom Identity</vt:lpstr>
      <vt:lpstr>3 Keys to our Kingdom Identity</vt:lpstr>
      <vt:lpstr>3 Keys to our Kingdom Identity</vt:lpstr>
      <vt:lpstr>3 Keys to our Kingdom Identity</vt:lpstr>
      <vt:lpstr>3 Keys to our Kingdom Identity</vt:lpstr>
      <vt:lpstr>3 Keys to our Kingdom Identity</vt:lpstr>
      <vt:lpstr>3 Keys to our Kingdom Identity</vt:lpstr>
      <vt:lpstr>3 Keys to our Kingdom Identity</vt:lpstr>
      <vt:lpstr>3 Keys to our Kingdom Identity</vt:lpstr>
      <vt:lpstr>3 Keys to our Kingdom Identity</vt:lpstr>
      <vt:lpstr>Philippians 3:18–21 (NASB95)</vt:lpstr>
      <vt:lpstr>3 Keys to our Kingdom Identity</vt:lpstr>
      <vt:lpstr>3 Keys to our Kingdom Identity</vt:lpstr>
      <vt:lpstr>3 Keys to our Kingdom Identity</vt:lpstr>
      <vt:lpstr>Philippians 3:18–21 (NASB95)</vt:lpstr>
      <vt:lpstr>3 Keys to our Kingdom Identity</vt:lpstr>
      <vt:lpstr>The wrong way</vt:lpstr>
      <vt:lpstr>The wrong way</vt:lpstr>
      <vt:lpstr>Your primary Identity</vt:lpstr>
      <vt:lpstr>Fight for Change Jesus’ way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2023-07-15T14:25:56Z</dcterms:created>
  <dcterms:modified xsi:type="dcterms:W3CDTF">2023-07-15T14:27:34Z</dcterms:modified>
</cp:coreProperties>
</file>