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1"/>
  </p:notesMasterIdLst>
  <p:sldIdLst>
    <p:sldId id="8541" r:id="rId2"/>
    <p:sldId id="9720" r:id="rId3"/>
    <p:sldId id="9768" r:id="rId4"/>
    <p:sldId id="9744" r:id="rId5"/>
    <p:sldId id="9745" r:id="rId6"/>
    <p:sldId id="9746" r:id="rId7"/>
    <p:sldId id="9747" r:id="rId8"/>
    <p:sldId id="9748" r:id="rId9"/>
    <p:sldId id="9743" r:id="rId10"/>
    <p:sldId id="9750" r:id="rId11"/>
    <p:sldId id="9751" r:id="rId12"/>
    <p:sldId id="9749" r:id="rId13"/>
    <p:sldId id="9753" r:id="rId14"/>
    <p:sldId id="9755" r:id="rId15"/>
    <p:sldId id="9756" r:id="rId16"/>
    <p:sldId id="9757" r:id="rId17"/>
    <p:sldId id="9752" r:id="rId18"/>
    <p:sldId id="9759" r:id="rId19"/>
    <p:sldId id="9760" r:id="rId20"/>
    <p:sldId id="9761" r:id="rId21"/>
    <p:sldId id="9758" r:id="rId22"/>
    <p:sldId id="9762" r:id="rId23"/>
    <p:sldId id="9763" r:id="rId24"/>
    <p:sldId id="9764" r:id="rId25"/>
    <p:sldId id="8872" r:id="rId26"/>
    <p:sldId id="9765" r:id="rId27"/>
    <p:sldId id="9766" r:id="rId28"/>
    <p:sldId id="9767" r:id="rId29"/>
    <p:sldId id="9551" r:id="rId3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4038"/>
    <a:srgbClr val="586676"/>
    <a:srgbClr val="5286C4"/>
    <a:srgbClr val="393939"/>
    <a:srgbClr val="254061"/>
    <a:srgbClr val="D3E6FF"/>
    <a:srgbClr val="B0E4CD"/>
    <a:srgbClr val="35A5C2"/>
    <a:srgbClr val="385D8A"/>
    <a:srgbClr val="3862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B8545B-3431-AC46-A518-C4595AFA8CF0}" v="816" dt="2024-03-28T23:25:50.85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2424" autoAdjust="0"/>
    <p:restoredTop sz="62760"/>
  </p:normalViewPr>
  <p:slideViewPr>
    <p:cSldViewPr snapToGrid="0" snapToObjects="1">
      <p:cViewPr varScale="1">
        <p:scale>
          <a:sx n="49" d="100"/>
          <a:sy n="49" d="100"/>
        </p:scale>
        <p:origin x="288" y="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Tx/>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20577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98723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65156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74270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98541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00114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630723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66795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743713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59478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97465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242326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645259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723552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628847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2"/>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656196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34683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85703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115013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716747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29</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22910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60830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4620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457200" marR="0" lvl="1"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53377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0170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72631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5341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4/2/2024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4/2/2024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4/2/2024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4/2/2024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4/2/2024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4/2/2024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4/2/2024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4/2/2024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4/2/2024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4/2/2024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4/2/2024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4/2/2024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When </a:t>
            </a:r>
            <a:r>
              <a:rPr lang="en-US" sz="3800" dirty="0">
                <a:solidFill>
                  <a:schemeClr val="bg1"/>
                </a:solidFill>
                <a:latin typeface="Calibri Light" panose="020F0302020204030204" pitchFamily="34" charset="0"/>
                <a:cs typeface="Calibri Light" panose="020F0302020204030204" pitchFamily="34" charset="0"/>
              </a:rPr>
              <a:t>Jesus looked up and saw a great crowd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coming toward him, he said to Philip, “Where shall we buy bread for these people to eat?”</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539399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When Jesus looked up and saw a great crowd coming toward him, </a:t>
            </a:r>
            <a:r>
              <a:rPr lang="en-US" sz="3800" dirty="0">
                <a:solidFill>
                  <a:schemeClr val="bg1"/>
                </a:solidFill>
                <a:latin typeface="Calibri Light" panose="020F0302020204030204" pitchFamily="34" charset="0"/>
                <a:cs typeface="Calibri Light" panose="020F0302020204030204" pitchFamily="34" charset="0"/>
              </a:rPr>
              <a:t>he said to Philip, “Where shall we buy bread for these people to eat?”</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0B75E263-CFA2-C013-8933-608FEAA6DA14}"/>
              </a:ext>
            </a:extLst>
          </p:cNvPr>
          <p:cNvSpPr>
            <a:spLocks noChangeArrowheads="1"/>
          </p:cNvSpPr>
          <p:nvPr/>
        </p:nvSpPr>
        <p:spPr bwMode="auto">
          <a:xfrm>
            <a:off x="349973" y="3004453"/>
            <a:ext cx="11568457" cy="36753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F06C3F7-F009-3F61-A1E7-2AEC96832531}"/>
              </a:ext>
            </a:extLst>
          </p:cNvPr>
          <p:cNvSpPr txBox="1">
            <a:spLocks noChangeArrowheads="1"/>
          </p:cNvSpPr>
          <p:nvPr/>
        </p:nvSpPr>
        <p:spPr bwMode="auto">
          <a:xfrm>
            <a:off x="387245" y="3124152"/>
            <a:ext cx="11469476" cy="332706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6:35-37: ‘It was late in the day, so his disciples came to him. “This is a remote place,” they said, “and it’s already very late. Send the people away so they can go to the surrounding countryside and villages and buy themselves something to eat.”’ </a:t>
            </a:r>
          </a:p>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But he answered, “You give them something to eat.”</a:t>
            </a:r>
          </a:p>
        </p:txBody>
      </p:sp>
    </p:spTree>
    <p:extLst>
      <p:ext uri="{BB962C8B-B14F-4D97-AF65-F5344CB8AC3E}">
        <p14:creationId xmlns:p14="http://schemas.microsoft.com/office/powerpoint/2010/main" val="1680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a:t>
            </a:r>
            <a:r>
              <a:rPr lang="en-US" sz="3800" dirty="0">
                <a:solidFill>
                  <a:schemeClr val="bg1"/>
                </a:solidFill>
                <a:latin typeface="Calibri Light" panose="020F0302020204030204" pitchFamily="34" charset="0"/>
                <a:cs typeface="Calibri Light" panose="020F0302020204030204" pitchFamily="34" charset="0"/>
              </a:rPr>
              <a:t> 	When Jesus looked up and saw a great crowd coming toward him, he said to Philip, “Where shall we buy bread for these people to eat?”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a:t>
            </a:r>
            <a:r>
              <a:rPr lang="en-US" sz="3800" dirty="0">
                <a:solidFill>
                  <a:schemeClr val="bg1"/>
                </a:solidFill>
                <a:latin typeface="Calibri Light" panose="020F0302020204030204" pitchFamily="34" charset="0"/>
                <a:cs typeface="Calibri Light" panose="020F0302020204030204" pitchFamily="34" charset="0"/>
              </a:rPr>
              <a:t> 	He asked this only to test him, for he already had in mind what he was going to do.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868634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a:t>
            </a:r>
            <a:r>
              <a:rPr lang="en-US" sz="3800" dirty="0">
                <a:solidFill>
                  <a:schemeClr val="bg1"/>
                </a:solidFill>
                <a:latin typeface="Calibri Light" panose="020F0302020204030204" pitchFamily="34" charset="0"/>
                <a:cs typeface="Calibri Light" panose="020F0302020204030204" pitchFamily="34" charset="0"/>
              </a:rPr>
              <a:t> 	Philip answered him, “It would take eight months’ wages to buy enough bread for each one to have a bite!”</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D9BB39C1-CFA3-B6A5-33E2-F8699FE951C9}"/>
              </a:ext>
            </a:extLst>
          </p:cNvPr>
          <p:cNvSpPr>
            <a:spLocks noChangeArrowheads="1"/>
          </p:cNvSpPr>
          <p:nvPr/>
        </p:nvSpPr>
        <p:spPr bwMode="auto">
          <a:xfrm>
            <a:off x="1086803" y="2966628"/>
            <a:ext cx="10018393" cy="105610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722BB384-5372-8B29-44AB-5AAB3519D2CC}"/>
              </a:ext>
            </a:extLst>
          </p:cNvPr>
          <p:cNvSpPr txBox="1">
            <a:spLocks noChangeArrowheads="1"/>
          </p:cNvSpPr>
          <p:nvPr/>
        </p:nvSpPr>
        <p:spPr bwMode="auto">
          <a:xfrm>
            <a:off x="1124075" y="3179316"/>
            <a:ext cx="9932675" cy="61863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“About five thousand men were there” (v10). </a:t>
            </a:r>
          </a:p>
        </p:txBody>
      </p:sp>
    </p:spTree>
    <p:extLst>
      <p:ext uri="{BB962C8B-B14F-4D97-AF65-F5344CB8AC3E}">
        <p14:creationId xmlns:p14="http://schemas.microsoft.com/office/powerpoint/2010/main" val="1888050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Philip answered him, “It would take </a:t>
            </a:r>
            <a:r>
              <a:rPr lang="en-US" sz="3800" dirty="0">
                <a:solidFill>
                  <a:schemeClr val="bg1"/>
                </a:solidFill>
                <a:latin typeface="Calibri Light" panose="020F0302020204030204" pitchFamily="34" charset="0"/>
                <a:cs typeface="Calibri Light" panose="020F0302020204030204" pitchFamily="34" charset="0"/>
              </a:rPr>
              <a:t>eight months’ wages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to buy enough bread for each one to have a bite!”</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FD981F10-8378-A2D9-7DA8-79685759AB44}"/>
              </a:ext>
            </a:extLst>
          </p:cNvPr>
          <p:cNvSpPr>
            <a:spLocks noChangeArrowheads="1"/>
          </p:cNvSpPr>
          <p:nvPr/>
        </p:nvSpPr>
        <p:spPr bwMode="auto">
          <a:xfrm>
            <a:off x="381000" y="2947660"/>
            <a:ext cx="10905592" cy="9735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C77B9B10-DC70-2E83-78A4-515A6012AE0D}"/>
              </a:ext>
            </a:extLst>
          </p:cNvPr>
          <p:cNvSpPr txBox="1">
            <a:spLocks noChangeArrowheads="1"/>
          </p:cNvSpPr>
          <p:nvPr/>
        </p:nvSpPr>
        <p:spPr bwMode="auto">
          <a:xfrm>
            <a:off x="454030" y="3085195"/>
            <a:ext cx="10747369" cy="674031"/>
          </a:xfrm>
          <a:prstGeom prst="rect">
            <a:avLst/>
          </a:prstGeom>
          <a:noFill/>
          <a:ln w="38100">
            <a:noFill/>
            <a:miter lim="800000"/>
            <a:headEnd/>
            <a:tailEnd/>
          </a:ln>
        </p:spPr>
        <p:txBody>
          <a:bodyPr wrap="square">
            <a:spAutoFit/>
          </a:bodyPr>
          <a:lstStyle/>
          <a:p>
            <a:pPr marL="465138" lvl="3" indent="-452438" algn="ctr">
              <a:lnSpc>
                <a:spcPct val="90000"/>
              </a:lnSpc>
              <a:spcBef>
                <a:spcPts val="0"/>
              </a:spcBef>
              <a:spcAft>
                <a:spcPts val="600"/>
              </a:spcAft>
              <a:buSzPct val="100000"/>
            </a:pPr>
            <a:r>
              <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would be about $40,000 in today’s dollars. </a:t>
            </a:r>
          </a:p>
        </p:txBody>
      </p:sp>
    </p:spTree>
    <p:extLst>
      <p:ext uri="{BB962C8B-B14F-4D97-AF65-F5344CB8AC3E}">
        <p14:creationId xmlns:p14="http://schemas.microsoft.com/office/powerpoint/2010/main" val="3849968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Philip answered him, “It would take </a:t>
            </a:r>
            <a:r>
              <a:rPr lang="en-US" sz="3800" dirty="0">
                <a:solidFill>
                  <a:schemeClr val="bg1"/>
                </a:solidFill>
                <a:latin typeface="Calibri Light" panose="020F0302020204030204" pitchFamily="34" charset="0"/>
                <a:cs typeface="Calibri Light" panose="020F0302020204030204" pitchFamily="34" charset="0"/>
              </a:rPr>
              <a:t>eight months’ wages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to buy enough bread for each one to have a bite!”</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FD981F10-8378-A2D9-7DA8-79685759AB44}"/>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C77B9B10-DC70-2E83-78A4-515A6012AE0D}"/>
              </a:ext>
            </a:extLst>
          </p:cNvPr>
          <p:cNvSpPr txBox="1">
            <a:spLocks noChangeArrowheads="1"/>
          </p:cNvSpPr>
          <p:nvPr/>
        </p:nvSpPr>
        <p:spPr bwMode="auto">
          <a:xfrm>
            <a:off x="423034" y="3100696"/>
            <a:ext cx="11438715" cy="215751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cs typeface="Calibri Light" panose="020F0302020204030204" pitchFamily="34" charset="0"/>
              </a:rPr>
              <a:t>Phillip sounds stressed out</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Phillip was a pragmatist. </a:t>
            </a:r>
          </a:p>
          <a:p>
            <a:pPr marL="922338" lvl="4">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Cost to feed one person x 20,000 people ≠ How much we have.</a:t>
            </a:r>
          </a:p>
        </p:txBody>
      </p:sp>
    </p:spTree>
    <p:extLst>
      <p:ext uri="{BB962C8B-B14F-4D97-AF65-F5344CB8AC3E}">
        <p14:creationId xmlns:p14="http://schemas.microsoft.com/office/powerpoint/2010/main" val="1521800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Philip answered him, “It would take </a:t>
            </a:r>
            <a:r>
              <a:rPr lang="en-US" sz="3800" dirty="0">
                <a:solidFill>
                  <a:schemeClr val="bg1"/>
                </a:solidFill>
                <a:latin typeface="Calibri Light" panose="020F0302020204030204" pitchFamily="34" charset="0"/>
                <a:cs typeface="Calibri Light" panose="020F0302020204030204" pitchFamily="34" charset="0"/>
              </a:rPr>
              <a:t>eight months’ wages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to buy enough bread for each one to have a bite!”</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FD981F10-8378-A2D9-7DA8-79685759AB44}"/>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C77B9B10-DC70-2E83-78A4-515A6012AE0D}"/>
              </a:ext>
            </a:extLst>
          </p:cNvPr>
          <p:cNvSpPr txBox="1">
            <a:spLocks noChangeArrowheads="1"/>
          </p:cNvSpPr>
          <p:nvPr/>
        </p:nvSpPr>
        <p:spPr bwMode="auto">
          <a:xfrm>
            <a:off x="423034" y="3100696"/>
            <a:ext cx="11438715" cy="323165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cs typeface="Calibri Light" panose="020F0302020204030204" pitchFamily="34" charset="0"/>
              </a:rPr>
              <a:t>Phillip sounds stressed out</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Phillip was a pragmatist. </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saw overwhelming need, looked to himself, and became aware of his inadequacy.</a:t>
            </a:r>
          </a:p>
          <a:p>
            <a:pPr marL="928688" lvl="3" indent="-465138">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Even though Philip has a realistic picture of this situation, he was missing one variable in his equation. </a:t>
            </a:r>
          </a:p>
        </p:txBody>
      </p:sp>
    </p:spTree>
    <p:extLst>
      <p:ext uri="{BB962C8B-B14F-4D97-AF65-F5344CB8AC3E}">
        <p14:creationId xmlns:p14="http://schemas.microsoft.com/office/powerpoint/2010/main" val="169874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a:t>
            </a:r>
            <a:r>
              <a:rPr lang="en-US" sz="3800" dirty="0">
                <a:solidFill>
                  <a:schemeClr val="bg1"/>
                </a:solidFill>
                <a:latin typeface="Calibri Light" panose="020F0302020204030204" pitchFamily="34" charset="0"/>
                <a:cs typeface="Calibri Light" panose="020F0302020204030204" pitchFamily="34" charset="0"/>
              </a:rPr>
              <a:t> 	Philip answered him, “It would take eight months’ wages to buy enough bread for each one to have a bite!”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a:t>
            </a:r>
            <a:r>
              <a:rPr lang="en-US" sz="3800" dirty="0">
                <a:solidFill>
                  <a:schemeClr val="bg1"/>
                </a:solidFill>
                <a:latin typeface="Calibri Light" panose="020F0302020204030204" pitchFamily="34" charset="0"/>
                <a:cs typeface="Calibri Light" panose="020F0302020204030204" pitchFamily="34" charset="0"/>
              </a:rPr>
              <a:t> 	Another of his disciples, Andrew, Simon Peter’s brother, spoke up,</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a:t>
            </a:r>
            <a:r>
              <a:rPr lang="en-US" sz="3800" dirty="0">
                <a:solidFill>
                  <a:schemeClr val="bg1"/>
                </a:solidFill>
                <a:latin typeface="Calibri Light" panose="020F0302020204030204" pitchFamily="34" charset="0"/>
                <a:cs typeface="Calibri Light" panose="020F0302020204030204" pitchFamily="34" charset="0"/>
              </a:rPr>
              <a:t> 	“Here is a boy with five small barley loaves and two small fish…</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6945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50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a:t>
            </a:r>
            <a:r>
              <a:rPr lang="en-US" sz="3800" dirty="0">
                <a:solidFill>
                  <a:schemeClr val="bg1"/>
                </a:solidFill>
                <a:latin typeface="Calibri Light" panose="020F0302020204030204" pitchFamily="34" charset="0"/>
                <a:cs typeface="Calibri Light" panose="020F0302020204030204" pitchFamily="34" charset="0"/>
              </a:rPr>
              <a:t> 	Philip answered him, “It would take eight months’ wages to buy enough bread for each one to have a bite!”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a:t>
            </a:r>
            <a:r>
              <a:rPr lang="en-US" sz="3800" dirty="0">
                <a:solidFill>
                  <a:schemeClr val="bg1"/>
                </a:solidFill>
                <a:latin typeface="Calibri Light" panose="020F0302020204030204" pitchFamily="34" charset="0"/>
                <a:cs typeface="Calibri Light" panose="020F0302020204030204" pitchFamily="34" charset="0"/>
              </a:rPr>
              <a:t> 	Another of his disciples, Andrew, Simon Peter’s brother, spoke up,</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a:t>
            </a:r>
            <a:r>
              <a:rPr lang="en-US" sz="3800" dirty="0">
                <a:solidFill>
                  <a:schemeClr val="bg1"/>
                </a:solidFill>
                <a:latin typeface="Calibri Light" panose="020F0302020204030204" pitchFamily="34" charset="0"/>
                <a:cs typeface="Calibri Light" panose="020F0302020204030204" pitchFamily="34" charset="0"/>
              </a:rPr>
              <a:t> 	“Here is a boy with five small barley loaves and two small fish…</a:t>
            </a:r>
          </a:p>
          <a:p>
            <a:pPr marL="576263" indent="-576263">
              <a:lnSpc>
                <a:spcPct val="90000"/>
              </a:lnSpc>
            </a:pPr>
            <a:r>
              <a:rPr lang="en-US" sz="3800" dirty="0">
                <a:solidFill>
                  <a:schemeClr val="bg1"/>
                </a:solidFill>
                <a:latin typeface="Calibri Light" panose="020F0302020204030204" pitchFamily="34" charset="0"/>
                <a:cs typeface="Calibri Light" panose="020F0302020204030204" pitchFamily="34" charset="0"/>
              </a:rPr>
              <a:t>	But how far will they go among so many?”</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00247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a:t>
            </a:r>
            <a:r>
              <a:rPr lang="en-US" sz="3800" dirty="0">
                <a:solidFill>
                  <a:schemeClr val="bg1"/>
                </a:solidFill>
                <a:latin typeface="Calibri Light" panose="020F0302020204030204" pitchFamily="34" charset="0"/>
                <a:cs typeface="Calibri Light" panose="020F0302020204030204" pitchFamily="34" charset="0"/>
              </a:rPr>
              <a:t> 	Jesus said, “Have the people sit down.”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11</a:t>
            </a:r>
            <a:r>
              <a:rPr lang="en-US" sz="3800" dirty="0">
                <a:solidFill>
                  <a:schemeClr val="bg1"/>
                </a:solidFill>
                <a:latin typeface="Calibri Light" panose="020F0302020204030204" pitchFamily="34" charset="0"/>
                <a:cs typeface="Calibri Light" panose="020F0302020204030204" pitchFamily="34" charset="0"/>
              </a:rPr>
              <a:t> 	Jesus then took the loaves, gave thanks, and distributed to those who were seated as much as they wanted. He did the same with the fish.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31140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Some time after this, Jesus crossed to the far shore of the Sea of Galilee,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a:t>
            </a:r>
            <a:r>
              <a:rPr lang="en-US" sz="3800" dirty="0">
                <a:solidFill>
                  <a:schemeClr val="bg1"/>
                </a:solidFill>
                <a:latin typeface="Calibri Light" panose="020F0302020204030204" pitchFamily="34" charset="0"/>
                <a:cs typeface="Calibri Light" panose="020F0302020204030204" pitchFamily="34" charset="0"/>
              </a:rPr>
              <a:t> 	and a great crowd of people followed him because they saw the signs he had performed by healing the sick.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a:t>
            </a:r>
            <a:r>
              <a:rPr lang="en-US" sz="3800" dirty="0">
                <a:solidFill>
                  <a:schemeClr val="bg1"/>
                </a:solidFill>
                <a:latin typeface="Calibri Light" panose="020F0302020204030204" pitchFamily="34" charset="0"/>
                <a:cs typeface="Calibri Light" panose="020F0302020204030204" pitchFamily="34" charset="0"/>
              </a:rPr>
              <a:t> 	Then Jesus went up on a mountainside and sat down with his disciples.</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35578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Jesus said, “Have the people sit down.” </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11</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cs typeface="Calibri Light" panose="020F0302020204030204" pitchFamily="34" charset="0"/>
              </a:rPr>
              <a:t>Jesus then took the loaves, gave thanks, and distributed to those who were seated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as much as they wanted. He did the same with the fish.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61792AF0-2222-C87E-278E-367F5BB81B2F}"/>
              </a:ext>
            </a:extLst>
          </p:cNvPr>
          <p:cNvSpPr>
            <a:spLocks noChangeArrowheads="1"/>
          </p:cNvSpPr>
          <p:nvPr/>
        </p:nvSpPr>
        <p:spPr bwMode="auto">
          <a:xfrm>
            <a:off x="311771" y="2872751"/>
            <a:ext cx="11568457" cy="243296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E63C9F6D-965B-BE00-31A4-7FC75B828E10}"/>
              </a:ext>
            </a:extLst>
          </p:cNvPr>
          <p:cNvSpPr txBox="1">
            <a:spLocks noChangeArrowheads="1"/>
          </p:cNvSpPr>
          <p:nvPr/>
        </p:nvSpPr>
        <p:spPr bwMode="auto">
          <a:xfrm>
            <a:off x="506054" y="2990470"/>
            <a:ext cx="11469476" cy="219752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Mark 6:41: “Taking the five loaves and the two fish and looking up to heaven, he gave thanks and broke the loaves. Then he gave them to his disciples to distribute to the people.” </a:t>
            </a:r>
          </a:p>
        </p:txBody>
      </p:sp>
      <p:sp>
        <p:nvSpPr>
          <p:cNvPr id="4" name="Rectangle 3">
            <a:extLst>
              <a:ext uri="{FF2B5EF4-FFF2-40B4-BE49-F238E27FC236}">
                <a16:creationId xmlns:a16="http://schemas.microsoft.com/office/drawing/2014/main" id="{2C23DB26-6DC2-DA12-6429-CA6E33875AC0}"/>
              </a:ext>
            </a:extLst>
          </p:cNvPr>
          <p:cNvSpPr>
            <a:spLocks noChangeArrowheads="1"/>
          </p:cNvSpPr>
          <p:nvPr/>
        </p:nvSpPr>
        <p:spPr bwMode="auto">
          <a:xfrm>
            <a:off x="533401" y="5391584"/>
            <a:ext cx="11537430" cy="14523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5591F642-1786-1D1E-C9FD-1611214EA43A}"/>
              </a:ext>
            </a:extLst>
          </p:cNvPr>
          <p:cNvSpPr txBox="1">
            <a:spLocks noChangeArrowheads="1"/>
          </p:cNvSpPr>
          <p:nvPr/>
        </p:nvSpPr>
        <p:spPr bwMode="auto">
          <a:xfrm>
            <a:off x="632116" y="5798761"/>
            <a:ext cx="11438715" cy="757130"/>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illustrates the principle of human agency </a:t>
            </a:r>
          </a:p>
        </p:txBody>
      </p:sp>
    </p:spTree>
    <p:extLst>
      <p:ext uri="{BB962C8B-B14F-4D97-AF65-F5344CB8AC3E}">
        <p14:creationId xmlns:p14="http://schemas.microsoft.com/office/powerpoint/2010/main" val="174391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12</a:t>
            </a:r>
            <a:r>
              <a:rPr lang="en-US" sz="3800" dirty="0">
                <a:solidFill>
                  <a:schemeClr val="bg1"/>
                </a:solidFill>
                <a:latin typeface="Calibri Light" panose="020F0302020204030204" pitchFamily="34" charset="0"/>
                <a:cs typeface="Calibri Light" panose="020F0302020204030204" pitchFamily="34" charset="0"/>
              </a:rPr>
              <a:t> 	When they had all had enough to eat, he said to his disciples, “Gather the pieces that are left over. Let nothing be wasted.”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CBDDD03B-51F9-CAAF-32A0-8590C58C84B6}"/>
              </a:ext>
            </a:extLst>
          </p:cNvPr>
          <p:cNvSpPr>
            <a:spLocks noChangeArrowheads="1"/>
          </p:cNvSpPr>
          <p:nvPr/>
        </p:nvSpPr>
        <p:spPr bwMode="auto">
          <a:xfrm>
            <a:off x="337458" y="2966618"/>
            <a:ext cx="10122186" cy="105047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A36965E-8294-8637-FEF2-7EDC679816D5}"/>
              </a:ext>
            </a:extLst>
          </p:cNvPr>
          <p:cNvSpPr txBox="1">
            <a:spLocks noChangeArrowheads="1"/>
          </p:cNvSpPr>
          <p:nvPr/>
        </p:nvSpPr>
        <p:spPr bwMode="auto">
          <a:xfrm>
            <a:off x="374729" y="3167962"/>
            <a:ext cx="10035579" cy="61863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Matthew 14:20: “They all ate and were satisfied.” </a:t>
            </a:r>
          </a:p>
        </p:txBody>
      </p:sp>
      <p:sp>
        <p:nvSpPr>
          <p:cNvPr id="4" name="Rectangle 3">
            <a:extLst>
              <a:ext uri="{FF2B5EF4-FFF2-40B4-BE49-F238E27FC236}">
                <a16:creationId xmlns:a16="http://schemas.microsoft.com/office/drawing/2014/main" id="{876A807E-9E30-BBC8-DB47-CA564D2B78A5}"/>
              </a:ext>
            </a:extLst>
          </p:cNvPr>
          <p:cNvSpPr>
            <a:spLocks noChangeArrowheads="1"/>
          </p:cNvSpPr>
          <p:nvPr/>
        </p:nvSpPr>
        <p:spPr bwMode="auto">
          <a:xfrm>
            <a:off x="832758" y="3852171"/>
            <a:ext cx="10401300" cy="146549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CE86518A-807B-4FD0-9E0C-8003C13B92D1}"/>
              </a:ext>
            </a:extLst>
          </p:cNvPr>
          <p:cNvSpPr txBox="1">
            <a:spLocks noChangeArrowheads="1"/>
          </p:cNvSpPr>
          <p:nvPr/>
        </p:nvSpPr>
        <p:spPr bwMode="auto">
          <a:xfrm>
            <a:off x="870029" y="4020857"/>
            <a:ext cx="10312305"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was a metaphor for how Jesus wants to meet our deepest needs. </a:t>
            </a:r>
          </a:p>
        </p:txBody>
      </p:sp>
      <p:sp>
        <p:nvSpPr>
          <p:cNvPr id="6" name="Rectangle 5">
            <a:extLst>
              <a:ext uri="{FF2B5EF4-FFF2-40B4-BE49-F238E27FC236}">
                <a16:creationId xmlns:a16="http://schemas.microsoft.com/office/drawing/2014/main" id="{9C0D921E-887B-3CA6-49BB-6E168F5ADED4}"/>
              </a:ext>
            </a:extLst>
          </p:cNvPr>
          <p:cNvSpPr>
            <a:spLocks noChangeArrowheads="1"/>
          </p:cNvSpPr>
          <p:nvPr/>
        </p:nvSpPr>
        <p:spPr bwMode="auto">
          <a:xfrm>
            <a:off x="1587891" y="5096952"/>
            <a:ext cx="10401300" cy="146549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77717C8E-9D92-D65F-99E6-E8C35A289B85}"/>
              </a:ext>
            </a:extLst>
          </p:cNvPr>
          <p:cNvSpPr txBox="1">
            <a:spLocks noChangeArrowheads="1"/>
          </p:cNvSpPr>
          <p:nvPr/>
        </p:nvSpPr>
        <p:spPr bwMode="auto">
          <a:xfrm>
            <a:off x="1625162" y="5265638"/>
            <a:ext cx="10312305"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6:35: I am the bread of life. He who comes to me will never go hungry </a:t>
            </a:r>
          </a:p>
        </p:txBody>
      </p:sp>
    </p:spTree>
    <p:extLst>
      <p:ext uri="{BB962C8B-B14F-4D97-AF65-F5344CB8AC3E}">
        <p14:creationId xmlns:p14="http://schemas.microsoft.com/office/powerpoint/2010/main" val="417463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12</a:t>
            </a:r>
            <a:r>
              <a:rPr lang="en-US" sz="3800" dirty="0">
                <a:solidFill>
                  <a:schemeClr val="bg1"/>
                </a:solidFill>
                <a:latin typeface="Calibri Light" panose="020F0302020204030204" pitchFamily="34" charset="0"/>
                <a:cs typeface="Calibri Light" panose="020F0302020204030204" pitchFamily="34" charset="0"/>
              </a:rPr>
              <a:t> 	When they had all had enough to eat, he said to his disciples, “Gather the pieces that are left over. Let nothing be wasted.”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13</a:t>
            </a:r>
            <a:r>
              <a:rPr lang="en-US" sz="3800" dirty="0">
                <a:solidFill>
                  <a:schemeClr val="bg1"/>
                </a:solidFill>
                <a:latin typeface="Calibri Light" panose="020F0302020204030204" pitchFamily="34" charset="0"/>
                <a:cs typeface="Calibri Light" panose="020F0302020204030204" pitchFamily="34" charset="0"/>
              </a:rPr>
              <a:t> 	So they gathered them and filled twelve baskets with the pieces of the five barley loaves left over by those who had eaten.</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457954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12</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When they had all had enough to eat, he said to his disciples, “Gather the pieces that are left over. Let nothing be wasted.” </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13</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So they gathered them and </a:t>
            </a:r>
            <a:r>
              <a:rPr lang="en-US" sz="3800" dirty="0">
                <a:solidFill>
                  <a:schemeClr val="bg1"/>
                </a:solidFill>
                <a:latin typeface="Calibri Light" panose="020F0302020204030204" pitchFamily="34" charset="0"/>
                <a:cs typeface="Calibri Light" panose="020F0302020204030204" pitchFamily="34" charset="0"/>
              </a:rPr>
              <a:t>filled twelve baskets with the pieces of the five barley loaves left over by those who had eaten.</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B7EDE1DC-C4C0-2D3C-4635-602BDCDE8742}"/>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C5A18998-7AFF-143F-2E1D-75911F89C8B1}"/>
              </a:ext>
            </a:extLst>
          </p:cNvPr>
          <p:cNvSpPr txBox="1">
            <a:spLocks noChangeArrowheads="1"/>
          </p:cNvSpPr>
          <p:nvPr/>
        </p:nvSpPr>
        <p:spPr bwMode="auto">
          <a:xfrm>
            <a:off x="423034" y="3100696"/>
            <a:ext cx="11438715" cy="2628412"/>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When we serve God…</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feel satisfied. </a:t>
            </a:r>
          </a:p>
          <a:p>
            <a:pPr marL="981075">
              <a:lnSpc>
                <a:spcPct val="90000"/>
              </a:lnSpc>
              <a:spcAft>
                <a:spcPts val="600"/>
              </a:spcAft>
              <a:buSzPct val="100000"/>
            </a:pPr>
            <a:r>
              <a:rPr lang="en-US" sz="3400" dirty="0">
                <a:solidFill>
                  <a:schemeClr val="bg1"/>
                </a:solidFill>
                <a:latin typeface="Calibri Light" panose="020F0302020204030204" pitchFamily="34" charset="0"/>
                <a:cs typeface="Calibri Light" panose="020F0302020204030204" pitchFamily="34" charset="0"/>
              </a:rPr>
              <a:t>John 4:32-34: “I have food to eat that you do not know about…My food is to do the will of Him who sent Me and to accomplish His work.”</a:t>
            </a:r>
          </a:p>
        </p:txBody>
      </p:sp>
    </p:spTree>
    <p:extLst>
      <p:ext uri="{BB962C8B-B14F-4D97-AF65-F5344CB8AC3E}">
        <p14:creationId xmlns:p14="http://schemas.microsoft.com/office/powerpoint/2010/main" val="233880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12</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When they had all had enough to eat, he said to his disciples, “Gather the pieces that are left over. Let nothing be wasted.” </a:t>
            </a:r>
          </a:p>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13</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So they gathered them and </a:t>
            </a:r>
            <a:r>
              <a:rPr lang="en-US" sz="3800" dirty="0">
                <a:solidFill>
                  <a:schemeClr val="bg1"/>
                </a:solidFill>
                <a:latin typeface="Calibri Light" panose="020F0302020204030204" pitchFamily="34" charset="0"/>
                <a:cs typeface="Calibri Light" panose="020F0302020204030204" pitchFamily="34" charset="0"/>
              </a:rPr>
              <a:t>filled twelve baskets with the pieces of the five barley loaves left over by those who had eaten.</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B7EDE1DC-C4C0-2D3C-4635-602BDCDE8742}"/>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C5A18998-7AFF-143F-2E1D-75911F89C8B1}"/>
              </a:ext>
            </a:extLst>
          </p:cNvPr>
          <p:cNvSpPr txBox="1">
            <a:spLocks noChangeArrowheads="1"/>
          </p:cNvSpPr>
          <p:nvPr/>
        </p:nvSpPr>
        <p:spPr bwMode="auto">
          <a:xfrm>
            <a:off x="423034" y="3100696"/>
            <a:ext cx="11438715" cy="170046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When we serve God…</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feel satisfied.</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grow spiritually. </a:t>
            </a:r>
          </a:p>
        </p:txBody>
      </p:sp>
    </p:spTree>
    <p:extLst>
      <p:ext uri="{BB962C8B-B14F-4D97-AF65-F5344CB8AC3E}">
        <p14:creationId xmlns:p14="http://schemas.microsoft.com/office/powerpoint/2010/main" val="1563914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Application</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God wants to fill your spiritual hunger.</a:t>
            </a:r>
          </a:p>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God wants to give you a fulfilling life through serving him and others.</a:t>
            </a:r>
          </a:p>
          <a:p>
            <a:pPr marL="1157288" indent="-563563">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He has prepared good works for us to carry out. </a:t>
            </a:r>
          </a:p>
          <a:p>
            <a:pPr marL="465138" indent="-465138">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2" name="Rectangle 1">
            <a:extLst>
              <a:ext uri="{FF2B5EF4-FFF2-40B4-BE49-F238E27FC236}">
                <a16:creationId xmlns:a16="http://schemas.microsoft.com/office/drawing/2014/main" id="{C4CCAD2A-D53A-F303-A690-2FB918D424C6}"/>
              </a:ext>
            </a:extLst>
          </p:cNvPr>
          <p:cNvSpPr>
            <a:spLocks noChangeArrowheads="1"/>
          </p:cNvSpPr>
          <p:nvPr/>
        </p:nvSpPr>
        <p:spPr bwMode="auto">
          <a:xfrm>
            <a:off x="349973" y="3429000"/>
            <a:ext cx="11568457" cy="292281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64CD2B3-4D18-DD6E-AAAD-E3D5572E4C8E}"/>
              </a:ext>
            </a:extLst>
          </p:cNvPr>
          <p:cNvSpPr txBox="1">
            <a:spLocks noChangeArrowheads="1"/>
          </p:cNvSpPr>
          <p:nvPr/>
        </p:nvSpPr>
        <p:spPr bwMode="auto">
          <a:xfrm>
            <a:off x="387245" y="3516041"/>
            <a:ext cx="11469476" cy="272382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6:5-6: ‘Jesus, lifting up His eyes and seeing that a large crowd was coming to Him, said to Philip, “Where are we to buy bread, so that these may eat?” This He was saying to test him, for He Himself knew what He was intending to do. </a:t>
            </a:r>
          </a:p>
        </p:txBody>
      </p:sp>
    </p:spTree>
    <p:extLst>
      <p:ext uri="{BB962C8B-B14F-4D97-AF65-F5344CB8AC3E}">
        <p14:creationId xmlns:p14="http://schemas.microsoft.com/office/powerpoint/2010/main" val="257552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Application</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God wants to fill your spiritual hunger.</a:t>
            </a:r>
          </a:p>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God wants to give you a fulfilling life through serving him and others.</a:t>
            </a:r>
          </a:p>
          <a:p>
            <a:pPr marL="1157288" indent="-563563">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He has prepared good works for us to carry out.</a:t>
            </a:r>
          </a:p>
          <a:p>
            <a:pPr marL="1157288" indent="-563563">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Every person God puts in my life creates opportunities to serve.  </a:t>
            </a:r>
          </a:p>
          <a:p>
            <a:pPr marL="1157288" indent="-563563">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Jesus calls us to share the life-giving message with others.</a:t>
            </a:r>
          </a:p>
          <a:p>
            <a:pPr marL="465138" indent="-465138">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71349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Application</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God is less concerned with your ability, and more concerned about your availability. </a:t>
            </a:r>
          </a:p>
        </p:txBody>
      </p:sp>
      <p:sp>
        <p:nvSpPr>
          <p:cNvPr id="2" name="Rectangle 1">
            <a:extLst>
              <a:ext uri="{FF2B5EF4-FFF2-40B4-BE49-F238E27FC236}">
                <a16:creationId xmlns:a16="http://schemas.microsoft.com/office/drawing/2014/main" id="{30C5A2E9-E2CD-47C4-481B-71AF99D98998}"/>
              </a:ext>
            </a:extLst>
          </p:cNvPr>
          <p:cNvSpPr>
            <a:spLocks noChangeArrowheads="1"/>
          </p:cNvSpPr>
          <p:nvPr/>
        </p:nvSpPr>
        <p:spPr bwMode="auto">
          <a:xfrm>
            <a:off x="381000" y="2467543"/>
            <a:ext cx="11537430" cy="26149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45C45FC-229B-E9EC-8738-867491A5E194}"/>
              </a:ext>
            </a:extLst>
          </p:cNvPr>
          <p:cNvSpPr txBox="1">
            <a:spLocks noChangeArrowheads="1"/>
          </p:cNvSpPr>
          <p:nvPr/>
        </p:nvSpPr>
        <p:spPr bwMode="auto">
          <a:xfrm>
            <a:off x="423034" y="2620580"/>
            <a:ext cx="11438715" cy="218521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Those who look to the need and then to themselves,</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Feel deep inadequacy.</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Feel overwhelmed and fixate on how the task seems impossible. </a:t>
            </a:r>
            <a:endParaRPr lang="en-US" sz="34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826619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Application</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God is less concerned with your ability, and more concerned about your availability. </a:t>
            </a:r>
          </a:p>
        </p:txBody>
      </p:sp>
      <p:sp>
        <p:nvSpPr>
          <p:cNvPr id="2" name="Rectangle 1">
            <a:extLst>
              <a:ext uri="{FF2B5EF4-FFF2-40B4-BE49-F238E27FC236}">
                <a16:creationId xmlns:a16="http://schemas.microsoft.com/office/drawing/2014/main" id="{30C5A2E9-E2CD-47C4-481B-71AF99D98998}"/>
              </a:ext>
            </a:extLst>
          </p:cNvPr>
          <p:cNvSpPr>
            <a:spLocks noChangeArrowheads="1"/>
          </p:cNvSpPr>
          <p:nvPr/>
        </p:nvSpPr>
        <p:spPr bwMode="auto">
          <a:xfrm>
            <a:off x="381000" y="2467543"/>
            <a:ext cx="11537430" cy="261029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45C45FC-229B-E9EC-8738-867491A5E194}"/>
              </a:ext>
            </a:extLst>
          </p:cNvPr>
          <p:cNvSpPr txBox="1">
            <a:spLocks noChangeArrowheads="1"/>
          </p:cNvSpPr>
          <p:nvPr/>
        </p:nvSpPr>
        <p:spPr bwMode="auto">
          <a:xfrm>
            <a:off x="423034" y="2620580"/>
            <a:ext cx="11438715" cy="218521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Those who look to Jesus in these moments,</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Tend to be hopeful and see possibilities of what God could do.</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Learn that their adequacy comes from Christ. </a:t>
            </a:r>
            <a:endParaRPr lang="en-US" sz="3400" dirty="0">
              <a:solidFill>
                <a:schemeClr val="bg1"/>
              </a:solidFill>
              <a:latin typeface="Calibri Light" panose="020F030202020403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FA116836-CAA5-D06C-A711-77A678B8C4B8}"/>
              </a:ext>
            </a:extLst>
          </p:cNvPr>
          <p:cNvSpPr>
            <a:spLocks noChangeArrowheads="1"/>
          </p:cNvSpPr>
          <p:nvPr/>
        </p:nvSpPr>
        <p:spPr bwMode="auto">
          <a:xfrm>
            <a:off x="895350" y="4805794"/>
            <a:ext cx="11167696" cy="188892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175F5143-3839-3AE0-2242-A002692C41B0}"/>
              </a:ext>
            </a:extLst>
          </p:cNvPr>
          <p:cNvSpPr txBox="1">
            <a:spLocks noChangeArrowheads="1"/>
          </p:cNvSpPr>
          <p:nvPr/>
        </p:nvSpPr>
        <p:spPr bwMode="auto">
          <a:xfrm>
            <a:off x="948950" y="4909164"/>
            <a:ext cx="11072144"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2 Corinthians 3:4-5: Such confidence we have through Christ…Not that we are competent in ourselves…but our competence comes from God.” </a:t>
            </a:r>
          </a:p>
        </p:txBody>
      </p:sp>
    </p:spTree>
    <p:extLst>
      <p:ext uri="{BB962C8B-B14F-4D97-AF65-F5344CB8AC3E}">
        <p14:creationId xmlns:p14="http://schemas.microsoft.com/office/powerpoint/2010/main" val="3782787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Some time after this, Jesus crossed to the far shore of the Sea of Galilee,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a:t>
            </a:r>
            <a:r>
              <a:rPr lang="en-US" sz="3800" dirty="0">
                <a:solidFill>
                  <a:schemeClr val="bg1"/>
                </a:solidFill>
                <a:latin typeface="Calibri Light" panose="020F0302020204030204" pitchFamily="34" charset="0"/>
                <a:cs typeface="Calibri Light" panose="020F0302020204030204" pitchFamily="34" charset="0"/>
              </a:rPr>
              <a:t> 	and a great crowd of people followed him because they saw the signs he had performed by healing the sick.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a:t>
            </a:r>
            <a:r>
              <a:rPr lang="en-US" sz="3800" dirty="0">
                <a:solidFill>
                  <a:schemeClr val="bg1"/>
                </a:solidFill>
                <a:latin typeface="Calibri Light" panose="020F0302020204030204" pitchFamily="34" charset="0"/>
                <a:cs typeface="Calibri Light" panose="020F0302020204030204" pitchFamily="34" charset="0"/>
              </a:rPr>
              <a:t> 	Then Jesus went up on a mountainside and sat down with his disciples.</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7BAF1FDE-9A03-0075-F8E1-003AED23BB82}"/>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F8C75C1-1896-C927-5CC1-D229DB8E75A7}"/>
              </a:ext>
            </a:extLst>
          </p:cNvPr>
          <p:cNvSpPr txBox="1">
            <a:spLocks noChangeArrowheads="1"/>
          </p:cNvSpPr>
          <p:nvPr/>
        </p:nvSpPr>
        <p:spPr bwMode="auto">
          <a:xfrm>
            <a:off x="423034" y="3100696"/>
            <a:ext cx="11438715" cy="215751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Earlier…</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sent the disciples out on a mission. </a:t>
            </a:r>
          </a:p>
          <a:p>
            <a:pPr marL="981075">
              <a:lnSpc>
                <a:spcPct val="90000"/>
              </a:lnSpc>
              <a:spcAft>
                <a:spcPts val="600"/>
              </a:spcAft>
              <a:buSzPct val="100000"/>
            </a:pPr>
            <a:r>
              <a:rPr lang="en-US" sz="3400" dirty="0">
                <a:solidFill>
                  <a:schemeClr val="bg1"/>
                </a:solidFill>
                <a:latin typeface="Calibri Light" panose="020F0302020204030204" pitchFamily="34" charset="0"/>
                <a:cs typeface="Calibri Light" panose="020F0302020204030204" pitchFamily="34" charset="0"/>
              </a:rPr>
              <a:t>Mark 6:30-34: “The apostles gathered around Jesus and reported to him all they had done and taught. </a:t>
            </a:r>
          </a:p>
        </p:txBody>
      </p:sp>
    </p:spTree>
    <p:extLst>
      <p:ext uri="{BB962C8B-B14F-4D97-AF65-F5344CB8AC3E}">
        <p14:creationId xmlns:p14="http://schemas.microsoft.com/office/powerpoint/2010/main" val="368155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Some time after this, Jesus crossed to the far shore of the Sea of Galilee,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a:t>
            </a:r>
            <a:r>
              <a:rPr lang="en-US" sz="3800" dirty="0">
                <a:solidFill>
                  <a:schemeClr val="bg1"/>
                </a:solidFill>
                <a:latin typeface="Calibri Light" panose="020F0302020204030204" pitchFamily="34" charset="0"/>
                <a:cs typeface="Calibri Light" panose="020F0302020204030204" pitchFamily="34" charset="0"/>
              </a:rPr>
              <a:t> 	and a great crowd of people followed him because they saw the signs he had performed by healing the sick.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a:t>
            </a:r>
            <a:r>
              <a:rPr lang="en-US" sz="3800" dirty="0">
                <a:solidFill>
                  <a:schemeClr val="bg1"/>
                </a:solidFill>
                <a:latin typeface="Calibri Light" panose="020F0302020204030204" pitchFamily="34" charset="0"/>
                <a:cs typeface="Calibri Light" panose="020F0302020204030204" pitchFamily="34" charset="0"/>
              </a:rPr>
              <a:t> 	Then Jesus went up on a mountainside and sat down with his disciples.</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7BAF1FDE-9A03-0075-F8E1-003AED23BB82}"/>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F8C75C1-1896-C927-5CC1-D229DB8E75A7}"/>
              </a:ext>
            </a:extLst>
          </p:cNvPr>
          <p:cNvSpPr txBox="1">
            <a:spLocks noChangeArrowheads="1"/>
          </p:cNvSpPr>
          <p:nvPr/>
        </p:nvSpPr>
        <p:spPr bwMode="auto">
          <a:xfrm>
            <a:off x="423034" y="3100696"/>
            <a:ext cx="11438715" cy="309931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Earlier…</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sent the disciples out on a mission. </a:t>
            </a:r>
          </a:p>
          <a:p>
            <a:pPr marL="981075">
              <a:lnSpc>
                <a:spcPct val="90000"/>
              </a:lnSpc>
              <a:spcAft>
                <a:spcPts val="600"/>
              </a:spcAft>
              <a:buSzPct val="100000"/>
            </a:pPr>
            <a:r>
              <a:rPr lang="en-US" sz="3400" dirty="0">
                <a:solidFill>
                  <a:schemeClr val="bg1"/>
                </a:solidFill>
                <a:latin typeface="Calibri Light" panose="020F0302020204030204" pitchFamily="34" charset="0"/>
                <a:cs typeface="Calibri Light" panose="020F0302020204030204" pitchFamily="34" charset="0"/>
              </a:rPr>
              <a:t>Mark 6:30-34: ‘Then, because so many people were coming and going that they did not even have a chance to eat, he said to them, “Come with me by yourselves to a quiet place and get some rest.”’ </a:t>
            </a:r>
          </a:p>
        </p:txBody>
      </p:sp>
    </p:spTree>
    <p:extLst>
      <p:ext uri="{BB962C8B-B14F-4D97-AF65-F5344CB8AC3E}">
        <p14:creationId xmlns:p14="http://schemas.microsoft.com/office/powerpoint/2010/main" val="2576212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Some time after this, Jesus crossed to the far shore of the Sea of Galilee,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a:t>
            </a:r>
            <a:r>
              <a:rPr lang="en-US" sz="3800" dirty="0">
                <a:solidFill>
                  <a:schemeClr val="bg1"/>
                </a:solidFill>
                <a:latin typeface="Calibri Light" panose="020F0302020204030204" pitchFamily="34" charset="0"/>
                <a:cs typeface="Calibri Light" panose="020F0302020204030204" pitchFamily="34" charset="0"/>
              </a:rPr>
              <a:t> 	and a great crowd of people followed him because they saw the signs he had performed by healing the sick.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a:t>
            </a:r>
            <a:r>
              <a:rPr lang="en-US" sz="3800" dirty="0">
                <a:solidFill>
                  <a:schemeClr val="bg1"/>
                </a:solidFill>
                <a:latin typeface="Calibri Light" panose="020F0302020204030204" pitchFamily="34" charset="0"/>
                <a:cs typeface="Calibri Light" panose="020F0302020204030204" pitchFamily="34" charset="0"/>
              </a:rPr>
              <a:t> 	Then Jesus went up on a mountainside and sat down with his disciples.</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7BAF1FDE-9A03-0075-F8E1-003AED23BB82}"/>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F8C75C1-1896-C927-5CC1-D229DB8E75A7}"/>
              </a:ext>
            </a:extLst>
          </p:cNvPr>
          <p:cNvSpPr txBox="1">
            <a:spLocks noChangeArrowheads="1"/>
          </p:cNvSpPr>
          <p:nvPr/>
        </p:nvSpPr>
        <p:spPr bwMode="auto">
          <a:xfrm>
            <a:off x="423034" y="3100696"/>
            <a:ext cx="11438715" cy="309931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Earlier…</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sent the disciples out on a mission. </a:t>
            </a:r>
          </a:p>
          <a:p>
            <a:pPr marL="981075">
              <a:lnSpc>
                <a:spcPct val="90000"/>
              </a:lnSpc>
              <a:spcAft>
                <a:spcPts val="600"/>
              </a:spcAft>
              <a:buSzPct val="100000"/>
            </a:pPr>
            <a:r>
              <a:rPr lang="en-US" sz="3400" dirty="0">
                <a:solidFill>
                  <a:schemeClr val="bg1"/>
                </a:solidFill>
                <a:latin typeface="Calibri Light" panose="020F0302020204030204" pitchFamily="34" charset="0"/>
                <a:cs typeface="Calibri Light" panose="020F0302020204030204" pitchFamily="34" charset="0"/>
              </a:rPr>
              <a:t>Mark 6:30-34: “</a:t>
            </a: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they went away by themselves in a boat to a solitary place. But many who saw them leaving recognized them and ran on foot from all the towns and got there ahead of them</a:t>
            </a: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t>
            </a:r>
            <a:endParaRPr lang="en-US" sz="34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177238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Some time after this, Jesus crossed to the far shore of the Sea of Galilee,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a:t>
            </a:r>
            <a:r>
              <a:rPr lang="en-US" sz="3800" dirty="0">
                <a:solidFill>
                  <a:schemeClr val="bg1"/>
                </a:solidFill>
                <a:latin typeface="Calibri Light" panose="020F0302020204030204" pitchFamily="34" charset="0"/>
                <a:cs typeface="Calibri Light" panose="020F0302020204030204" pitchFamily="34" charset="0"/>
              </a:rPr>
              <a:t> 	and a great crowd of people followed him because they saw the signs he had performed by healing the sick.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a:t>
            </a:r>
            <a:r>
              <a:rPr lang="en-US" sz="3800" dirty="0">
                <a:solidFill>
                  <a:schemeClr val="bg1"/>
                </a:solidFill>
                <a:latin typeface="Calibri Light" panose="020F0302020204030204" pitchFamily="34" charset="0"/>
                <a:cs typeface="Calibri Light" panose="020F0302020204030204" pitchFamily="34" charset="0"/>
              </a:rPr>
              <a:t> 	Then Jesus went up on a mountainside and sat down with his disciples.</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7BAF1FDE-9A03-0075-F8E1-003AED23BB82}"/>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F8C75C1-1896-C927-5CC1-D229DB8E75A7}"/>
              </a:ext>
            </a:extLst>
          </p:cNvPr>
          <p:cNvSpPr txBox="1">
            <a:spLocks noChangeArrowheads="1"/>
          </p:cNvSpPr>
          <p:nvPr/>
        </p:nvSpPr>
        <p:spPr bwMode="auto">
          <a:xfrm>
            <a:off x="423034" y="3100696"/>
            <a:ext cx="11438715" cy="309931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Earlier…</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Jesus sent the disciples out on a mission. </a:t>
            </a:r>
          </a:p>
          <a:p>
            <a:pPr marL="981075">
              <a:lnSpc>
                <a:spcPct val="90000"/>
              </a:lnSpc>
              <a:spcAft>
                <a:spcPts val="600"/>
              </a:spcAft>
              <a:buSzPct val="100000"/>
            </a:pPr>
            <a:r>
              <a:rPr lang="en-US" sz="3400" dirty="0">
                <a:solidFill>
                  <a:schemeClr val="bg1"/>
                </a:solidFill>
                <a:latin typeface="Calibri Light" panose="020F0302020204030204" pitchFamily="34" charset="0"/>
                <a:cs typeface="Calibri Light" panose="020F0302020204030204" pitchFamily="34" charset="0"/>
              </a:rPr>
              <a:t>Mark 6:30-34: “</a:t>
            </a: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they went away by themselves in a boat to a solitary place. But many who saw them leaving recognized them and ran on foot from all the towns and got there ahead of them</a:t>
            </a: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t>
            </a:r>
            <a:endParaRPr lang="en-US" sz="3400" dirty="0">
              <a:solidFill>
                <a:schemeClr val="bg1"/>
              </a:solidFill>
              <a:latin typeface="Calibri Light" panose="020F0302020204030204" pitchFamily="34" charset="0"/>
              <a:cs typeface="Calibri Light" panose="020F0302020204030204" pitchFamily="34" charset="0"/>
            </a:endParaRPr>
          </a:p>
        </p:txBody>
      </p:sp>
      <p:pic>
        <p:nvPicPr>
          <p:cNvPr id="4" name="Picture 2" descr="Around the Sea of Galilee">
            <a:extLst>
              <a:ext uri="{FF2B5EF4-FFF2-40B4-BE49-F238E27FC236}">
                <a16:creationId xmlns:a16="http://schemas.microsoft.com/office/drawing/2014/main" id="{F9724257-C6A3-4F77-EB96-9FC737B19A8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0" y="0"/>
            <a:ext cx="12192000" cy="6857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8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Some time after this, Jesus crossed to the far shore of the Sea of Galilee,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a:t>
            </a:r>
            <a:r>
              <a:rPr lang="en-US" sz="3800" dirty="0">
                <a:solidFill>
                  <a:schemeClr val="bg1"/>
                </a:solidFill>
                <a:latin typeface="Calibri Light" panose="020F0302020204030204" pitchFamily="34" charset="0"/>
                <a:cs typeface="Calibri Light" panose="020F0302020204030204" pitchFamily="34" charset="0"/>
              </a:rPr>
              <a:t> 	and a great crowd of people followed him because they saw the signs he had performed by healing the sick.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a:t>
            </a:r>
            <a:r>
              <a:rPr lang="en-US" sz="3800" dirty="0">
                <a:solidFill>
                  <a:schemeClr val="bg1"/>
                </a:solidFill>
                <a:latin typeface="Calibri Light" panose="020F0302020204030204" pitchFamily="34" charset="0"/>
                <a:cs typeface="Calibri Light" panose="020F0302020204030204" pitchFamily="34" charset="0"/>
              </a:rPr>
              <a:t> 	Then Jesus went up on a mountainside and sat down with his disciples.</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7BAF1FDE-9A03-0075-F8E1-003AED23BB82}"/>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F8C75C1-1896-C927-5CC1-D229DB8E75A7}"/>
              </a:ext>
            </a:extLst>
          </p:cNvPr>
          <p:cNvSpPr txBox="1">
            <a:spLocks noChangeArrowheads="1"/>
          </p:cNvSpPr>
          <p:nvPr/>
        </p:nvSpPr>
        <p:spPr bwMode="auto">
          <a:xfrm>
            <a:off x="423034" y="3100696"/>
            <a:ext cx="11438715" cy="2628412"/>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Earlier…</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sent the disciples out on a mission. </a:t>
            </a:r>
          </a:p>
          <a:p>
            <a:pPr marL="981075">
              <a:lnSpc>
                <a:spcPct val="90000"/>
              </a:lnSpc>
              <a:spcAft>
                <a:spcPts val="600"/>
              </a:spcAft>
              <a:buSzPct val="100000"/>
            </a:pPr>
            <a:r>
              <a:rPr lang="en-US" sz="3400" dirty="0">
                <a:solidFill>
                  <a:schemeClr val="bg1"/>
                </a:solidFill>
                <a:latin typeface="Calibri Light" panose="020F0302020204030204" pitchFamily="34" charset="0"/>
                <a:cs typeface="Calibri Light" panose="020F0302020204030204" pitchFamily="34" charset="0"/>
              </a:rPr>
              <a:t>Mark 6:30-34: “</a:t>
            </a: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When Jesus landed and saw a large crowd, he had compassion on them, because they were like sheep without a shepherd.”</a:t>
            </a:r>
            <a:endParaRPr lang="en-US" sz="34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907533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a:t>
            </a:r>
            <a:r>
              <a:rPr lang="en-US" sz="3800" dirty="0">
                <a:solidFill>
                  <a:schemeClr val="bg1"/>
                </a:solidFill>
                <a:latin typeface="Calibri Light" panose="020F0302020204030204" pitchFamily="34" charset="0"/>
                <a:cs typeface="Calibri Light" panose="020F0302020204030204" pitchFamily="34" charset="0"/>
              </a:rPr>
              <a:t>	Some time after this, Jesus crossed to the far shore of the Sea of Galilee,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a:t>
            </a:r>
            <a:r>
              <a:rPr lang="en-US" sz="3800" dirty="0">
                <a:solidFill>
                  <a:schemeClr val="bg1"/>
                </a:solidFill>
                <a:latin typeface="Calibri Light" panose="020F0302020204030204" pitchFamily="34" charset="0"/>
                <a:cs typeface="Calibri Light" panose="020F0302020204030204" pitchFamily="34" charset="0"/>
              </a:rPr>
              <a:t> 	and a great crowd of people followed him because they saw the signs he had performed by healing the sick. </a:t>
            </a:r>
          </a:p>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a:t>
            </a:r>
            <a:r>
              <a:rPr lang="en-US" sz="3800" dirty="0">
                <a:solidFill>
                  <a:schemeClr val="bg1"/>
                </a:solidFill>
                <a:latin typeface="Calibri Light" panose="020F0302020204030204" pitchFamily="34" charset="0"/>
                <a:cs typeface="Calibri Light" panose="020F0302020204030204" pitchFamily="34" charset="0"/>
              </a:rPr>
              <a:t> 	Then Jesus went up on a mountainside and sat down with his disciples.</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7BAF1FDE-9A03-0075-F8E1-003AED23BB82}"/>
              </a:ext>
            </a:extLst>
          </p:cNvPr>
          <p:cNvSpPr>
            <a:spLocks noChangeArrowheads="1"/>
          </p:cNvSpPr>
          <p:nvPr/>
        </p:nvSpPr>
        <p:spPr bwMode="auto">
          <a:xfrm>
            <a:off x="246776"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F8C75C1-1896-C927-5CC1-D229DB8E75A7}"/>
              </a:ext>
            </a:extLst>
          </p:cNvPr>
          <p:cNvSpPr txBox="1">
            <a:spLocks noChangeArrowheads="1"/>
          </p:cNvSpPr>
          <p:nvPr/>
        </p:nvSpPr>
        <p:spPr bwMode="auto">
          <a:xfrm>
            <a:off x="423034" y="3100696"/>
            <a:ext cx="11438715" cy="218521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Earlier…</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sent the disciples out on a mission. </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was willing to put aside his personal comfort to meet people’s needs.</a:t>
            </a:r>
            <a:endParaRPr lang="en-US" sz="34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78762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a:t>
            </a:r>
            <a:r>
              <a:rPr lang="en-US" sz="3800" dirty="0">
                <a:solidFill>
                  <a:schemeClr val="bg1"/>
                </a:solidFill>
                <a:latin typeface="Calibri Light" panose="020F0302020204030204" pitchFamily="34" charset="0"/>
                <a:cs typeface="Calibri Light" panose="020F0302020204030204" pitchFamily="34" charset="0"/>
              </a:rPr>
              <a:t> 	When Jesus looked up and saw a great crowd coming toward him, he said to Philip, “Where shall we buy bread for these people to eat?”</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6</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8045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2077</Words>
  <Application>Microsoft Office PowerPoint</Application>
  <PresentationFormat>Widescreen</PresentationFormat>
  <Paragraphs>166</Paragraphs>
  <Slides>29</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ＭＳ Ｐゴシック</vt:lpstr>
      <vt:lpstr>Arial</vt:lpstr>
      <vt:lpstr>Calibri</vt:lpstr>
      <vt:lpstr>Calibri Light</vt:lpstr>
      <vt:lpstr>Cambria</vt:lpstr>
      <vt:lpstr>Century Gothic</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2024-04-02T13:58:38Z</dcterms:created>
  <dcterms:modified xsi:type="dcterms:W3CDTF">2024-04-02T13:58:47Z</dcterms:modified>
</cp:coreProperties>
</file>