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8"/>
  </p:notesMasterIdLst>
  <p:sldIdLst>
    <p:sldId id="256" r:id="rId2"/>
    <p:sldId id="262" r:id="rId3"/>
    <p:sldId id="273" r:id="rId4"/>
    <p:sldId id="278" r:id="rId5"/>
    <p:sldId id="266" r:id="rId6"/>
    <p:sldId id="267" r:id="rId7"/>
    <p:sldId id="271" r:id="rId8"/>
    <p:sldId id="270" r:id="rId9"/>
    <p:sldId id="261" r:id="rId10"/>
    <p:sldId id="269" r:id="rId11"/>
    <p:sldId id="272" r:id="rId12"/>
    <p:sldId id="277" r:id="rId13"/>
    <p:sldId id="268" r:id="rId14"/>
    <p:sldId id="275" r:id="rId15"/>
    <p:sldId id="276"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60" autoAdjust="0"/>
    <p:restoredTop sz="95578"/>
  </p:normalViewPr>
  <p:slideViewPr>
    <p:cSldViewPr snapToGrid="0" snapToObjects="1">
      <p:cViewPr varScale="1">
        <p:scale>
          <a:sx n="67" d="100"/>
          <a:sy n="67" d="100"/>
        </p:scale>
        <p:origin x="52"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D167FC-C9E5-0248-8A0B-8618E5A223E8}" type="datetimeFigureOut">
              <a:rPr lang="en-US" smtClean="0"/>
              <a:t>7/24/2022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06C3E-F157-6444-B39D-0D8A3D11AF8D}" type="slidenum">
              <a:rPr lang="en-US" smtClean="0"/>
              <a:t>‹#›</a:t>
            </a:fld>
            <a:endParaRPr lang="en-US"/>
          </a:p>
        </p:txBody>
      </p:sp>
    </p:spTree>
    <p:extLst>
      <p:ext uri="{BB962C8B-B14F-4D97-AF65-F5344CB8AC3E}">
        <p14:creationId xmlns:p14="http://schemas.microsoft.com/office/powerpoint/2010/main" val="948089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08B64-14DE-084E-BE8A-A37BDBE26A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82BDF4B-C2A2-7C46-9522-D0A7FCE1B8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A4E440B-8228-F745-8864-16DF46E52FBA}"/>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BE8EE563-304D-ED4B-9AB2-2CBE7B6379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C59739-9CF3-AC43-820C-D6FBE2DD9E3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6127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3C5201-0726-884D-86DB-A4DFC875FD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A31B356-16EB-5247-90CF-9E7FC6EA40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67D37A-6B0F-3248-92E4-9122736787E8}"/>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4C0B755E-5326-B749-B1DA-E5E6B72B7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0873F-AFB6-3143-B280-7D6D46693A1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42328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A6EAC9-67F7-D245-9B18-3898221BF0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830954E-D831-3B46-83BF-2DB2AC74E9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813C6A4-AB31-FA4D-BC9D-1128230D6A71}"/>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6CAEF411-96FC-3E41-A088-5BBF6278E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CACA5D6-2D8E-D74B-AAD7-231EFA57BB73}"/>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55979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72C9A-21CE-B547-B60A-89FF10EB3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3323113-4150-6249-AB64-56927DB2F8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AAF8BBC-8B00-2B4D-B057-14415E2BCFCB}"/>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22099BEB-B907-E840-94E7-AC57F6B0AC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D50C8D9-421A-0248-85B8-6CB728A9A035}"/>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460190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8CF25-CB10-1849-B2D5-639EB6538B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4EF6E76-E134-4D4D-9D48-019CB4E64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083F7E8-5CC9-3045-8E87-A76E97C357AA}"/>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76F18CD7-458C-BA41-AA4F-03826C2FC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6EDC65-8273-CB45-847C-E25B1CEBD8B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57144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A1FD2-42D4-E741-9377-B2D6892FFB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043FCDA-CF98-3645-8896-F4159ED236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62A41FC-2845-2D44-BC1D-3EFECE1577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286D5C1-61F5-6C43-94CF-05EFFDF9097C}"/>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6" name="Footer Placeholder 5">
            <a:extLst>
              <a:ext uri="{FF2B5EF4-FFF2-40B4-BE49-F238E27FC236}">
                <a16:creationId xmlns:a16="http://schemas.microsoft.com/office/drawing/2014/main" xmlns="" id="{B9EEA5B0-57B8-6742-A2EB-5229612A54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4C0EEFD-1429-4B4E-97A3-4025F8FA29D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62240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B6D0CF-A0F0-C44E-BB1C-F9888BB51B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081A301-48ED-7741-AFD4-5D0D015A57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B6C632F-698A-4B42-BA22-B7E0D336DF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E1BF3A1-B07C-C740-A996-B27F678A3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50FFA82-A9F2-104B-8494-DA58CD0172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61D7958-8B7A-6A44-8F7A-59C931962C35}"/>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8" name="Footer Placeholder 7">
            <a:extLst>
              <a:ext uri="{FF2B5EF4-FFF2-40B4-BE49-F238E27FC236}">
                <a16:creationId xmlns:a16="http://schemas.microsoft.com/office/drawing/2014/main" xmlns="" id="{92BE6A12-77C0-C04B-A51D-FAFB518B80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5A730A9-ADDD-8D45-81C5-FE609DF73C7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1987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CA9A9-54EF-3F4E-BFF5-C91298C6BD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E86AE63-A088-A945-A046-7007E2F5E298}"/>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4" name="Footer Placeholder 3">
            <a:extLst>
              <a:ext uri="{FF2B5EF4-FFF2-40B4-BE49-F238E27FC236}">
                <a16:creationId xmlns:a16="http://schemas.microsoft.com/office/drawing/2014/main" xmlns="" id="{A3BA892D-762F-7143-BEEC-C6139DDE71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CF4E7E0-46A1-2145-8868-5FAD99E8E72A}"/>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10118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9389138-D797-BE40-9219-2867BE9BD9E1}"/>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3" name="Footer Placeholder 2">
            <a:extLst>
              <a:ext uri="{FF2B5EF4-FFF2-40B4-BE49-F238E27FC236}">
                <a16:creationId xmlns:a16="http://schemas.microsoft.com/office/drawing/2014/main" xmlns="" id="{F5F55DCC-E699-3B4C-B4CB-C8B80252D7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BD749EB-24F4-C943-B23F-08858C61788F}"/>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191156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73ECE7-8F8C-CB45-9D22-0FE2CC22C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1A9EA89-FC59-C24F-B04F-DD5452D2E9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EB2E9C4-524C-4943-8548-79FB1BAA21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B829DB-DDB9-C24F-83FC-12AE052572A0}"/>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6" name="Footer Placeholder 5">
            <a:extLst>
              <a:ext uri="{FF2B5EF4-FFF2-40B4-BE49-F238E27FC236}">
                <a16:creationId xmlns:a16="http://schemas.microsoft.com/office/drawing/2014/main" xmlns="" id="{21B220E3-A2D0-1B4E-AB3B-AC73006766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34AA0D4-F1DF-3949-858A-7E49759B7AB0}"/>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9587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4C53AA-CBDE-5B44-BF1A-1C93F0CDCA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DD9FD17-8E1B-3845-8B12-00D7DE6D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05868DB-0CD5-C949-9FC1-9EC6303C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EAF3F5-6CB1-344B-B3D2-FE7D87251FB4}"/>
              </a:ext>
            </a:extLst>
          </p:cNvPr>
          <p:cNvSpPr>
            <a:spLocks noGrp="1"/>
          </p:cNvSpPr>
          <p:nvPr>
            <p:ph type="dt" sz="half" idx="10"/>
          </p:nvPr>
        </p:nvSpPr>
        <p:spPr/>
        <p:txBody>
          <a:bodyPr/>
          <a:lstStyle/>
          <a:p>
            <a:fld id="{FF34D9A1-CBB0-874E-8ADD-49ED09903B98}" type="datetimeFigureOut">
              <a:rPr lang="en-US" smtClean="0"/>
              <a:t>7/24/2022</a:t>
            </a:fld>
            <a:endParaRPr lang="en-US"/>
          </a:p>
        </p:txBody>
      </p:sp>
      <p:sp>
        <p:nvSpPr>
          <p:cNvPr id="6" name="Footer Placeholder 5">
            <a:extLst>
              <a:ext uri="{FF2B5EF4-FFF2-40B4-BE49-F238E27FC236}">
                <a16:creationId xmlns:a16="http://schemas.microsoft.com/office/drawing/2014/main" xmlns="" id="{2AB7B753-14F5-6F44-A432-D687D85CB7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4739371-7850-9142-A494-DDDDDBFDC16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851027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84ACA71-29FB-F943-98F3-4EB493DB3A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676B188-F045-F843-9FC2-CC2FB133E9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14B80C6-B7BC-9E4C-B65F-81D9DC742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4D9A1-CBB0-874E-8ADD-49ED09903B98}" type="datetimeFigureOut">
              <a:rPr lang="en-US" smtClean="0"/>
              <a:t>7/24/2022</a:t>
            </a:fld>
            <a:endParaRPr lang="en-US"/>
          </a:p>
        </p:txBody>
      </p:sp>
      <p:sp>
        <p:nvSpPr>
          <p:cNvPr id="5" name="Footer Placeholder 4">
            <a:extLst>
              <a:ext uri="{FF2B5EF4-FFF2-40B4-BE49-F238E27FC236}">
                <a16:creationId xmlns:a16="http://schemas.microsoft.com/office/drawing/2014/main" xmlns="" id="{0388E0F5-BBAB-684B-85D8-E30D973055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AC3658E-2286-964C-BA4B-297C9A164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51169-5E20-D74C-834F-04B2C5F5860A}" type="slidenum">
              <a:rPr lang="en-US" smtClean="0"/>
              <a:t>‹#›</a:t>
            </a:fld>
            <a:endParaRPr lang="en-US"/>
          </a:p>
        </p:txBody>
      </p:sp>
    </p:spTree>
    <p:extLst>
      <p:ext uri="{BB962C8B-B14F-4D97-AF65-F5344CB8AC3E}">
        <p14:creationId xmlns:p14="http://schemas.microsoft.com/office/powerpoint/2010/main" val="3786678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6CE05B-922F-4447-843F-51F5616A4A1F}"/>
              </a:ext>
            </a:extLst>
          </p:cNvPr>
          <p:cNvSpPr>
            <a:spLocks noGrp="1"/>
          </p:cNvSpPr>
          <p:nvPr>
            <p:ph type="ctrTitle"/>
          </p:nvPr>
        </p:nvSpPr>
        <p:spPr>
          <a:xfrm>
            <a:off x="7874000" y="144462"/>
            <a:ext cx="4318000" cy="3457575"/>
          </a:xfrm>
        </p:spPr>
        <p:txBody>
          <a:bodyPr>
            <a:normAutofit/>
          </a:bodyPr>
          <a:lstStyle/>
          <a:p>
            <a:r>
              <a:rPr lang="en-US" sz="6600" dirty="0">
                <a:latin typeface="Arial" panose="020B0604020202020204" pitchFamily="34" charset="0"/>
                <a:ea typeface="Helvetica Neue Thin" panose="020B0403020202020204" pitchFamily="34" charset="0"/>
                <a:cs typeface="Arial" panose="020B0604020202020204" pitchFamily="34" charset="0"/>
              </a:rPr>
              <a:t>In His Presence</a:t>
            </a:r>
          </a:p>
        </p:txBody>
      </p:sp>
      <p:sp>
        <p:nvSpPr>
          <p:cNvPr id="3" name="Subtitle 2">
            <a:extLst>
              <a:ext uri="{FF2B5EF4-FFF2-40B4-BE49-F238E27FC236}">
                <a16:creationId xmlns:a16="http://schemas.microsoft.com/office/drawing/2014/main" xmlns="" id="{61A63F27-730D-4543-8286-F0D694615536}"/>
              </a:ext>
            </a:extLst>
          </p:cNvPr>
          <p:cNvSpPr>
            <a:spLocks noGrp="1"/>
          </p:cNvSpPr>
          <p:nvPr>
            <p:ph type="subTitle" idx="1"/>
          </p:nvPr>
        </p:nvSpPr>
        <p:spPr>
          <a:xfrm>
            <a:off x="8517925" y="4465638"/>
            <a:ext cx="3030150" cy="1554162"/>
          </a:xfrm>
        </p:spPr>
        <p:txBody>
          <a:bodyPr>
            <a:normAutofit lnSpcReduction="10000"/>
          </a:bodyPr>
          <a:lstStyle/>
          <a:p>
            <a:r>
              <a:rPr lang="en-US" sz="3600" dirty="0">
                <a:latin typeface="Arial" panose="020B0604020202020204" pitchFamily="34" charset="0"/>
                <a:ea typeface="Helvetica Neue Thin" panose="020B0403020202020204" pitchFamily="34" charset="0"/>
                <a:cs typeface="Arial" panose="020B0604020202020204" pitchFamily="34" charset="0"/>
              </a:rPr>
              <a:t>XSI 2022, TEDS Wrap-Around</a:t>
            </a:r>
          </a:p>
        </p:txBody>
      </p:sp>
      <p:pic>
        <p:nvPicPr>
          <p:cNvPr id="1026" name="Picture 2">
            <a:extLst>
              <a:ext uri="{FF2B5EF4-FFF2-40B4-BE49-F238E27FC236}">
                <a16:creationId xmlns:a16="http://schemas.microsoft.com/office/drawing/2014/main" xmlns="" id="{122C7B83-7609-5ACC-2D8A-ED7E5D1155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34950"/>
            <a:ext cx="8274050" cy="638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060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II.A.2. Seeking His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Modern scenarios that increase dependence:</a:t>
            </a:r>
          </a:p>
          <a:p>
            <a:r>
              <a:rPr lang="en-US" sz="3200" dirty="0">
                <a:latin typeface="Arial" panose="020B0604020202020204" pitchFamily="34" charset="0"/>
                <a:ea typeface="Helvetica Neue Light" panose="02000403000000020004" pitchFamily="2" charset="0"/>
                <a:cs typeface="Arial" panose="020B0604020202020204" pitchFamily="34" charset="0"/>
              </a:rPr>
              <a:t>Family members who don’t know Christ</a:t>
            </a:r>
          </a:p>
          <a:p>
            <a:r>
              <a:rPr lang="en-US" sz="3200" dirty="0">
                <a:latin typeface="Arial" panose="020B0604020202020204" pitchFamily="34" charset="0"/>
                <a:ea typeface="Helvetica Neue Light" panose="02000403000000020004" pitchFamily="2" charset="0"/>
                <a:cs typeface="Arial" panose="020B0604020202020204" pitchFamily="34" charset="0"/>
              </a:rPr>
              <a:t>Lose touch with, betrayed by a close spiritual confidant</a:t>
            </a:r>
          </a:p>
          <a:p>
            <a:r>
              <a:rPr lang="en-US" sz="3200" dirty="0">
                <a:latin typeface="Arial" panose="020B0604020202020204" pitchFamily="34" charset="0"/>
                <a:ea typeface="Helvetica Neue Light" panose="02000403000000020004" pitchFamily="2" charset="0"/>
                <a:cs typeface="Arial" panose="020B0604020202020204" pitchFamily="34" charset="0"/>
              </a:rPr>
              <a:t>Confusion over fraught social issues</a:t>
            </a:r>
          </a:p>
          <a:p>
            <a:r>
              <a:rPr lang="en-US" sz="3200" dirty="0">
                <a:latin typeface="Arial" panose="020B0604020202020204" pitchFamily="34" charset="0"/>
                <a:ea typeface="Helvetica Neue Light" panose="02000403000000020004" pitchFamily="2" charset="0"/>
                <a:cs typeface="Arial" panose="020B0604020202020204" pitchFamily="34" charset="0"/>
              </a:rPr>
              <a:t>Impenetrable passage of Scripture</a:t>
            </a:r>
          </a:p>
          <a:p>
            <a:pPr marL="0" indent="0">
              <a:buNone/>
            </a:pPr>
            <a:endParaRPr lang="en-US" sz="3200" dirty="0">
              <a:latin typeface="Arial" panose="020B0604020202020204" pitchFamily="34" charset="0"/>
              <a:ea typeface="Helvetica Neue Light" panose="02000403000000020004" pitchFamily="2" charset="0"/>
              <a:cs typeface="Arial" panose="020B0604020202020204" pitchFamily="34" charset="0"/>
            </a:endParaRPr>
          </a:p>
        </p:txBody>
      </p:sp>
    </p:spTree>
    <p:extLst>
      <p:ext uri="{BB962C8B-B14F-4D97-AF65-F5344CB8AC3E}">
        <p14:creationId xmlns:p14="http://schemas.microsoft.com/office/powerpoint/2010/main" val="359943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II.B. Habits of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fontScale="92500" lnSpcReduction="200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In crisis, someone is way more likely to pursue God if they’ve already pursued Him in (more) normal seasons</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Exodus 33:7-9,11a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Now Moses used to take a tent and pitch it outside the camp some distance away, calling it the “tent of meeting.” Anyone inquiring of the LORD would go to the tent of meeting outside the camp. [8] And whenever Moses went out to the tent, all the people rose and stood at the entrances to their tents, watching Moses until he entered the tent. [9] As Moses went into the tent, the pillar of cloud would come down and stay at the entrance, while the LORD spoke with Moses. [11] The LORD would speak to Moses face to face, as one speaks to a friend.</a:t>
            </a:r>
          </a:p>
        </p:txBody>
      </p:sp>
    </p:spTree>
    <p:extLst>
      <p:ext uri="{BB962C8B-B14F-4D97-AF65-F5344CB8AC3E}">
        <p14:creationId xmlns:p14="http://schemas.microsoft.com/office/powerpoint/2010/main" val="253415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II.B. Habits of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Habits don’t grow overnight. They must be cultivated:</a:t>
            </a:r>
          </a:p>
          <a:p>
            <a:r>
              <a:rPr lang="en-US" sz="3200" dirty="0">
                <a:latin typeface="Arial" panose="020B0604020202020204" pitchFamily="34" charset="0"/>
                <a:ea typeface="Helvetica Neue Light" panose="02000403000000020004" pitchFamily="2" charset="0"/>
                <a:cs typeface="Arial" panose="020B0604020202020204" pitchFamily="34" charset="0"/>
              </a:rPr>
              <a:t>Spend time reading the Word––a little bit each day is better than huge amounts every few weeks</a:t>
            </a:r>
          </a:p>
          <a:p>
            <a:r>
              <a:rPr lang="en-US" sz="3200" dirty="0">
                <a:latin typeface="Arial" panose="020B0604020202020204" pitchFamily="34" charset="0"/>
                <a:ea typeface="Helvetica Neue Light" panose="02000403000000020004" pitchFamily="2" charset="0"/>
                <a:cs typeface="Arial" panose="020B0604020202020204" pitchFamily="34" charset="0"/>
              </a:rPr>
              <a:t>Write down at least 5 items of praise/thanks</a:t>
            </a:r>
          </a:p>
          <a:p>
            <a:r>
              <a:rPr lang="en-US" sz="3200" dirty="0">
                <a:latin typeface="Arial" panose="020B0604020202020204" pitchFamily="34" charset="0"/>
                <a:ea typeface="Helvetica Neue Light" panose="02000403000000020004" pitchFamily="2" charset="0"/>
                <a:cs typeface="Arial" panose="020B0604020202020204" pitchFamily="34" charset="0"/>
              </a:rPr>
              <a:t>Couple with other routines: breakfast? lunch?</a:t>
            </a:r>
          </a:p>
          <a:p>
            <a:r>
              <a:rPr lang="en-US" sz="3200" dirty="0">
                <a:latin typeface="Arial" panose="020B0604020202020204" pitchFamily="34" charset="0"/>
                <a:ea typeface="Helvetica Neue Light" panose="02000403000000020004" pitchFamily="2" charset="0"/>
                <a:cs typeface="Arial" panose="020B0604020202020204" pitchFamily="34" charset="0"/>
              </a:rPr>
              <a:t>Put your phone away! (Intermediate)</a:t>
            </a:r>
          </a:p>
          <a:p>
            <a:r>
              <a:rPr lang="en-US" sz="3200" dirty="0">
                <a:latin typeface="Arial" panose="020B0604020202020204" pitchFamily="34" charset="0"/>
                <a:ea typeface="Helvetica Neue Light" panose="02000403000000020004" pitchFamily="2" charset="0"/>
                <a:cs typeface="Arial" panose="020B0604020202020204" pitchFamily="34" charset="0"/>
              </a:rPr>
              <a:t>Get into a quiet place, nature when possible (Advanced)</a:t>
            </a:r>
          </a:p>
        </p:txBody>
      </p:sp>
    </p:spTree>
    <p:extLst>
      <p:ext uri="{BB962C8B-B14F-4D97-AF65-F5344CB8AC3E}">
        <p14:creationId xmlns:p14="http://schemas.microsoft.com/office/powerpoint/2010/main" val="143991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III. Make Disciples of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Exodus 33:11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dirty="0">
                <a:latin typeface="Arial" panose="020B0604020202020204" pitchFamily="34" charset="0"/>
                <a:ea typeface="Helvetica Neue Light" panose="02000403000000020004" pitchFamily="2" charset="0"/>
                <a:cs typeface="Arial" panose="020B0604020202020204" pitchFamily="34" charset="0"/>
              </a:rPr>
              <a:t>) The LORD would speak to Moses face to face, as one speaks to a friend. Then Moses would return to the camp, but his young aide Joshua son of Nun did not leave the tent.</a:t>
            </a:r>
          </a:p>
        </p:txBody>
      </p:sp>
    </p:spTree>
    <p:extLst>
      <p:ext uri="{BB962C8B-B14F-4D97-AF65-F5344CB8AC3E}">
        <p14:creationId xmlns:p14="http://schemas.microsoft.com/office/powerpoint/2010/main" val="384030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III. Make Disciples of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Exodus 33:11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dirty="0">
                <a:latin typeface="Arial" panose="020B0604020202020204" pitchFamily="34" charset="0"/>
                <a:ea typeface="Helvetica Neue Light" panose="02000403000000020004" pitchFamily="2" charset="0"/>
                <a:cs typeface="Arial" panose="020B0604020202020204" pitchFamily="34" charset="0"/>
              </a:rPr>
              <a:t>) The LORD would speak to Moses face to face, as one speaks to a friend. Then Moses would return to the camp, </a:t>
            </a:r>
            <a:r>
              <a:rPr lang="en-US" sz="3200" b="1" i="1" dirty="0">
                <a:latin typeface="Arial" panose="020B0604020202020204" pitchFamily="34" charset="0"/>
                <a:ea typeface="Helvetica Neue Light" panose="02000403000000020004" pitchFamily="2" charset="0"/>
                <a:cs typeface="Arial" panose="020B0604020202020204" pitchFamily="34" charset="0"/>
              </a:rPr>
              <a:t>but his young aide Joshua son of Nun did not leave the tent</a:t>
            </a:r>
            <a:r>
              <a:rPr lang="en-US" sz="3200" dirty="0">
                <a:latin typeface="Arial" panose="020B0604020202020204" pitchFamily="34" charset="0"/>
                <a:ea typeface="Helvetica Neue Light" panose="02000403000000020004" pitchFamily="2" charset="0"/>
                <a:cs typeface="Arial" panose="020B0604020202020204" pitchFamily="34" charset="0"/>
              </a:rPr>
              <a:t>.</a:t>
            </a:r>
          </a:p>
          <a:p>
            <a:pPr marL="0" indent="0">
              <a:buNone/>
            </a:pPr>
            <a:endParaRPr lang="en-US" sz="3200" dirty="0">
              <a:latin typeface="Arial" panose="020B0604020202020204" pitchFamily="34" charset="0"/>
              <a:ea typeface="Helvetica Neue Light" panose="02000403000000020004" pitchFamily="2" charset="0"/>
              <a:cs typeface="Arial" panose="020B0604020202020204" pitchFamily="34" charset="0"/>
            </a:endParaRP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God prepared Joshua for battle through building trust in the wilderness (cf. Num 13:31ff)</a:t>
            </a:r>
          </a:p>
          <a:p>
            <a:pPr marL="0" indent="0">
              <a:buNone/>
            </a:pPr>
            <a:endParaRPr lang="en-US" sz="3200" dirty="0">
              <a:latin typeface="Arial" panose="020B0604020202020204" pitchFamily="34" charset="0"/>
              <a:ea typeface="Helvetica Neue Light" panose="02000403000000020004" pitchFamily="2" charset="0"/>
              <a:cs typeface="Arial" panose="020B0604020202020204" pitchFamily="34" charset="0"/>
            </a:endParaRPr>
          </a:p>
        </p:txBody>
      </p:sp>
    </p:spTree>
    <p:extLst>
      <p:ext uri="{BB962C8B-B14F-4D97-AF65-F5344CB8AC3E}">
        <p14:creationId xmlns:p14="http://schemas.microsoft.com/office/powerpoint/2010/main" val="278943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III. Make Disciples of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If you train someone, but don’t train them to depend on and seek God’s presence, then you’ve…</a:t>
            </a:r>
          </a:p>
          <a:p>
            <a:r>
              <a:rPr lang="en-US" sz="3200" dirty="0">
                <a:latin typeface="Arial" panose="020B0604020202020204" pitchFamily="34" charset="0"/>
                <a:ea typeface="Helvetica Neue Light" panose="02000403000000020004" pitchFamily="2" charset="0"/>
                <a:cs typeface="Arial" panose="020B0604020202020204" pitchFamily="34" charset="0"/>
              </a:rPr>
              <a:t>Robbed them of closeness with their Heavenly Father</a:t>
            </a:r>
          </a:p>
          <a:p>
            <a:r>
              <a:rPr lang="en-US" sz="3200" dirty="0">
                <a:latin typeface="Arial" panose="020B0604020202020204" pitchFamily="34" charset="0"/>
                <a:ea typeface="Helvetica Neue Light" panose="02000403000000020004" pitchFamily="2" charset="0"/>
                <a:cs typeface="Arial" panose="020B0604020202020204" pitchFamily="34" charset="0"/>
              </a:rPr>
              <a:t>Trained them to be a mere manager, technician</a:t>
            </a:r>
          </a:p>
          <a:p>
            <a:r>
              <a:rPr lang="en-US" sz="3200" dirty="0">
                <a:latin typeface="Arial" panose="020B0604020202020204" pitchFamily="34" charset="0"/>
                <a:ea typeface="Helvetica Neue Light" panose="02000403000000020004" pitchFamily="2" charset="0"/>
                <a:cs typeface="Arial" panose="020B0604020202020204" pitchFamily="34" charset="0"/>
              </a:rPr>
              <a:t>Condemned them to empty works</a:t>
            </a:r>
          </a:p>
          <a:p>
            <a:pPr marL="0" indent="0">
              <a:spcBef>
                <a:spcPts val="2200"/>
              </a:spcBef>
              <a:buNone/>
            </a:pPr>
            <a:r>
              <a:rPr lang="en-US" sz="3200" dirty="0">
                <a:latin typeface="Arial" panose="020B0604020202020204" pitchFamily="34" charset="0"/>
                <a:ea typeface="Helvetica Neue Light" panose="02000403000000020004" pitchFamily="2" charset="0"/>
                <a:cs typeface="Arial" panose="020B0604020202020204" pitchFamily="34" charset="0"/>
              </a:rPr>
              <a:t>Psalm 127:1</a:t>
            </a:r>
            <a:r>
              <a:rPr lang="en-US" sz="3200" cap="small" dirty="0">
                <a:latin typeface="Arial" panose="020B0604020202020204" pitchFamily="34" charset="0"/>
                <a:ea typeface="Helvetica Neue Light" panose="02000403000000020004" pitchFamily="2" charset="0"/>
                <a:cs typeface="Arial" panose="020B0604020202020204" pitchFamily="34" charset="0"/>
              </a:rPr>
              <a:t>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dirty="0">
                <a:latin typeface="Arial" panose="020B0604020202020204" pitchFamily="34" charset="0"/>
                <a:ea typeface="Helvetica Neue Light" panose="02000403000000020004" pitchFamily="2" charset="0"/>
                <a:cs typeface="Arial" panose="020B0604020202020204" pitchFamily="34" charset="0"/>
              </a:rPr>
              <a:t>) Unless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builds the house, the builders labor in vain. Unless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watches over the city, the guards stand watch in vain.</a:t>
            </a:r>
          </a:p>
        </p:txBody>
      </p:sp>
    </p:spTree>
    <p:extLst>
      <p:ext uri="{BB962C8B-B14F-4D97-AF65-F5344CB8AC3E}">
        <p14:creationId xmlns:p14="http://schemas.microsoft.com/office/powerpoint/2010/main" val="396290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Summary</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Face the Challenge</a:t>
            </a:r>
          </a:p>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Seek His Presence</a:t>
            </a:r>
          </a:p>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Make Disciples of Presence</a:t>
            </a:r>
          </a:p>
          <a:p>
            <a:pPr marL="571500" indent="-571500">
              <a:buFont typeface="+mj-lt"/>
              <a:buAutoNum type="romanUcPeriod"/>
            </a:pPr>
            <a:endParaRPr lang="en-US" sz="3200" dirty="0">
              <a:latin typeface="Arial" panose="020B0604020202020204" pitchFamily="34" charset="0"/>
              <a:ea typeface="Helvetica Neue Light" panose="02000403000000020004" pitchFamily="2" charset="0"/>
              <a:cs typeface="Arial" panose="020B0604020202020204" pitchFamily="34" charset="0"/>
            </a:endParaRP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“A call to lead is a call to know God.  Please do not miss this: a call to lead is a call to know God.” (</a:t>
            </a:r>
            <a:r>
              <a:rPr lang="en-US" sz="3200" dirty="0" err="1">
                <a:latin typeface="Arial" panose="020B0604020202020204" pitchFamily="34" charset="0"/>
                <a:ea typeface="Helvetica Neue Light" panose="02000403000000020004" pitchFamily="2" charset="0"/>
                <a:cs typeface="Arial" panose="020B0604020202020204" pitchFamily="34" charset="0"/>
              </a:rPr>
              <a:t>Loritts</a:t>
            </a:r>
            <a:r>
              <a:rPr lang="en-US" sz="3200" dirty="0">
                <a:latin typeface="Arial" panose="020B0604020202020204" pitchFamily="34" charset="0"/>
                <a:ea typeface="Helvetica Neue Light" panose="02000403000000020004" pitchFamily="2" charset="0"/>
                <a:cs typeface="Arial" panose="020B0604020202020204" pitchFamily="34" charset="0"/>
              </a:rPr>
              <a:t>, 111)</a:t>
            </a:r>
          </a:p>
          <a:p>
            <a:pPr marL="571500" indent="-571500">
              <a:buFont typeface="+mj-lt"/>
              <a:buAutoNum type="romanUcPeriod"/>
            </a:pPr>
            <a:endParaRPr lang="en-US" sz="3200" dirty="0">
              <a:latin typeface="Arial" panose="020B0604020202020204" pitchFamily="34" charset="0"/>
              <a:ea typeface="Helvetica Neue Light" panose="02000403000000020004" pitchFamily="2" charset="0"/>
              <a:cs typeface="Arial" panose="020B0604020202020204" pitchFamily="34" charset="0"/>
            </a:endParaRPr>
          </a:p>
        </p:txBody>
      </p:sp>
    </p:spTree>
    <p:extLst>
      <p:ext uri="{BB962C8B-B14F-4D97-AF65-F5344CB8AC3E}">
        <p14:creationId xmlns:p14="http://schemas.microsoft.com/office/powerpoint/2010/main" val="146177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Without His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fontScale="92500" lnSpcReduction="20000"/>
          </a:bodyPr>
          <a:lstStyle/>
          <a:p>
            <a:pPr marL="0" indent="0">
              <a:buNone/>
            </a:pPr>
            <a:r>
              <a:rPr lang="en-US" sz="3500" b="1" i="1" dirty="0">
                <a:latin typeface="Arial" panose="020B0604020202020204" pitchFamily="34" charset="0"/>
                <a:ea typeface="HELVETICA NEUE LIGHT" panose="02000403000000020004" pitchFamily="2" charset="0"/>
                <a:cs typeface="Arial" panose="020B0604020202020204" pitchFamily="34" charset="0"/>
              </a:rPr>
              <a:t>They ran out of the house naked and bleeding!</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Extreme case! It demonstrates what happens when someone attempts to do God’s work without God.</a:t>
            </a:r>
          </a:p>
          <a:p>
            <a:pPr marL="457200" lvl="1" indent="0">
              <a:spcBef>
                <a:spcPts val="2000"/>
              </a:spcBef>
              <a:buNone/>
            </a:pPr>
            <a:r>
              <a:rPr lang="en-US" sz="3000" dirty="0">
                <a:latin typeface="Arial" panose="020B0604020202020204" pitchFamily="34" charset="0"/>
                <a:ea typeface="Helvetica Neue Light" panose="02000403000000020004" pitchFamily="2" charset="0"/>
                <a:cs typeface="Arial" panose="020B0604020202020204" pitchFamily="34" charset="0"/>
              </a:rPr>
              <a:t>Acts 19:13-16 (</a:t>
            </a:r>
            <a:r>
              <a:rPr lang="en-US" sz="30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000" dirty="0">
                <a:latin typeface="Arial" panose="020B0604020202020204" pitchFamily="34" charset="0"/>
                <a:ea typeface="Helvetica Neue Light" panose="02000403000000020004" pitchFamily="2" charset="0"/>
                <a:cs typeface="Arial" panose="020B0604020202020204" pitchFamily="34" charset="0"/>
              </a:rPr>
              <a:t>) Some Jews who went around driving out evil spirits tried to invoke the name of the Lord Jesus over those who were demon-possessed. They would say, “In the name of the Jesus whom Paul preaches, I command you to come out.” Seven sons of </a:t>
            </a:r>
            <a:r>
              <a:rPr lang="en-US" sz="3000" dirty="0" err="1">
                <a:latin typeface="Arial" panose="020B0604020202020204" pitchFamily="34" charset="0"/>
                <a:ea typeface="Helvetica Neue Light" panose="02000403000000020004" pitchFamily="2" charset="0"/>
                <a:cs typeface="Arial" panose="020B0604020202020204" pitchFamily="34" charset="0"/>
              </a:rPr>
              <a:t>Sceva</a:t>
            </a:r>
            <a:r>
              <a:rPr lang="en-US" sz="3000" dirty="0">
                <a:latin typeface="Arial" panose="020B0604020202020204" pitchFamily="34" charset="0"/>
                <a:ea typeface="Helvetica Neue Light" panose="02000403000000020004" pitchFamily="2" charset="0"/>
                <a:cs typeface="Arial" panose="020B0604020202020204" pitchFamily="34" charset="0"/>
              </a:rPr>
              <a:t>, a Jewish chief priest, were doing this. One day the evil spirit answered them, “Jesus I know, and Paul I know about, but who are you?” Then the man who had the evil spirit jumped on them and overpowered them all. He gave them such a beating that…</a:t>
            </a:r>
          </a:p>
        </p:txBody>
      </p:sp>
    </p:spTree>
    <p:extLst>
      <p:ext uri="{BB962C8B-B14F-4D97-AF65-F5344CB8AC3E}">
        <p14:creationId xmlns:p14="http://schemas.microsoft.com/office/powerpoint/2010/main" val="339255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Without His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lnSpcReduction="100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Another more “immediate” example:</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Exodus 2:11-12,15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One day, after Moses had grown up, he went out to where his own people were and watched them at their hard labor. He saw an Egyptian beating a Hebrew, one of his own people. [12] Looking this way and that and seeing no one, he killed the Egyptian and hid him in the sand. [15] When Pharaoh heard of this, he tried to kill Moses, but Moses fled from Pharaoh and went to live in Midian, where he sat down by a well.</a:t>
            </a:r>
          </a:p>
        </p:txBody>
      </p:sp>
    </p:spTree>
    <p:extLst>
      <p:ext uri="{BB962C8B-B14F-4D97-AF65-F5344CB8AC3E}">
        <p14:creationId xmlns:p14="http://schemas.microsoft.com/office/powerpoint/2010/main" val="359153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Moses and God’s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Facing the Challenge</a:t>
            </a:r>
          </a:p>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Seek His Presence</a:t>
            </a:r>
          </a:p>
          <a:p>
            <a:pPr marL="571500" indent="-571500">
              <a:buFont typeface="+mj-lt"/>
              <a:buAutoNum type="romanUcPeriod"/>
            </a:pPr>
            <a:r>
              <a:rPr lang="en-US" sz="3200" dirty="0">
                <a:latin typeface="Arial" panose="020B0604020202020204" pitchFamily="34" charset="0"/>
                <a:ea typeface="Helvetica Neue Light" panose="02000403000000020004" pitchFamily="2" charset="0"/>
                <a:cs typeface="Arial" panose="020B0604020202020204" pitchFamily="34" charset="0"/>
              </a:rPr>
              <a:t>Make Disciples of Presence</a:t>
            </a:r>
          </a:p>
        </p:txBody>
      </p:sp>
    </p:spTree>
    <p:extLst>
      <p:ext uri="{BB962C8B-B14F-4D97-AF65-F5344CB8AC3E}">
        <p14:creationId xmlns:p14="http://schemas.microsoft.com/office/powerpoint/2010/main" val="333578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I.A. Failing the Challenge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fontScale="85000" lnSpcReduction="100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Exodus 32:1,4-6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When the people saw that Moses was so long in coming down from the mountain, they gathered around Aaron and said, “Come, make us gods who will go before us. As for this fellow Moses who brought us up out of Egypt, we don’t know what has happened to him.” [4] He took what they handed him and made it into an idol cast in the shape of a calf, fashioning it with a tool. Then they said, “These are your gods, Israel, who brought you up out of Egypt.” [5] When Aaron saw this, he built an altar in front of the calf and announced, “Tomorrow there will be a festival to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[6] So the next day the people rose early and sacrificed burnt offerings and presented fellowship offerings. Afterward they sat down to eat and drink and got up to indulge in revelry.</a:t>
            </a:r>
          </a:p>
        </p:txBody>
      </p:sp>
    </p:spTree>
    <p:extLst>
      <p:ext uri="{BB962C8B-B14F-4D97-AF65-F5344CB8AC3E}">
        <p14:creationId xmlns:p14="http://schemas.microsoft.com/office/powerpoint/2010/main" val="384424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I.A. Failing the Challenge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lnSpcReduction="100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Aaron is a </a:t>
            </a:r>
            <a:r>
              <a:rPr lang="en-US" sz="3200" b="1" i="1" dirty="0">
                <a:latin typeface="Arial" panose="020B0604020202020204" pitchFamily="34" charset="0"/>
                <a:ea typeface="Helvetica Neue Light" panose="02000403000000020004" pitchFamily="2" charset="0"/>
                <a:cs typeface="Arial" panose="020B0604020202020204" pitchFamily="34" charset="0"/>
              </a:rPr>
              <a:t>great</a:t>
            </a:r>
            <a:r>
              <a:rPr lang="en-US" sz="3200" dirty="0">
                <a:latin typeface="Arial" panose="020B0604020202020204" pitchFamily="34" charset="0"/>
                <a:ea typeface="Helvetica Neue Light" panose="02000403000000020004" pitchFamily="2" charset="0"/>
                <a:cs typeface="Arial" panose="020B0604020202020204" pitchFamily="34" charset="0"/>
              </a:rPr>
              <a:t> example… </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…of a poor leader!</a:t>
            </a:r>
          </a:p>
          <a:p>
            <a:pPr marL="971550" lvl="1" indent="-514350">
              <a:buFont typeface="+mj-lt"/>
              <a:buAutoNum type="arabicPeriod"/>
            </a:pPr>
            <a:r>
              <a:rPr lang="en-US" sz="2800" i="1" dirty="0">
                <a:latin typeface="Arial" panose="020B0604020202020204" pitchFamily="34" charset="0"/>
                <a:ea typeface="Helvetica Neue Light" panose="02000403000000020004" pitchFamily="2" charset="0"/>
                <a:cs typeface="Arial" panose="020B0604020202020204" pitchFamily="34" charset="0"/>
              </a:rPr>
              <a:t>Leading from Behind </a:t>
            </a:r>
            <a:r>
              <a:rPr lang="en-US" sz="2800" dirty="0">
                <a:latin typeface="Arial" panose="020B0604020202020204" pitchFamily="34" charset="0"/>
                <a:ea typeface="Helvetica Neue Light" panose="02000403000000020004" pitchFamily="2" charset="0"/>
                <a:cs typeface="Arial" panose="020B0604020202020204" pitchFamily="34" charset="0"/>
              </a:rPr>
              <a:t>(32:1 “Come make us gods”)</a:t>
            </a:r>
          </a:p>
          <a:p>
            <a:pPr marL="971550" lvl="1" indent="-514350">
              <a:buFont typeface="+mj-lt"/>
              <a:buAutoNum type="arabicPeriod"/>
            </a:pPr>
            <a:r>
              <a:rPr lang="en-US" sz="2800" i="1" dirty="0">
                <a:latin typeface="Arial" panose="020B0604020202020204" pitchFamily="34" charset="0"/>
                <a:ea typeface="Helvetica Neue Light" panose="02000403000000020004" pitchFamily="2" charset="0"/>
                <a:cs typeface="Arial" panose="020B0604020202020204" pitchFamily="34" charset="0"/>
              </a:rPr>
              <a:t>Too Little Too Late</a:t>
            </a:r>
            <a:r>
              <a:rPr lang="en-US" sz="2800" dirty="0">
                <a:latin typeface="Arial" panose="020B0604020202020204" pitchFamily="34" charset="0"/>
                <a:ea typeface="Helvetica Neue Light" panose="02000403000000020004" pitchFamily="2" charset="0"/>
                <a:cs typeface="Arial" panose="020B0604020202020204" pitchFamily="34" charset="0"/>
              </a:rPr>
              <a:t> (32:5 “A festival to the </a:t>
            </a:r>
            <a:r>
              <a:rPr lang="en-US" sz="2800" cap="small" dirty="0">
                <a:latin typeface="Arial" panose="020B0604020202020204" pitchFamily="34" charset="0"/>
                <a:ea typeface="Helvetica Neue Light" panose="02000403000000020004" pitchFamily="2" charset="0"/>
                <a:cs typeface="Arial" panose="020B0604020202020204" pitchFamily="34" charset="0"/>
              </a:rPr>
              <a:t>Lord</a:t>
            </a:r>
            <a:r>
              <a:rPr lang="en-US" sz="2800" dirty="0">
                <a:latin typeface="Arial" panose="020B0604020202020204" pitchFamily="34" charset="0"/>
                <a:ea typeface="Helvetica Neue Light" panose="02000403000000020004" pitchFamily="2" charset="0"/>
                <a:cs typeface="Arial" panose="020B0604020202020204" pitchFamily="34" charset="0"/>
              </a:rPr>
              <a:t>!”) </a:t>
            </a:r>
          </a:p>
          <a:p>
            <a:pPr marL="971550" lvl="1" indent="-514350">
              <a:buFont typeface="+mj-lt"/>
              <a:buAutoNum type="arabicPeriod"/>
            </a:pPr>
            <a:r>
              <a:rPr lang="en-US" sz="2800" i="1" dirty="0">
                <a:latin typeface="Arial" panose="020B0604020202020204" pitchFamily="34" charset="0"/>
                <a:ea typeface="Helvetica Neue Light" panose="02000403000000020004" pitchFamily="2" charset="0"/>
                <a:cs typeface="Arial" panose="020B0604020202020204" pitchFamily="34" charset="0"/>
              </a:rPr>
              <a:t>Blaming the Flock</a:t>
            </a:r>
            <a:r>
              <a:rPr lang="en-US" sz="2800" dirty="0">
                <a:latin typeface="Arial" panose="020B0604020202020204" pitchFamily="34" charset="0"/>
                <a:ea typeface="Helvetica Neue Light" panose="02000403000000020004" pitchFamily="2" charset="0"/>
                <a:cs typeface="Arial" panose="020B0604020202020204" pitchFamily="34" charset="0"/>
              </a:rPr>
              <a:t>––Ex 32:22 “Do not be angry, my lord,” Aaron answered. “You know how prone these people are to evil.”</a:t>
            </a:r>
          </a:p>
          <a:p>
            <a:pPr marL="971550" lvl="1" indent="-514350">
              <a:buFont typeface="+mj-lt"/>
              <a:buAutoNum type="arabicPeriod"/>
            </a:pPr>
            <a:r>
              <a:rPr lang="en-US" sz="2800" i="1" dirty="0">
                <a:latin typeface="Arial" panose="020B0604020202020204" pitchFamily="34" charset="0"/>
                <a:ea typeface="Helvetica Neue Light" panose="02000403000000020004" pitchFamily="2" charset="0"/>
                <a:cs typeface="Arial" panose="020B0604020202020204" pitchFamily="34" charset="0"/>
              </a:rPr>
              <a:t>Rationalizing/Diminishing</a:t>
            </a:r>
            <a:r>
              <a:rPr lang="en-US" sz="2800" dirty="0">
                <a:latin typeface="Arial" panose="020B0604020202020204" pitchFamily="34" charset="0"/>
                <a:ea typeface="Helvetica Neue Light" panose="02000403000000020004" pitchFamily="2" charset="0"/>
                <a:cs typeface="Arial" panose="020B0604020202020204" pitchFamily="34" charset="0"/>
              </a:rPr>
              <a:t>––Exodus 32:24b Then they gave me the gold, and I threw it into the fire, and out came this calf!”</a:t>
            </a:r>
          </a:p>
        </p:txBody>
      </p:sp>
    </p:spTree>
    <p:extLst>
      <p:ext uri="{BB962C8B-B14F-4D97-AF65-F5344CB8AC3E}">
        <p14:creationId xmlns:p14="http://schemas.microsoft.com/office/powerpoint/2010/main" val="346272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I.B. Facing the Challenge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Leadership requires seeing the situation for what it is, capably discerning seriousness, and then acting</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Sure, Jason has a porn addiction, but he’s such a good preacher.  Is it really </a:t>
            </a:r>
            <a:r>
              <a:rPr lang="en-US" sz="2800" i="1" dirty="0">
                <a:latin typeface="Arial" panose="020B0604020202020204" pitchFamily="34" charset="0"/>
                <a:ea typeface="Helvetica Neue Light" panose="02000403000000020004" pitchFamily="2" charset="0"/>
                <a:cs typeface="Arial" panose="020B0604020202020204" pitchFamily="34" charset="0"/>
              </a:rPr>
              <a:t>that</a:t>
            </a:r>
            <a:r>
              <a:rPr lang="en-US" sz="2800" dirty="0">
                <a:latin typeface="Arial" panose="020B0604020202020204" pitchFamily="34" charset="0"/>
                <a:ea typeface="Helvetica Neue Light" panose="02000403000000020004" pitchFamily="2" charset="0"/>
                <a:cs typeface="Arial" panose="020B0604020202020204" pitchFamily="34" charset="0"/>
              </a:rPr>
              <a:t> big of a deal?</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No! I refuse to believe that Amy would cheat on her husband!</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This is a disaster! Jen took home a stapler from work!!!</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I’m not kidding, I heard Pastor Joe use the f-word!</a:t>
            </a:r>
          </a:p>
          <a:p>
            <a:pPr marL="0" indent="0">
              <a:buNone/>
            </a:pPr>
            <a:r>
              <a:rPr lang="en-US" sz="3200" b="1" i="1" dirty="0">
                <a:latin typeface="Arial" panose="020B0604020202020204" pitchFamily="34" charset="0"/>
                <a:ea typeface="Helvetica Neue Light" panose="02000403000000020004" pitchFamily="2" charset="0"/>
                <a:cs typeface="Arial" panose="020B0604020202020204" pitchFamily="34" charset="0"/>
              </a:rPr>
              <a:t>Temptation</a:t>
            </a:r>
            <a:r>
              <a:rPr lang="en-US" sz="3200" dirty="0">
                <a:latin typeface="Arial" panose="020B0604020202020204" pitchFamily="34" charset="0"/>
                <a:ea typeface="Helvetica Neue Light" panose="02000403000000020004" pitchFamily="2" charset="0"/>
                <a:cs typeface="Arial" panose="020B0604020202020204" pitchFamily="34" charset="0"/>
              </a:rPr>
              <a:t> Ignore, diminish a real issue because it’s so tough; Decry a simple issue so you can visibly solve it</a:t>
            </a:r>
          </a:p>
        </p:txBody>
      </p:sp>
    </p:spTree>
    <p:extLst>
      <p:ext uri="{BB962C8B-B14F-4D97-AF65-F5344CB8AC3E}">
        <p14:creationId xmlns:p14="http://schemas.microsoft.com/office/powerpoint/2010/main" val="374363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I.B. Facing the Challenge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Reviewing the situation:</a:t>
            </a:r>
          </a:p>
          <a:p>
            <a:pPr marL="971550" lvl="1" indent="-514350">
              <a:spcBef>
                <a:spcPts val="2000"/>
              </a:spcBef>
              <a:buFont typeface="+mj-lt"/>
              <a:buAutoNum type="alphaUcPeriod"/>
            </a:pPr>
            <a:r>
              <a:rPr lang="en-US" sz="3000" dirty="0">
                <a:latin typeface="Arial" panose="020B0604020202020204" pitchFamily="34" charset="0"/>
                <a:ea typeface="Helvetica Neue Light" panose="02000403000000020004" pitchFamily="2" charset="0"/>
                <a:cs typeface="Arial" panose="020B0604020202020204" pitchFamily="34" charset="0"/>
              </a:rPr>
              <a:t>God performed eye-popping miracles to lead a slave nation (Israel) out of a great empire (Egypt)</a:t>
            </a:r>
          </a:p>
          <a:p>
            <a:pPr marL="971550" lvl="1" indent="-514350">
              <a:buFont typeface="+mj-lt"/>
              <a:buAutoNum type="alphaUcPeriod"/>
            </a:pPr>
            <a:r>
              <a:rPr lang="en-US" sz="3000" dirty="0">
                <a:latin typeface="Arial" panose="020B0604020202020204" pitchFamily="34" charset="0"/>
                <a:ea typeface="Helvetica Neue Light" panose="02000403000000020004" pitchFamily="2" charset="0"/>
                <a:cs typeface="Arial" panose="020B0604020202020204" pitchFamily="34" charset="0"/>
              </a:rPr>
              <a:t>God miraculously fed his people in desert</a:t>
            </a:r>
          </a:p>
          <a:p>
            <a:pPr marL="971550" lvl="1" indent="-514350">
              <a:buFont typeface="+mj-lt"/>
              <a:buAutoNum type="alphaUcPeriod"/>
            </a:pPr>
            <a:r>
              <a:rPr lang="en-US" sz="3000" dirty="0">
                <a:latin typeface="Arial" panose="020B0604020202020204" pitchFamily="34" charset="0"/>
                <a:ea typeface="Helvetica Neue Light" panose="02000403000000020004" pitchFamily="2" charset="0"/>
                <a:cs typeface="Arial" panose="020B0604020202020204" pitchFamily="34" charset="0"/>
              </a:rPr>
              <a:t>God descends on Sinai in stunning display (fire, trumpets), gives law and confirms it with the people.</a:t>
            </a:r>
          </a:p>
          <a:p>
            <a:pPr marL="971550" lvl="1" indent="-514350">
              <a:buFont typeface="+mj-lt"/>
              <a:buAutoNum type="alphaUcPeriod"/>
            </a:pPr>
            <a:r>
              <a:rPr lang="en-US" sz="3000" dirty="0">
                <a:latin typeface="Arial" panose="020B0604020202020204" pitchFamily="34" charset="0"/>
                <a:ea typeface="Helvetica Neue Light" panose="02000403000000020004" pitchFamily="2" charset="0"/>
                <a:cs typeface="Arial" panose="020B0604020202020204" pitchFamily="34" charset="0"/>
              </a:rPr>
              <a:t>While Moses is receiving detailed instructions for God’s </a:t>
            </a:r>
            <a:r>
              <a:rPr lang="en-US" sz="3000" b="1" i="1" dirty="0">
                <a:latin typeface="Arial" panose="020B0604020202020204" pitchFamily="34" charset="0"/>
                <a:ea typeface="Helvetica Neue Light" panose="02000403000000020004" pitchFamily="2" charset="0"/>
                <a:cs typeface="Arial" panose="020B0604020202020204" pitchFamily="34" charset="0"/>
              </a:rPr>
              <a:t>DWELLING PLACE</a:t>
            </a:r>
            <a:r>
              <a:rPr lang="en-US" sz="3000" dirty="0">
                <a:latin typeface="Arial" panose="020B0604020202020204" pitchFamily="34" charset="0"/>
                <a:ea typeface="Helvetica Neue Light" panose="02000403000000020004" pitchFamily="2" charset="0"/>
                <a:cs typeface="Arial" panose="020B0604020202020204" pitchFamily="34" charset="0"/>
              </a:rPr>
              <a:t>, the people completely surrender</a:t>
            </a:r>
          </a:p>
        </p:txBody>
      </p:sp>
    </p:spTree>
    <p:extLst>
      <p:ext uri="{BB962C8B-B14F-4D97-AF65-F5344CB8AC3E}">
        <p14:creationId xmlns:p14="http://schemas.microsoft.com/office/powerpoint/2010/main" val="42140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II.A.1. Seeking His Presence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Such extreme challenges show us our need for God.</a:t>
            </a:r>
          </a:p>
          <a:p>
            <a:pPr marL="457200" lvl="1" indent="0">
              <a:buNone/>
            </a:pPr>
            <a:r>
              <a:rPr lang="en-US" sz="2800" dirty="0">
                <a:latin typeface="Arial" panose="020B0604020202020204" pitchFamily="34" charset="0"/>
                <a:ea typeface="Helvetica Neue Light" panose="02000403000000020004" pitchFamily="2" charset="0"/>
                <a:cs typeface="Arial" panose="020B0604020202020204" pitchFamily="34" charset="0"/>
              </a:rPr>
              <a:t>Exodus 32:30 (</a:t>
            </a:r>
            <a:r>
              <a:rPr lang="en-US" sz="28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2800" cap="small" dirty="0">
                <a:latin typeface="Arial" panose="020B0604020202020204" pitchFamily="34" charset="0"/>
                <a:ea typeface="Helvetica Neue Light" panose="02000403000000020004" pitchFamily="2" charset="0"/>
                <a:cs typeface="Arial" panose="020B0604020202020204" pitchFamily="34" charset="0"/>
              </a:rPr>
              <a:t>)</a:t>
            </a:r>
            <a:r>
              <a:rPr lang="en-US" sz="2800" dirty="0">
                <a:latin typeface="Arial" panose="020B0604020202020204" pitchFamily="34" charset="0"/>
                <a:ea typeface="Helvetica Neue Light" panose="02000403000000020004" pitchFamily="2" charset="0"/>
                <a:cs typeface="Arial" panose="020B0604020202020204" pitchFamily="34" charset="0"/>
              </a:rPr>
              <a:t> The next day Moses said to the people, “You have committed a great sin. But now I will go up to the </a:t>
            </a:r>
            <a:r>
              <a:rPr lang="en-US" sz="2800" cap="small" dirty="0">
                <a:latin typeface="Arial" panose="020B0604020202020204" pitchFamily="34" charset="0"/>
                <a:ea typeface="Helvetica Neue Light" panose="02000403000000020004" pitchFamily="2" charset="0"/>
                <a:cs typeface="Arial" panose="020B0604020202020204" pitchFamily="34" charset="0"/>
              </a:rPr>
              <a:t>Lord</a:t>
            </a:r>
            <a:r>
              <a:rPr lang="en-US" sz="2800" dirty="0">
                <a:latin typeface="Arial" panose="020B0604020202020204" pitchFamily="34" charset="0"/>
                <a:ea typeface="Helvetica Neue Light" panose="02000403000000020004" pitchFamily="2" charset="0"/>
                <a:cs typeface="Arial" panose="020B0604020202020204" pitchFamily="34" charset="0"/>
              </a:rPr>
              <a:t>; perhaps I can make atonement for your sin.”</a:t>
            </a:r>
          </a:p>
          <a:p>
            <a:pPr marL="457200" lvl="1" indent="0">
              <a:buNone/>
            </a:pPr>
            <a:r>
              <a:rPr lang="en-US" sz="2800" dirty="0">
                <a:latin typeface="Arial" panose="020B0604020202020204" pitchFamily="34" charset="0"/>
                <a:ea typeface="Helvetica Neue Light" panose="02000403000000020004" pitchFamily="2" charset="0"/>
                <a:cs typeface="Arial" panose="020B0604020202020204" pitchFamily="34" charset="0"/>
              </a:rPr>
              <a:t>Exodus 33:15-16 (</a:t>
            </a:r>
            <a:r>
              <a:rPr lang="en-US" sz="28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2800" cap="small" dirty="0">
                <a:latin typeface="Arial" panose="020B0604020202020204" pitchFamily="34" charset="0"/>
                <a:ea typeface="Helvetica Neue Light" panose="02000403000000020004" pitchFamily="2" charset="0"/>
                <a:cs typeface="Arial" panose="020B0604020202020204" pitchFamily="34" charset="0"/>
              </a:rPr>
              <a:t>)</a:t>
            </a:r>
            <a:r>
              <a:rPr lang="en-US" sz="2800" dirty="0">
                <a:latin typeface="Arial" panose="020B0604020202020204" pitchFamily="34" charset="0"/>
                <a:ea typeface="Helvetica Neue Light" panose="02000403000000020004" pitchFamily="2" charset="0"/>
                <a:cs typeface="Arial" panose="020B0604020202020204" pitchFamily="34" charset="0"/>
              </a:rPr>
              <a:t> Then Moses said to him, “If your Presence does not go with us, do not send us up from here. How will anyone know that you are pleased with me and with your people unless you go with us? What else will distinguish me and your people from all the other people on the face of the earth?”</a:t>
            </a:r>
          </a:p>
        </p:txBody>
      </p:sp>
    </p:spTree>
    <p:extLst>
      <p:ext uri="{BB962C8B-B14F-4D97-AF65-F5344CB8AC3E}">
        <p14:creationId xmlns:p14="http://schemas.microsoft.com/office/powerpoint/2010/main" val="286076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1367</Words>
  <Application>Microsoft Office PowerPoint</Application>
  <PresentationFormat>Widescreen</PresentationFormat>
  <Paragraphs>73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HELVETICA NEUE LIGHT</vt:lpstr>
      <vt:lpstr>HELVETICA NEUE LIGHT</vt:lpstr>
      <vt:lpstr>Helvetica Neue Thin</vt:lpstr>
      <vt:lpstr>Office Theme</vt:lpstr>
      <vt:lpstr>In His Presence</vt:lpstr>
      <vt:lpstr>Without His Presence</vt:lpstr>
      <vt:lpstr>Without His Presence</vt:lpstr>
      <vt:lpstr>Moses and God’s Presence</vt:lpstr>
      <vt:lpstr>I.A. Failing the Challenge</vt:lpstr>
      <vt:lpstr>I.A. Failing the Challenge</vt:lpstr>
      <vt:lpstr>I.B. Facing the Challenge</vt:lpstr>
      <vt:lpstr>I.B. Facing the Challenge</vt:lpstr>
      <vt:lpstr>II.A.1. Seeking His Presence</vt:lpstr>
      <vt:lpstr>II.A.2. Seeking His Presence</vt:lpstr>
      <vt:lpstr>II.B. Habits of Presence</vt:lpstr>
      <vt:lpstr>II.B. Habits of Presence</vt:lpstr>
      <vt:lpstr>III. Make Disciples of Presence</vt:lpstr>
      <vt:lpstr>III. Make Disciples of Presence</vt:lpstr>
      <vt:lpstr>III. Make Disciples of Presence</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2022-07-25T00:49:47Z</dcterms:created>
  <dcterms:modified xsi:type="dcterms:W3CDTF">2022-07-25T00:49:53Z</dcterms:modified>
</cp:coreProperties>
</file>