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51" r:id="rId1"/>
  </p:sldMasterIdLst>
  <p:notesMasterIdLst>
    <p:notesMasterId r:id="rId47"/>
  </p:notesMasterIdLst>
  <p:sldIdLst>
    <p:sldId id="397" r:id="rId2"/>
    <p:sldId id="626" r:id="rId3"/>
    <p:sldId id="574" r:id="rId4"/>
    <p:sldId id="518" r:id="rId5"/>
    <p:sldId id="575" r:id="rId6"/>
    <p:sldId id="576" r:id="rId7"/>
    <p:sldId id="577" r:id="rId8"/>
    <p:sldId id="519" r:id="rId9"/>
    <p:sldId id="632" r:id="rId10"/>
    <p:sldId id="578" r:id="rId11"/>
    <p:sldId id="579" r:id="rId12"/>
    <p:sldId id="515" r:id="rId13"/>
    <p:sldId id="628" r:id="rId14"/>
    <p:sldId id="627" r:id="rId15"/>
    <p:sldId id="629" r:id="rId16"/>
    <p:sldId id="592" r:id="rId17"/>
    <p:sldId id="611" r:id="rId18"/>
    <p:sldId id="587" r:id="rId19"/>
    <p:sldId id="613" r:id="rId20"/>
    <p:sldId id="584" r:id="rId21"/>
    <p:sldId id="588" r:id="rId22"/>
    <p:sldId id="590" r:id="rId23"/>
    <p:sldId id="614" r:id="rId24"/>
    <p:sldId id="591" r:id="rId25"/>
    <p:sldId id="630" r:id="rId26"/>
    <p:sldId id="568" r:id="rId27"/>
    <p:sldId id="543" r:id="rId28"/>
    <p:sldId id="595" r:id="rId29"/>
    <p:sldId id="597" r:id="rId30"/>
    <p:sldId id="598" r:id="rId31"/>
    <p:sldId id="618" r:id="rId32"/>
    <p:sldId id="631" r:id="rId33"/>
    <p:sldId id="623" r:id="rId34"/>
    <p:sldId id="625" r:id="rId35"/>
    <p:sldId id="624" r:id="rId36"/>
    <p:sldId id="605" r:id="rId37"/>
    <p:sldId id="604" r:id="rId38"/>
    <p:sldId id="571" r:id="rId39"/>
    <p:sldId id="570" r:id="rId40"/>
    <p:sldId id="610" r:id="rId41"/>
    <p:sldId id="608" r:id="rId42"/>
    <p:sldId id="621" r:id="rId43"/>
    <p:sldId id="606" r:id="rId44"/>
    <p:sldId id="509" r:id="rId45"/>
    <p:sldId id="296" r:id="rId4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00"/>
    <a:srgbClr val="060862"/>
    <a:srgbClr val="0D12D7"/>
    <a:srgbClr val="00B200"/>
    <a:srgbClr val="008000"/>
    <a:srgbClr val="A5E6F3"/>
    <a:srgbClr val="003000"/>
    <a:srgbClr val="080B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960" autoAdjust="0"/>
    <p:restoredTop sz="94660"/>
  </p:normalViewPr>
  <p:slideViewPr>
    <p:cSldViewPr>
      <p:cViewPr varScale="1">
        <p:scale>
          <a:sx n="79" d="100"/>
          <a:sy n="79" d="100"/>
        </p:scale>
        <p:origin x="216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FF98E-1E88-4163-9838-FC0D35587F3B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8FD74-1302-4166-824F-F318B4A6AD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8FD74-1302-4166-824F-F318B4A6ADB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4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240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wipe dir="r"/>
  </p:transition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0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Ø"/>
        <a:defRPr sz="4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36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»"/>
        <a:defRPr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43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•"/>
        <a:defRPr sz="1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002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574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146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718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9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895600"/>
            <a:ext cx="7848600" cy="2819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6600" dirty="0"/>
              <a:t>The Good Shepherd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  <a:endParaRPr lang="en-US"/>
          </a:p>
        </p:txBody>
      </p:sp>
      <p:sp>
        <p:nvSpPr>
          <p:cNvPr id="3645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/>
              <a:t>10:1 “Truly, truly, I say to you, he who does not </a:t>
            </a:r>
            <a:r>
              <a:rPr lang="en-US" u="sng" dirty="0"/>
              <a:t>enter by the door</a:t>
            </a:r>
            <a:r>
              <a:rPr lang="en-US" dirty="0"/>
              <a:t> into the fold of the sheep, but climbs up some other way, he is a thief and a robber. </a:t>
            </a:r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364548" name="Rectangle 1028"/>
          <p:cNvSpPr>
            <a:spLocks noChangeArrowheads="1"/>
          </p:cNvSpPr>
          <p:nvPr/>
        </p:nvSpPr>
        <p:spPr bwMode="auto">
          <a:xfrm>
            <a:off x="3048000" y="3962400"/>
            <a:ext cx="6019800" cy="274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Ancient shepherding practices: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Summer: 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Grazing and water scarce</a:t>
            </a: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  <a:endParaRPr lang="en-US"/>
          </a:p>
        </p:txBody>
      </p:sp>
      <p:sp>
        <p:nvSpPr>
          <p:cNvPr id="3645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/>
              <a:t>10:1 “Truly, truly, I say to you, he who does not </a:t>
            </a:r>
            <a:r>
              <a:rPr lang="en-US" u="sng" dirty="0"/>
              <a:t>enter by the door</a:t>
            </a:r>
            <a:r>
              <a:rPr lang="en-US" dirty="0"/>
              <a:t> into the fold of the sheep, but climbs up some other way, he is a thief and a robber. </a:t>
            </a:r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364548" name="Rectangle 1028"/>
          <p:cNvSpPr>
            <a:spLocks noChangeArrowheads="1"/>
          </p:cNvSpPr>
          <p:nvPr/>
        </p:nvSpPr>
        <p:spPr bwMode="auto">
          <a:xfrm>
            <a:off x="3048000" y="3962400"/>
            <a:ext cx="6019800" cy="274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Ancient shepherding practices: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Summer: 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Grazing and water scarce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Went out to high </a:t>
            </a:r>
            <a:b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country or water sources</a:t>
            </a: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  <a:endParaRPr lang="en-US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10:1 “Truly, truly, I say to you, he who does not </a:t>
            </a:r>
            <a:r>
              <a:rPr lang="en-US" u="sng"/>
              <a:t>enter by the door</a:t>
            </a:r>
            <a:r>
              <a:rPr lang="en-US"/>
              <a:t> into the fold of the sheep, but climbs up some other way, he is a thief and a robber. </a:t>
            </a:r>
          </a:p>
          <a:p>
            <a:pPr>
              <a:buFont typeface="Wingdings" pitchFamily="2" charset="2"/>
              <a:buNone/>
              <a:defRPr/>
            </a:pPr>
            <a:endParaRPr 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3048000" y="3962400"/>
            <a:ext cx="6019800" cy="274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Ancient shepherding practices: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Summer: 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Grazing and water scarce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Small rock and thorn </a:t>
            </a:r>
            <a:b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night sheep pens</a:t>
            </a:r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  <a:endParaRPr lang="en-US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10:1 “Truly, truly, I say to you, he who does not </a:t>
            </a:r>
            <a:r>
              <a:rPr lang="en-US" u="sng"/>
              <a:t>enter by the door</a:t>
            </a:r>
            <a:r>
              <a:rPr lang="en-US"/>
              <a:t> into the fold of the sheep, but climbs up some other way, he is a thief and a robber. </a:t>
            </a:r>
          </a:p>
          <a:p>
            <a:pPr>
              <a:buFont typeface="Wingdings" pitchFamily="2" charset="2"/>
              <a:buNone/>
              <a:defRPr/>
            </a:pPr>
            <a:endParaRPr 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3048000" y="3962400"/>
            <a:ext cx="6019800" cy="274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Ancient shepherding practices: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Summer: 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Grazing and water scarce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Shepherd slept in the </a:t>
            </a:r>
            <a:b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doorway/opening</a:t>
            </a:r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  <a:endParaRPr lang="en-US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10:1 “Truly, truly, I say to you, he who does not </a:t>
            </a:r>
            <a:r>
              <a:rPr lang="en-US" u="sng"/>
              <a:t>enter by the door</a:t>
            </a:r>
            <a:r>
              <a:rPr lang="en-US"/>
              <a:t> into the fold of the sheep, but climbs up some other way, he is a thief and a robber. </a:t>
            </a:r>
          </a:p>
          <a:p>
            <a:pPr>
              <a:buFont typeface="Wingdings" pitchFamily="2" charset="2"/>
              <a:buNone/>
              <a:defRPr/>
            </a:pPr>
            <a:endParaRPr 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3048000" y="3962400"/>
            <a:ext cx="6019800" cy="274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Ancient shepherding: Longevity of sheep…</a:t>
            </a: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  <a:endParaRPr lang="en-US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10:1 “Truly, truly, I say to you, he who does not </a:t>
            </a:r>
            <a:r>
              <a:rPr lang="en-US" u="sng"/>
              <a:t>enter by the door</a:t>
            </a:r>
            <a:r>
              <a:rPr lang="en-US"/>
              <a:t> into the fold of the sheep, but climbs up some other way, he is a thief and a robber. </a:t>
            </a:r>
          </a:p>
          <a:p>
            <a:pPr>
              <a:buFont typeface="Wingdings" pitchFamily="2" charset="2"/>
              <a:buNone/>
              <a:defRPr/>
            </a:pPr>
            <a:endParaRPr lang="en-US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3048000" y="3962400"/>
            <a:ext cx="6019800" cy="274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Ancient shepherding: Longevity of sheep…</a:t>
            </a:r>
          </a:p>
          <a:p>
            <a:pPr algn="l">
              <a:lnSpc>
                <a:spcPct val="77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Size of flocks…</a:t>
            </a:r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/>
              <a:t>10:1 “Truly, truly, I say to you, he who does not </a:t>
            </a:r>
            <a:r>
              <a:rPr lang="en-US" u="sng" dirty="0"/>
              <a:t>enter by the door</a:t>
            </a:r>
            <a:r>
              <a:rPr lang="en-US" dirty="0"/>
              <a:t> into the fold of the sheep, but </a:t>
            </a:r>
            <a:r>
              <a:rPr lang="en-US" u="sng" dirty="0"/>
              <a:t>climbs up some other way</a:t>
            </a:r>
            <a:r>
              <a:rPr lang="en-US" dirty="0"/>
              <a:t>, he is a </a:t>
            </a:r>
            <a:r>
              <a:rPr lang="en-US" u="sng" dirty="0"/>
              <a:t>thief and a robber</a:t>
            </a:r>
            <a:r>
              <a:rPr lang="en-US" dirty="0"/>
              <a:t>. </a:t>
            </a:r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/>
              <a:t>10:1 “Truly, truly, I say to you, he who does not </a:t>
            </a:r>
            <a:r>
              <a:rPr lang="en-US" u="sng" dirty="0"/>
              <a:t>enter by the door</a:t>
            </a:r>
            <a:r>
              <a:rPr lang="en-US" dirty="0"/>
              <a:t> into the fold of the sheep, but </a:t>
            </a:r>
            <a:r>
              <a:rPr lang="en-US" u="sng" dirty="0"/>
              <a:t>climbs up some other way</a:t>
            </a:r>
            <a:r>
              <a:rPr lang="en-US" dirty="0"/>
              <a:t>, he is a </a:t>
            </a:r>
            <a:r>
              <a:rPr lang="en-US" u="sng" dirty="0"/>
              <a:t>thief and a robber</a:t>
            </a:r>
            <a:r>
              <a:rPr lang="en-US" dirty="0"/>
              <a:t>. </a:t>
            </a:r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971800" y="3962400"/>
            <a:ext cx="5867400" cy="2286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Who is the robber?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Someone who steals sheep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Not going through the door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7 “Truly, truly, I say to you, I am the door of the sheep.”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/>
              <a:t>10:1 “Truly, truly, I say to you, he who does not enter by the door into the fold of the sheep, but climbs up some other way, he is a thief and a robber.</a:t>
            </a:r>
          </a:p>
          <a:p>
            <a:pPr>
              <a:buNone/>
            </a:pPr>
            <a:r>
              <a:rPr lang="en-US" dirty="0"/>
              <a:t>2 “But he who enters by the door is a shepherd of the sheep. </a:t>
            </a:r>
          </a:p>
          <a:p>
            <a:pPr>
              <a:buNone/>
            </a:pPr>
            <a:r>
              <a:rPr lang="en-US" dirty="0"/>
              <a:t>3 “To him the doorkeeper opens, and the </a:t>
            </a:r>
            <a:r>
              <a:rPr lang="en-US" u="sng" dirty="0"/>
              <a:t>sheep hear his voice</a:t>
            </a:r>
            <a:r>
              <a:rPr lang="en-US" dirty="0"/>
              <a:t>, and he calls his own sheep </a:t>
            </a:r>
            <a:r>
              <a:rPr lang="en-US" u="sng" dirty="0"/>
              <a:t>by name</a:t>
            </a:r>
            <a:r>
              <a:rPr lang="en-US" dirty="0"/>
              <a:t> and </a:t>
            </a:r>
            <a:r>
              <a:rPr lang="en-US" u="sng" dirty="0"/>
              <a:t>leads them out</a:t>
            </a:r>
            <a:r>
              <a:rPr lang="en-US" dirty="0"/>
              <a:t>.”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/>
              <a:t> </a:t>
            </a:r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4800" dirty="0"/>
              <a:t>10:4 “When he puts forth all his own, he goes ahead of them, and the sheep follow him because they know his voice. </a:t>
            </a:r>
          </a:p>
          <a:p>
            <a:pPr>
              <a:buNone/>
              <a:defRPr/>
            </a:pPr>
            <a:r>
              <a:rPr lang="en-US" sz="4800" dirty="0"/>
              <a:t>5 A stranger they simply will not follow, but will flee from him, because they do not know the voice of strangers.” 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172200"/>
          </a:xfrm>
        </p:spPr>
        <p:txBody>
          <a:bodyPr/>
          <a:lstStyle/>
          <a:p>
            <a:pPr>
              <a:buNone/>
              <a:defRPr/>
            </a:pPr>
            <a:r>
              <a:rPr lang="en-US" sz="6000" dirty="0"/>
              <a:t>Issues with understanding the Good Shepherd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6000" dirty="0"/>
              <a:t>1. Jesus’ servant-style </a:t>
            </a:r>
            <a:br>
              <a:rPr lang="en-US" sz="6000" dirty="0"/>
            </a:br>
            <a:r>
              <a:rPr lang="en-US" sz="6000" dirty="0"/>
              <a:t>  leadership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6000" dirty="0"/>
              <a:t>2. Servanthood principles </a:t>
            </a:r>
            <a:br>
              <a:rPr lang="en-US" sz="6000" dirty="0"/>
            </a:br>
            <a:r>
              <a:rPr lang="en-US" sz="6000" dirty="0"/>
              <a:t>  for us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6000" dirty="0"/>
              <a:t>3. At least two, maybe three </a:t>
            </a:r>
            <a:br>
              <a:rPr lang="en-US" sz="6000" dirty="0"/>
            </a:br>
            <a:r>
              <a:rPr lang="en-US" sz="6000" dirty="0"/>
              <a:t>  discourses brought </a:t>
            </a:r>
            <a:br>
              <a:rPr lang="en-US" sz="6000" dirty="0"/>
            </a:br>
            <a:r>
              <a:rPr lang="en-US" sz="6000" dirty="0"/>
              <a:t>  together</a:t>
            </a:r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4800" dirty="0"/>
              <a:t>10:6 Those who heard Jesus use this illustration didn’t understand what he meant.</a:t>
            </a:r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/>
          <a:lstStyle/>
          <a:p>
            <a:pPr>
              <a:buNone/>
              <a:defRPr/>
            </a:pPr>
            <a:r>
              <a:rPr lang="en-US" sz="4800" dirty="0"/>
              <a:t>10:7 So Jesus said to them again, “Truly, truly, I say to you, I am the door of the sheep. </a:t>
            </a:r>
          </a:p>
          <a:p>
            <a:pPr>
              <a:buNone/>
              <a:defRPr/>
            </a:pPr>
            <a:r>
              <a:rPr lang="en-US" sz="4800" dirty="0"/>
              <a:t>8 All who came before Me are thieves and robbers, but the sheep did not hear them. </a:t>
            </a:r>
          </a:p>
          <a:p>
            <a:pPr>
              <a:buNone/>
              <a:defRPr/>
            </a:pPr>
            <a:r>
              <a:rPr lang="en-US" sz="4800" dirty="0"/>
              <a:t>9 I am the door; if anyone enters through Me, he will be rescued, and will go in and out and find pasture.”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4800" dirty="0"/>
              <a:t>10:10 “</a:t>
            </a:r>
            <a:r>
              <a:rPr lang="en-US" sz="4800" u="sng" dirty="0"/>
              <a:t>The thief comes only to steal and kill and destroy</a:t>
            </a:r>
            <a:r>
              <a:rPr lang="en-US" sz="4800" dirty="0"/>
              <a:t>; I came that they may have life, and have it abundantly.” </a:t>
            </a:r>
          </a:p>
        </p:txBody>
      </p:sp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4800" dirty="0"/>
              <a:t>10:10 “The thief comes only to steal and kill and destroy; </a:t>
            </a:r>
            <a:r>
              <a:rPr lang="en-US" sz="4800" u="sng" dirty="0"/>
              <a:t>I came that they may have life, and have it abundantly</a:t>
            </a:r>
            <a:r>
              <a:rPr lang="en-US" sz="4800" dirty="0"/>
              <a:t>.” </a:t>
            </a:r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4800" dirty="0"/>
              <a:t>10:10 “The thief comes only to steal and kill and destroy; </a:t>
            </a:r>
            <a:r>
              <a:rPr lang="en-US" sz="4800" u="sng" dirty="0"/>
              <a:t>I came that they may have life, and have it abundantly</a:t>
            </a:r>
            <a:r>
              <a:rPr lang="en-US" sz="4800" dirty="0"/>
              <a:t>.” 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16200000" flipV="1">
            <a:off x="4000500" y="3543301"/>
            <a:ext cx="1524000" cy="685800"/>
          </a:xfrm>
          <a:prstGeom prst="straightConnector1">
            <a:avLst/>
          </a:prstGeom>
          <a:noFill/>
          <a:ln w="1047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209800" y="4114800"/>
            <a:ext cx="48006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5E00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Why did Jesus come?</a:t>
            </a:r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4800" dirty="0"/>
              <a:t>10:10 “The thief comes only to steal and kill and destroy; </a:t>
            </a:r>
            <a:r>
              <a:rPr lang="en-US" sz="4800" u="sng" dirty="0"/>
              <a:t>I came that they may have life, and have it abundantly</a:t>
            </a:r>
            <a:r>
              <a:rPr lang="en-US" sz="4800" dirty="0"/>
              <a:t>.” 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16200000" flipV="1">
            <a:off x="4000500" y="3543301"/>
            <a:ext cx="1524000" cy="685800"/>
          </a:xfrm>
          <a:prstGeom prst="straightConnector1">
            <a:avLst/>
          </a:prstGeom>
          <a:noFill/>
          <a:ln w="1047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048000" y="4114800"/>
            <a:ext cx="3505200" cy="2133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5E00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an abundant life like?</a:t>
            </a:r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4800"/>
              <a:t>11 “I am the good shepherd; the good shepherd </a:t>
            </a:r>
            <a:r>
              <a:rPr lang="en-US" sz="4800" u="sng"/>
              <a:t>lays down His life</a:t>
            </a:r>
            <a:r>
              <a:rPr lang="en-US" sz="4800"/>
              <a:t> for the sheep.”</a:t>
            </a:r>
          </a:p>
        </p:txBody>
      </p:sp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4800"/>
              <a:t>11 “I am the good shepherd; the good shepherd </a:t>
            </a:r>
            <a:r>
              <a:rPr lang="en-US" sz="4800" u="sng"/>
              <a:t>lays down His life</a:t>
            </a:r>
            <a:r>
              <a:rPr lang="en-US" sz="4800"/>
              <a:t> for the sheep.”</a:t>
            </a:r>
          </a:p>
        </p:txBody>
      </p:sp>
      <p:sp>
        <p:nvSpPr>
          <p:cNvPr id="386052" name="Rectangle 4"/>
          <p:cNvSpPr>
            <a:spLocks noChangeArrowheads="1"/>
          </p:cNvSpPr>
          <p:nvPr/>
        </p:nvSpPr>
        <p:spPr bwMode="auto">
          <a:xfrm>
            <a:off x="2209800" y="3429000"/>
            <a:ext cx="4876800" cy="762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80000"/>
              </a:lnSpc>
              <a:spcBef>
                <a:spcPct val="1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Sacrificial love</a:t>
            </a:r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4800" dirty="0"/>
              <a:t>12 “He who is a hireling, and not a shepherd, who is not the owner of the sheep, beholds the wolf coming, and leaves the sheep, and flees, and the wolf snatches them, and scatters them.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 dirty="0"/>
              <a:t>13 He flees because he is a hireling, and is not concerned about the sheep.”</a:t>
            </a:r>
          </a:p>
        </p:txBody>
      </p:sp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4800" dirty="0"/>
              <a:t>12 “He who is a hireling, and not a shepherd, who is </a:t>
            </a:r>
            <a:r>
              <a:rPr lang="en-US" sz="4800" u="sng" dirty="0"/>
              <a:t>not the owner</a:t>
            </a:r>
            <a:r>
              <a:rPr lang="en-US" sz="4800" dirty="0"/>
              <a:t> of the sheep, </a:t>
            </a:r>
            <a:r>
              <a:rPr lang="en-US" sz="4800" u="sng" dirty="0"/>
              <a:t>beholds the wolf </a:t>
            </a:r>
            <a:r>
              <a:rPr lang="en-US" sz="4800" dirty="0"/>
              <a:t>coming, and </a:t>
            </a:r>
            <a:r>
              <a:rPr lang="en-US" sz="4800" u="sng" dirty="0"/>
              <a:t>leaves the sheep</a:t>
            </a:r>
            <a:r>
              <a:rPr lang="en-US" sz="4800" dirty="0"/>
              <a:t>, and flees, and the wolf snatches them, and scatters them.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 dirty="0"/>
              <a:t>13 He flees because he is a hireling, and is </a:t>
            </a:r>
            <a:r>
              <a:rPr lang="en-US" sz="4800" u="sng" dirty="0"/>
              <a:t>not concerned about the sheep</a:t>
            </a:r>
            <a:r>
              <a:rPr lang="en-US" sz="4800" dirty="0"/>
              <a:t>.”</a:t>
            </a:r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3744558" y="1164516"/>
            <a:ext cx="25908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  <a:endParaRPr lang="en-US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/>
              <a:t>10:1 “Truly, truly, I say to you, he who does not </a:t>
            </a:r>
            <a:r>
              <a:rPr lang="en-US" u="sng" dirty="0"/>
              <a:t>enter by the door</a:t>
            </a:r>
            <a:r>
              <a:rPr lang="en-US" dirty="0"/>
              <a:t> into the fold of the sheep, but climbs up some other way, he is a thief and a robber. </a:t>
            </a:r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slow">
    <p:dissolv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4800" dirty="0"/>
              <a:t>12 “He who is a hireling, and not a shepherd, who is </a:t>
            </a:r>
            <a:r>
              <a:rPr lang="en-US" sz="4800" u="sng" dirty="0"/>
              <a:t>not the owner</a:t>
            </a:r>
            <a:r>
              <a:rPr lang="en-US" sz="4800" dirty="0"/>
              <a:t> of the sheep, </a:t>
            </a:r>
            <a:r>
              <a:rPr lang="en-US" sz="4800" u="sng" dirty="0"/>
              <a:t>beholds the wolf </a:t>
            </a:r>
            <a:r>
              <a:rPr lang="en-US" sz="4800" dirty="0"/>
              <a:t>coming, and </a:t>
            </a:r>
            <a:r>
              <a:rPr lang="en-US" sz="4800" u="sng" dirty="0"/>
              <a:t>leaves the sheep</a:t>
            </a:r>
            <a:r>
              <a:rPr lang="en-US" sz="4800" dirty="0"/>
              <a:t>, and flees, and the wolf snatches them, and scatters them.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 dirty="0"/>
              <a:t>13 He flees because he is a hireling, and is </a:t>
            </a:r>
            <a:r>
              <a:rPr lang="en-US" sz="4800" u="sng" dirty="0"/>
              <a:t>not concerned about the sheep</a:t>
            </a:r>
            <a:r>
              <a:rPr lang="en-US" sz="4800" dirty="0"/>
              <a:t>.”</a:t>
            </a:r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3744558" y="1164516"/>
            <a:ext cx="25908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438400" y="5638800"/>
            <a:ext cx="5638800" cy="1143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Hirelings are interested </a:t>
            </a:r>
            <a:b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in what’s in it for them</a:t>
            </a:r>
          </a:p>
        </p:txBody>
      </p:sp>
    </p:spTree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4800" dirty="0"/>
              <a:t>12 “He who is a hireling, and not a shepherd, who is </a:t>
            </a:r>
            <a:r>
              <a:rPr lang="en-US" sz="4800" u="sng" dirty="0"/>
              <a:t>not the owner</a:t>
            </a:r>
            <a:r>
              <a:rPr lang="en-US" sz="4800" dirty="0"/>
              <a:t> of the sheep, </a:t>
            </a:r>
            <a:r>
              <a:rPr lang="en-US" sz="4800" u="sng" dirty="0"/>
              <a:t>beholds the wolf </a:t>
            </a:r>
            <a:r>
              <a:rPr lang="en-US" sz="4800" dirty="0"/>
              <a:t>coming, and </a:t>
            </a:r>
            <a:r>
              <a:rPr lang="en-US" sz="4800" u="sng" dirty="0"/>
              <a:t>leaves the sheep</a:t>
            </a:r>
            <a:r>
              <a:rPr lang="en-US" sz="4800" dirty="0"/>
              <a:t>, and flees, and the wolf snatches them, and scatters them.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 dirty="0"/>
              <a:t>13 He flees because he is a hireling, and is </a:t>
            </a:r>
            <a:r>
              <a:rPr lang="en-US" sz="4800" u="sng" dirty="0"/>
              <a:t>not concerned about the sheep</a:t>
            </a:r>
            <a:r>
              <a:rPr lang="en-US" sz="4800" dirty="0"/>
              <a:t>.”</a:t>
            </a:r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3744558" y="1164516"/>
            <a:ext cx="25908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438400" y="5638800"/>
            <a:ext cx="5638800" cy="1143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Hirelings are interested </a:t>
            </a:r>
            <a:b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in what’s in it for them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733800" y="4191000"/>
            <a:ext cx="4419600" cy="1295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5E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ts val="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God will never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abandon me</a:t>
            </a:r>
          </a:p>
        </p:txBody>
      </p: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4800" dirty="0"/>
              <a:t>12 “He who is a hireling, and not a shepherd, who is </a:t>
            </a:r>
            <a:r>
              <a:rPr lang="en-US" sz="4800" u="sng" dirty="0"/>
              <a:t>not the owner</a:t>
            </a:r>
            <a:r>
              <a:rPr lang="en-US" sz="4800" dirty="0"/>
              <a:t> of the sheep, </a:t>
            </a:r>
            <a:r>
              <a:rPr lang="en-US" sz="4800" u="sng" dirty="0"/>
              <a:t>beholds the wolf </a:t>
            </a:r>
            <a:r>
              <a:rPr lang="en-US" sz="4800" dirty="0"/>
              <a:t>coming, and </a:t>
            </a:r>
            <a:r>
              <a:rPr lang="en-US" sz="4800" u="sng" dirty="0"/>
              <a:t>leaves the sheep</a:t>
            </a:r>
            <a:r>
              <a:rPr lang="en-US" sz="4800" dirty="0"/>
              <a:t>, and flees, and the wolf snatches them, and scatters them.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 dirty="0"/>
              <a:t>13 He flees because he is a hireling, and is </a:t>
            </a:r>
            <a:r>
              <a:rPr lang="en-US" sz="4800" u="sng" dirty="0"/>
              <a:t>not concerned about the sheep</a:t>
            </a:r>
            <a:r>
              <a:rPr lang="en-US" sz="4800" dirty="0"/>
              <a:t>.”</a:t>
            </a:r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3744558" y="1164516"/>
            <a:ext cx="25908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438400" y="5638800"/>
            <a:ext cx="5638800" cy="1143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Hirelings are interested </a:t>
            </a:r>
            <a:b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in what’s in it for them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733800" y="4191000"/>
            <a:ext cx="4419600" cy="1295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5E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ts val="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God will never </a:t>
            </a:r>
            <a:b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abandon me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71600" y="2514600"/>
            <a:ext cx="5562600" cy="1676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10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Heb. 13:5  “I will never leave you, I will never forsake you.”</a:t>
            </a:r>
          </a:p>
        </p:txBody>
      </p:sp>
    </p:spTree>
  </p:cSld>
  <p:clrMapOvr>
    <a:masterClrMapping/>
  </p:clrMapOvr>
  <p:transition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4800" dirty="0"/>
              <a:t>12 “He who is a hireling, and not a shepherd, who is </a:t>
            </a:r>
            <a:r>
              <a:rPr lang="en-US" sz="4800" u="sng" dirty="0"/>
              <a:t>not the owner</a:t>
            </a:r>
            <a:r>
              <a:rPr lang="en-US" sz="4800" dirty="0"/>
              <a:t> of the sheep, </a:t>
            </a:r>
            <a:r>
              <a:rPr lang="en-US" sz="4800" u="sng" dirty="0"/>
              <a:t>beholds the wolf </a:t>
            </a:r>
            <a:r>
              <a:rPr lang="en-US" sz="4800" dirty="0"/>
              <a:t>coming, and </a:t>
            </a:r>
            <a:r>
              <a:rPr lang="en-US" sz="4800" u="sng" dirty="0"/>
              <a:t>leaves the sheep</a:t>
            </a:r>
            <a:r>
              <a:rPr lang="en-US" sz="4800" dirty="0"/>
              <a:t>, and flees, and the wolf snatches them, and scatters them.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 dirty="0"/>
              <a:t>13 He flees because he is a hireling, and is </a:t>
            </a:r>
            <a:r>
              <a:rPr lang="en-US" sz="4800" u="sng" dirty="0"/>
              <a:t>not concerned about the sheep</a:t>
            </a:r>
            <a:r>
              <a:rPr lang="en-US" sz="4800" dirty="0"/>
              <a:t>.”</a:t>
            </a:r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3744558" y="1164516"/>
            <a:ext cx="2590800" cy="762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4800" dirty="0"/>
              <a:t>14 “I am the good shepherd; and I know my own, and my own know me”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00200" y="3200400"/>
            <a:ext cx="6324600" cy="838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5E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80000"/>
              </a:lnSpc>
              <a:spcBef>
                <a:spcPts val="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Relational knowing</a:t>
            </a:r>
          </a:p>
        </p:txBody>
      </p:sp>
    </p:spTree>
  </p:cSld>
  <p:clrMapOvr>
    <a:masterClrMapping/>
  </p:clrMapOvr>
  <p:transition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4800" dirty="0"/>
              <a:t>14 “I am the good shepherd; and I know my own, and my own know me,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 dirty="0"/>
              <a:t>15 even as the Father knows Me and I know the Father; and I lay down My life for the sheep.”</a:t>
            </a:r>
          </a:p>
        </p:txBody>
      </p:sp>
    </p:spTree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4800" dirty="0"/>
              <a:t>16 “I have other sheep, which are not of this fold; I must bring them also, and they will hear My voice; and they will become one flock with one shepherd.”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46759" y="3657600"/>
            <a:ext cx="112883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</p:spTree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4800" dirty="0"/>
              <a:t>16 “I have other sheep, which are not of this fold; I must bring them also, and they will hear My voice; and they will become one flock with one shepherd.</a:t>
            </a:r>
          </a:p>
          <a:p>
            <a:pPr>
              <a:buNone/>
              <a:defRPr/>
            </a:pPr>
            <a:r>
              <a:rPr lang="en-US" sz="4800" dirty="0"/>
              <a:t>17 For this reason the Father loves Me, because I lay down My life so that I may take it again.”</a:t>
            </a:r>
          </a:p>
        </p:txBody>
      </p:sp>
    </p:spTree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4800" dirty="0"/>
              <a:t>18 “No one has taken it away from Me, but I lay it down on My own initiative. I have authority to lay it down, and I have authority to take it up again. This instruction I received from My Father.” </a:t>
            </a:r>
          </a:p>
        </p:txBody>
      </p:sp>
    </p:spTree>
  </p:cSld>
  <p:clrMapOvr>
    <a:masterClrMapping/>
  </p:clrMapOvr>
  <p:transition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4800"/>
              <a:t>19 There arose a division again among the Jews because of these words.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/>
              <a:t>20 And many of them were saying, “He has a demon and is insane. Why do you listen to Him?”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/>
              <a:t>21 Others were saying, “These are not the sayings of one demon-possessed. A demon cannot open the eyes of the blind, can he?”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  <a:endParaRPr lang="en-US"/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10:1 “Truly, truly, I say to you, he who does not </a:t>
            </a:r>
            <a:r>
              <a:rPr lang="en-US" u="sng"/>
              <a:t>enter by the door</a:t>
            </a:r>
            <a:r>
              <a:rPr lang="en-US"/>
              <a:t> into the fold of the sheep, but climbs up some other way, he is a thief and a robber. </a:t>
            </a:r>
          </a:p>
          <a:p>
            <a:pPr>
              <a:buFont typeface="Wingdings" pitchFamily="2" charset="2"/>
              <a:buNone/>
              <a:defRPr/>
            </a:pPr>
            <a:endParaRPr lang="en-US"/>
          </a:p>
        </p:txBody>
      </p:sp>
      <p:sp>
        <p:nvSpPr>
          <p:cNvPr id="360452" name="Rectangle 4"/>
          <p:cNvSpPr>
            <a:spLocks noChangeArrowheads="1"/>
          </p:cNvSpPr>
          <p:nvPr/>
        </p:nvSpPr>
        <p:spPr bwMode="auto">
          <a:xfrm>
            <a:off x="3048000" y="3962400"/>
            <a:ext cx="6019800" cy="274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Ancient shepherding practices:</a:t>
            </a:r>
          </a:p>
        </p:txBody>
      </p:sp>
    </p:spTree>
  </p:cSld>
  <p:clrMapOvr>
    <a:masterClrMapping/>
  </p:clrMapOvr>
  <p:transition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/>
          <a:lstStyle/>
          <a:p>
            <a:pPr>
              <a:buNone/>
              <a:defRPr/>
            </a:pPr>
            <a:r>
              <a:rPr lang="en-US" sz="4800" dirty="0"/>
              <a:t>22 At that time the Feast of the Dedication took place at Jerusalem; </a:t>
            </a:r>
          </a:p>
          <a:p>
            <a:pPr>
              <a:buNone/>
              <a:defRPr/>
            </a:pPr>
            <a:r>
              <a:rPr lang="en-US" sz="4800" dirty="0"/>
              <a:t>23 it was winter, and Jesus was walking in the temple in the portico of Solomon. </a:t>
            </a:r>
          </a:p>
        </p:txBody>
      </p:sp>
    </p:spTree>
  </p:cSld>
  <p:clrMapOvr>
    <a:masterClrMapping/>
  </p:clrMapOvr>
  <p:transition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/>
          <a:lstStyle/>
          <a:p>
            <a:pPr>
              <a:buNone/>
              <a:defRPr/>
            </a:pPr>
            <a:r>
              <a:rPr lang="en-US" sz="4800" dirty="0"/>
              <a:t>24 The Jews then gathered around Him, and were saying to Him, “How long will you keep us in suspense? If you are the Christ, tell us plainly.”</a:t>
            </a:r>
          </a:p>
          <a:p>
            <a:pPr>
              <a:buNone/>
              <a:defRPr/>
            </a:pPr>
            <a:r>
              <a:rPr lang="en-US" sz="4800" dirty="0"/>
              <a:t>25 Jesus answered them, “I told you, and you do not believe; the works that I do in my Father’s name, these testify of Me.”</a:t>
            </a:r>
          </a:p>
        </p:txBody>
      </p:sp>
    </p:spTree>
  </p:cSld>
  <p:clrMapOvr>
    <a:masterClrMapping/>
  </p:clrMapOvr>
  <p:transition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None/>
              <a:defRPr/>
            </a:pPr>
            <a:r>
              <a:rPr lang="en-US" sz="4800" dirty="0"/>
              <a:t>26 “You do not believe, because you are not of my sheep. </a:t>
            </a:r>
          </a:p>
          <a:p>
            <a:pPr>
              <a:buNone/>
              <a:defRPr/>
            </a:pPr>
            <a:r>
              <a:rPr lang="en-US" sz="4800" dirty="0"/>
              <a:t>27 My sheep hear my voice, and I know them, and they follow me </a:t>
            </a:r>
          </a:p>
          <a:p>
            <a:pPr>
              <a:buNone/>
              <a:defRPr/>
            </a:pPr>
            <a:r>
              <a:rPr lang="en-US" sz="4800" dirty="0"/>
              <a:t>28 and </a:t>
            </a:r>
            <a:r>
              <a:rPr lang="en-US" sz="4800" u="sng" dirty="0"/>
              <a:t>I give eternal life to them</a:t>
            </a:r>
            <a:r>
              <a:rPr lang="en-US" sz="4800" dirty="0"/>
              <a:t>, and they shall never perish; and </a:t>
            </a:r>
            <a:br>
              <a:rPr lang="en-US" sz="4800" dirty="0"/>
            </a:br>
            <a:r>
              <a:rPr lang="en-US" sz="4800" u="sng" dirty="0"/>
              <a:t>no one shall snatch them out of my hand</a:t>
            </a:r>
            <a:r>
              <a:rPr lang="en-US" sz="4800" dirty="0"/>
              <a:t>.”</a:t>
            </a:r>
          </a:p>
        </p:txBody>
      </p:sp>
    </p:spTree>
  </p:cSld>
  <p:clrMapOvr>
    <a:masterClrMapping/>
  </p:clrMapOvr>
  <p:transition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76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4800" dirty="0"/>
              <a:t>29 My Father, who has given them to Me, is greater than all; and no one is able to snatch them out of the Father’s hand.”</a:t>
            </a:r>
          </a:p>
          <a:p>
            <a:pPr>
              <a:buNone/>
              <a:defRPr/>
            </a:pPr>
            <a:r>
              <a:rPr lang="en-US" sz="4800" dirty="0"/>
              <a:t>30 “I and the Father are one.” </a:t>
            </a:r>
          </a:p>
          <a:p>
            <a:pPr>
              <a:buNone/>
              <a:defRPr/>
            </a:pPr>
            <a:r>
              <a:rPr lang="en-US" sz="4800" dirty="0"/>
              <a:t>31 The Jews picked up stones again to stone Him. </a:t>
            </a:r>
          </a:p>
          <a:p>
            <a:pPr>
              <a:buFont typeface="Wingdings" pitchFamily="2" charset="2"/>
              <a:buNone/>
              <a:defRPr/>
            </a:pPr>
            <a:endParaRPr lang="en-US" sz="4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Application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144000" cy="39624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6000" dirty="0"/>
              <a:t>Are you ready to meet </a:t>
            </a:r>
            <a:br>
              <a:rPr lang="en-US" sz="6000" dirty="0"/>
            </a:br>
            <a:r>
              <a:rPr lang="en-US" sz="6000" dirty="0"/>
              <a:t>  the good shepherd?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6000" dirty="0"/>
              <a:t>  - Must be a relationship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6000" dirty="0"/>
              <a:t>  - Principles of serving love </a:t>
            </a:r>
            <a:br>
              <a:rPr lang="en-US" sz="6000" dirty="0"/>
            </a:br>
            <a:r>
              <a:rPr lang="en-US" sz="6000" dirty="0"/>
              <a:t>   apply to us also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5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4191000"/>
          </a:xfrm>
        </p:spPr>
        <p:txBody>
          <a:bodyPr/>
          <a:lstStyle/>
          <a:p>
            <a:pPr>
              <a:defRPr/>
            </a:pPr>
            <a:r>
              <a:rPr lang="en-US" sz="6000" dirty="0"/>
              <a:t>Comments?</a:t>
            </a:r>
          </a:p>
          <a:p>
            <a:pPr>
              <a:defRPr/>
            </a:pPr>
            <a:r>
              <a:rPr lang="en-US" sz="6000" dirty="0"/>
              <a:t>Questions?</a:t>
            </a:r>
          </a:p>
          <a:p>
            <a:pPr>
              <a:buNone/>
              <a:defRPr/>
            </a:pPr>
            <a:r>
              <a:rPr lang="en-US" sz="6000" dirty="0"/>
              <a:t>Or,</a:t>
            </a:r>
          </a:p>
          <a:p>
            <a:pPr>
              <a:defRPr/>
            </a:pPr>
            <a:r>
              <a:rPr lang="en-US" sz="6000" dirty="0"/>
              <a:t>DQ What aspects of the </a:t>
            </a:r>
            <a:br>
              <a:rPr lang="en-US" sz="6000" dirty="0"/>
            </a:br>
            <a:r>
              <a:rPr lang="en-US" sz="6000" dirty="0"/>
              <a:t>         abundant life have </a:t>
            </a:r>
            <a:br>
              <a:rPr lang="en-US" sz="6000" dirty="0"/>
            </a:br>
            <a:r>
              <a:rPr lang="en-US" sz="6000" dirty="0"/>
              <a:t>         you noticed?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/>
              <a:t>John 10</a:t>
            </a:r>
          </a:p>
        </p:txBody>
      </p:sp>
    </p:spTree>
  </p:cSld>
  <p:clrMapOvr>
    <a:masterClrMapping/>
  </p:clrMapOvr>
  <p:transition spd="slow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  <a:endParaRPr lang="en-US"/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10:1 “Truly, truly, I say to you, he who does not </a:t>
            </a:r>
            <a:r>
              <a:rPr lang="en-US" u="sng"/>
              <a:t>enter by the door</a:t>
            </a:r>
            <a:r>
              <a:rPr lang="en-US"/>
              <a:t> into the fold of the sheep, but climbs up some other way, he is a thief and a robber. </a:t>
            </a:r>
          </a:p>
          <a:p>
            <a:pPr>
              <a:buFont typeface="Wingdings" pitchFamily="2" charset="2"/>
              <a:buNone/>
              <a:defRPr/>
            </a:pPr>
            <a:endParaRPr lang="en-US"/>
          </a:p>
        </p:txBody>
      </p:sp>
      <p:sp>
        <p:nvSpPr>
          <p:cNvPr id="360452" name="Rectangle 4"/>
          <p:cNvSpPr>
            <a:spLocks noChangeArrowheads="1"/>
          </p:cNvSpPr>
          <p:nvPr/>
        </p:nvSpPr>
        <p:spPr bwMode="auto">
          <a:xfrm>
            <a:off x="3048000" y="3962400"/>
            <a:ext cx="6019800" cy="274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Ancient shepherding practices: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Winter-spring: </a:t>
            </a: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  <a:endParaRPr lang="en-US"/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10:1 “Truly, truly, I say to you, he who does not </a:t>
            </a:r>
            <a:r>
              <a:rPr lang="en-US" u="sng"/>
              <a:t>enter by the door</a:t>
            </a:r>
            <a:r>
              <a:rPr lang="en-US"/>
              <a:t> into the fold of the sheep, but climbs up some other way, he is a thief and a robber. </a:t>
            </a:r>
          </a:p>
          <a:p>
            <a:pPr>
              <a:buFont typeface="Wingdings" pitchFamily="2" charset="2"/>
              <a:buNone/>
              <a:defRPr/>
            </a:pPr>
            <a:endParaRPr lang="en-US"/>
          </a:p>
        </p:txBody>
      </p:sp>
      <p:sp>
        <p:nvSpPr>
          <p:cNvPr id="360452" name="Rectangle 4"/>
          <p:cNvSpPr>
            <a:spLocks noChangeArrowheads="1"/>
          </p:cNvSpPr>
          <p:nvPr/>
        </p:nvSpPr>
        <p:spPr bwMode="auto">
          <a:xfrm>
            <a:off x="3048000" y="3962400"/>
            <a:ext cx="6019800" cy="274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Ancient shepherding practices: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Winter-spring: 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Grazing abundant </a:t>
            </a: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  <a:endParaRPr lang="en-US"/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10:1 “Truly, truly, I say to you, he who does not </a:t>
            </a:r>
            <a:r>
              <a:rPr lang="en-US" u="sng"/>
              <a:t>enter by the door</a:t>
            </a:r>
            <a:r>
              <a:rPr lang="en-US"/>
              <a:t> into the fold of the sheep, but climbs up some other way, he is a thief and a robber. </a:t>
            </a:r>
          </a:p>
          <a:p>
            <a:pPr>
              <a:buFont typeface="Wingdings" pitchFamily="2" charset="2"/>
              <a:buNone/>
              <a:defRPr/>
            </a:pPr>
            <a:endParaRPr lang="en-US"/>
          </a:p>
        </p:txBody>
      </p:sp>
      <p:sp>
        <p:nvSpPr>
          <p:cNvPr id="360452" name="Rectangle 4"/>
          <p:cNvSpPr>
            <a:spLocks noChangeArrowheads="1"/>
          </p:cNvSpPr>
          <p:nvPr/>
        </p:nvSpPr>
        <p:spPr bwMode="auto">
          <a:xfrm>
            <a:off x="3048000" y="3962400"/>
            <a:ext cx="6019800" cy="274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Ancient shepherding practices: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Winter-spring: 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Grazing abundant 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Shared pasture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  <a:endParaRPr lang="en-US"/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10:1 “Truly, truly, I say to you, he who does not </a:t>
            </a:r>
            <a:r>
              <a:rPr lang="en-US" u="sng"/>
              <a:t>enter by the door</a:t>
            </a:r>
            <a:r>
              <a:rPr lang="en-US"/>
              <a:t> into the fold of the sheep, but climbs up some other way, he is a thief and a robber. </a:t>
            </a:r>
          </a:p>
          <a:p>
            <a:pPr>
              <a:buFont typeface="Wingdings" pitchFamily="2" charset="2"/>
              <a:buNone/>
              <a:defRPr/>
            </a:pPr>
            <a:endParaRPr lang="en-US"/>
          </a:p>
        </p:txBody>
      </p:sp>
      <p:sp>
        <p:nvSpPr>
          <p:cNvPr id="361476" name="Rectangle 4"/>
          <p:cNvSpPr>
            <a:spLocks noChangeArrowheads="1"/>
          </p:cNvSpPr>
          <p:nvPr/>
        </p:nvSpPr>
        <p:spPr bwMode="auto">
          <a:xfrm>
            <a:off x="3048000" y="3962400"/>
            <a:ext cx="6019800" cy="274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Ancient shepherding practices: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Winter-spring: 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Grazing abundant 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Shared pasture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Large, common sheepfold</a:t>
            </a: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800"/>
              <a:t>John 10</a:t>
            </a:r>
            <a:endParaRPr lang="en-US"/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/>
              <a:t>10:1 “Truly, truly, I say to you, he who does not </a:t>
            </a:r>
            <a:r>
              <a:rPr lang="en-US" u="sng"/>
              <a:t>enter by the door</a:t>
            </a:r>
            <a:r>
              <a:rPr lang="en-US"/>
              <a:t> into the fold of the sheep, but climbs up some other way, he is a thief and a robber. </a:t>
            </a:r>
          </a:p>
          <a:p>
            <a:pPr>
              <a:buFont typeface="Wingdings" pitchFamily="2" charset="2"/>
              <a:buNone/>
              <a:defRPr/>
            </a:pPr>
            <a:endParaRPr lang="en-US"/>
          </a:p>
        </p:txBody>
      </p:sp>
      <p:sp>
        <p:nvSpPr>
          <p:cNvPr id="361476" name="Rectangle 4"/>
          <p:cNvSpPr>
            <a:spLocks noChangeArrowheads="1"/>
          </p:cNvSpPr>
          <p:nvPr/>
        </p:nvSpPr>
        <p:spPr bwMode="auto">
          <a:xfrm>
            <a:off x="3048000" y="3962400"/>
            <a:ext cx="6019800" cy="274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Ancient shepherding practices: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Winter-spring: 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Grazing abundant 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Shared pasture</a:t>
            </a:r>
          </a:p>
          <a:p>
            <a:pPr algn="l">
              <a:lnSpc>
                <a:spcPct val="70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Large, common sheepfold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rot="16200000" flipV="1">
            <a:off x="5219700" y="3390901"/>
            <a:ext cx="3505200" cy="1752600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Blank Presentation">
  <a:themeElements>
    <a:clrScheme name="">
      <a:dk1>
        <a:srgbClr val="919191"/>
      </a:dk1>
      <a:lt1>
        <a:srgbClr val="FFFFFF"/>
      </a:lt1>
      <a:dk2>
        <a:srgbClr val="0000F8"/>
      </a:dk2>
      <a:lt2>
        <a:srgbClr val="FAFD00"/>
      </a:lt2>
      <a:accent1>
        <a:srgbClr val="618FFD"/>
      </a:accent1>
      <a:accent2>
        <a:srgbClr val="FAFD00"/>
      </a:accent2>
      <a:accent3>
        <a:srgbClr val="AAAAFB"/>
      </a:accent3>
      <a:accent4>
        <a:srgbClr val="DADADA"/>
      </a:accent4>
      <a:accent5>
        <a:srgbClr val="B7C6FE"/>
      </a:accent5>
      <a:accent6>
        <a:srgbClr val="E3E500"/>
      </a:accent6>
      <a:hlink>
        <a:srgbClr val="FC0128"/>
      </a:hlink>
      <a:folHlink>
        <a:srgbClr val="CECECE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047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047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2339</Words>
  <Application>Microsoft Office PowerPoint</Application>
  <PresentationFormat>On-screen Show (4:3)</PresentationFormat>
  <Paragraphs>218</Paragraphs>
  <Slides>45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Calibri</vt:lpstr>
      <vt:lpstr>Times New Roman</vt:lpstr>
      <vt:lpstr>Wingdings</vt:lpstr>
      <vt:lpstr>Blank Presentation</vt:lpstr>
      <vt:lpstr>John 10</vt:lpstr>
      <vt:lpstr>PowerPoint Presentation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John 10</vt:lpstr>
      <vt:lpstr>Application</vt:lpstr>
      <vt:lpstr>John 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2024-05-29T18:21:23Z</dcterms:created>
  <dcterms:modified xsi:type="dcterms:W3CDTF">2024-05-29T18:21:29Z</dcterms:modified>
</cp:coreProperties>
</file>