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48" r:id="rId1"/>
    <p:sldMasterId id="2147483660" r:id="rId2"/>
    <p:sldMasterId id="2147483665" r:id="rId3"/>
    <p:sldMasterId id="2147483677" r:id="rId4"/>
  </p:sldMasterIdLst>
  <p:notesMasterIdLst>
    <p:notesMasterId r:id="rId50"/>
  </p:notesMasterIdLst>
  <p:sldIdLst>
    <p:sldId id="1561" r:id="rId5"/>
    <p:sldId id="2172" r:id="rId6"/>
    <p:sldId id="2165" r:id="rId7"/>
    <p:sldId id="2793" r:id="rId8"/>
    <p:sldId id="2173" r:id="rId9"/>
    <p:sldId id="2167" r:id="rId10"/>
    <p:sldId id="2174" r:id="rId11"/>
    <p:sldId id="2168" r:id="rId12"/>
    <p:sldId id="2175" r:id="rId13"/>
    <p:sldId id="2810" r:id="rId14"/>
    <p:sldId id="2811" r:id="rId15"/>
    <p:sldId id="2812" r:id="rId16"/>
    <p:sldId id="1781" r:id="rId17"/>
    <p:sldId id="1758" r:id="rId18"/>
    <p:sldId id="1759" r:id="rId19"/>
    <p:sldId id="1760" r:id="rId20"/>
    <p:sldId id="2758" r:id="rId21"/>
    <p:sldId id="2796" r:id="rId22"/>
    <p:sldId id="2800" r:id="rId23"/>
    <p:sldId id="2801" r:id="rId24"/>
    <p:sldId id="2802" r:id="rId25"/>
    <p:sldId id="2814" r:id="rId26"/>
    <p:sldId id="2813" r:id="rId27"/>
    <p:sldId id="1448" r:id="rId28"/>
    <p:sldId id="2815" r:id="rId29"/>
    <p:sldId id="2803" r:id="rId30"/>
    <p:sldId id="1454" r:id="rId31"/>
    <p:sldId id="2816" r:id="rId32"/>
    <p:sldId id="2805" r:id="rId33"/>
    <p:sldId id="2804" r:id="rId34"/>
    <p:sldId id="2806" r:id="rId35"/>
    <p:sldId id="1455" r:id="rId36"/>
    <p:sldId id="1457" r:id="rId37"/>
    <p:sldId id="2807" r:id="rId38"/>
    <p:sldId id="2809" r:id="rId39"/>
    <p:sldId id="1775" r:id="rId40"/>
    <p:sldId id="1776" r:id="rId41"/>
    <p:sldId id="2792" r:id="rId42"/>
    <p:sldId id="2817" r:id="rId43"/>
    <p:sldId id="1777" r:id="rId44"/>
    <p:sldId id="2818" r:id="rId45"/>
    <p:sldId id="1523" r:id="rId46"/>
    <p:sldId id="1898" r:id="rId47"/>
    <p:sldId id="2761" r:id="rId48"/>
    <p:sldId id="1782"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4D5"/>
    <a:srgbClr val="7F7F7F"/>
    <a:srgbClr val="CAC392"/>
    <a:srgbClr val="966636"/>
    <a:srgbClr val="957C61"/>
    <a:srgbClr val="928364"/>
    <a:srgbClr val="777359"/>
    <a:srgbClr val="878261"/>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095" autoAdjust="0"/>
    <p:restoredTop sz="85457" autoAdjust="0"/>
  </p:normalViewPr>
  <p:slideViewPr>
    <p:cSldViewPr>
      <p:cViewPr varScale="1">
        <p:scale>
          <a:sx n="60" d="100"/>
          <a:sy n="60" d="100"/>
        </p:scale>
        <p:origin x="9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F5C749-4993-4E44-A439-8E1EDE8A1D92}" type="datetimeFigureOut">
              <a:rPr lang="en-US" smtClean="0"/>
              <a:pPr/>
              <a:t>3/25/2025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B3B516-1BB5-4C80-B268-F5F2C570A7D0}" type="slidenum">
              <a:rPr lang="en-US" smtClean="0"/>
              <a:pPr/>
              <a:t>‹#›</a:t>
            </a:fld>
            <a:endParaRPr lang="en-US"/>
          </a:p>
        </p:txBody>
      </p:sp>
    </p:spTree>
    <p:extLst>
      <p:ext uri="{BB962C8B-B14F-4D97-AF65-F5344CB8AC3E}">
        <p14:creationId xmlns:p14="http://schemas.microsoft.com/office/powerpoint/2010/main" val="361234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4164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4433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13623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26479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7589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2871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8820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52633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4146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7124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44425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95768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21892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065429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39982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57782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785014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19743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3327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50976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05970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2607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3</a:t>
            </a:fld>
            <a:endParaRPr lang="en-US"/>
          </a:p>
        </p:txBody>
      </p:sp>
    </p:spTree>
    <p:extLst>
      <p:ext uri="{BB962C8B-B14F-4D97-AF65-F5344CB8AC3E}">
        <p14:creationId xmlns:p14="http://schemas.microsoft.com/office/powerpoint/2010/main" val="4293596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03010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93200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482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437832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19615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99014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0597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97453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72750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7072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lgn="l"/>
            <a:endParaRPr lang="en-US" b="1" spc="0"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4</a:t>
            </a:fld>
            <a:endParaRPr lang="en-US"/>
          </a:p>
        </p:txBody>
      </p:sp>
    </p:spTree>
    <p:extLst>
      <p:ext uri="{BB962C8B-B14F-4D97-AF65-F5344CB8AC3E}">
        <p14:creationId xmlns:p14="http://schemas.microsoft.com/office/powerpoint/2010/main" val="41231271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43210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290490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57688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95079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algn="l"/>
            <a:endParaRPr lang="en-US" b="1" spc="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B3B516-1BB5-4C80-B268-F5F2C570A7D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2187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5</a:t>
            </a:fld>
            <a:endParaRPr lang="en-US"/>
          </a:p>
        </p:txBody>
      </p:sp>
    </p:spTree>
    <p:extLst>
      <p:ext uri="{BB962C8B-B14F-4D97-AF65-F5344CB8AC3E}">
        <p14:creationId xmlns:p14="http://schemas.microsoft.com/office/powerpoint/2010/main" val="3366457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6</a:t>
            </a:fld>
            <a:endParaRPr lang="en-US"/>
          </a:p>
        </p:txBody>
      </p:sp>
    </p:spTree>
    <p:extLst>
      <p:ext uri="{BB962C8B-B14F-4D97-AF65-F5344CB8AC3E}">
        <p14:creationId xmlns:p14="http://schemas.microsoft.com/office/powerpoint/2010/main" val="3817609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7</a:t>
            </a:fld>
            <a:endParaRPr lang="en-US"/>
          </a:p>
        </p:txBody>
      </p:sp>
    </p:spTree>
    <p:extLst>
      <p:ext uri="{BB962C8B-B14F-4D97-AF65-F5344CB8AC3E}">
        <p14:creationId xmlns:p14="http://schemas.microsoft.com/office/powerpoint/2010/main" val="3232245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8</a:t>
            </a:fld>
            <a:endParaRPr lang="en-US"/>
          </a:p>
        </p:txBody>
      </p:sp>
    </p:spTree>
    <p:extLst>
      <p:ext uri="{BB962C8B-B14F-4D97-AF65-F5344CB8AC3E}">
        <p14:creationId xmlns:p14="http://schemas.microsoft.com/office/powerpoint/2010/main" val="286428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64B3B516-1BB5-4C80-B268-F5F2C570A7D0}" type="slidenum">
              <a:rPr lang="en-US" smtClean="0"/>
              <a:pPr/>
              <a:t>9</a:t>
            </a:fld>
            <a:endParaRPr lang="en-US"/>
          </a:p>
        </p:txBody>
      </p:sp>
    </p:spTree>
    <p:extLst>
      <p:ext uri="{BB962C8B-B14F-4D97-AF65-F5344CB8AC3E}">
        <p14:creationId xmlns:p14="http://schemas.microsoft.com/office/powerpoint/2010/main" val="4198462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030089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FEF0AC-57F3-46C3-A067-AF9767D0141E}"/>
              </a:ext>
            </a:extLst>
          </p:cNvPr>
          <p:cNvSpPr/>
          <p:nvPr userDrawn="1"/>
        </p:nvSpPr>
        <p:spPr>
          <a:xfrm>
            <a:off x="982436" y="2008415"/>
            <a:ext cx="7581900" cy="2906486"/>
          </a:xfrm>
          <a:prstGeom prst="rect">
            <a:avLst/>
          </a:prstGeom>
          <a:solidFill>
            <a:srgbClr val="000000">
              <a:alpha val="21176"/>
            </a:srgbClr>
          </a:solidFill>
          <a:ln>
            <a:solidFill>
              <a:srgbClr val="0340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ffectLst>
                <a:outerShdw blurRad="38100" dist="38100" dir="2700000" algn="tl">
                  <a:srgbClr val="000000">
                    <a:alpha val="43137"/>
                  </a:srgbClr>
                </a:outerShdw>
              </a:effectLst>
            </a:endParaRPr>
          </a:p>
        </p:txBody>
      </p:sp>
      <p:sp>
        <p:nvSpPr>
          <p:cNvPr id="2" name="Title 1">
            <a:extLst>
              <a:ext uri="{FF2B5EF4-FFF2-40B4-BE49-F238E27FC236}">
                <a16:creationId xmlns:a16="http://schemas.microsoft.com/office/drawing/2014/main" id="{8EC4E82F-64D4-4769-BE3C-6E5329F7A79A}"/>
              </a:ext>
            </a:extLst>
          </p:cNvPr>
          <p:cNvSpPr>
            <a:spLocks noGrp="1"/>
          </p:cNvSpPr>
          <p:nvPr>
            <p:ph type="ctrTitle" hasCustomPrompt="1"/>
          </p:nvPr>
        </p:nvSpPr>
        <p:spPr>
          <a:xfrm>
            <a:off x="566057" y="1231220"/>
            <a:ext cx="8599714" cy="2387600"/>
          </a:xfrm>
        </p:spPr>
        <p:txBody>
          <a:bodyPr anchor="b">
            <a:normAutofit/>
          </a:bodyPr>
          <a:lstStyle>
            <a:lvl1pPr algn="ctr">
              <a:defRPr sz="7200" b="1">
                <a:solidFill>
                  <a:srgbClr val="72DB2B"/>
                </a:solidFill>
                <a:latin typeface="Lao UI" panose="020B0502040204020203" pitchFamily="34" charset="0"/>
                <a:cs typeface="Lao UI" panose="020B0502040204020203" pitchFamily="34" charset="0"/>
              </a:defRPr>
            </a:lvl1pPr>
          </a:lstStyle>
          <a:p>
            <a:r>
              <a:rPr lang="en-US" dirty="0"/>
              <a:t>Title</a:t>
            </a:r>
          </a:p>
        </p:txBody>
      </p:sp>
      <p:sp>
        <p:nvSpPr>
          <p:cNvPr id="3" name="Subtitle 2">
            <a:extLst>
              <a:ext uri="{FF2B5EF4-FFF2-40B4-BE49-F238E27FC236}">
                <a16:creationId xmlns:a16="http://schemas.microsoft.com/office/drawing/2014/main" id="{613C1D05-4FCF-4AE8-B4DD-1BA6EC2A1967}"/>
              </a:ext>
            </a:extLst>
          </p:cNvPr>
          <p:cNvSpPr>
            <a:spLocks noGrp="1"/>
          </p:cNvSpPr>
          <p:nvPr>
            <p:ph type="subTitle" idx="1" hasCustomPrompt="1"/>
          </p:nvPr>
        </p:nvSpPr>
        <p:spPr>
          <a:xfrm>
            <a:off x="566057" y="3710895"/>
            <a:ext cx="8599714" cy="1655762"/>
          </a:xfrm>
        </p:spPr>
        <p:txBody>
          <a:bodyPr>
            <a:normAutofit/>
          </a:bodyPr>
          <a:lstStyle>
            <a:lvl1pPr marL="0" indent="0" algn="ctr">
              <a:buNone/>
              <a:defRPr sz="4800" b="1">
                <a:solidFill>
                  <a:schemeClr val="bg1"/>
                </a:solidFill>
                <a:latin typeface="Lao UI" panose="020B0502040204020203" pitchFamily="34" charset="0"/>
                <a:cs typeface="Lao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Title</a:t>
            </a:r>
          </a:p>
        </p:txBody>
      </p:sp>
    </p:spTree>
    <p:extLst>
      <p:ext uri="{BB962C8B-B14F-4D97-AF65-F5344CB8AC3E}">
        <p14:creationId xmlns:p14="http://schemas.microsoft.com/office/powerpoint/2010/main" val="418782380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2143" y="136525"/>
            <a:ext cx="11506200" cy="1325563"/>
          </a:xfrm>
        </p:spPr>
        <p:txBody>
          <a:bodyPr>
            <a:normAutofit/>
          </a:bodyPr>
          <a:lstStyle>
            <a:lvl1pPr>
              <a:lnSpc>
                <a:spcPct val="100000"/>
              </a:lnSpc>
              <a:defRPr sz="5000" b="1">
                <a:solidFill>
                  <a:schemeClr val="bg1"/>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useBgFill="1">
        <p:nvSpPr>
          <p:cNvPr id="3" name="Content Placeholder 2"/>
          <p:cNvSpPr>
            <a:spLocks noGrp="1"/>
          </p:cNvSpPr>
          <p:nvPr>
            <p:ph idx="1"/>
          </p:nvPr>
        </p:nvSpPr>
        <p:spPr>
          <a:xfrm>
            <a:off x="272143" y="1597024"/>
            <a:ext cx="11506200" cy="4945289"/>
          </a:xfrm>
        </p:spPr>
        <p:txBody>
          <a:bodyPr/>
          <a:lstStyle>
            <a:lvl1pPr>
              <a:lnSpc>
                <a:spcPct val="100000"/>
              </a:lnSpc>
              <a:defRPr sz="4600" b="1">
                <a:solidFill>
                  <a:srgbClr val="72DB2B"/>
                </a:solidFill>
                <a:latin typeface="Lao UI" panose="020B0502040204020203" pitchFamily="34" charset="0"/>
                <a:cs typeface="Lao UI" panose="020B0502040204020203" pitchFamily="34" charset="0"/>
              </a:defRPr>
            </a:lvl1pPr>
            <a:lvl2pPr>
              <a:lnSpc>
                <a:spcPct val="100000"/>
              </a:lnSpc>
              <a:defRPr sz="4400">
                <a:solidFill>
                  <a:schemeClr val="bg1"/>
                </a:solidFill>
                <a:latin typeface="Lao UI" panose="020B0502040204020203" pitchFamily="34" charset="0"/>
                <a:cs typeface="Lao UI" panose="020B0502040204020203" pitchFamily="34" charset="0"/>
              </a:defRPr>
            </a:lvl2pPr>
            <a:lvl3pPr>
              <a:lnSpc>
                <a:spcPct val="100000"/>
              </a:lnSpc>
              <a:defRPr sz="4200">
                <a:solidFill>
                  <a:schemeClr val="bg1"/>
                </a:solidFill>
                <a:latin typeface="Lao UI" panose="020B0502040204020203" pitchFamily="34" charset="0"/>
                <a:cs typeface="Lao UI" panose="020B0502040204020203" pitchFamily="34" charset="0"/>
              </a:defRPr>
            </a:lvl3pPr>
            <a:lvl4pPr>
              <a:lnSpc>
                <a:spcPct val="100000"/>
              </a:lnSpc>
              <a:defRPr sz="4000">
                <a:solidFill>
                  <a:schemeClr val="bg1"/>
                </a:solidFill>
                <a:latin typeface="Lao UI" panose="020B0502040204020203" pitchFamily="34" charset="0"/>
                <a:cs typeface="Lao UI" panose="020B0502040204020203" pitchFamily="34" charset="0"/>
              </a:defRPr>
            </a:lvl4pPr>
            <a:lvl5pPr>
              <a:lnSpc>
                <a:spcPct val="100000"/>
              </a:lnSpc>
              <a:defRPr sz="3800">
                <a:solidFill>
                  <a:schemeClr val="bg1"/>
                </a:solidFill>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82312145"/>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5400" b="1">
                <a:solidFill>
                  <a:schemeClr val="bg1"/>
                </a:solidFill>
                <a:latin typeface="Lao UI" panose="020B0502040204020203" pitchFamily="34" charset="0"/>
                <a:cs typeface="Lao UI" panose="020B0502040204020203" pitchFamily="34" charset="0"/>
              </a:defRPr>
            </a:lvl1pPr>
          </a:lstStyle>
          <a:p>
            <a:r>
              <a:rPr lang="en-US" dirty="0"/>
              <a:t>Title</a:t>
            </a:r>
          </a:p>
        </p:txBody>
      </p:sp>
      <p:sp>
        <p:nvSpPr>
          <p:cNvPr id="3" name="Content Placeholder 2"/>
          <p:cNvSpPr>
            <a:spLocks noGrp="1"/>
          </p:cNvSpPr>
          <p:nvPr>
            <p:ph sz="half" idx="1"/>
          </p:nvPr>
        </p:nvSpPr>
        <p:spPr>
          <a:xfrm>
            <a:off x="838200" y="1825625"/>
            <a:ext cx="5181600" cy="4351338"/>
          </a:xfrm>
        </p:spPr>
        <p:txBody>
          <a:bodyPr/>
          <a:lstStyle>
            <a:lvl1pPr>
              <a:lnSpc>
                <a:spcPct val="100000"/>
              </a:lnSpc>
              <a:defRPr sz="4400" b="1">
                <a:solidFill>
                  <a:srgbClr val="72DB2B"/>
                </a:solidFill>
                <a:latin typeface="Lao UI" panose="020B0502040204020203" pitchFamily="34" charset="0"/>
                <a:cs typeface="Lao UI" panose="020B0502040204020203" pitchFamily="34" charset="0"/>
              </a:defRPr>
            </a:lvl1pPr>
            <a:lvl2pPr>
              <a:lnSpc>
                <a:spcPct val="100000"/>
              </a:lnSpc>
              <a:defRPr sz="4200">
                <a:solidFill>
                  <a:schemeClr val="bg1"/>
                </a:solidFill>
                <a:latin typeface="Lao UI" panose="020B0502040204020203" pitchFamily="34" charset="0"/>
                <a:cs typeface="Lao UI" panose="020B0502040204020203" pitchFamily="34" charset="0"/>
              </a:defRPr>
            </a:lvl2pPr>
            <a:lvl3pPr>
              <a:lnSpc>
                <a:spcPct val="100000"/>
              </a:lnSpc>
              <a:defRPr sz="4000">
                <a:solidFill>
                  <a:schemeClr val="bg1"/>
                </a:solidFill>
                <a:latin typeface="Lao UI" panose="020B0502040204020203" pitchFamily="34" charset="0"/>
                <a:cs typeface="Lao UI" panose="020B0502040204020203" pitchFamily="34" charset="0"/>
              </a:defRPr>
            </a:lvl3pPr>
            <a:lvl4pPr>
              <a:lnSpc>
                <a:spcPct val="100000"/>
              </a:lnSpc>
              <a:defRPr sz="3600">
                <a:solidFill>
                  <a:schemeClr val="bg1"/>
                </a:solidFill>
                <a:latin typeface="Lao UI" panose="020B0502040204020203" pitchFamily="34" charset="0"/>
                <a:cs typeface="Lao UI" panose="020B050204020402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lnSpc>
                <a:spcPct val="100000"/>
              </a:lnSpc>
              <a:defRPr sz="4400" b="1">
                <a:solidFill>
                  <a:srgbClr val="72DB2B"/>
                </a:solidFill>
                <a:latin typeface="Lao UI" panose="020B0502040204020203" pitchFamily="34" charset="0"/>
                <a:cs typeface="Lao UI" panose="020B0502040204020203" pitchFamily="34" charset="0"/>
              </a:defRPr>
            </a:lvl1pPr>
            <a:lvl2pPr>
              <a:lnSpc>
                <a:spcPct val="100000"/>
              </a:lnSpc>
              <a:defRPr sz="4200">
                <a:solidFill>
                  <a:schemeClr val="bg1"/>
                </a:solidFill>
                <a:latin typeface="Lao UI" panose="020B0502040204020203" pitchFamily="34" charset="0"/>
                <a:cs typeface="Lao UI" panose="020B0502040204020203" pitchFamily="34" charset="0"/>
              </a:defRPr>
            </a:lvl2pPr>
            <a:lvl3pPr>
              <a:lnSpc>
                <a:spcPct val="100000"/>
              </a:lnSpc>
              <a:defRPr sz="4000">
                <a:solidFill>
                  <a:schemeClr val="bg1"/>
                </a:solidFill>
                <a:latin typeface="Lao UI" panose="020B0502040204020203" pitchFamily="34" charset="0"/>
                <a:cs typeface="Lao UI" panose="020B0502040204020203" pitchFamily="34" charset="0"/>
              </a:defRPr>
            </a:lvl3pPr>
            <a:lvl4pPr>
              <a:lnSpc>
                <a:spcPct val="100000"/>
              </a:lnSpc>
              <a:defRPr sz="3600">
                <a:solidFill>
                  <a:schemeClr val="bg1"/>
                </a:solidFill>
                <a:latin typeface="Lao UI" panose="020B0502040204020203" pitchFamily="34" charset="0"/>
                <a:cs typeface="Lao UI" panose="020B050204020402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33A01C-E34D-4C3C-8E2D-FB95F254D7DE}" type="datetimeFigureOut">
              <a:rPr lang="en-US" smtClean="0">
                <a:solidFill>
                  <a:prstClr val="black">
                    <a:tint val="75000"/>
                  </a:prstClr>
                </a:solidFill>
              </a:rPr>
              <a:pPr/>
              <a:t>3/25/2025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F63B559-7634-44D8-AA3A-E62B6CDFB28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226345"/>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007081644"/>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96130315"/>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01906769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76653388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90BCBE-CB36-41ED-919D-FF973432CD85}" type="datetimeFigureOut">
              <a:rPr lang="en-US" smtClean="0"/>
              <a:pPr/>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581176625"/>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90BCBE-CB36-41ED-919D-FF973432CD85}" type="datetimeFigureOut">
              <a:rPr lang="en-US" smtClean="0"/>
              <a:pPr/>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357253354"/>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0BCBE-CB36-41ED-919D-FF973432CD85}" type="datetimeFigureOut">
              <a:rPr lang="en-US" smtClean="0"/>
              <a:pPr/>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831478195"/>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416079632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748141267"/>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455471295"/>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28710433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876321404"/>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99810170"/>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55243717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828583890"/>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90BCBE-CB36-41ED-919D-FF973432CD85}" type="datetimeFigureOut">
              <a:rPr lang="en-US" smtClean="0"/>
              <a:pPr/>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750659399"/>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90BCBE-CB36-41ED-919D-FF973432CD85}" type="datetimeFigureOut">
              <a:rPr lang="en-US" smtClean="0"/>
              <a:pPr/>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1639194341"/>
      </p:ext>
    </p:extLst>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0BCBE-CB36-41ED-919D-FF973432CD85}" type="datetimeFigureOut">
              <a:rPr lang="en-US" smtClean="0"/>
              <a:pPr/>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492541217"/>
      </p:ext>
    </p:extLst>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302811607"/>
      </p:ext>
    </p:extLst>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810945716"/>
      </p:ext>
    </p:extLst>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4061450976"/>
      </p:ext>
    </p:extLst>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67131330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90BCBE-CB36-41ED-919D-FF973432CD85}" type="datetimeFigureOut">
              <a:rPr lang="en-US" smtClean="0"/>
              <a:pPr/>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90BCBE-CB36-41ED-919D-FF973432CD85}" type="datetimeFigureOut">
              <a:rPr lang="en-US" smtClean="0"/>
              <a:pPr/>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0BCBE-CB36-41ED-919D-FF973432CD85}" type="datetimeFigureOut">
              <a:rPr lang="en-US" smtClean="0"/>
              <a:pPr/>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3.jpe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0BCBE-CB36-41ED-919D-FF973432CD85}" type="datetimeFigureOut">
              <a:rPr lang="en-US" smtClean="0"/>
              <a:pPr/>
              <a:t>3/25/2025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FF551-B652-4769-A5B5-9D36ADF4A06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3A01C-E34D-4C3C-8E2D-FB95F254D7DE}" type="datetimeFigureOut">
              <a:rPr lang="en-US" smtClean="0">
                <a:solidFill>
                  <a:prstClr val="black">
                    <a:tint val="75000"/>
                  </a:prstClr>
                </a:solidFill>
              </a:rPr>
              <a:pPr/>
              <a:t>3/25/2025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3B559-7634-44D8-AA3A-E62B6CDFB28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1424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0BCBE-CB36-41ED-919D-FF973432CD85}" type="datetimeFigureOut">
              <a:rPr lang="en-US" smtClean="0"/>
              <a:pPr/>
              <a:t>3/25/2025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FF551-B652-4769-A5B5-9D36ADF4A06C}" type="slidenum">
              <a:rPr lang="en-US" smtClean="0"/>
              <a:pPr/>
              <a:t>‹#›</a:t>
            </a:fld>
            <a:endParaRPr lang="en-US"/>
          </a:p>
        </p:txBody>
      </p:sp>
    </p:spTree>
    <p:extLst>
      <p:ext uri="{BB962C8B-B14F-4D97-AF65-F5344CB8AC3E}">
        <p14:creationId xmlns:p14="http://schemas.microsoft.com/office/powerpoint/2010/main" val="3445295562"/>
      </p:ext>
    </p:extLst>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0BCBE-CB36-41ED-919D-FF973432CD85}" type="datetimeFigureOut">
              <a:rPr lang="en-US" smtClean="0"/>
              <a:pPr/>
              <a:t>3/25/2025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FF551-B652-4769-A5B5-9D36ADF4A06C}" type="slidenum">
              <a:rPr lang="en-US" smtClean="0"/>
              <a:pPr/>
              <a:t>‹#›</a:t>
            </a:fld>
            <a:endParaRPr lang="en-US"/>
          </a:p>
        </p:txBody>
      </p:sp>
    </p:spTree>
    <p:extLst>
      <p:ext uri="{BB962C8B-B14F-4D97-AF65-F5344CB8AC3E}">
        <p14:creationId xmlns:p14="http://schemas.microsoft.com/office/powerpoint/2010/main" val="394390556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16.xm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1542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6758364"/>
      </p:ext>
    </p:extLst>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9723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ounded Rectangle 4">
            <a:extLst>
              <a:ext uri="{FF2B5EF4-FFF2-40B4-BE49-F238E27FC236}">
                <a16:creationId xmlns:a16="http://schemas.microsoft.com/office/drawing/2014/main" id="{C5A5C36F-0D31-431B-BC2E-A0362F00AACE}"/>
              </a:ext>
            </a:extLst>
          </p:cNvPr>
          <p:cNvSpPr/>
          <p:nvPr/>
        </p:nvSpPr>
        <p:spPr>
          <a:xfrm>
            <a:off x="3048000" y="1066800"/>
            <a:ext cx="8991600" cy="2685800"/>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1775"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“Just one-half of 1 percent expect to go to Hell upon their death.”</a:t>
            </a:r>
          </a:p>
          <a:p>
            <a:pPr marL="231775"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err="1">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Barna</a:t>
            </a:r>
            <a:r>
              <a:rPr kumimoji="0" lang="en-GB" sz="28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Research Group, “Americans Describe Their Views about Life after Death,” October 21, 2003.</a:t>
            </a:r>
          </a:p>
        </p:txBody>
      </p:sp>
    </p:spTree>
    <p:extLst>
      <p:ext uri="{BB962C8B-B14F-4D97-AF65-F5344CB8AC3E}">
        <p14:creationId xmlns:p14="http://schemas.microsoft.com/office/powerpoint/2010/main" val="1348044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24314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“Burning sulfur… Lake of fire.”</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Most theologians don’t think this imagery is literal.</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Calvin, Hodge, Beale, Ladd, Morris, Geisler, etc.</a:t>
            </a:r>
          </a:p>
        </p:txBody>
      </p:sp>
      <p:sp>
        <p:nvSpPr>
          <p:cNvPr id="4" name="Rounded Rectangle 2">
            <a:extLst>
              <a:ext uri="{FF2B5EF4-FFF2-40B4-BE49-F238E27FC236}">
                <a16:creationId xmlns:a16="http://schemas.microsoft.com/office/drawing/2014/main" id="{8F973059-6B0E-4D60-9D3D-5C569FE6496A}"/>
              </a:ext>
            </a:extLst>
          </p:cNvPr>
          <p:cNvSpPr/>
          <p:nvPr/>
        </p:nvSpPr>
        <p:spPr>
          <a:xfrm>
            <a:off x="0" y="2209800"/>
            <a:ext cx="11942173" cy="4745176"/>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John Calvin</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Institutes of the Christian Religion</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3.25.12.</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Gordon Lewis</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Integrative Theology </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(Grand Rapids: Zondervan, 1994), 3:470. 474.</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Charles Hodge</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Systematic Theology </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(Oak Harbor, WA, 1952), 868.</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G.K. Beale</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Revelation </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(Grand Rapids, MI. W.B. Eerdmans, 1999), 1029.</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Kenneth Boa and Robert Bowman</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Sense and Nonsense About Heaven and Hell</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118.</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George Ladd</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 Theology of the New Testament</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(Grand Rapids, MI: Eerdmans, 1974), 196.</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Robert A. Peterson,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Hell on Trial</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(Phillipsburg, NJ: P&amp;R Publishing, 1995), 192.</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Bruce Milne</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The Message of Heaven and Hell </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(IL: InterVarsity Press, 2002) 149.</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Leon Morris</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Revelation</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(Downers Grove, IL: InterVarsity Press, 1987), 174.</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Robert Morey</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Death and the Afterlife</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(Minneapolis, MN: Bethany House, 1984), 101.</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Norman Geisler</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Baker Encyclopedia of Christian Apologetics</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(Baker, 1999), 312.</a:t>
            </a:r>
          </a:p>
          <a:p>
            <a:pPr marL="4763" marR="0" lvl="0" indent="-4763"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J.P. Moreland</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a:r>
            <a:r>
              <a:rPr kumimoji="0" lang="en-US" sz="2400" b="0" i="1"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The Case for Christ </a:t>
            </a:r>
            <a:r>
              <a:rPr kumimoji="0" lang="en-US" sz="2400" b="0" i="0" u="none" strike="noStrike" kern="1200" cap="none" spc="0" normalizeH="0" baseline="0" noProof="0" dirty="0">
                <a:ln>
                  <a:noFill/>
                </a:ln>
                <a:solidFill>
                  <a:prstClr val="white">
                    <a:lumMod val="95000"/>
                  </a:prstClr>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(Grand Rapids, MI: Zondervan, 2000), 176-177.</a:t>
            </a:r>
          </a:p>
        </p:txBody>
      </p:sp>
    </p:spTree>
    <p:extLst>
      <p:ext uri="{BB962C8B-B14F-4D97-AF65-F5344CB8AC3E}">
        <p14:creationId xmlns:p14="http://schemas.microsoft.com/office/powerpoint/2010/main" val="3774620585"/>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left)">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4401205"/>
          </a:xfrm>
          <a:prstGeom prst="rect">
            <a:avLst/>
          </a:prstGeom>
          <a:noFill/>
        </p:spPr>
        <p:txBody>
          <a:bodyPr wrap="square" rtlCol="0">
            <a:spAutoFit/>
          </a:bodyPr>
          <a:lstStyle/>
          <a:p>
            <a:pPr lvl="0">
              <a:defRPr/>
            </a:pPr>
            <a:r>
              <a:rPr lang="en-US" sz="4800" b="1" spc="-150" dirty="0">
                <a:solidFill>
                  <a:srgbClr val="F4DC9A"/>
                </a:solidFill>
                <a:effectLst>
                  <a:outerShdw blurRad="38100" dist="38100" dir="2700000" algn="tl">
                    <a:srgbClr val="000000">
                      <a:alpha val="43137"/>
                    </a:srgbClr>
                  </a:outerShdw>
                </a:effectLst>
                <a:latin typeface="Times New Roman" pitchFamily="18" charset="0"/>
                <a:cs typeface="Times New Roman" pitchFamily="18" charset="0"/>
              </a:rPr>
              <a:t>“Burning sulfur… Lake of fire.”</a:t>
            </a:r>
            <a:endPar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Most theologians don’t think this imagery is literal.</a:t>
            </a:r>
            <a:endPar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Calvin, Hodge, Beale, Ladd, Morris, Geisler, etc.</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The Bible often uses the word “fire” symbolically—not literally.</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Deuteronomy 4:24; Proverbs 6:27-29; Hosea 7:6; Jas. 3:6; Hebrews 12:29</a:t>
            </a:r>
          </a:p>
        </p:txBody>
      </p:sp>
      <p:sp>
        <p:nvSpPr>
          <p:cNvPr id="3" name="Rounded Rectangle 2">
            <a:extLst>
              <a:ext uri="{FF2B5EF4-FFF2-40B4-BE49-F238E27FC236}">
                <a16:creationId xmlns:a16="http://schemas.microsoft.com/office/drawing/2014/main" id="{AAE4BE54-B28B-4D09-986A-CBB4EDD4D50B}"/>
              </a:ext>
            </a:extLst>
          </p:cNvPr>
          <p:cNvSpPr/>
          <p:nvPr/>
        </p:nvSpPr>
        <p:spPr>
          <a:xfrm>
            <a:off x="7315200" y="1600200"/>
            <a:ext cx="4530090" cy="2249508"/>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4763" lvl="0" indent="-4763" algn="ctr">
              <a:defRPr/>
            </a:pPr>
            <a:r>
              <a:rPr lang="en-GB" sz="4800" b="1" spc="-150" dirty="0">
                <a:solidFill>
                  <a:prstClr val="white">
                    <a:lumMod val="95000"/>
                  </a:prst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“Our God is a </a:t>
            </a:r>
            <a:r>
              <a:rPr lang="en-GB" sz="4800" b="1" i="1" spc="-150" dirty="0">
                <a:solidFill>
                  <a:prstClr val="white">
                    <a:lumMod val="95000"/>
                  </a:prst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consuming fire</a:t>
            </a:r>
            <a:r>
              <a:rPr lang="en-GB" sz="4800" b="1" spc="-150" dirty="0">
                <a:solidFill>
                  <a:prstClr val="white">
                    <a:lumMod val="95000"/>
                  </a:prst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4763" lvl="0" indent="-4763" algn="ctr">
              <a:defRPr/>
            </a:pPr>
            <a:r>
              <a:rPr lang="en-GB" sz="2800" b="1" dirty="0">
                <a:solidFill>
                  <a:schemeClr val="accent2">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Hebrews 12:29</a:t>
            </a:r>
          </a:p>
        </p:txBody>
      </p:sp>
    </p:spTree>
    <p:extLst>
      <p:ext uri="{BB962C8B-B14F-4D97-AF65-F5344CB8AC3E}">
        <p14:creationId xmlns:p14="http://schemas.microsoft.com/office/powerpoint/2010/main" val="38000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wipe(left)">
                                      <p:cBhvr>
                                        <p:cTn id="7" dur="500"/>
                                        <p:tgtEl>
                                          <p:spTgt spid="8">
                                            <p:txEl>
                                              <p:pRg st="3" end="3"/>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animEffect transition="in" filter="wipe(left)">
                                      <p:cBhvr>
                                        <p:cTn id="11" dur="500"/>
                                        <p:tgtEl>
                                          <p:spTgt spid="8">
                                            <p:txEl>
                                              <p:pRg st="4" end="4"/>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5386090"/>
          </a:xfrm>
          <a:prstGeom prst="rect">
            <a:avLst/>
          </a:prstGeom>
          <a:noFill/>
        </p:spPr>
        <p:txBody>
          <a:bodyPr wrap="square" rtlCol="0">
            <a:spAutoFit/>
          </a:bodyPr>
          <a:lstStyle/>
          <a:p>
            <a:pPr lvl="0">
              <a:defRPr/>
            </a:pPr>
            <a:r>
              <a:rPr lang="en-US" sz="4800" b="1" spc="-150" dirty="0">
                <a:solidFill>
                  <a:srgbClr val="F4DC9A"/>
                </a:solidFill>
                <a:effectLst>
                  <a:outerShdw blurRad="38100" dist="38100" dir="2700000" algn="tl">
                    <a:srgbClr val="000000">
                      <a:alpha val="43137"/>
                    </a:srgbClr>
                  </a:outerShdw>
                </a:effectLst>
                <a:latin typeface="Times New Roman" pitchFamily="18" charset="0"/>
                <a:cs typeface="Times New Roman" pitchFamily="18" charset="0"/>
              </a:rPr>
              <a:t>“Burning sulfur… Lake of fire.”</a:t>
            </a:r>
            <a:endPar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Most theologians don’t think this imagery is literal.</a:t>
            </a:r>
            <a:endPar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Calvin, Hodge, Beale, Ladd, Morris, Geisler, etc.</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The Bible often uses the word “fire” symbolically—not literally.</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Deuteronomy 4:24; Proverbs 6:27-29; Hosea 7:6; Jas. 3:6; Hebrews 12:29</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The “flames” of hell judge Satan.</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Revelation 20:10; Matthew 25:41</a:t>
            </a:r>
          </a:p>
        </p:txBody>
      </p:sp>
    </p:spTree>
    <p:extLst>
      <p:ext uri="{BB962C8B-B14F-4D97-AF65-F5344CB8AC3E}">
        <p14:creationId xmlns:p14="http://schemas.microsoft.com/office/powerpoint/2010/main" val="3636333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animEffect transition="in" filter="wipe(left)">
                                      <p:cBhvr>
                                        <p:cTn id="7" dur="500"/>
                                        <p:tgtEl>
                                          <p:spTgt spid="8">
                                            <p:txEl>
                                              <p:pRg st="5" end="5"/>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xEl>
                                              <p:pRg st="6" end="6"/>
                                            </p:txEl>
                                          </p:spTgt>
                                        </p:tgtEl>
                                        <p:attrNameLst>
                                          <p:attrName>style.visibility</p:attrName>
                                        </p:attrNameLst>
                                      </p:cBhvr>
                                      <p:to>
                                        <p:strVal val="visible"/>
                                      </p:to>
                                    </p:set>
                                    <p:animEffect transition="in" filter="wipe(left)">
                                      <p:cBhvr>
                                        <p:cTn id="11"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6370975"/>
          </a:xfrm>
          <a:prstGeom prst="rect">
            <a:avLst/>
          </a:prstGeom>
          <a:noFill/>
        </p:spPr>
        <p:txBody>
          <a:bodyPr wrap="square" rtlCol="0">
            <a:spAutoFit/>
          </a:bodyPr>
          <a:lstStyle/>
          <a:p>
            <a:pPr lvl="0">
              <a:defRPr/>
            </a:pPr>
            <a:r>
              <a:rPr lang="en-US" sz="4800" b="1" spc="-150" dirty="0">
                <a:solidFill>
                  <a:srgbClr val="F4DC9A"/>
                </a:solidFill>
                <a:effectLst>
                  <a:outerShdw blurRad="38100" dist="38100" dir="2700000" algn="tl">
                    <a:srgbClr val="000000">
                      <a:alpha val="43137"/>
                    </a:srgbClr>
                  </a:outerShdw>
                </a:effectLst>
                <a:latin typeface="Times New Roman" pitchFamily="18" charset="0"/>
                <a:cs typeface="Times New Roman" pitchFamily="18" charset="0"/>
              </a:rPr>
              <a:t>“Burning sulfur… Lake of fire.”</a:t>
            </a:r>
            <a:endPar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Most </a:t>
            </a:r>
            <a:r>
              <a:rPr kumimoji="0" lang="en-GB"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theologians</a:t>
            </a:r>
            <a:r>
              <a:rPr kumimoji="0" lang="en-GB"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don’t think this </a:t>
            </a:r>
            <a:r>
              <a:rPr kumimoji="0" lang="en-GB"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imagery</a:t>
            </a:r>
            <a:r>
              <a:rPr kumimoji="0" lang="en-GB"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is literal.</a:t>
            </a:r>
            <a:endPar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Calvin, Hodge, Beale, Ladd, Morris, Geisler, etc.</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The Bible often uses the word “fire” symbolically—not literally.</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Deuteronomy 4:24; Proverbs 6:27-29; Hosea 7:6; Jas. 3:6; Hebrews 12:29</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The “flames” of hell judge Satan.</a:t>
            </a:r>
          </a:p>
          <a:p>
            <a:pPr marL="457200" lvl="0">
              <a:defRPr/>
            </a:pPr>
            <a:r>
              <a:rPr lang="en-US" sz="2400" b="1" dirty="0">
                <a:solidFill>
                  <a:prstClr val="white">
                    <a:lumMod val="50000"/>
                  </a:prstClr>
                </a:solidFill>
                <a:effectLst>
                  <a:outerShdw blurRad="38100" dist="38100" dir="2700000" algn="tl">
                    <a:srgbClr val="000000">
                      <a:alpha val="43137"/>
                    </a:srgbClr>
                  </a:outerShdw>
                </a:effectLst>
                <a:latin typeface="Times New Roman" pitchFamily="18" charset="0"/>
                <a:cs typeface="Times New Roman" pitchFamily="18" charset="0"/>
              </a:rPr>
              <a:t>Revelation 20:10; Matthew 25:41</a:t>
            </a:r>
            <a:endPar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(4) Hell is a place of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darkness</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8:12; 22:13; 25:30; 2 Peter 2:4; Jude 13</a:t>
            </a:r>
          </a:p>
        </p:txBody>
      </p:sp>
      <p:sp>
        <p:nvSpPr>
          <p:cNvPr id="5" name="Rounded Rectangle 2">
            <a:extLst>
              <a:ext uri="{FF2B5EF4-FFF2-40B4-BE49-F238E27FC236}">
                <a16:creationId xmlns:a16="http://schemas.microsoft.com/office/drawing/2014/main" id="{921F9731-E14B-4B8F-A568-ECAED1B78DCD}"/>
              </a:ext>
            </a:extLst>
          </p:cNvPr>
          <p:cNvSpPr/>
          <p:nvPr/>
        </p:nvSpPr>
        <p:spPr>
          <a:xfrm>
            <a:off x="164275" y="3012375"/>
            <a:ext cx="11746675" cy="2397825"/>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44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“[They] will be cast out into the </a:t>
            </a:r>
            <a:r>
              <a:rPr lang="en-US" sz="4400" b="1" i="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outer darkness</a:t>
            </a:r>
            <a:r>
              <a:rPr lang="en-US" sz="44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lvl="0" algn="ctr">
              <a:defRPr/>
            </a:pPr>
            <a:r>
              <a:rPr lang="en-US" sz="24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Matthew 8:12; cf. 22:13; 25:30</a:t>
            </a:r>
          </a:p>
          <a:p>
            <a:pPr lvl="0" algn="ctr">
              <a:defRPr/>
            </a:pPr>
            <a:r>
              <a:rPr lang="en-US" sz="44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4400" b="1" i="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Black darkness</a:t>
            </a:r>
            <a:r>
              <a:rPr lang="en-US" sz="44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has been reserved forever.”</a:t>
            </a:r>
          </a:p>
          <a:p>
            <a:pPr lvl="0" algn="ctr">
              <a:defRPr/>
            </a:pPr>
            <a:r>
              <a:rPr lang="en-US" sz="24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Jude 13; cf. 2 Peter 2:4</a:t>
            </a:r>
          </a:p>
        </p:txBody>
      </p:sp>
    </p:spTree>
    <p:extLst>
      <p:ext uri="{BB962C8B-B14F-4D97-AF65-F5344CB8AC3E}">
        <p14:creationId xmlns:p14="http://schemas.microsoft.com/office/powerpoint/2010/main" val="56945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7" end="7"/>
                                            </p:txEl>
                                          </p:spTgt>
                                        </p:tgtEl>
                                        <p:attrNameLst>
                                          <p:attrName>style.visibility</p:attrName>
                                        </p:attrNameLst>
                                      </p:cBhvr>
                                      <p:to>
                                        <p:strVal val="visible"/>
                                      </p:to>
                                    </p:set>
                                    <p:animEffect transition="in" filter="wipe(left)">
                                      <p:cBhvr>
                                        <p:cTn id="7" dur="500"/>
                                        <p:tgtEl>
                                          <p:spTgt spid="8">
                                            <p:txEl>
                                              <p:pRg st="7" end="7"/>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xEl>
                                              <p:pRg st="8" end="8"/>
                                            </p:txEl>
                                          </p:spTgt>
                                        </p:tgtEl>
                                        <p:attrNameLst>
                                          <p:attrName>style.visibility</p:attrName>
                                        </p:attrNameLst>
                                      </p:cBhvr>
                                      <p:to>
                                        <p:strVal val="visible"/>
                                      </p:to>
                                    </p:set>
                                    <p:animEffect transition="in" filter="wipe(left)">
                                      <p:cBhvr>
                                        <p:cTn id="11" dur="500"/>
                                        <p:tgtEl>
                                          <p:spTgt spid="8">
                                            <p:txEl>
                                              <p:pRg st="8" end="8"/>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ED4BCF8-CF23-4B47-A1B1-B4B2859B4259}"/>
              </a:ext>
            </a:extLst>
          </p:cNvPr>
          <p:cNvSpPr txBox="1"/>
          <p:nvPr/>
        </p:nvSpPr>
        <p:spPr>
          <a:xfrm>
            <a:off x="84364" y="156389"/>
            <a:ext cx="8156666" cy="6370975"/>
          </a:xfrm>
          <a:prstGeom prst="rect">
            <a:avLst/>
          </a:prstGeom>
          <a:noFill/>
        </p:spPr>
        <p:txBody>
          <a:bodyPr wrap="square" rtlCol="0">
            <a:spAutoFit/>
          </a:bodyPr>
          <a:lstStyle/>
          <a:p>
            <a:pPr lvl="0">
              <a:defRPr/>
            </a:pPr>
            <a:r>
              <a:rPr lang="en-US" sz="4800" b="1" spc="-150" dirty="0">
                <a:solidFill>
                  <a:srgbClr val="F4DC9A"/>
                </a:solidFill>
                <a:effectLst>
                  <a:outerShdw blurRad="38100" dist="38100" dir="2700000" algn="tl">
                    <a:srgbClr val="000000">
                      <a:alpha val="43137"/>
                    </a:srgbClr>
                  </a:outerShdw>
                </a:effectLst>
                <a:latin typeface="Times New Roman" pitchFamily="18" charset="0"/>
                <a:cs typeface="Times New Roman" pitchFamily="18" charset="0"/>
              </a:rPr>
              <a:t>“Burning sulfur… Lake of fire.”</a:t>
            </a:r>
            <a:endPar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Most </a:t>
            </a:r>
            <a:r>
              <a:rPr kumimoji="0" lang="en-GB"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theologians</a:t>
            </a:r>
            <a:r>
              <a:rPr kumimoji="0" lang="en-GB"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don’t think this imagery is literal.</a:t>
            </a:r>
            <a:endPar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Calvin, Hodge, Beale, Ladd, Morris, Geisler, etc.</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The Bible often uses the word “fire” symbolically—not literally.</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Deuteronomy 4:24; Proverbs 6:27-29; Hosea 7:6; Jas. 3:6; Hebrews 12:29</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prstClr val="white">
                    <a:lumMod val="50000"/>
                  </a:prst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The “flames” of hell judge Satan.</a:t>
            </a:r>
          </a:p>
          <a:p>
            <a:pPr marL="457200" lvl="0">
              <a:defRPr/>
            </a:pPr>
            <a:r>
              <a:rPr lang="en-US" sz="2400" b="1" dirty="0">
                <a:solidFill>
                  <a:prstClr val="white">
                    <a:lumMod val="50000"/>
                  </a:prstClr>
                </a:solidFill>
                <a:effectLst>
                  <a:outerShdw blurRad="38100" dist="38100" dir="2700000" algn="tl">
                    <a:srgbClr val="000000">
                      <a:alpha val="43137"/>
                    </a:srgbClr>
                  </a:outerShdw>
                </a:effectLst>
                <a:latin typeface="Times New Roman" pitchFamily="18" charset="0"/>
                <a:cs typeface="Times New Roman" pitchFamily="18" charset="0"/>
              </a:rPr>
              <a:t>Revelation 20:10; </a:t>
            </a:r>
            <a:r>
              <a:rPr lang="en-US"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Matthew 25:41</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(4) Hell is a place of </a:t>
            </a:r>
            <a:r>
              <a:rPr kumimoji="0" lang="en-US" sz="4000" b="1" i="1"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darkness</a:t>
            </a: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8:12; 22:13; 25:30; 2 Peter 2:4; Jude 13</a:t>
            </a:r>
          </a:p>
        </p:txBody>
      </p:sp>
      <p:sp>
        <p:nvSpPr>
          <p:cNvPr id="9" name="Rounded Rectangle 2">
            <a:extLst>
              <a:ext uri="{FF2B5EF4-FFF2-40B4-BE49-F238E27FC236}">
                <a16:creationId xmlns:a16="http://schemas.microsoft.com/office/drawing/2014/main" id="{2FE9EE3B-02DC-488D-AE52-688AF8D1F9C6}"/>
              </a:ext>
            </a:extLst>
          </p:cNvPr>
          <p:cNvSpPr/>
          <p:nvPr/>
        </p:nvSpPr>
        <p:spPr>
          <a:xfrm>
            <a:off x="0" y="2743200"/>
            <a:ext cx="11746675" cy="2397825"/>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6000" b="1" spc="-3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 shouldn’t take the flames </a:t>
            </a:r>
            <a:r>
              <a:rPr lang="en-US" sz="6000" b="1" i="1" spc="-3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literally</a:t>
            </a:r>
            <a:r>
              <a:rPr lang="en-US" sz="6000" b="1" spc="-3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lvl="0" algn="ctr">
              <a:defRPr/>
            </a:pPr>
            <a:r>
              <a:rPr lang="en-US" sz="6000" b="1" spc="-3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but we should take them </a:t>
            </a:r>
            <a:r>
              <a:rPr lang="en-US" sz="6000" b="1" i="1" spc="-3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seriously!</a:t>
            </a:r>
          </a:p>
        </p:txBody>
      </p:sp>
    </p:spTree>
    <p:extLst>
      <p:ext uri="{BB962C8B-B14F-4D97-AF65-F5344CB8AC3E}">
        <p14:creationId xmlns:p14="http://schemas.microsoft.com/office/powerpoint/2010/main" val="1135359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489364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Is it unloving for God to judge</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228600" lvl="0">
              <a:defRPr/>
            </a:pPr>
            <a:r>
              <a:rPr lang="en-US"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Imagine a judge who never passed judgment on anyone.</a:t>
            </a:r>
          </a:p>
          <a:p>
            <a:pPr marL="457200" lvl="0">
              <a:defRPr/>
            </a:pPr>
            <a:r>
              <a:rPr lang="en-US"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Mandy Boardman: Would that be a loving judge?</a:t>
            </a:r>
          </a:p>
          <a:p>
            <a:pPr marL="228600" lvl="0">
              <a:defRPr/>
            </a:pPr>
            <a:r>
              <a:rPr lang="en-US"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We criticize God for allowing so much evil and suffering in the world…</a:t>
            </a:r>
          </a:p>
          <a:p>
            <a:pPr marL="228600" lvl="0">
              <a:defRPr/>
            </a:pPr>
            <a:r>
              <a:rPr lang="en-US"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but then we criticize him for doing anything about it!</a:t>
            </a:r>
          </a:p>
        </p:txBody>
      </p:sp>
    </p:spTree>
    <p:extLst>
      <p:ext uri="{BB962C8B-B14F-4D97-AF65-F5344CB8AC3E}">
        <p14:creationId xmlns:p14="http://schemas.microsoft.com/office/powerpoint/2010/main" val="2842573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left)">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wipe(left)">
                                      <p:cBhvr>
                                        <p:cTn id="21" dur="500"/>
                                        <p:tgtEl>
                                          <p:spTgt spid="8">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8">
                                            <p:txEl>
                                              <p:pRg st="4" end="4"/>
                                            </p:txEl>
                                          </p:spTgt>
                                        </p:tgtEl>
                                        <p:attrNameLst>
                                          <p:attrName>style.visibility</p:attrName>
                                        </p:attrNameLst>
                                      </p:cBhvr>
                                      <p:to>
                                        <p:strVal val="visible"/>
                                      </p:to>
                                    </p:set>
                                    <p:animEffect transition="in" filter="wipe(left)">
                                      <p:cBhvr>
                                        <p:cTn id="26"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2185214"/>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lvl="0">
              <a:defRPr/>
            </a:pPr>
            <a:r>
              <a:rPr lang="en-GB"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5" name="Rounded Rectangle 2">
            <a:extLst>
              <a:ext uri="{FF2B5EF4-FFF2-40B4-BE49-F238E27FC236}">
                <a16:creationId xmlns:a16="http://schemas.microsoft.com/office/drawing/2014/main" id="{5AD056B5-71E4-4DDB-B3E8-AB0BCA7BB7D2}"/>
              </a:ext>
            </a:extLst>
          </p:cNvPr>
          <p:cNvSpPr/>
          <p:nvPr/>
        </p:nvSpPr>
        <p:spPr>
          <a:xfrm>
            <a:off x="1219200" y="2362200"/>
            <a:ext cx="9829800" cy="32766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Jesus said, “If you, then, though you are evil, know how to give good gifts to your children,</a:t>
            </a:r>
          </a:p>
          <a:p>
            <a:pPr lvl="0" algn="ctr">
              <a:defRPr/>
            </a:pPr>
            <a:r>
              <a:rPr lang="en-GB"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how much more will your Father in heaven give good gifts to those who ask him!”</a:t>
            </a:r>
          </a:p>
          <a:p>
            <a:pPr lvl="0" algn="ctr">
              <a:defRPr/>
            </a:pPr>
            <a:r>
              <a:rPr lang="en-US" sz="2800"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Matthew 7:11</a:t>
            </a:r>
          </a:p>
        </p:txBody>
      </p:sp>
    </p:spTree>
    <p:extLst>
      <p:ext uri="{BB962C8B-B14F-4D97-AF65-F5344CB8AC3E}">
        <p14:creationId xmlns:p14="http://schemas.microsoft.com/office/powerpoint/2010/main" val="29493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left)">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left)">
                                      <p:cBhvr>
                                        <p:cTn id="21" dur="500"/>
                                        <p:tgtEl>
                                          <p:spTgt spid="5"/>
                                        </p:tgtEl>
                                      </p:cBhvr>
                                    </p:animEffect>
                                  </p:childTnLst>
                                </p:cTn>
                              </p:par>
                              <p:par>
                                <p:cTn id="22" presetID="22" presetClass="entr" presetSubtype="8" fill="hold" nodeType="with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wipe(left)">
                                      <p:cBhvr>
                                        <p:cTn id="24" dur="500"/>
                                        <p:tgtEl>
                                          <p:spTgt spid="5">
                                            <p:txEl>
                                              <p:pRg st="0" end="0"/>
                                            </p:txEl>
                                          </p:spTgt>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wipe(left)">
                                      <p:cBhvr>
                                        <p:cTn id="28" dur="500"/>
                                        <p:tgtEl>
                                          <p:spTgt spid="5">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wipe(left)">
                                      <p:cBhvr>
                                        <p:cTn id="33"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915123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we were unable to hide our thoughts, intentions, and desires from others?</a:t>
            </a:r>
          </a:p>
        </p:txBody>
      </p:sp>
    </p:spTree>
    <p:extLst>
      <p:ext uri="{BB962C8B-B14F-4D97-AF65-F5344CB8AC3E}">
        <p14:creationId xmlns:p14="http://schemas.microsoft.com/office/powerpoint/2010/main" val="1047622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wipe(left)">
                                      <p:cBhvr>
                                        <p:cTn id="7" dur="500"/>
                                        <p:tgtEl>
                                          <p:spTgt spid="8">
                                            <p:txEl>
                                              <p:pRg st="3" end="3"/>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animEffect transition="in" filter="wipe(left)">
                                      <p:cBhvr>
                                        <p:cTn id="11"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452431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lvl="0">
              <a:defRPr/>
            </a:pP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a:t>
            </a:r>
            <a:r>
              <a:rPr lang="en-GB" sz="2400" b="1">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lvl="0">
              <a:defRPr/>
            </a:pPr>
            <a:r>
              <a:rPr lang="en-US"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(3) Historical evidence</a:t>
            </a:r>
          </a:p>
          <a:p>
            <a:pPr marL="457200" lvl="0">
              <a:defRPr/>
            </a:pPr>
            <a:r>
              <a:rPr lang="en-GB"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Transcultural, universal human evil throughout time</a:t>
            </a:r>
            <a:endParaRPr lang="en-US"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794299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animEffect transition="in" filter="wipe(left)">
                                      <p:cBhvr>
                                        <p:cTn id="7" dur="500"/>
                                        <p:tgtEl>
                                          <p:spTgt spid="8">
                                            <p:txEl>
                                              <p:pRg st="5" end="5"/>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xEl>
                                              <p:pRg st="6" end="6"/>
                                            </p:txEl>
                                          </p:spTgt>
                                        </p:tgtEl>
                                        <p:attrNameLst>
                                          <p:attrName>style.visibility</p:attrName>
                                        </p:attrNameLst>
                                      </p:cBhvr>
                                      <p:to>
                                        <p:strVal val="visible"/>
                                      </p:to>
                                    </p:set>
                                    <p:animEffect transition="in" filter="wipe(left)">
                                      <p:cBhvr>
                                        <p:cTn id="11"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452431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lvl="0">
              <a:defRPr/>
            </a:pP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a:t>
            </a:r>
            <a:r>
              <a:rPr lang="en-GB" sz="2400" b="1">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lvl="0">
              <a:defRPr/>
            </a:pPr>
            <a:r>
              <a:rPr lang="en-US"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(3) Historical evidence</a:t>
            </a:r>
          </a:p>
          <a:p>
            <a:pPr marL="457200" lvl="0">
              <a:defRPr/>
            </a:pPr>
            <a:r>
              <a:rPr lang="en-GB"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Transcultural, universal human evil throughout time</a:t>
            </a:r>
            <a:endParaRPr lang="en-US"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ounded Rectangle 2">
            <a:extLst>
              <a:ext uri="{FF2B5EF4-FFF2-40B4-BE49-F238E27FC236}">
                <a16:creationId xmlns:a16="http://schemas.microsoft.com/office/drawing/2014/main" id="{6245EBF2-8AC8-45C2-8130-8525B9A6A3A2}"/>
              </a:ext>
            </a:extLst>
          </p:cNvPr>
          <p:cNvSpPr/>
          <p:nvPr/>
        </p:nvSpPr>
        <p:spPr>
          <a:xfrm>
            <a:off x="2362200" y="342900"/>
            <a:ext cx="9525000" cy="61722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US" sz="4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Nazi Germany: 6 million Jews.</a:t>
            </a:r>
          </a:p>
          <a:p>
            <a:pPr lvl="0" algn="ctr">
              <a:defRPr/>
            </a:pP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+ 5 million others!</a:t>
            </a:r>
          </a:p>
          <a:p>
            <a:pPr lvl="0" algn="ctr">
              <a:defRPr/>
            </a:pPr>
            <a:r>
              <a:rPr lang="en-US" sz="4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Soviet Union: 20-54 million prisoners.</a:t>
            </a:r>
          </a:p>
          <a:p>
            <a:pPr lvl="0" algn="ctr">
              <a:defRPr/>
            </a:pP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(1917-1989) Stéphane Courtois, </a:t>
            </a:r>
            <a:r>
              <a:rPr lang="en-US" sz="2000" b="1" i="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Black Book of Communism: Crimes, Terror, Repression</a:t>
            </a: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(Cambridge: Harvard, 1999), 4.</a:t>
            </a:r>
          </a:p>
          <a:p>
            <a:pPr lvl="0" algn="ctr">
              <a:defRPr/>
            </a:pP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R.J. </a:t>
            </a:r>
            <a:r>
              <a:rPr lang="en-US" sz="2000" b="1" dirty="0" err="1">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Rummel</a:t>
            </a: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“Soviet Union, Genocide In” </a:t>
            </a:r>
            <a:r>
              <a:rPr lang="en-US" sz="2000" b="1" i="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Encyclopedia of Genocide</a:t>
            </a: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(Santa Barbara, CA: ABC-CLIO, 1999), vol. 2, 520.</a:t>
            </a:r>
          </a:p>
          <a:p>
            <a:pPr lvl="0" algn="ctr">
              <a:defRPr/>
            </a:pPr>
            <a:r>
              <a:rPr lang="en-US" sz="4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China: ~30 million counter-revolutionaries.</a:t>
            </a:r>
          </a:p>
          <a:p>
            <a:pPr lvl="0" algn="ctr">
              <a:defRPr/>
            </a:pP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Stéphane Courtois, </a:t>
            </a:r>
            <a:r>
              <a:rPr lang="en-US" sz="2000" b="1" i="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Black Book of Communism: Crimes, Terror, Repression</a:t>
            </a: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(Cambridge: Harvard, 1999), 4.</a:t>
            </a:r>
          </a:p>
          <a:p>
            <a:pPr lvl="0" algn="ctr">
              <a:defRPr/>
            </a:pPr>
            <a:r>
              <a:rPr lang="en-US" sz="4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Japan: 300,000 Chinese.</a:t>
            </a:r>
          </a:p>
          <a:p>
            <a:pPr lvl="0" algn="ctr">
              <a:defRPr/>
            </a:pP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(1937) Iris Chang, </a:t>
            </a:r>
            <a:r>
              <a:rPr lang="en-US" sz="2000" b="1" i="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Rape of Nanking: The Forgotten Holocaust of World War II</a:t>
            </a:r>
            <a:r>
              <a:rPr lang="en-US" sz="2000" b="1" dirty="0">
                <a:solidFill>
                  <a:srgbClr val="C0504D">
                    <a:lumMod val="40000"/>
                    <a:lumOff val="6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(New York: Basic Books, 1998), 6.</a:t>
            </a:r>
          </a:p>
          <a:p>
            <a:pPr lvl="0" algn="ctr">
              <a:defRPr/>
            </a:pPr>
            <a:r>
              <a:rPr lang="en-US" sz="4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United States…?</a:t>
            </a:r>
          </a:p>
        </p:txBody>
      </p:sp>
    </p:spTree>
    <p:extLst>
      <p:ext uri="{BB962C8B-B14F-4D97-AF65-F5344CB8AC3E}">
        <p14:creationId xmlns:p14="http://schemas.microsoft.com/office/powerpoint/2010/main" val="2616450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animEffect transition="in" filter="wipe(left)">
                                      <p:cBhvr>
                                        <p:cTn id="7" dur="500"/>
                                        <p:tgtEl>
                                          <p:spTgt spid="8">
                                            <p:txEl>
                                              <p:pRg st="5" end="5"/>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xEl>
                                              <p:pRg st="6" end="6"/>
                                            </p:txEl>
                                          </p:spTgt>
                                        </p:tgtEl>
                                        <p:attrNameLst>
                                          <p:attrName>style.visibility</p:attrName>
                                        </p:attrNameLst>
                                      </p:cBhvr>
                                      <p:to>
                                        <p:strVal val="visible"/>
                                      </p:to>
                                    </p:set>
                                    <p:animEffect transition="in" filter="wipe(left)">
                                      <p:cBhvr>
                                        <p:cTn id="11" dur="500"/>
                                        <p:tgtEl>
                                          <p:spTgt spid="8">
                                            <p:txEl>
                                              <p:pRg st="6" end="6"/>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wipe(left)">
                                      <p:cBhvr>
                                        <p:cTn id="19" dur="500"/>
                                        <p:tgtEl>
                                          <p:spTgt spid="3">
                                            <p:txEl>
                                              <p:pRg st="0" end="0"/>
                                            </p:txEl>
                                          </p:spTgt>
                                        </p:tgtEl>
                                      </p:cBhvr>
                                    </p:animEffect>
                                  </p:childTnLst>
                                </p:cTn>
                              </p:par>
                            </p:childTnLst>
                          </p:cTn>
                        </p:par>
                        <p:par>
                          <p:cTn id="20" fill="hold">
                            <p:stCondLst>
                              <p:cond delay="500"/>
                            </p:stCondLst>
                            <p:childTnLst>
                              <p:par>
                                <p:cTn id="21" presetID="22" presetClass="entr" presetSubtype="8" fill="hold"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left)">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left)">
                                      <p:cBhvr>
                                        <p:cTn id="28" dur="500"/>
                                        <p:tgtEl>
                                          <p:spTgt spid="3">
                                            <p:txEl>
                                              <p:pRg st="2" end="2"/>
                                            </p:txEl>
                                          </p:spTgt>
                                        </p:tgtEl>
                                      </p:cBhvr>
                                    </p:animEffect>
                                  </p:childTnLst>
                                </p:cTn>
                              </p:par>
                            </p:childTnLst>
                          </p:cTn>
                        </p:par>
                        <p:par>
                          <p:cTn id="29" fill="hold">
                            <p:stCondLst>
                              <p:cond delay="500"/>
                            </p:stCondLst>
                            <p:childTnLst>
                              <p:par>
                                <p:cTn id="30" presetID="22" presetClass="entr" presetSubtype="8" fill="hold"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left)">
                                      <p:cBhvr>
                                        <p:cTn id="32" dur="500"/>
                                        <p:tgtEl>
                                          <p:spTgt spid="3">
                                            <p:txEl>
                                              <p:pRg st="3" end="3"/>
                                            </p:txEl>
                                          </p:spTgt>
                                        </p:tgtEl>
                                      </p:cBhvr>
                                    </p:animEffect>
                                  </p:childTnLst>
                                </p:cTn>
                              </p:par>
                            </p:childTnLst>
                          </p:cTn>
                        </p:par>
                        <p:par>
                          <p:cTn id="33" fill="hold">
                            <p:stCondLst>
                              <p:cond delay="1000"/>
                            </p:stCondLst>
                            <p:childTnLst>
                              <p:par>
                                <p:cTn id="34" presetID="22" presetClass="entr" presetSubtype="8" fill="hold"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wipe(left)">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wipe(left)">
                                      <p:cBhvr>
                                        <p:cTn id="41" dur="500"/>
                                        <p:tgtEl>
                                          <p:spTgt spid="3">
                                            <p:txEl>
                                              <p:pRg st="5" end="5"/>
                                            </p:txEl>
                                          </p:spTgt>
                                        </p:tgtEl>
                                      </p:cBhvr>
                                    </p:animEffect>
                                  </p:childTnLst>
                                </p:cTn>
                              </p:par>
                            </p:childTnLst>
                          </p:cTn>
                        </p:par>
                        <p:par>
                          <p:cTn id="42" fill="hold">
                            <p:stCondLst>
                              <p:cond delay="500"/>
                            </p:stCondLst>
                            <p:childTnLst>
                              <p:par>
                                <p:cTn id="43" presetID="22" presetClass="entr" presetSubtype="8" fill="hold" nodeType="after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wipe(left)">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wipe(left)">
                                      <p:cBhvr>
                                        <p:cTn id="50" dur="500"/>
                                        <p:tgtEl>
                                          <p:spTgt spid="3">
                                            <p:txEl>
                                              <p:pRg st="7" end="7"/>
                                            </p:txEl>
                                          </p:spTgt>
                                        </p:tgtEl>
                                      </p:cBhvr>
                                    </p:animEffect>
                                  </p:childTnLst>
                                </p:cTn>
                              </p:par>
                            </p:childTnLst>
                          </p:cTn>
                        </p:par>
                        <p:par>
                          <p:cTn id="51" fill="hold">
                            <p:stCondLst>
                              <p:cond delay="500"/>
                            </p:stCondLst>
                            <p:childTnLst>
                              <p:par>
                                <p:cTn id="52" presetID="22" presetClass="entr" presetSubtype="8" fill="hold" nodeType="after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wipe(left)">
                                      <p:cBhvr>
                                        <p:cTn id="54" dur="500"/>
                                        <p:tgtEl>
                                          <p:spTgt spid="3">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wipe(left)">
                                      <p:cBhvr>
                                        <p:cTn id="5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Historical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Transcultural, universal human evil throughout time</a:t>
            </a:r>
            <a:endPar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3" name="Rounded Rectangle 2">
            <a:extLst>
              <a:ext uri="{FF2B5EF4-FFF2-40B4-BE49-F238E27FC236}">
                <a16:creationId xmlns:a16="http://schemas.microsoft.com/office/drawing/2014/main" id="{6245EBF2-8AC8-45C2-8130-8525B9A6A3A2}"/>
              </a:ext>
            </a:extLst>
          </p:cNvPr>
          <p:cNvSpPr/>
          <p:nvPr/>
        </p:nvSpPr>
        <p:spPr>
          <a:xfrm>
            <a:off x="2362200" y="342900"/>
            <a:ext cx="9525000" cy="61722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6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a:t>
            </a:r>
            <a:r>
              <a:rPr kumimoji="0" lang="en-US" sz="6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hat sort of people commit sadistic acts of evil?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800" b="1" spc="-3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Regular people!</a:t>
            </a:r>
            <a:endParaRPr kumimoji="0" lang="en-US" sz="10800" b="1" i="0" u="none" strike="noStrike" kern="1200" cap="none" spc="-30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119971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TextBox 5"/>
          <p:cNvSpPr txBox="1"/>
          <p:nvPr/>
        </p:nvSpPr>
        <p:spPr>
          <a:xfrm>
            <a:off x="76200" y="70009"/>
            <a:ext cx="7772398" cy="258532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Harald </a:t>
            </a:r>
            <a:r>
              <a:rPr kumimoji="0" lang="en-US" sz="6000" b="0" i="0" u="none" strike="noStrike" kern="1200" cap="none" spc="0" normalizeH="0" baseline="0" noProof="0" dirty="0" err="1">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Welzer</a:t>
            </a:r>
            <a:endParaRPr kumimoji="0" lang="en-US" sz="6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(German social psychologist)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Harald </a:t>
            </a:r>
            <a:r>
              <a:rPr kumimoji="0" lang="en-US" sz="2000" b="0" i="0" u="none" strike="noStrike" kern="1200" cap="none" spc="0" normalizeH="0" baseline="0" noProof="0" dirty="0" err="1">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Welzer</a:t>
            </a:r>
            <a:r>
              <a:rPr kumimoji="0" lang="en-US" sz="2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“On Killing and Morality: How Normal People Become Mass Murderers,” </a:t>
            </a:r>
            <a:r>
              <a:rPr kumimoji="0" lang="en-US" sz="2000" b="0" i="1"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Ordinary People as Mass Murderers</a:t>
            </a:r>
            <a:r>
              <a:rPr kumimoji="0" lang="en-US" sz="2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(New York: Macmillan, 2008), 148-149.</a:t>
            </a:r>
          </a:p>
        </p:txBody>
      </p:sp>
      <p:sp>
        <p:nvSpPr>
          <p:cNvPr id="7" name="TextBox 6"/>
          <p:cNvSpPr txBox="1"/>
          <p:nvPr/>
        </p:nvSpPr>
        <p:spPr>
          <a:xfrm>
            <a:off x="76200" y="2615148"/>
            <a:ext cx="7772398" cy="37240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As we look at the perpetrators of genocide and mass killing, we need no longer ask who these people are.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 know who they are.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They are you and I.</a:t>
            </a:r>
          </a:p>
        </p:txBody>
      </p:sp>
    </p:spTree>
    <p:extLst>
      <p:ext uri="{BB962C8B-B14F-4D97-AF65-F5344CB8AC3E}">
        <p14:creationId xmlns:p14="http://schemas.microsoft.com/office/powerpoint/2010/main" val="658624756"/>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TextBox 5"/>
          <p:cNvSpPr txBox="1"/>
          <p:nvPr/>
        </p:nvSpPr>
        <p:spPr>
          <a:xfrm>
            <a:off x="76200" y="70009"/>
            <a:ext cx="7772398" cy="258532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Harald </a:t>
            </a:r>
            <a:r>
              <a:rPr kumimoji="0" lang="en-US" sz="6000" b="0" i="0" u="none" strike="noStrike" kern="1200" cap="none" spc="0" normalizeH="0" baseline="0" noProof="0" dirty="0" err="1">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Welzer</a:t>
            </a:r>
            <a:endParaRPr kumimoji="0" lang="en-US" sz="6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(German social psychologist)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Harald </a:t>
            </a:r>
            <a:r>
              <a:rPr kumimoji="0" lang="en-US" sz="2000" b="0" i="0" u="none" strike="noStrike" kern="1200" cap="none" spc="0" normalizeH="0" baseline="0" noProof="0" dirty="0" err="1">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Welzer</a:t>
            </a:r>
            <a:r>
              <a:rPr kumimoji="0" lang="en-US" sz="2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“On Killing and Morality: How Normal People Become Mass Murderers,” </a:t>
            </a:r>
            <a:r>
              <a:rPr kumimoji="0" lang="en-US" sz="2000" b="0" i="1"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Ordinary People as Mass Murderers</a:t>
            </a:r>
            <a:r>
              <a:rPr kumimoji="0" lang="en-US" sz="2000" b="0"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(New York: Macmillan, 2008), 148-149.</a:t>
            </a:r>
          </a:p>
        </p:txBody>
      </p:sp>
      <p:sp>
        <p:nvSpPr>
          <p:cNvPr id="7" name="TextBox 6"/>
          <p:cNvSpPr txBox="1"/>
          <p:nvPr/>
        </p:nvSpPr>
        <p:spPr>
          <a:xfrm>
            <a:off x="76200" y="2615148"/>
            <a:ext cx="7772398" cy="37240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As we look at the perpetrators of genocide and mass killing, we need no longer ask who these people are.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 know who they are.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They are you and I.</a:t>
            </a:r>
          </a:p>
        </p:txBody>
      </p:sp>
      <p:pic>
        <p:nvPicPr>
          <p:cNvPr id="9" name="Picture 8" descr="A screenshot of a social media post&#10;&#10;Description automatically generated">
            <a:extLst>
              <a:ext uri="{FF2B5EF4-FFF2-40B4-BE49-F238E27FC236}">
                <a16:creationId xmlns:a16="http://schemas.microsoft.com/office/drawing/2014/main" id="{DC900E89-3751-4DBA-88AC-84EDD844CC6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609066" y="157351"/>
            <a:ext cx="9421509" cy="2670673"/>
          </a:xfrm>
          <a:prstGeom prst="rect">
            <a:avLst/>
          </a:prstGeom>
          <a:ln>
            <a:noFill/>
          </a:ln>
          <a:effectLst>
            <a:outerShdw blurRad="292100" dist="139700" dir="2700000" algn="tl" rotWithShape="0">
              <a:srgbClr val="333333">
                <a:alpha val="65000"/>
              </a:srgbClr>
            </a:outerShdw>
          </a:effectLst>
        </p:spPr>
      </p:pic>
      <p:pic>
        <p:nvPicPr>
          <p:cNvPr id="10" name="Picture 9" descr="A screenshot of a social media post&#10;&#10;Description automatically generated">
            <a:extLst>
              <a:ext uri="{FF2B5EF4-FFF2-40B4-BE49-F238E27FC236}">
                <a16:creationId xmlns:a16="http://schemas.microsoft.com/office/drawing/2014/main" id="{CC22318A-D482-4D08-8B31-E846FD7975B8}"/>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625015" y="2828024"/>
            <a:ext cx="9421510" cy="23696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60642087"/>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5878532"/>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lvl="0">
              <a:defRPr/>
            </a:pP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a:t>
            </a:r>
            <a:r>
              <a:rPr lang="en-GB" sz="2400" b="1">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lvl="0">
              <a:defRPr/>
            </a:pPr>
            <a:r>
              <a:rPr lang="en-US" sz="4000" b="1" spc="-150"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(3) Historical evidence</a:t>
            </a:r>
          </a:p>
          <a:p>
            <a:pPr marL="457200" lvl="0">
              <a:defRPr/>
            </a:pP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Transcultural, universal human evil throughout time</a:t>
            </a:r>
            <a:endParaRPr lang="en-US"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endParaRPr>
          </a:p>
          <a:p>
            <a:pPr marL="228600" lvl="0">
              <a:defRPr/>
            </a:pPr>
            <a:r>
              <a:rPr lang="en-US"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(4) Psychological evidence</a:t>
            </a:r>
          </a:p>
          <a:p>
            <a:pPr marL="457200" lvl="0">
              <a:defRPr/>
            </a:pPr>
            <a:r>
              <a:rPr lang="en-GB"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Stanley Milgram Experiment; cf. D.M. </a:t>
            </a:r>
            <a:r>
              <a:rPr lang="en-GB" sz="2400" b="1" dirty="0" err="1">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Mantell</a:t>
            </a:r>
            <a:r>
              <a:rPr lang="en-GB" sz="24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 “The Potential for Violence in Germany,” 27:110-11.</a:t>
            </a:r>
          </a:p>
        </p:txBody>
      </p:sp>
    </p:spTree>
    <p:extLst>
      <p:ext uri="{BB962C8B-B14F-4D97-AF65-F5344CB8AC3E}">
        <p14:creationId xmlns:p14="http://schemas.microsoft.com/office/powerpoint/2010/main" val="3063801475"/>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7" end="7"/>
                                            </p:txEl>
                                          </p:spTgt>
                                        </p:tgtEl>
                                        <p:attrNameLst>
                                          <p:attrName>style.visibility</p:attrName>
                                        </p:attrNameLst>
                                      </p:cBhvr>
                                      <p:to>
                                        <p:strVal val="visible"/>
                                      </p:to>
                                    </p:set>
                                    <p:animEffect transition="in" filter="wipe(left)">
                                      <p:cBhvr>
                                        <p:cTn id="7" dur="500"/>
                                        <p:tgtEl>
                                          <p:spTgt spid="8">
                                            <p:txEl>
                                              <p:pRg st="7" end="7"/>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xEl>
                                              <p:pRg st="8" end="8"/>
                                            </p:txEl>
                                          </p:spTgt>
                                        </p:tgtEl>
                                        <p:attrNameLst>
                                          <p:attrName>style.visibility</p:attrName>
                                        </p:attrNameLst>
                                      </p:cBhvr>
                                      <p:to>
                                        <p:strVal val="visible"/>
                                      </p:to>
                                    </p:set>
                                    <p:animEffect transition="in" filter="wipe(left)">
                                      <p:cBhvr>
                                        <p:cTn id="11"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194630" y="238542"/>
            <a:ext cx="7044370" cy="64633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150" normalizeH="0" baseline="0" noProof="0" dirty="0">
                <a:ln>
                  <a:noFill/>
                </a:ln>
                <a:solidFill>
                  <a:schemeClr val="tx1">
                    <a:lumMod val="95000"/>
                  </a:scheme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How did it </a:t>
            </a:r>
            <a:r>
              <a:rPr kumimoji="0" lang="en-US" sz="5400" b="1" i="0" u="none" strike="noStrike" kern="1200" cap="none" spc="-150" normalizeH="0" noProof="0" dirty="0">
                <a:ln>
                  <a:noFill/>
                </a:ln>
                <a:solidFill>
                  <a:schemeClr val="tx1">
                    <a:lumMod val="95000"/>
                  </a:scheme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work?</a:t>
            </a:r>
            <a:endParaRPr kumimoji="0" lang="en-US" sz="5400" b="1" i="0" u="none" strike="noStrike" kern="1200" cap="none" spc="-150" normalizeH="0" baseline="0" noProof="0" dirty="0">
              <a:ln>
                <a:noFill/>
              </a:ln>
              <a:solidFill>
                <a:schemeClr val="tx1">
                  <a:lumMod val="95000"/>
                </a:scheme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Subject: pressed the</a:t>
            </a:r>
            <a:r>
              <a:rPr kumimoji="0" lang="en-US" sz="4000" b="1" i="0" u="none" strike="noStrike" kern="1200" cap="none" spc="-150" normalizeH="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switch to “electrocute” the test subject.</a:t>
            </a:r>
            <a:endPar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Experimenter:</a:t>
            </a:r>
            <a:r>
              <a:rPr kumimoji="0" lang="en-US" sz="4000" b="1" i="0" u="none" strike="noStrike" kern="1200" cap="none" spc="-150" normalizeH="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told the subject to keep</a:t>
            </a:r>
            <a:r>
              <a:rPr kumimoji="0" lang="en-US" sz="4000" b="1" i="0" u="none" strike="noStrike" kern="1200" cap="none" spc="-150" normalizeH="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increasing the voltage—until it was “fatal.”</a:t>
            </a: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4000" b="1" spc="-150" baseline="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Fake</a:t>
            </a:r>
            <a:r>
              <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 test subject: pretended to be dying on the other side of the wall.</a:t>
            </a:r>
            <a:endPar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Gave 15-450 volts.</a:t>
            </a:r>
            <a:endParaRPr kumimoji="0" lang="en-US" sz="44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901109575"/>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194630" y="238542"/>
            <a:ext cx="7044370" cy="646330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150" normalizeH="0" baseline="0" noProof="0" dirty="0">
                <a:ln>
                  <a:noFill/>
                </a:ln>
                <a:solidFill>
                  <a:schemeClr val="tx1">
                    <a:lumMod val="95000"/>
                  </a:scheme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How did it </a:t>
            </a:r>
            <a:r>
              <a:rPr kumimoji="0" lang="en-US" sz="5400" b="1" i="0" u="none" strike="noStrike" kern="1200" cap="none" spc="-150" normalizeH="0" noProof="0" dirty="0">
                <a:ln>
                  <a:noFill/>
                </a:ln>
                <a:solidFill>
                  <a:schemeClr val="tx1">
                    <a:lumMod val="95000"/>
                  </a:scheme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work?</a:t>
            </a:r>
            <a:endParaRPr kumimoji="0" lang="en-US" sz="5400" b="1" i="0" u="none" strike="noStrike" kern="1200" cap="none" spc="-150" normalizeH="0" baseline="0" noProof="0" dirty="0">
              <a:ln>
                <a:noFill/>
              </a:ln>
              <a:solidFill>
                <a:schemeClr val="tx1">
                  <a:lumMod val="95000"/>
                </a:scheme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Subject: pressed the</a:t>
            </a:r>
            <a:r>
              <a:rPr kumimoji="0" lang="en-US" sz="4000" b="1" i="0" u="none" strike="noStrike" kern="1200" cap="none" spc="-150" normalizeH="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switch to “electrocute” the test subject.</a:t>
            </a:r>
            <a:endPar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Experimenter:</a:t>
            </a:r>
            <a:r>
              <a:rPr kumimoji="0" lang="en-US" sz="4000" b="1" i="0" u="none" strike="noStrike" kern="1200" cap="none" spc="-150" normalizeH="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told the subject to keep</a:t>
            </a:r>
            <a:r>
              <a:rPr kumimoji="0" lang="en-US" sz="4000" b="1" i="0" u="none" strike="noStrike" kern="1200" cap="none" spc="-150" normalizeH="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increasing the voltage—until it was “fatal.”</a:t>
            </a: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4000" b="1" spc="-150" baseline="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Fake</a:t>
            </a:r>
            <a:r>
              <a:rPr lang="en-US" sz="40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 test subject: pretended to be dying on the other side of the wall.</a:t>
            </a:r>
            <a:endPar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571500" marR="0" lvl="0" indent="-5715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Gave 15-450 volts.</a:t>
            </a:r>
            <a:endParaRPr kumimoji="0" lang="en-US" sz="44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12" name="Rounded Rectangle 5">
            <a:extLst>
              <a:ext uri="{FF2B5EF4-FFF2-40B4-BE49-F238E27FC236}">
                <a16:creationId xmlns:a16="http://schemas.microsoft.com/office/drawing/2014/main" id="{4932975E-533A-4FFE-801D-F65C2AA6C0AA}"/>
              </a:ext>
            </a:extLst>
          </p:cNvPr>
          <p:cNvSpPr/>
          <p:nvPr/>
        </p:nvSpPr>
        <p:spPr>
          <a:xfrm>
            <a:off x="4114800" y="2197613"/>
            <a:ext cx="7467600" cy="2462774"/>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65% administered the lethal shock!!</a:t>
            </a:r>
          </a:p>
        </p:txBody>
      </p:sp>
    </p:spTree>
    <p:extLst>
      <p:ext uri="{BB962C8B-B14F-4D97-AF65-F5344CB8AC3E}">
        <p14:creationId xmlns:p14="http://schemas.microsoft.com/office/powerpoint/2010/main" val="3777887610"/>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ppt_w</p:attrName>
                                        </p:attrNameLst>
                                      </p:cBhvr>
                                      <p:tavLst>
                                        <p:tav tm="0">
                                          <p:val>
                                            <p:fltVal val="0"/>
                                          </p:val>
                                        </p:tav>
                                        <p:tav tm="100000">
                                          <p:val>
                                            <p:strVal val="#ppt_w"/>
                                          </p:val>
                                        </p:tav>
                                      </p:tavLst>
                                    </p:anim>
                                    <p:anim calcmode="lin" valueType="num">
                                      <p:cBhvr>
                                        <p:cTn id="33" dur="500" fill="hold"/>
                                        <p:tgtEl>
                                          <p:spTgt spid="12"/>
                                        </p:tgtEl>
                                        <p:attrNameLst>
                                          <p:attrName>ppt_h</p:attrName>
                                        </p:attrNameLst>
                                      </p:cBhvr>
                                      <p:tavLst>
                                        <p:tav tm="0">
                                          <p:val>
                                            <p:fltVal val="0"/>
                                          </p:val>
                                        </p:tav>
                                        <p:tav tm="100000">
                                          <p:val>
                                            <p:strVal val="#ppt_h"/>
                                          </p:val>
                                        </p:tav>
                                      </p:tavLst>
                                    </p:anim>
                                    <p:animEffect transition="in" filter="fade">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58785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Historical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Transcultural, universal human evil throughout time</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(4) Psychological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Stanley Milgram Experiment; cf. D.M. </a:t>
            </a:r>
            <a:r>
              <a:rPr kumimoji="0" lang="en-GB" sz="2400" b="1" i="0" u="none" strike="noStrike" kern="1200" cap="none" spc="0" normalizeH="0" baseline="0" noProof="0" dirty="0" err="1">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Mantell</a:t>
            </a:r>
            <a:r>
              <a:rPr kumimoji="0" lang="en-GB"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“The Potential for Violence in Germany,” 27:110-11.</a:t>
            </a:r>
          </a:p>
        </p:txBody>
      </p:sp>
    </p:spTree>
    <p:extLst>
      <p:ext uri="{BB962C8B-B14F-4D97-AF65-F5344CB8AC3E}">
        <p14:creationId xmlns:p14="http://schemas.microsoft.com/office/powerpoint/2010/main" val="2201316995"/>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2554545"/>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20:10)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 devil, who deceived them, was thrown into the lake of burning </a:t>
            </a:r>
            <a:r>
              <a:rPr lang="en-GB" sz="4000" b="1" spc="-150" dirty="0" err="1">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sulfur</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where the beast and the false prophet had been thrown.</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They will be tormented day and night for ever and ever. </a:t>
            </a:r>
          </a:p>
        </p:txBody>
      </p:sp>
    </p:spTree>
    <p:extLst>
      <p:ext uri="{BB962C8B-B14F-4D97-AF65-F5344CB8AC3E}">
        <p14:creationId xmlns:p14="http://schemas.microsoft.com/office/powerpoint/2010/main" val="77045494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649408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lvl="0">
              <a:defRPr/>
            </a:pP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marR="0" lvl="0" indent="0"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a:t>
            </a:r>
            <a:r>
              <a:rPr lang="en-GB" sz="2400" b="1">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cs typeface="Times New Roman" pitchFamily="18" charset="0"/>
            </a:endParaRPr>
          </a:p>
          <a:p>
            <a:pPr marL="228600" lvl="0">
              <a:defRPr/>
            </a:pPr>
            <a:r>
              <a:rPr lang="en-US" sz="4000" b="1" spc="-150"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(3) Historical evidence</a:t>
            </a:r>
          </a:p>
          <a:p>
            <a:pPr marL="457200" lvl="0">
              <a:defRPr/>
            </a:pP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Transcultural, universal human evil throughout time</a:t>
            </a:r>
            <a:endParaRPr lang="en-US"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endParaRPr>
          </a:p>
          <a:p>
            <a:pPr marL="228600" lvl="0">
              <a:defRPr/>
            </a:pPr>
            <a:r>
              <a:rPr lang="en-US" sz="4000" b="1" spc="-150"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(4) Psychological evidence</a:t>
            </a:r>
          </a:p>
          <a:p>
            <a:pPr marL="457200" lvl="0">
              <a:defRPr/>
            </a:pP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Stanley Milgram Experiment; cf. D.M. </a:t>
            </a:r>
            <a:r>
              <a:rPr lang="en-GB" sz="2400" b="1" dirty="0" err="1">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Mantell</a:t>
            </a:r>
            <a:r>
              <a:rPr lang="en-GB" sz="2400" b="1" dirty="0">
                <a:solidFill>
                  <a:srgbClr val="7F7F7F"/>
                </a:solidFill>
                <a:effectLst>
                  <a:outerShdw blurRad="38100" dist="38100" dir="2700000" algn="tl">
                    <a:srgbClr val="000000">
                      <a:alpha val="43137"/>
                    </a:srgbClr>
                  </a:outerShdw>
                </a:effectLst>
                <a:latin typeface="Times New Roman" pitchFamily="18" charset="0"/>
                <a:cs typeface="Times New Roman" pitchFamily="18" charset="0"/>
              </a:rPr>
              <a:t>, “The Potential for Violence in Germany,” 27:110-11.</a:t>
            </a:r>
          </a:p>
          <a:p>
            <a:pPr marL="228600" lvl="0">
              <a:defRPr/>
            </a:pPr>
            <a:r>
              <a:rPr lang="en-US"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(5) Sociological evidence</a:t>
            </a:r>
          </a:p>
        </p:txBody>
      </p:sp>
      <p:sp>
        <p:nvSpPr>
          <p:cNvPr id="5" name="Rounded Rectangle 4">
            <a:extLst>
              <a:ext uri="{FF2B5EF4-FFF2-40B4-BE49-F238E27FC236}">
                <a16:creationId xmlns:a16="http://schemas.microsoft.com/office/drawing/2014/main" id="{DC166373-8F7D-44AA-A0CA-525152A0E329}"/>
              </a:ext>
            </a:extLst>
          </p:cNvPr>
          <p:cNvSpPr/>
          <p:nvPr/>
        </p:nvSpPr>
        <p:spPr>
          <a:xfrm>
            <a:off x="457200" y="304800"/>
            <a:ext cx="11277600" cy="5389756"/>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C0504D">
                    <a:lumMod val="20000"/>
                    <a:lumOff val="8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Who contributed more?</a:t>
            </a:r>
          </a:p>
          <a:p>
            <a:pPr marR="0" lvl="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MARRIAGE: “What percent of chores do you do?”</a:t>
            </a:r>
          </a:p>
          <a:p>
            <a:pPr marR="0" lvl="0" algn="ctr" defTabSz="914400" rtl="0" eaLnBrk="1" fontAlgn="auto" latinLnBrk="0" hangingPunct="1">
              <a:lnSpc>
                <a:spcPct val="100000"/>
              </a:lnSpc>
              <a:spcBef>
                <a:spcPts val="0"/>
              </a:spcBef>
              <a:spcAft>
                <a:spcPts val="0"/>
              </a:spcAft>
              <a:buClrTx/>
              <a:buSzTx/>
              <a:buFontTx/>
              <a:buNone/>
              <a:tabLst/>
              <a:defRPr/>
            </a:pPr>
            <a:r>
              <a:rPr kumimoji="0" lang="en-US" sz="36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Consistently over 100%</a:t>
            </a:r>
          </a:p>
          <a:p>
            <a:pPr marR="0" lvl="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Nicholas Epley, </a:t>
            </a:r>
            <a:r>
              <a:rPr kumimoji="0" lang="en-US" sz="1800" b="1" i="1" u="none" strike="noStrike" kern="1200" cap="none" spc="0" normalizeH="0" baseline="0" noProof="0" dirty="0" err="1">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Mindwise</a:t>
            </a:r>
            <a:r>
              <a:rPr kumimoji="0" lang="en-US" sz="18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(New York, Vintage Books, 2014), 93.</a:t>
            </a:r>
            <a:endParaRPr kumimoji="0" lang="en-US" sz="3600" b="1" i="0" u="none" strike="noStrike" kern="1200" cap="none" spc="-15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R="0" lvl="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STUDENTS: “What percent of group work did you do?”</a:t>
            </a:r>
          </a:p>
          <a:p>
            <a:pPr marR="0" lvl="0" algn="ctr" defTabSz="914400" rtl="0" eaLnBrk="1" fontAlgn="auto" latinLnBrk="0" hangingPunct="1">
              <a:lnSpc>
                <a:spcPct val="100000"/>
              </a:lnSpc>
              <a:spcBef>
                <a:spcPts val="0"/>
              </a:spcBef>
              <a:spcAft>
                <a:spcPts val="0"/>
              </a:spcAft>
              <a:buClrTx/>
              <a:buSzTx/>
              <a:buFontTx/>
              <a:buNone/>
              <a:tabLst/>
              <a:defRPr/>
            </a:pPr>
            <a:r>
              <a:rPr kumimoji="0" lang="en-US" sz="36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Over 200%</a:t>
            </a:r>
          </a:p>
          <a:p>
            <a:pPr marR="0" lvl="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Juliana Schroeder, “Who’s Really Doing the Work?” (2017), Vol. 60 (1), 91.</a:t>
            </a:r>
          </a:p>
          <a:p>
            <a:pPr marR="0" lvl="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SCHOLARS: “What percent did you add to an article?”</a:t>
            </a:r>
          </a:p>
          <a:p>
            <a:pPr marR="0" lvl="0" algn="ctr" defTabSz="914400" rtl="0" eaLnBrk="1" fontAlgn="auto" latinLnBrk="0" hangingPunct="1">
              <a:lnSpc>
                <a:spcPct val="100000"/>
              </a:lnSpc>
              <a:spcBef>
                <a:spcPts val="0"/>
              </a:spcBef>
              <a:spcAft>
                <a:spcPts val="0"/>
              </a:spcAft>
              <a:buClrTx/>
              <a:buSzTx/>
              <a:buFontTx/>
              <a:buNone/>
              <a:tabLst/>
              <a:defRPr/>
            </a:pPr>
            <a:r>
              <a:rPr kumimoji="0" lang="en-US" sz="36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Between 205-261%</a:t>
            </a:r>
          </a:p>
          <a:p>
            <a:pPr marR="0" lvl="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Eugene Caruso (et al.), “The Costs and Benefits of Undoing Egocentric Responsibility Assessments in Groups” </a:t>
            </a:r>
            <a:r>
              <a:rPr kumimoji="0" lang="en-US" sz="1800" b="1" i="1"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Journal of Personality and Social Psychology</a:t>
            </a:r>
            <a:r>
              <a:rPr kumimoji="0" lang="en-US" sz="18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2006, Vol. 91, No. 5, 857–871.</a:t>
            </a:r>
          </a:p>
        </p:txBody>
      </p:sp>
    </p:spTree>
    <p:extLst>
      <p:ext uri="{BB962C8B-B14F-4D97-AF65-F5344CB8AC3E}">
        <p14:creationId xmlns:p14="http://schemas.microsoft.com/office/powerpoint/2010/main" val="3215011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9" end="9"/>
                                            </p:txEl>
                                          </p:spTgt>
                                        </p:tgtEl>
                                        <p:attrNameLst>
                                          <p:attrName>style.visibility</p:attrName>
                                        </p:attrNameLst>
                                      </p:cBhvr>
                                      <p:to>
                                        <p:strVal val="visible"/>
                                      </p:to>
                                    </p:set>
                                    <p:animEffect transition="in" filter="wipe(left)">
                                      <p:cBhvr>
                                        <p:cTn id="7" dur="500"/>
                                        <p:tgtEl>
                                          <p:spTgt spid="8">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left)">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left)">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left)">
                                      <p:cBhvr>
                                        <p:cTn id="25" dur="500"/>
                                        <p:tgtEl>
                                          <p:spTgt spid="5">
                                            <p:txEl>
                                              <p:pRg st="2" end="2"/>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Effect transition="in" filter="wipe(left)">
                                      <p:cBhvr>
                                        <p:cTn id="29" dur="500"/>
                                        <p:tgtEl>
                                          <p:spTgt spid="5">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wipe(left)">
                                      <p:cBhvr>
                                        <p:cTn id="34" dur="500"/>
                                        <p:tgtEl>
                                          <p:spTgt spid="5">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wipe(left)">
                                      <p:cBhvr>
                                        <p:cTn id="39" dur="500"/>
                                        <p:tgtEl>
                                          <p:spTgt spid="5">
                                            <p:txEl>
                                              <p:pRg st="5" end="5"/>
                                            </p:txEl>
                                          </p:spTgt>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wipe(left)">
                                      <p:cBhvr>
                                        <p:cTn id="43" dur="500"/>
                                        <p:tgtEl>
                                          <p:spTgt spid="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Effect transition="in" filter="wipe(left)">
                                      <p:cBhvr>
                                        <p:cTn id="48" dur="500"/>
                                        <p:tgtEl>
                                          <p:spTgt spid="5">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Effect transition="in" filter="wipe(left)">
                                      <p:cBhvr>
                                        <p:cTn id="53" dur="500"/>
                                        <p:tgtEl>
                                          <p:spTgt spid="5">
                                            <p:txEl>
                                              <p:pRg st="8" end="8"/>
                                            </p:txEl>
                                          </p:spTgt>
                                        </p:tgtEl>
                                      </p:cBhvr>
                                    </p:animEffect>
                                  </p:childTnLst>
                                </p:cTn>
                              </p:par>
                            </p:childTnLst>
                          </p:cTn>
                        </p:par>
                        <p:par>
                          <p:cTn id="54" fill="hold">
                            <p:stCondLst>
                              <p:cond delay="500"/>
                            </p:stCondLst>
                            <p:childTnLst>
                              <p:par>
                                <p:cTn id="55" presetID="22" presetClass="entr" presetSubtype="8" fill="hold" nodeType="afterEffect">
                                  <p:stCondLst>
                                    <p:cond delay="0"/>
                                  </p:stCondLst>
                                  <p:childTnLst>
                                    <p:set>
                                      <p:cBhvr>
                                        <p:cTn id="56" dur="1" fill="hold">
                                          <p:stCondLst>
                                            <p:cond delay="0"/>
                                          </p:stCondLst>
                                        </p:cTn>
                                        <p:tgtEl>
                                          <p:spTgt spid="5">
                                            <p:txEl>
                                              <p:pRg st="9" end="9"/>
                                            </p:txEl>
                                          </p:spTgt>
                                        </p:tgtEl>
                                        <p:attrNameLst>
                                          <p:attrName>style.visibility</p:attrName>
                                        </p:attrNameLst>
                                      </p:cBhvr>
                                      <p:to>
                                        <p:strVal val="visible"/>
                                      </p:to>
                                    </p:set>
                                    <p:animEffect transition="in" filter="wipe(left)">
                                      <p:cBhvr>
                                        <p:cTn id="57"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64940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Historical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Transcultural, universal human evil throughout time</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(4) Psychological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Stanley Milgram Experiment; cf. D.M. </a:t>
            </a:r>
            <a:r>
              <a:rPr kumimoji="0" lang="en-GB" sz="2400" b="1" i="0" u="none" strike="noStrike" kern="1200" cap="none" spc="0" normalizeH="0" baseline="0" noProof="0" dirty="0" err="1">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Mantell</a:t>
            </a: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“The Potential for Violence in Germany,” 27:110-11.</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(5) Sociological evidence</a:t>
            </a:r>
          </a:p>
        </p:txBody>
      </p:sp>
      <p:sp>
        <p:nvSpPr>
          <p:cNvPr id="5" name="Rounded Rectangle 4">
            <a:extLst>
              <a:ext uri="{FF2B5EF4-FFF2-40B4-BE49-F238E27FC236}">
                <a16:creationId xmlns:a16="http://schemas.microsoft.com/office/drawing/2014/main" id="{DC166373-8F7D-44AA-A0CA-525152A0E329}"/>
              </a:ext>
            </a:extLst>
          </p:cNvPr>
          <p:cNvSpPr/>
          <p:nvPr/>
        </p:nvSpPr>
        <p:spPr>
          <a:xfrm>
            <a:off x="609600" y="457200"/>
            <a:ext cx="11277600" cy="5389756"/>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4800" b="1" spc="-150" dirty="0">
                <a:solidFill>
                  <a:srgbClr val="C0504D">
                    <a:lumMod val="20000"/>
                    <a:lumOff val="80000"/>
                  </a:srgbClr>
                </a:solidFill>
                <a:effectLst>
                  <a:outerShdw blurRad="38100" dist="38100" dir="2700000" algn="tl">
                    <a:srgbClr val="000000">
                      <a:alpha val="43137"/>
                    </a:srgbClr>
                  </a:outerShdw>
                </a:effectLst>
                <a:latin typeface="Times New Roman" pitchFamily="18" charset="0"/>
                <a:cs typeface="Times New Roman" pitchFamily="18" charset="0"/>
              </a:rPr>
              <a:t>Are you above average?</a:t>
            </a:r>
          </a:p>
          <a:p>
            <a:pPr marL="231775" lvl="0" algn="ctr">
              <a:defRPr/>
            </a:pPr>
            <a:r>
              <a:rPr lang="en-US"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Majority of students with </a:t>
            </a:r>
            <a:r>
              <a:rPr lang="en-US" sz="3600" b="1" i="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intelligence</a:t>
            </a:r>
          </a:p>
          <a:p>
            <a:pPr marL="461963" lvl="0" algn="ctr">
              <a:defRPr/>
            </a:pP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R. C. Wylie, </a:t>
            </a:r>
            <a:r>
              <a:rPr lang="en-US" b="1" i="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The Self-Concept</a:t>
            </a: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vol. 2 (Lincoln: University of Nebraska Press, 1979).</a:t>
            </a:r>
          </a:p>
          <a:p>
            <a:pPr marL="231775" lvl="0" algn="ctr">
              <a:defRPr/>
            </a:pPr>
            <a:r>
              <a:rPr lang="en-US"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Majority of managers with </a:t>
            </a:r>
            <a:r>
              <a:rPr lang="en-US" sz="3600" b="1" i="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competence</a:t>
            </a:r>
          </a:p>
          <a:p>
            <a:pPr marL="461963" lvl="0" algn="ctr">
              <a:defRPr/>
            </a:pP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L. Larwood and W. Whittaker, “Managerial Myopia” </a:t>
            </a:r>
            <a:r>
              <a:rPr lang="en-US" b="1" i="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Journal of Applied Psychology</a:t>
            </a: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62: 194-98 (1977).</a:t>
            </a:r>
          </a:p>
          <a:p>
            <a:pPr marL="231775" lvl="0" algn="ctr">
              <a:defRPr/>
            </a:pPr>
            <a:r>
              <a:rPr lang="en-US"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90% of motorists with </a:t>
            </a:r>
            <a:r>
              <a:rPr lang="en-US" sz="3600" b="1" i="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skill &amp; safety</a:t>
            </a:r>
          </a:p>
          <a:p>
            <a:pPr marL="461963" lvl="0" algn="ctr">
              <a:defRPr/>
            </a:pP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D. Walton &amp; J. Bathurst, “An Exploration of the Perceptions of the Average Driver’s Speed Compared to Perceived Driver Safety and Driving Skill,” </a:t>
            </a:r>
            <a:r>
              <a:rPr lang="en-US" b="1" i="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Accident Analysis and Prevention</a:t>
            </a: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30: 821-30 (1998).</a:t>
            </a:r>
            <a:endParaRPr lang="en-US" b="1"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a:p>
            <a:pPr marL="231775" lvl="0" algn="ctr">
              <a:defRPr/>
            </a:pPr>
            <a:r>
              <a:rPr lang="en-US"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94% of professors with </a:t>
            </a:r>
            <a:r>
              <a:rPr lang="en-US" sz="3600" b="1" i="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teaching</a:t>
            </a:r>
          </a:p>
          <a:p>
            <a:pPr marL="461963" lvl="0" algn="ctr">
              <a:defRPr/>
            </a:pP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P. Cross, “Not Can but Will College Teachers Be Improved?” </a:t>
            </a:r>
            <a:r>
              <a:rPr lang="en-US" b="1" i="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New Directions for Higher Education</a:t>
            </a: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a:t>
            </a:r>
          </a:p>
          <a:p>
            <a:pPr marL="231775" lvl="0" algn="ctr">
              <a:defRPr/>
            </a:pPr>
            <a:r>
              <a:rPr lang="en-US" sz="3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Majority of people think they’re </a:t>
            </a:r>
            <a:r>
              <a:rPr lang="en-US" sz="3600" b="1" i="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less biased!</a:t>
            </a:r>
          </a:p>
          <a:p>
            <a:pPr marL="461963" lvl="0" algn="ctr">
              <a:defRPr/>
            </a:pP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E. </a:t>
            </a:r>
            <a:r>
              <a:rPr lang="en-US" b="1" dirty="0" err="1">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Pronin</a:t>
            </a: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“The Bias Blind Spot” </a:t>
            </a:r>
            <a:r>
              <a:rPr lang="en-US" b="1" i="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Personality and Social Psychology Bulletin</a:t>
            </a:r>
            <a:r>
              <a:rPr lang="en-US" b="1" dirty="0">
                <a:solidFill>
                  <a:srgbClr val="C0504D">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28: 369-81 (2002).</a:t>
            </a:r>
          </a:p>
        </p:txBody>
      </p:sp>
    </p:spTree>
    <p:extLst>
      <p:ext uri="{BB962C8B-B14F-4D97-AF65-F5344CB8AC3E}">
        <p14:creationId xmlns:p14="http://schemas.microsoft.com/office/powerpoint/2010/main" val="328779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wipe(left)">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wipe(left)">
                                      <p:cBhvr>
                                        <p:cTn id="21" dur="500"/>
                                        <p:tgtEl>
                                          <p:spTgt spid="5">
                                            <p:txEl>
                                              <p:pRg st="3" end="3"/>
                                            </p:txEl>
                                          </p:spTgt>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wipe(left)">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Effect transition="in" filter="wipe(left)">
                                      <p:cBhvr>
                                        <p:cTn id="30" dur="500"/>
                                        <p:tgtEl>
                                          <p:spTgt spid="5">
                                            <p:txEl>
                                              <p:pRg st="5" end="5"/>
                                            </p:txEl>
                                          </p:spTgt>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5">
                                            <p:txEl>
                                              <p:pRg st="6" end="6"/>
                                            </p:txEl>
                                          </p:spTgt>
                                        </p:tgtEl>
                                        <p:attrNameLst>
                                          <p:attrName>style.visibility</p:attrName>
                                        </p:attrNameLst>
                                      </p:cBhvr>
                                      <p:to>
                                        <p:strVal val="visible"/>
                                      </p:to>
                                    </p:set>
                                    <p:animEffect transition="in" filter="wipe(left)">
                                      <p:cBhvr>
                                        <p:cTn id="34" dur="500"/>
                                        <p:tgtEl>
                                          <p:spTgt spid="5">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Effect transition="in" filter="wipe(left)">
                                      <p:cBhvr>
                                        <p:cTn id="39" dur="500"/>
                                        <p:tgtEl>
                                          <p:spTgt spid="5">
                                            <p:txEl>
                                              <p:pRg st="7" end="7"/>
                                            </p:txEl>
                                          </p:spTgt>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wipe(left)">
                                      <p:cBhvr>
                                        <p:cTn id="43" dur="500"/>
                                        <p:tgtEl>
                                          <p:spTgt spid="5">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5">
                                            <p:txEl>
                                              <p:pRg st="9" end="9"/>
                                            </p:txEl>
                                          </p:spTgt>
                                        </p:tgtEl>
                                        <p:attrNameLst>
                                          <p:attrName>style.visibility</p:attrName>
                                        </p:attrNameLst>
                                      </p:cBhvr>
                                      <p:to>
                                        <p:strVal val="visible"/>
                                      </p:to>
                                    </p:set>
                                    <p:animEffect transition="in" filter="wipe(left)">
                                      <p:cBhvr>
                                        <p:cTn id="48" dur="500"/>
                                        <p:tgtEl>
                                          <p:spTgt spid="5">
                                            <p:txEl>
                                              <p:pRg st="9" end="9"/>
                                            </p:txEl>
                                          </p:spTgt>
                                        </p:tgtEl>
                                      </p:cBhvr>
                                    </p:animEffect>
                                  </p:childTnLst>
                                </p:cTn>
                              </p:par>
                            </p:childTnLst>
                          </p:cTn>
                        </p:par>
                        <p:par>
                          <p:cTn id="49" fill="hold">
                            <p:stCondLst>
                              <p:cond delay="500"/>
                            </p:stCondLst>
                            <p:childTnLst>
                              <p:par>
                                <p:cTn id="50" presetID="22" presetClass="entr" presetSubtype="8" fill="hold" nodeType="after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wipe(left)">
                                      <p:cBhvr>
                                        <p:cTn id="5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TextBox 5"/>
          <p:cNvSpPr txBox="1"/>
          <p:nvPr/>
        </p:nvSpPr>
        <p:spPr>
          <a:xfrm>
            <a:off x="76200" y="81026"/>
            <a:ext cx="7772398" cy="240065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Cindi May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(Psychology Prof at College of Charleston)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Cindy May, “Most People Consider Themselves to Be Morally Superior,” </a:t>
            </a:r>
            <a:r>
              <a:rPr kumimoji="0" lang="en-US" sz="2400" b="0" i="1"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Scientific American</a:t>
            </a:r>
            <a:r>
              <a:rPr kumimoji="0" lang="en-US" sz="24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(January 31, 2017).</a:t>
            </a:r>
          </a:p>
        </p:txBody>
      </p:sp>
      <p:sp>
        <p:nvSpPr>
          <p:cNvPr id="7" name="TextBox 6"/>
          <p:cNvSpPr txBox="1"/>
          <p:nvPr/>
        </p:nvSpPr>
        <p:spPr>
          <a:xfrm>
            <a:off x="76200" y="2514600"/>
            <a:ext cx="7772398" cy="41549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When comparing ourselves versus other people, we tend to rate ourselves more highly on a host of positive measures,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including intelligence, ambition, friendliness, and modesty (ha!).</a:t>
            </a:r>
          </a:p>
        </p:txBody>
      </p:sp>
    </p:spTree>
    <p:extLst>
      <p:ext uri="{BB962C8B-B14F-4D97-AF65-F5344CB8AC3E}">
        <p14:creationId xmlns:p14="http://schemas.microsoft.com/office/powerpoint/2010/main" val="379048274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TextBox 5"/>
          <p:cNvSpPr txBox="1"/>
          <p:nvPr/>
        </p:nvSpPr>
        <p:spPr>
          <a:xfrm>
            <a:off x="76200" y="81026"/>
            <a:ext cx="7772398" cy="240065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Cindi May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(Psychology Prof at College of Charleston)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Cindy May, “Most People Consider Themselves to Be Morally Superior,” </a:t>
            </a:r>
            <a:r>
              <a:rPr kumimoji="0" lang="en-US" sz="2400" b="0" i="1"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Scientific American</a:t>
            </a:r>
            <a:r>
              <a:rPr kumimoji="0" lang="en-US" sz="2400" b="0" i="0" u="none" strike="noStrike" kern="1200" cap="none" spc="0" normalizeH="0" baseline="0" noProof="0" dirty="0">
                <a:ln>
                  <a:noFill/>
                </a:ln>
                <a:solidFill>
                  <a:srgbClr val="4F81B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(January 31, 2017).</a:t>
            </a:r>
          </a:p>
        </p:txBody>
      </p:sp>
      <p:sp>
        <p:nvSpPr>
          <p:cNvPr id="7" name="TextBox 6"/>
          <p:cNvSpPr txBox="1"/>
          <p:nvPr/>
        </p:nvSpPr>
        <p:spPr>
          <a:xfrm>
            <a:off x="76200" y="2514600"/>
            <a:ext cx="7772398" cy="33855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 are most irrational…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0"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when we consider </a:t>
            </a:r>
            <a:r>
              <a:rPr kumimoji="0" lang="en-US" sz="8000" b="0" i="1"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moral</a:t>
            </a:r>
            <a:r>
              <a:rPr kumimoji="0" lang="en-US" sz="8000" b="0"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traits.</a:t>
            </a:r>
          </a:p>
        </p:txBody>
      </p:sp>
    </p:spTree>
    <p:extLst>
      <p:ext uri="{BB962C8B-B14F-4D97-AF65-F5344CB8AC3E}">
        <p14:creationId xmlns:p14="http://schemas.microsoft.com/office/powerpoint/2010/main" val="24361865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64940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Historical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Transcultural, universal human evil throughout time</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(4) Psychological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Stanley Milgram Experiment; cf. D.M. </a:t>
            </a:r>
            <a:r>
              <a:rPr kumimoji="0" lang="en-GB" sz="2400" b="1" i="0" u="none" strike="noStrike" kern="1200" cap="none" spc="0" normalizeH="0" baseline="0" noProof="0" dirty="0" err="1">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Mantell</a:t>
            </a: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“The Potential for Violence in Germany,” 27:110-11.</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(5) Sociological evidence</a:t>
            </a:r>
          </a:p>
        </p:txBody>
      </p:sp>
      <p:sp>
        <p:nvSpPr>
          <p:cNvPr id="6" name="Rounded Rectangle 4">
            <a:extLst>
              <a:ext uri="{FF2B5EF4-FFF2-40B4-BE49-F238E27FC236}">
                <a16:creationId xmlns:a16="http://schemas.microsoft.com/office/drawing/2014/main" id="{768BD7D6-BDD6-4C7C-AA9F-7A34A47D9EB9}"/>
              </a:ext>
            </a:extLst>
          </p:cNvPr>
          <p:cNvSpPr/>
          <p:nvPr/>
        </p:nvSpPr>
        <p:spPr>
          <a:xfrm>
            <a:off x="990600" y="1581400"/>
            <a:ext cx="10896600" cy="441465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1775" lvl="0" algn="ctr">
              <a:defRPr/>
            </a:pPr>
            <a:r>
              <a:rPr lang="en-GB" sz="72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What if I </a:t>
            </a:r>
            <a:r>
              <a:rPr lang="en-GB" sz="7200" b="1" i="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still</a:t>
            </a:r>
            <a:r>
              <a:rPr lang="en-GB" sz="72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 don’t think that I’m sinful after all of this evidence…?</a:t>
            </a:r>
          </a:p>
        </p:txBody>
      </p:sp>
    </p:spTree>
    <p:extLst>
      <p:ext uri="{BB962C8B-B14F-4D97-AF65-F5344CB8AC3E}">
        <p14:creationId xmlns:p14="http://schemas.microsoft.com/office/powerpoint/2010/main" val="1577483044"/>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221436" cy="649408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Are humans </a:t>
            </a:r>
            <a:r>
              <a:rPr kumimoji="0" lang="en-US" sz="4800" b="1" i="1"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really</a:t>
            </a: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that bad?</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Biblical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7:9-11; 23:25-28; Romans 3:23; 1 Kings 8:46; Ecclesiastes 7:20; Psalm 130:3; Psalm 143:2</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Philosophical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What if we were unable to hide our thoughts, intentions, and desires from others?</a:t>
            </a:r>
            <a:endPar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(3) Historical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Transcultural, universal human evil throughout time</a:t>
            </a:r>
            <a:endParaRPr kumimoji="0" lang="en-US"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(4) Psychological evidence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Stanley Milgram Experiment; cf. D.M. </a:t>
            </a:r>
            <a:r>
              <a:rPr kumimoji="0" lang="en-GB" sz="2400" b="1" i="0" u="none" strike="noStrike" kern="1200" cap="none" spc="0" normalizeH="0" baseline="0" noProof="0" dirty="0" err="1">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Mantell</a:t>
            </a:r>
            <a:r>
              <a:rPr kumimoji="0" lang="en-GB" sz="2400" b="1" i="0" u="none" strike="noStrike" kern="1200" cap="none" spc="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“The Potential for Violence in Germany,” 27:110-11.</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7F7F7F"/>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(5) Sociological evidence</a:t>
            </a:r>
          </a:p>
        </p:txBody>
      </p:sp>
      <p:sp>
        <p:nvSpPr>
          <p:cNvPr id="4" name="Rounded Rectangle 4">
            <a:extLst>
              <a:ext uri="{FF2B5EF4-FFF2-40B4-BE49-F238E27FC236}">
                <a16:creationId xmlns:a16="http://schemas.microsoft.com/office/drawing/2014/main" id="{69EAF183-0686-4BA4-B8AC-D76BDF1C5CE6}"/>
              </a:ext>
            </a:extLst>
          </p:cNvPr>
          <p:cNvSpPr/>
          <p:nvPr/>
        </p:nvSpPr>
        <p:spPr>
          <a:xfrm>
            <a:off x="990600" y="1581400"/>
            <a:ext cx="10896600" cy="441465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1775" marR="0" lvl="0" indent="0" algn="ctr" defTabSz="914400" rtl="0" eaLnBrk="1" fontAlgn="auto" latinLnBrk="0" hangingPunct="1">
              <a:lnSpc>
                <a:spcPct val="100000"/>
              </a:lnSpc>
              <a:spcBef>
                <a:spcPts val="0"/>
              </a:spcBef>
              <a:spcAft>
                <a:spcPts val="0"/>
              </a:spcAft>
              <a:buClrTx/>
              <a:buSzTx/>
              <a:buFontTx/>
              <a:buNone/>
              <a:tabLst/>
              <a:defRPr/>
            </a:pPr>
            <a:r>
              <a:rPr lang="en-GB" sz="6600" b="1" spc="-15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Then, y</a:t>
            </a:r>
            <a:r>
              <a:rPr kumimoji="0" lang="en-GB" sz="6600" b="1" i="0" u="none" strike="noStrike" kern="1200" cap="none" spc="-150" normalizeH="0" baseline="0" noProof="0" dirty="0" err="1">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ou’re</a:t>
            </a:r>
            <a:r>
              <a:rPr kumimoji="0" lang="en-GB" sz="6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guilty</a:t>
            </a:r>
          </a:p>
          <a:p>
            <a:pPr marL="231775" marR="0" lvl="0" indent="0" algn="ctr" defTabSz="914400" rtl="0" eaLnBrk="1" fontAlgn="auto" latinLnBrk="0" hangingPunct="1">
              <a:lnSpc>
                <a:spcPct val="100000"/>
              </a:lnSpc>
              <a:spcBef>
                <a:spcPts val="0"/>
              </a:spcBef>
              <a:spcAft>
                <a:spcPts val="0"/>
              </a:spcAft>
              <a:buClrTx/>
              <a:buSzTx/>
              <a:buFontTx/>
              <a:buNone/>
              <a:tabLst/>
              <a:defRPr/>
            </a:pPr>
            <a:r>
              <a:rPr kumimoji="0" lang="en-GB" sz="6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of a </a:t>
            </a:r>
            <a:r>
              <a:rPr kumimoji="0" lang="en-GB" sz="66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very</a:t>
            </a:r>
            <a:r>
              <a:rPr kumimoji="0" lang="en-GB" sz="6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serious sin:</a:t>
            </a:r>
          </a:p>
          <a:p>
            <a:pPr marL="231775" marR="0" lvl="0" indent="0" algn="ctr" defTabSz="914400" rtl="0" eaLnBrk="1" fontAlgn="auto" latinLnBrk="0" hangingPunct="1">
              <a:lnSpc>
                <a:spcPct val="100000"/>
              </a:lnSpc>
              <a:spcBef>
                <a:spcPts val="0"/>
              </a:spcBef>
              <a:spcAft>
                <a:spcPts val="0"/>
              </a:spcAft>
              <a:buClrTx/>
              <a:buSzTx/>
              <a:buFontTx/>
              <a:buNone/>
              <a:tabLst/>
              <a:defRPr/>
            </a:pPr>
            <a:r>
              <a:rPr kumimoji="0" lang="en-GB" sz="9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Self-righteousness!</a:t>
            </a:r>
          </a:p>
        </p:txBody>
      </p:sp>
    </p:spTree>
    <p:extLst>
      <p:ext uri="{BB962C8B-B14F-4D97-AF65-F5344CB8AC3E}">
        <p14:creationId xmlns:p14="http://schemas.microsoft.com/office/powerpoint/2010/main" val="255211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500"/>
                                        <p:tgtEl>
                                          <p:spTgt spid="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56938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Why does judgment still seem to bother us so much?</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“As surely as I live… I take no pleasure in the death of wicked people.</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 only want them to turn from their wicked ways so they can live.</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Turn! Turn from your wickedness, O people of Israel! Why should you die?”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Ezekiel 33:11</a:t>
            </a:r>
            <a:endParaRPr kumimoji="0" lang="en-US" sz="48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49892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wipe(left)">
                                      <p:cBhvr>
                                        <p:cTn id="16" dur="500"/>
                                        <p:tgtEl>
                                          <p:spTgt spid="8">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wipe(left)">
                                      <p:cBhvr>
                                        <p:cTn id="21" dur="500"/>
                                        <p:tgtEl>
                                          <p:spTgt spid="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wipe(left)">
                                      <p:cBhvr>
                                        <p:cTn id="26"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5509200"/>
          </a:xfrm>
          <a:prstGeom prst="rect">
            <a:avLst/>
          </a:prstGeom>
          <a:noFill/>
        </p:spPr>
        <p:txBody>
          <a:bodyPr wrap="square" rtlCol="0">
            <a:spAutoFit/>
          </a:bodyPr>
          <a:lstStyle/>
          <a:p>
            <a:pPr lvl="0">
              <a:defRPr/>
            </a:pPr>
            <a:r>
              <a:rPr lang="en-US" sz="4800" b="1" spc="-150" dirty="0">
                <a:solidFill>
                  <a:srgbClr val="F4DC9A"/>
                </a:solidFill>
                <a:effectLst>
                  <a:outerShdw blurRad="38100" dist="38100" dir="2700000" algn="tl">
                    <a:srgbClr val="000000">
                      <a:alpha val="43137"/>
                    </a:srgbClr>
                  </a:outerShdw>
                </a:effectLst>
                <a:latin typeface="Times New Roman" pitchFamily="18" charset="0"/>
                <a:cs typeface="Times New Roman" pitchFamily="18" charset="0"/>
              </a:rPr>
              <a:t>Why does judgment still seem to bother us so much?</a:t>
            </a:r>
            <a:endPar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“[God] does not willingly bring affliction or grief to any human being.”</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Lamentations 3:33</a:t>
            </a:r>
            <a:endParaRPr kumimoji="0" lang="en-US" sz="48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“It is not the will of your Father who is in heaven that one of these little ones perish.”</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18:14</a:t>
            </a:r>
            <a:endParaRPr kumimoji="0" lang="en-US" sz="48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8575338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wipe(left)">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wipe(left)">
                                      <p:cBhvr>
                                        <p:cTn id="12" dur="500"/>
                                        <p:tgtEl>
                                          <p:spTgt spid="8">
                                            <p:txEl>
                                              <p:pRg st="3" end="3"/>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wipe(left)">
                                      <p:cBhvr>
                                        <p:cTn id="16"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5509200"/>
          </a:xfrm>
          <a:prstGeom prst="rect">
            <a:avLst/>
          </a:prstGeom>
          <a:noFill/>
        </p:spPr>
        <p:txBody>
          <a:bodyPr wrap="square" rtlCol="0">
            <a:spAutoFit/>
          </a:bodyPr>
          <a:lstStyle/>
          <a:p>
            <a:pPr lvl="0">
              <a:defRPr/>
            </a:pPr>
            <a:r>
              <a:rPr lang="en-US" sz="4800" b="1" spc="-150" dirty="0">
                <a:solidFill>
                  <a:srgbClr val="F4DC9A"/>
                </a:solidFill>
                <a:effectLst>
                  <a:outerShdw blurRad="38100" dist="38100" dir="2700000" algn="tl">
                    <a:srgbClr val="000000">
                      <a:alpha val="43137"/>
                    </a:srgbClr>
                  </a:outerShdw>
                </a:effectLst>
                <a:latin typeface="Times New Roman" pitchFamily="18" charset="0"/>
                <a:cs typeface="Times New Roman" pitchFamily="18" charset="0"/>
              </a:rPr>
              <a:t>Why does judgment still seem to bother us so much?</a:t>
            </a:r>
            <a:endPar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“God is patient with you, not wanting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anyone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to perish, but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everyone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to come to repentance.”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Peter 3:9</a:t>
            </a:r>
            <a:endParaRPr kumimoji="0" lang="en-US" sz="48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“God wants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all people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to be saved and to come to a knowledge of the truth.”</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Timothy 2:4</a:t>
            </a:r>
            <a:endParaRPr kumimoji="0" lang="en-US" sz="48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818833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wipe(left)">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wipe(left)">
                                      <p:cBhvr>
                                        <p:cTn id="12" dur="500"/>
                                        <p:tgtEl>
                                          <p:spTgt spid="8">
                                            <p:txEl>
                                              <p:pRg st="3" end="3"/>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wipe(left)">
                                      <p:cBhvr>
                                        <p:cTn id="16"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5509200"/>
          </a:xfrm>
          <a:prstGeom prst="rect">
            <a:avLst/>
          </a:prstGeom>
          <a:noFill/>
        </p:spPr>
        <p:txBody>
          <a:bodyPr wrap="square" rtlCol="0">
            <a:spAutoFit/>
          </a:bodyPr>
          <a:lstStyle/>
          <a:p>
            <a:pPr lvl="0">
              <a:defRPr/>
            </a:pPr>
            <a:r>
              <a:rPr lang="en-US" sz="4800" b="1" spc="-150" dirty="0">
                <a:solidFill>
                  <a:srgbClr val="F4DC9A"/>
                </a:solidFill>
                <a:effectLst>
                  <a:outerShdw blurRad="38100" dist="38100" dir="2700000" algn="tl">
                    <a:srgbClr val="000000">
                      <a:alpha val="43137"/>
                    </a:srgbClr>
                  </a:outerShdw>
                </a:effectLst>
                <a:latin typeface="Times New Roman" pitchFamily="18" charset="0"/>
                <a:cs typeface="Times New Roman" pitchFamily="18" charset="0"/>
              </a:rPr>
              <a:t>Why does judgment still seem to bother us so much?</a:t>
            </a:r>
            <a:endPar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“God is patient with you, not wanting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anyone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to perish, but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everyone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to come to repentance.”</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2 Peter 3:9</a:t>
            </a:r>
            <a:endParaRPr kumimoji="0" lang="en-US" sz="48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“God wants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all people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to be saved and to come to a knowledge of the truth.”</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1 Timothy 2:4</a:t>
            </a:r>
            <a:endParaRPr kumimoji="0" lang="en-US" sz="48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p:txBody>
      </p:sp>
      <p:sp>
        <p:nvSpPr>
          <p:cNvPr id="4" name="Rounded Rectangle 2">
            <a:extLst>
              <a:ext uri="{FF2B5EF4-FFF2-40B4-BE49-F238E27FC236}">
                <a16:creationId xmlns:a16="http://schemas.microsoft.com/office/drawing/2014/main" id="{E8C4EF18-48B7-02D8-2BE7-166777C62ACF}"/>
              </a:ext>
            </a:extLst>
          </p:cNvPr>
          <p:cNvSpPr/>
          <p:nvPr/>
        </p:nvSpPr>
        <p:spPr>
          <a:xfrm>
            <a:off x="1524000" y="1981200"/>
            <a:ext cx="9601200" cy="238506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Why does Hell bother us?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Because it bothers God!</a:t>
            </a:r>
          </a:p>
        </p:txBody>
      </p:sp>
    </p:spTree>
    <p:extLst>
      <p:ext uri="{BB962C8B-B14F-4D97-AF65-F5344CB8AC3E}">
        <p14:creationId xmlns:p14="http://schemas.microsoft.com/office/powerpoint/2010/main" val="12310590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wipe(left)">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wipe(left)">
                                      <p:cBhvr>
                                        <p:cTn id="12" dur="500"/>
                                        <p:tgtEl>
                                          <p:spTgt spid="8">
                                            <p:txEl>
                                              <p:pRg st="3" end="3"/>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wipe(left)">
                                      <p:cBhvr>
                                        <p:cTn id="16" dur="500"/>
                                        <p:tgtEl>
                                          <p:spTgt spid="8">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par>
                                <p:cTn id="22" presetID="22" presetClass="entr" presetSubtype="8" fill="hold" nodeType="withEffect">
                                  <p:stCondLst>
                                    <p:cond delay="0"/>
                                  </p:stCondLst>
                                  <p:childTnLst>
                                    <p:set>
                                      <p:cBhvr>
                                        <p:cTn id="23" dur="1" fill="hold">
                                          <p:stCondLst>
                                            <p:cond delay="0"/>
                                          </p:stCondLst>
                                        </p:cTn>
                                        <p:tgtEl>
                                          <p:spTgt spid="4">
                                            <p:txEl>
                                              <p:pRg st="0" end="0"/>
                                            </p:txEl>
                                          </p:spTgt>
                                        </p:tgtEl>
                                        <p:attrNameLst>
                                          <p:attrName>style.visibility</p:attrName>
                                        </p:attrNameLst>
                                      </p:cBhvr>
                                      <p:to>
                                        <p:strVal val="visible"/>
                                      </p:to>
                                    </p:set>
                                    <p:animEffect transition="in" filter="wipe(left)">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wipe(left)">
                                      <p:cBhvr>
                                        <p:cTn id="29"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20:11)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Then I saw a great white throne and him who was seated on it. The earth and the heavens fled from his presence, and there was no place for them.</a:t>
            </a:r>
          </a:p>
        </p:txBody>
      </p:sp>
      <p:sp>
        <p:nvSpPr>
          <p:cNvPr id="6" name="Rounded Rectangle 5">
            <a:extLst>
              <a:ext uri="{FF2B5EF4-FFF2-40B4-BE49-F238E27FC236}">
                <a16:creationId xmlns:a16="http://schemas.microsoft.com/office/drawing/2014/main" id="{2F0BEEF2-327B-4FBA-B886-96E0781018D5}"/>
              </a:ext>
            </a:extLst>
          </p:cNvPr>
          <p:cNvSpPr/>
          <p:nvPr/>
        </p:nvSpPr>
        <p:spPr>
          <a:xfrm>
            <a:off x="304800" y="2057400"/>
            <a:ext cx="7696200" cy="1938992"/>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lang="en-GB" sz="4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“Heaven and earth will pass away, but My words will not pass away.”</a:t>
            </a:r>
            <a:endParaRPr lang="en-US" sz="40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0" algn="ctr">
              <a:defRPr/>
            </a:pPr>
            <a:r>
              <a:rPr lang="en-US" sz="2800" b="1" dirty="0">
                <a:solidFill>
                  <a:srgbClr val="EEECE1">
                    <a:lumMod val="75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Matthew 24:35</a:t>
            </a:r>
            <a:endParaRPr lang="en-US" sz="44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F79A697F-AFD1-47B3-878A-E2A81F229407}"/>
              </a:ext>
            </a:extLst>
          </p:cNvPr>
          <p:cNvSpPr/>
          <p:nvPr/>
        </p:nvSpPr>
        <p:spPr>
          <a:xfrm>
            <a:off x="3352800" y="749449"/>
            <a:ext cx="6324600" cy="654324"/>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ctangle: Rounded Corners 8">
            <a:extLst>
              <a:ext uri="{FF2B5EF4-FFF2-40B4-BE49-F238E27FC236}">
                <a16:creationId xmlns:a16="http://schemas.microsoft.com/office/drawing/2014/main" id="{B7200945-0853-4F9F-8736-275A71D10202}"/>
              </a:ext>
            </a:extLst>
          </p:cNvPr>
          <p:cNvSpPr/>
          <p:nvPr/>
        </p:nvSpPr>
        <p:spPr>
          <a:xfrm>
            <a:off x="5141025" y="83365"/>
            <a:ext cx="3850575" cy="654324"/>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071675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66787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Conclusions</a:t>
            </a:r>
          </a:p>
          <a:p>
            <a:pPr marL="228600" lvl="0">
              <a:defRPr/>
            </a:pPr>
            <a:r>
              <a:rPr lang="en-GB"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Jesus taught more about hell than any other biblical figure.</a:t>
            </a:r>
          </a:p>
          <a:p>
            <a:pPr marL="457200" lvl="0">
              <a:defRPr/>
            </a:pPr>
            <a:r>
              <a:rPr lang="de-DE" sz="28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Matthew 5:22; 5:29-30; 10:28; 13:49-50; 18:8-9; 23:15; 33; 25:46; Mark 9:43; Luke 16:19-31</a:t>
            </a:r>
            <a:endParaRPr lang="en-US" sz="48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Wouldn’t it be just terrible if you sat through this entire teaching on Hell…</a:t>
            </a:r>
          </a:p>
          <a:p>
            <a:pPr marL="22860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R="0" lvl="0" algn="ctr" defTabSz="914400" rtl="0" eaLnBrk="1" fontAlgn="auto" latinLnBrk="0" hangingPunct="1">
              <a:lnSpc>
                <a:spcPct val="100000"/>
              </a:lnSpc>
              <a:spcBef>
                <a:spcPts val="0"/>
              </a:spcBef>
              <a:spcAft>
                <a:spcPts val="0"/>
              </a:spcAft>
              <a:buClrTx/>
              <a:buSzTx/>
              <a:buFontTx/>
              <a:buNone/>
              <a:tabLst/>
              <a:defRPr/>
            </a:pPr>
            <a:r>
              <a:rPr kumimoji="0" lang="en-US" sz="7200" b="1" u="none" strike="noStrike" kern="1200" cap="none" spc="-30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And you ended up going there?</a:t>
            </a:r>
          </a:p>
        </p:txBody>
      </p:sp>
    </p:spTree>
    <p:extLst>
      <p:ext uri="{BB962C8B-B14F-4D97-AF65-F5344CB8AC3E}">
        <p14:creationId xmlns:p14="http://schemas.microsoft.com/office/powerpoint/2010/main" val="3225497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left)">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wipe(left)">
                                      <p:cBhvr>
                                        <p:cTn id="21" dur="500"/>
                                        <p:tgtEl>
                                          <p:spTgt spid="8">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8">
                                            <p:txEl>
                                              <p:pRg st="6" end="6"/>
                                            </p:txEl>
                                          </p:spTgt>
                                        </p:tgtEl>
                                        <p:attrNameLst>
                                          <p:attrName>style.visibility</p:attrName>
                                        </p:attrNameLst>
                                      </p:cBhvr>
                                      <p:to>
                                        <p:strVal val="visible"/>
                                      </p:to>
                                    </p:set>
                                    <p:animEffect transition="in" filter="wipe(left)">
                                      <p:cBhvr>
                                        <p:cTn id="26"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66787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Conclusions</a:t>
            </a:r>
          </a:p>
          <a:p>
            <a:pPr marL="228600" lvl="0">
              <a:defRPr/>
            </a:pPr>
            <a:r>
              <a:rPr lang="en-GB" sz="40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rPr>
              <a:t>Jesus taught more about hell than any other biblical figure.</a:t>
            </a:r>
          </a:p>
          <a:p>
            <a:pPr marL="457200" lvl="0">
              <a:defRPr/>
            </a:pPr>
            <a:r>
              <a:rPr lang="de-DE" sz="2800" b="1" dirty="0">
                <a:solidFill>
                  <a:srgbClr val="CAC392"/>
                </a:solidFill>
                <a:effectLst>
                  <a:outerShdw blurRad="38100" dist="38100" dir="2700000" algn="tl">
                    <a:srgbClr val="000000">
                      <a:alpha val="43137"/>
                    </a:srgbClr>
                  </a:outerShdw>
                </a:effectLst>
                <a:latin typeface="Times New Roman" pitchFamily="18" charset="0"/>
                <a:cs typeface="Times New Roman" pitchFamily="18" charset="0"/>
              </a:rPr>
              <a:t>Matthew 5:22; 5:29-30; 10:28; 13:49-50; 18:8-9; 23:15; 33; 25:46; Mark 9:43; Luke 16:19-31</a:t>
            </a:r>
            <a:endParaRPr lang="en-US" sz="4800" b="1" spc="-150" dirty="0">
              <a:solidFill>
                <a:srgbClr val="F7F4D5"/>
              </a:solidFill>
              <a:effectLst>
                <a:outerShdw blurRad="38100" dist="38100" dir="2700000" algn="tl">
                  <a:srgbClr val="000000">
                    <a:alpha val="43137"/>
                  </a:srgbClr>
                </a:outerShdw>
              </a:effectLst>
              <a:latin typeface="Times New Roman" pitchFamily="18" charset="0"/>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Wouldn’t it be just terrible if you sat through this entire teaching on Hell…</a:t>
            </a:r>
          </a:p>
          <a:p>
            <a:pPr marL="22860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R="0" lvl="0" algn="ctr" defTabSz="914400" rtl="0" eaLnBrk="1" fontAlgn="auto" latinLnBrk="0" hangingPunct="1">
              <a:lnSpc>
                <a:spcPct val="100000"/>
              </a:lnSpc>
              <a:spcBef>
                <a:spcPts val="0"/>
              </a:spcBef>
              <a:spcAft>
                <a:spcPts val="0"/>
              </a:spcAft>
              <a:buClrTx/>
              <a:buSzTx/>
              <a:buFontTx/>
              <a:buNone/>
              <a:tabLst/>
              <a:defRPr/>
            </a:pPr>
            <a:r>
              <a:rPr kumimoji="0" lang="en-US" sz="7200" b="1" u="none" strike="noStrike" kern="1200" cap="none" spc="-30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And you ended up going there?</a:t>
            </a:r>
          </a:p>
        </p:txBody>
      </p:sp>
      <p:sp>
        <p:nvSpPr>
          <p:cNvPr id="4" name="Rounded Rectangle 2">
            <a:extLst>
              <a:ext uri="{FF2B5EF4-FFF2-40B4-BE49-F238E27FC236}">
                <a16:creationId xmlns:a16="http://schemas.microsoft.com/office/drawing/2014/main" id="{FCE7F776-3572-4DEF-A434-068558F10278}"/>
              </a:ext>
            </a:extLst>
          </p:cNvPr>
          <p:cNvSpPr/>
          <p:nvPr/>
        </p:nvSpPr>
        <p:spPr>
          <a:xfrm>
            <a:off x="457200" y="1143000"/>
            <a:ext cx="11506200" cy="42672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defRPr/>
            </a:pPr>
            <a:r>
              <a:rPr kumimoji="0" lang="en-US" sz="48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rPr>
              <a:t>(Ephesians 2:8-9) </a:t>
            </a:r>
            <a:r>
              <a:rPr lang="en-GB" sz="48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God saved you by his grace when you believed. And you can’t take credit for this. It is a gift from God. </a:t>
            </a:r>
          </a:p>
          <a:p>
            <a:pPr lvl="0" algn="ctr">
              <a:defRPr/>
            </a:pPr>
            <a:r>
              <a:rPr lang="en-GB" sz="4800" b="1" spc="-15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Salvation is not a reward for the good things we have done, so no one can boast about it.</a:t>
            </a:r>
          </a:p>
        </p:txBody>
      </p:sp>
    </p:spTree>
    <p:extLst>
      <p:ext uri="{BB962C8B-B14F-4D97-AF65-F5344CB8AC3E}">
        <p14:creationId xmlns:p14="http://schemas.microsoft.com/office/powerpoint/2010/main" val="523936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left)">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wipe(left)">
                                      <p:cBhvr>
                                        <p:cTn id="21" dur="500"/>
                                        <p:tgtEl>
                                          <p:spTgt spid="8">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8">
                                            <p:txEl>
                                              <p:pRg st="6" end="6"/>
                                            </p:txEl>
                                          </p:spTgt>
                                        </p:tgtEl>
                                        <p:attrNameLst>
                                          <p:attrName>style.visibility</p:attrName>
                                        </p:attrNameLst>
                                      </p:cBhvr>
                                      <p:to>
                                        <p:strVal val="visible"/>
                                      </p:to>
                                    </p:set>
                                    <p:animEffect transition="in" filter="wipe(left)">
                                      <p:cBhvr>
                                        <p:cTn id="26" dur="500"/>
                                        <p:tgtEl>
                                          <p:spTgt spid="8">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par>
                                <p:cTn id="32" presetID="22" presetClass="entr" presetSubtype="8" fill="hold" nodeType="withEffect">
                                  <p:stCondLst>
                                    <p:cond delay="0"/>
                                  </p:stCondLst>
                                  <p:childTnLst>
                                    <p:set>
                                      <p:cBhvr>
                                        <p:cTn id="33" dur="1" fill="hold">
                                          <p:stCondLst>
                                            <p:cond delay="0"/>
                                          </p:stCondLst>
                                        </p:cTn>
                                        <p:tgtEl>
                                          <p:spTgt spid="4">
                                            <p:txEl>
                                              <p:pRg st="0" end="0"/>
                                            </p:txEl>
                                          </p:spTgt>
                                        </p:tgtEl>
                                        <p:attrNameLst>
                                          <p:attrName>style.visibility</p:attrName>
                                        </p:attrNameLst>
                                      </p:cBhvr>
                                      <p:to>
                                        <p:strVal val="visible"/>
                                      </p:to>
                                    </p:set>
                                    <p:animEffect transition="in" filter="wipe(left)">
                                      <p:cBhvr>
                                        <p:cTn id="34" dur="500"/>
                                        <p:tgtEl>
                                          <p:spTgt spid="4">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animEffect transition="in" filter="wipe(left)">
                                      <p:cBhvr>
                                        <p:cTn id="39"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29147768"/>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p:transition spd="slow">
        <p:fade thruBlk="1"/>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DA57958-66FB-4A83-A671-978D147BD77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7200" y="279104"/>
            <a:ext cx="6019800" cy="6299791"/>
          </a:xfrm>
          <a:prstGeom prst="rect">
            <a:avLst/>
          </a:prstGeom>
        </p:spPr>
      </p:pic>
    </p:spTree>
    <p:extLst>
      <p:ext uri="{BB962C8B-B14F-4D97-AF65-F5344CB8AC3E}">
        <p14:creationId xmlns:p14="http://schemas.microsoft.com/office/powerpoint/2010/main" val="400997041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p:transition spd="slow">
        <p:fade thruBlk="1"/>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67403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Why is judgment eternal for finite sins?</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Ongoing punishment for ongoing sin.</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Revelation 22:11; Michael J. Murray, </a:t>
            </a:r>
            <a:r>
              <a:rPr kumimoji="0" lang="en-US" sz="2400" b="1" i="1"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Reason for the Hope Within</a:t>
            </a: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(Grand Rapids, MI: Eerdmans, 1999), 293.</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 duration of the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crime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shouldn’t be the duration of the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punishment</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e.g. 100 seconds to strangle someone.</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The severity of a moral act depends on the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object</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not just the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action</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e.g. inflicting harm on a bug… dog… kid… God.</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 have all morally violated God.</a:t>
            </a:r>
          </a:p>
        </p:txBody>
      </p:sp>
      <p:sp>
        <p:nvSpPr>
          <p:cNvPr id="6" name="Rounded Rectangle 2">
            <a:extLst>
              <a:ext uri="{FF2B5EF4-FFF2-40B4-BE49-F238E27FC236}">
                <a16:creationId xmlns:a16="http://schemas.microsoft.com/office/drawing/2014/main" id="{A142A757-6619-4E21-99BC-82FD14E0DE36}"/>
              </a:ext>
            </a:extLst>
          </p:cNvPr>
          <p:cNvSpPr/>
          <p:nvPr/>
        </p:nvSpPr>
        <p:spPr>
          <a:xfrm>
            <a:off x="6553200" y="2514600"/>
            <a:ext cx="5339443" cy="26670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(Mt. 25:45) Jesus said,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“Whatever you did not do for one of the least of these, </a:t>
            </a:r>
            <a:r>
              <a:rPr kumimoji="0" lang="en-US" sz="36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you did not do for Me</a:t>
            </a: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t>
            </a:r>
          </a:p>
        </p:txBody>
      </p:sp>
      <p:sp>
        <p:nvSpPr>
          <p:cNvPr id="4" name="Rounded Rectangle 2">
            <a:extLst>
              <a:ext uri="{FF2B5EF4-FFF2-40B4-BE49-F238E27FC236}">
                <a16:creationId xmlns:a16="http://schemas.microsoft.com/office/drawing/2014/main" id="{B29C498A-B699-4693-8001-DA26FDBF8765}"/>
              </a:ext>
            </a:extLst>
          </p:cNvPr>
          <p:cNvSpPr/>
          <p:nvPr/>
        </p:nvSpPr>
        <p:spPr>
          <a:xfrm>
            <a:off x="4419600" y="304800"/>
            <a:ext cx="6572077" cy="1332904"/>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(Rev. 22:11) Let the one who is doing harm </a:t>
            </a:r>
            <a:r>
              <a:rPr kumimoji="0" lang="en-US" sz="36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continue to do harm</a:t>
            </a:r>
            <a:r>
              <a:rPr kumimoji="0" lang="en-US" sz="36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1081900064"/>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p:transition spd="slow">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left)">
                                      <p:cBhvr>
                                        <p:cTn id="16" dur="50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wipe(left)">
                                      <p:cBhvr>
                                        <p:cTn id="26" dur="500"/>
                                        <p:tgtEl>
                                          <p:spTgt spid="8">
                                            <p:txEl>
                                              <p:pRg st="3" end="3"/>
                                            </p:txEl>
                                          </p:spTgt>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8">
                                            <p:txEl>
                                              <p:pRg st="4" end="4"/>
                                            </p:txEl>
                                          </p:spTgt>
                                        </p:tgtEl>
                                        <p:attrNameLst>
                                          <p:attrName>style.visibility</p:attrName>
                                        </p:attrNameLst>
                                      </p:cBhvr>
                                      <p:to>
                                        <p:strVal val="visible"/>
                                      </p:to>
                                    </p:set>
                                    <p:animEffect transition="in" filter="wipe(left)">
                                      <p:cBhvr>
                                        <p:cTn id="30" dur="500"/>
                                        <p:tgtEl>
                                          <p:spTgt spid="8">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animEffect transition="in" filter="wipe(left)">
                                      <p:cBhvr>
                                        <p:cTn id="35" dur="500"/>
                                        <p:tgtEl>
                                          <p:spTgt spid="8">
                                            <p:txEl>
                                              <p:pRg st="5" end="5"/>
                                            </p:txEl>
                                          </p:spTgt>
                                        </p:tgtEl>
                                      </p:cBhvr>
                                    </p:animEffect>
                                  </p:childTnLst>
                                </p:cTn>
                              </p:par>
                            </p:childTnLst>
                          </p:cTn>
                        </p:par>
                        <p:par>
                          <p:cTn id="36" fill="hold">
                            <p:stCondLst>
                              <p:cond delay="500"/>
                            </p:stCondLst>
                            <p:childTnLst>
                              <p:par>
                                <p:cTn id="37" presetID="22" presetClass="entr" presetSubtype="8" fill="hold" nodeType="afterEffect">
                                  <p:stCondLst>
                                    <p:cond delay="0"/>
                                  </p:stCondLst>
                                  <p:childTnLst>
                                    <p:set>
                                      <p:cBhvr>
                                        <p:cTn id="38" dur="1" fill="hold">
                                          <p:stCondLst>
                                            <p:cond delay="0"/>
                                          </p:stCondLst>
                                        </p:cTn>
                                        <p:tgtEl>
                                          <p:spTgt spid="8">
                                            <p:txEl>
                                              <p:pRg st="6" end="6"/>
                                            </p:txEl>
                                          </p:spTgt>
                                        </p:tgtEl>
                                        <p:attrNameLst>
                                          <p:attrName>style.visibility</p:attrName>
                                        </p:attrNameLst>
                                      </p:cBhvr>
                                      <p:to>
                                        <p:strVal val="visible"/>
                                      </p:to>
                                    </p:set>
                                    <p:animEffect transition="in" filter="wipe(left)">
                                      <p:cBhvr>
                                        <p:cTn id="39" dur="500"/>
                                        <p:tgtEl>
                                          <p:spTgt spid="8">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8">
                                            <p:txEl>
                                              <p:pRg st="7" end="7"/>
                                            </p:txEl>
                                          </p:spTgt>
                                        </p:tgtEl>
                                        <p:attrNameLst>
                                          <p:attrName>style.visibility</p:attrName>
                                        </p:attrNameLst>
                                      </p:cBhvr>
                                      <p:to>
                                        <p:strVal val="visible"/>
                                      </p:to>
                                    </p:set>
                                    <p:animEffect transition="in" filter="wipe(left)">
                                      <p:cBhvr>
                                        <p:cTn id="44" dur="500"/>
                                        <p:tgtEl>
                                          <p:spTgt spid="8">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84364" y="156389"/>
            <a:ext cx="8156666"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150" normalizeH="0" baseline="0" noProof="0" dirty="0">
                <a:ln>
                  <a:noFill/>
                </a:ln>
                <a:solidFill>
                  <a:srgbClr val="F4DC9A"/>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Is hell a torture chamber?</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“Torment” does not refer to </a:t>
            </a:r>
            <a:r>
              <a:rPr kumimoji="0" lang="en-US" sz="4000" b="1" i="1"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torture</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Revelation 20:10</a:t>
            </a: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In hell, J</a:t>
            </a:r>
            <a:r>
              <a:rPr kumimoji="0" lang="en-US" sz="4000" b="1" i="0" u="none" strike="noStrike" kern="1200" cap="none" spc="-150" normalizeH="0" baseline="0" noProof="0" dirty="0" err="1">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esus</a:t>
            </a:r>
            <a:r>
              <a:rPr kumimoji="0" lang="en-US"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said that there “</a:t>
            </a:r>
            <a:r>
              <a:rPr kumimoji="0" lang="en-GB" sz="4000" b="1" i="0" u="none" strike="noStrike" kern="1200" cap="none" spc="-150" normalizeH="0" baseline="0" noProof="0" dirty="0">
                <a:ln>
                  <a:noFill/>
                </a:ln>
                <a:solidFill>
                  <a:srgbClr val="F7F4D5"/>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will be weeping and gnashing of teeth.”</a:t>
            </a: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AC392"/>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8:12</a:t>
            </a:r>
          </a:p>
        </p:txBody>
      </p:sp>
      <p:sp>
        <p:nvSpPr>
          <p:cNvPr id="4" name="Rounded Rectangle 2">
            <a:extLst>
              <a:ext uri="{FF2B5EF4-FFF2-40B4-BE49-F238E27FC236}">
                <a16:creationId xmlns:a16="http://schemas.microsoft.com/office/drawing/2014/main" id="{2B209489-CA45-45B2-B5B4-D18DE3DFCAEA}"/>
              </a:ext>
            </a:extLst>
          </p:cNvPr>
          <p:cNvSpPr/>
          <p:nvPr/>
        </p:nvSpPr>
        <p:spPr>
          <a:xfrm>
            <a:off x="1852550" y="3572709"/>
            <a:ext cx="10070275" cy="2997100"/>
          </a:xfrm>
          <a:prstGeom prst="round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“Weeping” refers to </a:t>
            </a:r>
            <a:r>
              <a:rPr kumimoji="0" lang="en-US" sz="40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regret</a:t>
            </a: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and </a:t>
            </a:r>
            <a:r>
              <a:rPr kumimoji="0" lang="en-US" sz="40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mourning</a:t>
            </a: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Matthew 2:18; Mark 5:38; Luke 23:28; John 11:33-35; 20:11, etc.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Norman L. Geisler, </a:t>
            </a:r>
            <a:r>
              <a:rPr kumimoji="0" lang="en-GB" sz="2400" b="1" i="1"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If God, Why Evil?: A New Way to Think about the Question</a:t>
            </a:r>
            <a:r>
              <a:rPr kumimoji="0" lang="en-GB" sz="24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(Minneapolis, MN: Bethany House, 2011), 104.</a:t>
            </a:r>
            <a:endParaRPr kumimoji="0" lang="en-US" sz="24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“Gnashing of teeth” refers to </a:t>
            </a:r>
            <a:r>
              <a:rPr kumimoji="0" lang="en-US" sz="40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anger</a:t>
            </a: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and </a:t>
            </a:r>
            <a:r>
              <a:rPr kumimoji="0" lang="en-US" sz="40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hostility</a:t>
            </a:r>
            <a:r>
              <a:rPr kumimoji="0" lang="en-US" sz="40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504D">
                    <a:lumMod val="40000"/>
                    <a:lumOff val="60000"/>
                  </a:srgbClr>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Acts 7:54; Job 16:9; Ps. 35:16; 37:12; Lam. 2:16</a:t>
            </a:r>
          </a:p>
        </p:txBody>
      </p:sp>
      <p:sp>
        <p:nvSpPr>
          <p:cNvPr id="6" name="Rounded Rectangle 2">
            <a:extLst>
              <a:ext uri="{FF2B5EF4-FFF2-40B4-BE49-F238E27FC236}">
                <a16:creationId xmlns:a16="http://schemas.microsoft.com/office/drawing/2014/main" id="{B5A44624-3541-4B1E-94E8-9AA532A19FB1}"/>
              </a:ext>
            </a:extLst>
          </p:cNvPr>
          <p:cNvSpPr/>
          <p:nvPr/>
        </p:nvSpPr>
        <p:spPr>
          <a:xfrm>
            <a:off x="4813188" y="562947"/>
            <a:ext cx="7086600" cy="25146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(Acts 7:54) [Stephen’s killers] were furious and </a:t>
            </a:r>
            <a:r>
              <a:rPr kumimoji="0" lang="en-GB" sz="4800" b="1" i="1"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gnashed their teeth</a:t>
            </a:r>
            <a:r>
              <a:rPr kumimoji="0" lang="en-GB" sz="4800" b="1"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rPr>
              <a:t> at him.</a:t>
            </a:r>
          </a:p>
        </p:txBody>
      </p:sp>
    </p:spTree>
    <p:extLst>
      <p:ext uri="{BB962C8B-B14F-4D97-AF65-F5344CB8AC3E}">
        <p14:creationId xmlns:p14="http://schemas.microsoft.com/office/powerpoint/2010/main" val="1543732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left)">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left)">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left)">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par>
                                <p:cTn id="33" presetID="22" presetClass="entr" presetSubtype="8" fill="hold" nodeType="with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Effect transition="in" filter="wipe(left)">
                                      <p:cBhvr>
                                        <p:cTn id="35" dur="500"/>
                                        <p:tgtEl>
                                          <p:spTgt spid="4">
                                            <p:txEl>
                                              <p:pRg st="0" end="0"/>
                                            </p:txEl>
                                          </p:spTgt>
                                        </p:tgtEl>
                                      </p:cBhvr>
                                    </p:animEffect>
                                  </p:childTnLst>
                                </p:cTn>
                              </p:par>
                            </p:childTnLst>
                          </p:cTn>
                        </p:par>
                        <p:par>
                          <p:cTn id="36" fill="hold">
                            <p:stCondLst>
                              <p:cond delay="500"/>
                            </p:stCondLst>
                            <p:childTnLst>
                              <p:par>
                                <p:cTn id="37" presetID="22" presetClass="entr" presetSubtype="8" fill="hold" nodeType="after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animEffect transition="in" filter="wipe(left)">
                                      <p:cBhvr>
                                        <p:cTn id="39" dur="500"/>
                                        <p:tgtEl>
                                          <p:spTgt spid="4">
                                            <p:txEl>
                                              <p:pRg st="1" end="1"/>
                                            </p:txEl>
                                          </p:spTgt>
                                        </p:tgtEl>
                                      </p:cBhvr>
                                    </p:animEffect>
                                  </p:childTnLst>
                                </p:cTn>
                              </p:par>
                            </p:childTnLst>
                          </p:cTn>
                        </p:par>
                        <p:par>
                          <p:cTn id="40" fill="hold">
                            <p:stCondLst>
                              <p:cond delay="1000"/>
                            </p:stCondLst>
                            <p:childTnLst>
                              <p:par>
                                <p:cTn id="41" presetID="22" presetClass="entr" presetSubtype="8" fill="hold" nodeType="after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wipe(left)">
                                      <p:cBhvr>
                                        <p:cTn id="43" dur="500"/>
                                        <p:tgtEl>
                                          <p:spTgt spid="4">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wipe(left)">
                                      <p:cBhvr>
                                        <p:cTn id="48" dur="500"/>
                                        <p:tgtEl>
                                          <p:spTgt spid="4">
                                            <p:txEl>
                                              <p:pRg st="3" end="3"/>
                                            </p:txEl>
                                          </p:spTgt>
                                        </p:tgtEl>
                                      </p:cBhvr>
                                    </p:animEffect>
                                  </p:childTnLst>
                                </p:cTn>
                              </p:par>
                            </p:childTnLst>
                          </p:cTn>
                        </p:par>
                        <p:par>
                          <p:cTn id="49" fill="hold">
                            <p:stCondLst>
                              <p:cond delay="500"/>
                            </p:stCondLst>
                            <p:childTnLst>
                              <p:par>
                                <p:cTn id="50" presetID="22" presetClass="entr" presetSubtype="8" fill="hold" nodeType="after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wipe(left)">
                                      <p:cBhvr>
                                        <p:cTn id="52" dur="500"/>
                                        <p:tgtEl>
                                          <p:spTgt spid="4">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left)">
                                      <p:cBhvr>
                                        <p:cTn id="5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4401205"/>
          </a:xfrm>
          <a:prstGeom prst="rect">
            <a:avLst/>
          </a:prstGeom>
          <a:noFill/>
        </p:spPr>
        <p:txBody>
          <a:bodyPr wrap="square" rtlCol="0">
            <a:spAutoFit/>
          </a:bodyPr>
          <a:lstStyle/>
          <a:p>
            <a:r>
              <a:rPr lang="en-US" sz="4000" b="1" spc="-150" dirty="0">
                <a:solidFill>
                  <a:srgbClr val="966636"/>
                </a:solidFill>
                <a:effectLst>
                  <a:outerShdw blurRad="38100" dist="38100" dir="2700000" algn="tl">
                    <a:srgbClr val="000000">
                      <a:alpha val="43137"/>
                    </a:srgbClr>
                  </a:outerShdw>
                </a:effectLst>
                <a:latin typeface="Times New Roman" pitchFamily="18" charset="0"/>
                <a:cs typeface="Times New Roman" pitchFamily="18" charset="0"/>
              </a:rPr>
              <a:t>(Rev. 20:11) </a:t>
            </a:r>
            <a:r>
              <a:rPr lang="en-GB" sz="4000" b="1" spc="-150" dirty="0">
                <a:solidFill>
                  <a:srgbClr val="966636"/>
                </a:solidFill>
                <a:effectLst>
                  <a:outerShdw blurRad="38100" dist="38100" dir="2700000" algn="tl">
                    <a:srgbClr val="000000">
                      <a:alpha val="43137"/>
                    </a:srgbClr>
                  </a:outerShdw>
                </a:effectLst>
                <a:latin typeface="Times New Roman" pitchFamily="18" charset="0"/>
                <a:cs typeface="Times New Roman" pitchFamily="18" charset="0"/>
              </a:rPr>
              <a:t>Then I saw a great white throne and him who was seated on it. The earth and the heavens fled from his presence, and there was no place for them.</a:t>
            </a:r>
          </a:p>
          <a:p>
            <a:r>
              <a:rPr lang="en-US" sz="4000" b="1" spc="-150" baseline="3000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12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And I saw the dead, great and small, standing before the throne, and books were opened. Another book was opened, which is the book of life. The dead were judged according to what they had done as recorded in the books.</a:t>
            </a:r>
          </a:p>
        </p:txBody>
      </p:sp>
      <p:sp>
        <p:nvSpPr>
          <p:cNvPr id="7" name="Rectangle: Rounded Corners 6">
            <a:extLst>
              <a:ext uri="{FF2B5EF4-FFF2-40B4-BE49-F238E27FC236}">
                <a16:creationId xmlns:a16="http://schemas.microsoft.com/office/drawing/2014/main" id="{56CF4C04-C402-4FF6-8D48-4D5B8F43C2A8}"/>
              </a:ext>
            </a:extLst>
          </p:cNvPr>
          <p:cNvSpPr/>
          <p:nvPr/>
        </p:nvSpPr>
        <p:spPr>
          <a:xfrm>
            <a:off x="2414650" y="2562100"/>
            <a:ext cx="1464625" cy="635811"/>
          </a:xfrm>
          <a:prstGeom prst="roundRect">
            <a:avLst/>
          </a:prstGeom>
          <a:noFill/>
          <a:ln w="76200">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ctangle: Rounded Corners 8">
            <a:extLst>
              <a:ext uri="{FF2B5EF4-FFF2-40B4-BE49-F238E27FC236}">
                <a16:creationId xmlns:a16="http://schemas.microsoft.com/office/drawing/2014/main" id="{6F1DEF25-F241-46B6-AD38-3711C2B21690}"/>
              </a:ext>
            </a:extLst>
          </p:cNvPr>
          <p:cNvSpPr/>
          <p:nvPr/>
        </p:nvSpPr>
        <p:spPr>
          <a:xfrm>
            <a:off x="7701150" y="3763546"/>
            <a:ext cx="1498174" cy="654324"/>
          </a:xfrm>
          <a:prstGeom prst="roundRect">
            <a:avLst/>
          </a:prstGeom>
          <a:noFill/>
          <a:ln w="76200">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10" name="Straight Connector 9">
            <a:extLst>
              <a:ext uri="{FF2B5EF4-FFF2-40B4-BE49-F238E27FC236}">
                <a16:creationId xmlns:a16="http://schemas.microsoft.com/office/drawing/2014/main" id="{C8E5D2B9-AE3D-4C9B-95EC-8693D3A59A36}"/>
              </a:ext>
            </a:extLst>
          </p:cNvPr>
          <p:cNvCxnSpPr>
            <a:cxnSpLocks/>
            <a:stCxn id="7" idx="3"/>
            <a:endCxn id="9" idx="1"/>
          </p:cNvCxnSpPr>
          <p:nvPr/>
        </p:nvCxnSpPr>
        <p:spPr>
          <a:xfrm>
            <a:off x="3879275" y="2880006"/>
            <a:ext cx="3821875" cy="1210702"/>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ectangle: Rounded Corners 11">
            <a:extLst>
              <a:ext uri="{FF2B5EF4-FFF2-40B4-BE49-F238E27FC236}">
                <a16:creationId xmlns:a16="http://schemas.microsoft.com/office/drawing/2014/main" id="{F3177EC1-543A-47E8-AC84-51447A82D8C9}"/>
              </a:ext>
            </a:extLst>
          </p:cNvPr>
          <p:cNvSpPr/>
          <p:nvPr/>
        </p:nvSpPr>
        <p:spPr>
          <a:xfrm>
            <a:off x="2485900" y="3194143"/>
            <a:ext cx="2524817" cy="635811"/>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Rectangle: Rounded Corners 12">
            <a:extLst>
              <a:ext uri="{FF2B5EF4-FFF2-40B4-BE49-F238E27FC236}">
                <a16:creationId xmlns:a16="http://schemas.microsoft.com/office/drawing/2014/main" id="{DAE1EC72-6C5D-4177-B33F-EC61B1680F08}"/>
              </a:ext>
            </a:extLst>
          </p:cNvPr>
          <p:cNvSpPr/>
          <p:nvPr/>
        </p:nvSpPr>
        <p:spPr>
          <a:xfrm>
            <a:off x="6475342" y="2550225"/>
            <a:ext cx="2937833" cy="654324"/>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14" name="Straight Connector 13">
            <a:extLst>
              <a:ext uri="{FF2B5EF4-FFF2-40B4-BE49-F238E27FC236}">
                <a16:creationId xmlns:a16="http://schemas.microsoft.com/office/drawing/2014/main" id="{B9A95F8E-F261-4335-8024-4AB6C1BEC635}"/>
              </a:ext>
            </a:extLst>
          </p:cNvPr>
          <p:cNvCxnSpPr>
            <a:cxnSpLocks/>
            <a:stCxn id="12" idx="3"/>
            <a:endCxn id="13" idx="1"/>
          </p:cNvCxnSpPr>
          <p:nvPr/>
        </p:nvCxnSpPr>
        <p:spPr>
          <a:xfrm flipV="1">
            <a:off x="5010717" y="2877387"/>
            <a:ext cx="1464625" cy="634662"/>
          </a:xfrm>
          <a:prstGeom prst="line">
            <a:avLst/>
          </a:prstGeom>
          <a:ln w="76200">
            <a:solidFill>
              <a:srgbClr val="FFFF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304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right)">
                                      <p:cBhvr>
                                        <p:cTn id="25" dur="500"/>
                                        <p:tgtEl>
                                          <p:spTgt spid="13"/>
                                        </p:tgtEl>
                                      </p:cBhvr>
                                    </p:animEffect>
                                  </p:childTnLst>
                                </p:cTn>
                              </p:par>
                            </p:childTnLst>
                          </p:cTn>
                        </p:par>
                        <p:par>
                          <p:cTn id="26" fill="hold">
                            <p:stCondLst>
                              <p:cond delay="500"/>
                            </p:stCondLst>
                            <p:childTnLst>
                              <p:par>
                                <p:cTn id="27" presetID="22" presetClass="entr" presetSubtype="2" fill="hold"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right)">
                                      <p:cBhvr>
                                        <p:cTn id="29" dur="500"/>
                                        <p:tgtEl>
                                          <p:spTgt spid="14"/>
                                        </p:tgtEl>
                                      </p:cBhvr>
                                    </p:animEffect>
                                  </p:childTnLst>
                                </p:cTn>
                              </p:par>
                            </p:childTnLst>
                          </p:cTn>
                        </p:par>
                        <p:par>
                          <p:cTn id="30" fill="hold">
                            <p:stCondLst>
                              <p:cond delay="1000"/>
                            </p:stCondLst>
                            <p:childTnLst>
                              <p:par>
                                <p:cTn id="31" presetID="22" presetClass="entr" presetSubtype="2"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right)">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323439"/>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20:13)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 sea gave up the dead that were in it,</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and death and Hades gave up the dead that were in them.</a:t>
            </a:r>
          </a:p>
        </p:txBody>
      </p:sp>
      <p:sp>
        <p:nvSpPr>
          <p:cNvPr id="3" name="Rounded Rectangle 5">
            <a:extLst>
              <a:ext uri="{FF2B5EF4-FFF2-40B4-BE49-F238E27FC236}">
                <a16:creationId xmlns:a16="http://schemas.microsoft.com/office/drawing/2014/main" id="{C7FDB826-C67D-4E63-8A75-E5F56B9B3AFD}"/>
              </a:ext>
            </a:extLst>
          </p:cNvPr>
          <p:cNvSpPr/>
          <p:nvPr/>
        </p:nvSpPr>
        <p:spPr>
          <a:xfrm>
            <a:off x="5310250" y="1371600"/>
            <a:ext cx="6629400" cy="1219200"/>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4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This is the </a:t>
            </a:r>
            <a:r>
              <a:rPr lang="en-GB" sz="4000" b="1" i="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second</a:t>
            </a:r>
            <a:r>
              <a:rPr lang="en-GB" sz="4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resurrection.</a:t>
            </a:r>
            <a:endParaRPr kumimoji="0" lang="en-US" sz="4000" b="1" u="none" strike="noStrike" kern="1200" cap="none" spc="-15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algn="ctr">
              <a:defRPr/>
            </a:pPr>
            <a:r>
              <a:rPr lang="en-US" sz="2400" b="1"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Revelation 20:5</a:t>
            </a:r>
          </a:p>
        </p:txBody>
      </p:sp>
    </p:spTree>
    <p:extLst>
      <p:ext uri="{BB962C8B-B14F-4D97-AF65-F5344CB8AC3E}">
        <p14:creationId xmlns:p14="http://schemas.microsoft.com/office/powerpoint/2010/main" val="29427834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938992"/>
          </a:xfrm>
          <a:prstGeom prst="rect">
            <a:avLst/>
          </a:prstGeom>
          <a:noFill/>
        </p:spPr>
        <p:txBody>
          <a:bodyPr wrap="square" rtlCol="0">
            <a:spAutoFit/>
          </a:bodyPr>
          <a:lstStyle/>
          <a:p>
            <a:r>
              <a:rPr lang="en-US" sz="4000" b="1" spc="-150" dirty="0">
                <a:solidFill>
                  <a:srgbClr val="966636"/>
                </a:solidFill>
                <a:effectLst>
                  <a:outerShdw blurRad="38100" dist="38100" dir="2700000" algn="tl">
                    <a:srgbClr val="000000">
                      <a:alpha val="43137"/>
                    </a:srgbClr>
                  </a:outerShdw>
                </a:effectLst>
                <a:latin typeface="Times New Roman" pitchFamily="18" charset="0"/>
                <a:cs typeface="Times New Roman" pitchFamily="18" charset="0"/>
              </a:rPr>
              <a:t>(Rev. 20:13) </a:t>
            </a:r>
            <a:r>
              <a:rPr lang="en-GB" sz="4000" b="1" spc="-150" dirty="0">
                <a:solidFill>
                  <a:srgbClr val="966636"/>
                </a:solidFill>
                <a:effectLst>
                  <a:outerShdw blurRad="38100" dist="38100" dir="2700000" algn="tl">
                    <a:srgbClr val="000000">
                      <a:alpha val="43137"/>
                    </a:srgbClr>
                  </a:outerShdw>
                </a:effectLst>
                <a:latin typeface="Times New Roman" pitchFamily="18" charset="0"/>
                <a:cs typeface="Times New Roman" pitchFamily="18" charset="0"/>
              </a:rPr>
              <a:t>The sea gave up the dead that were in it,</a:t>
            </a:r>
          </a:p>
          <a:p>
            <a:r>
              <a:rPr lang="en-GB" sz="4000" b="1" spc="-150" dirty="0">
                <a:solidFill>
                  <a:srgbClr val="966636"/>
                </a:solidFill>
                <a:effectLst>
                  <a:outerShdw blurRad="38100" dist="38100" dir="2700000" algn="tl">
                    <a:srgbClr val="000000">
                      <a:alpha val="43137"/>
                    </a:srgbClr>
                  </a:outerShdw>
                </a:effectLst>
                <a:latin typeface="Times New Roman" pitchFamily="18" charset="0"/>
                <a:cs typeface="Times New Roman" pitchFamily="18" charset="0"/>
              </a:rPr>
              <a:t>and death and Hades gave up the dead that were in them.</a:t>
            </a:r>
          </a:p>
          <a:p>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Each person was </a:t>
            </a:r>
            <a:r>
              <a:rPr lang="en-GB" sz="4000" b="1" u="sng"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judged according to what they had done.</a:t>
            </a:r>
          </a:p>
        </p:txBody>
      </p:sp>
    </p:spTree>
    <p:extLst>
      <p:ext uri="{BB962C8B-B14F-4D97-AF65-F5344CB8AC3E}">
        <p14:creationId xmlns:p14="http://schemas.microsoft.com/office/powerpoint/2010/main" val="3991315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wipe(left)">
                                      <p:cBhvr>
                                        <p:cTn id="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323439"/>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20:14)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Then death and Hades were thrown into the lake of fire. The lake of fire is the second death.</a:t>
            </a:r>
          </a:p>
        </p:txBody>
      </p:sp>
      <p:sp>
        <p:nvSpPr>
          <p:cNvPr id="4" name="Rectangle: Rounded Corners 3">
            <a:extLst>
              <a:ext uri="{FF2B5EF4-FFF2-40B4-BE49-F238E27FC236}">
                <a16:creationId xmlns:a16="http://schemas.microsoft.com/office/drawing/2014/main" id="{2BA78F81-C58B-49C6-88FC-9F1083B597FA}"/>
              </a:ext>
            </a:extLst>
          </p:cNvPr>
          <p:cNvSpPr/>
          <p:nvPr/>
        </p:nvSpPr>
        <p:spPr>
          <a:xfrm>
            <a:off x="3681351" y="102167"/>
            <a:ext cx="1339558" cy="654324"/>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Rectangle: Rounded Corners 4">
            <a:extLst>
              <a:ext uri="{FF2B5EF4-FFF2-40B4-BE49-F238E27FC236}">
                <a16:creationId xmlns:a16="http://schemas.microsoft.com/office/drawing/2014/main" id="{7B6C7B98-2D6D-4597-8B3E-B9000375C218}"/>
              </a:ext>
            </a:extLst>
          </p:cNvPr>
          <p:cNvSpPr/>
          <p:nvPr/>
        </p:nvSpPr>
        <p:spPr>
          <a:xfrm>
            <a:off x="5767450" y="109563"/>
            <a:ext cx="1491958" cy="654324"/>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ctangle: Rounded Corners 8">
            <a:extLst>
              <a:ext uri="{FF2B5EF4-FFF2-40B4-BE49-F238E27FC236}">
                <a16:creationId xmlns:a16="http://schemas.microsoft.com/office/drawing/2014/main" id="{108FD1B4-DE79-4178-B00F-22E8C9BA0061}"/>
              </a:ext>
            </a:extLst>
          </p:cNvPr>
          <p:cNvSpPr/>
          <p:nvPr/>
        </p:nvSpPr>
        <p:spPr>
          <a:xfrm>
            <a:off x="6607320" y="757122"/>
            <a:ext cx="2841479" cy="654324"/>
          </a:xfrm>
          <a:prstGeom prst="roundRect">
            <a:avLst/>
          </a:prstGeom>
          <a:noFill/>
          <a:ln w="76200">
            <a:solidFill>
              <a:srgbClr val="FFFF99"/>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Rounded Rectangle 5">
            <a:extLst>
              <a:ext uri="{FF2B5EF4-FFF2-40B4-BE49-F238E27FC236}">
                <a16:creationId xmlns:a16="http://schemas.microsoft.com/office/drawing/2014/main" id="{1C081ACB-A1D4-44EA-A9B2-03AB097C3A7D}"/>
              </a:ext>
            </a:extLst>
          </p:cNvPr>
          <p:cNvSpPr/>
          <p:nvPr/>
        </p:nvSpPr>
        <p:spPr>
          <a:xfrm>
            <a:off x="4495800" y="1425606"/>
            <a:ext cx="7344887" cy="1323439"/>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4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personification of death.</a:t>
            </a:r>
            <a:endParaRPr kumimoji="0" lang="en-US" sz="4000" b="1" u="none" strike="noStrike" kern="1200" cap="none" spc="-15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algn="ctr">
              <a:defRPr/>
            </a:pPr>
            <a:r>
              <a:rPr lang="sv-SE" sz="2400" b="1"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Corinthians 15:26, 54-55; Isaiah 25:8; Hosea 13:14</a:t>
            </a:r>
            <a:endParaRPr lang="en-US" sz="2400" b="1"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 name="Rounded Rectangle 5">
            <a:extLst>
              <a:ext uri="{FF2B5EF4-FFF2-40B4-BE49-F238E27FC236}">
                <a16:creationId xmlns:a16="http://schemas.microsoft.com/office/drawing/2014/main" id="{E29703A1-B31E-4EFD-B456-2335933A21D0}"/>
              </a:ext>
            </a:extLst>
          </p:cNvPr>
          <p:cNvSpPr/>
          <p:nvPr/>
        </p:nvSpPr>
        <p:spPr>
          <a:xfrm>
            <a:off x="168727" y="2610830"/>
            <a:ext cx="6438593" cy="1780731"/>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4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Hades is the </a:t>
            </a:r>
            <a:r>
              <a:rPr lang="en-GB" sz="4000" b="1" i="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present hell</a:t>
            </a:r>
            <a:r>
              <a:rPr lang="en-GB" sz="4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just like there is a </a:t>
            </a:r>
            <a:r>
              <a:rPr lang="en-GB" sz="4000" b="1" i="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present heaven</a:t>
            </a:r>
            <a:r>
              <a:rPr lang="en-GB" sz="4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kumimoji="0" lang="en-US" sz="4000" b="1" u="none" strike="noStrike" kern="1200" cap="none" spc="-15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algn="ctr">
              <a:defRPr/>
            </a:pPr>
            <a:r>
              <a:rPr lang="en-US" sz="2400" b="1" dirty="0">
                <a:solidFill>
                  <a:schemeClr val="accent2">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Matthew 11:23; Luke 16:23; Revelation 1:18</a:t>
            </a:r>
          </a:p>
        </p:txBody>
      </p:sp>
      <p:sp>
        <p:nvSpPr>
          <p:cNvPr id="12" name="Rounded Rectangle 5">
            <a:extLst>
              <a:ext uri="{FF2B5EF4-FFF2-40B4-BE49-F238E27FC236}">
                <a16:creationId xmlns:a16="http://schemas.microsoft.com/office/drawing/2014/main" id="{94C0AEDC-FD22-4EDE-ADA6-D4A46D62D3A9}"/>
              </a:ext>
            </a:extLst>
          </p:cNvPr>
          <p:cNvSpPr/>
          <p:nvPr/>
        </p:nvSpPr>
        <p:spPr>
          <a:xfrm>
            <a:off x="5322125" y="3956040"/>
            <a:ext cx="6438593" cy="2448057"/>
          </a:xfrm>
          <a:prstGeom prst="roundRect">
            <a:avLst/>
          </a:prstGeom>
          <a:solidFill>
            <a:srgbClr val="312B1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48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“second death” refers to being separated from God </a:t>
            </a:r>
            <a:r>
              <a:rPr lang="en-GB" sz="4800" b="1" i="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forever</a:t>
            </a:r>
            <a:r>
              <a:rPr lang="en-GB" sz="48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kumimoji="0" lang="en-US" sz="4800" b="1" u="none" strike="noStrike" kern="1200" cap="none" spc="-150" normalizeH="0" baseline="0" noProof="0" dirty="0">
              <a:ln>
                <a:noFill/>
              </a:ln>
              <a:solidFill>
                <a:schemeClr val="tx1"/>
              </a:solidFill>
              <a:effectLst>
                <a:outerShdw blurRad="38100" dist="38100" dir="2700000" algn="tl">
                  <a:srgbClr val="000000">
                    <a:alpha val="43137"/>
                  </a:srgb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6028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3904BC8-B3B8-4DDA-AC34-A7847443B253}"/>
              </a:ext>
            </a:extLst>
          </p:cNvPr>
          <p:cNvSpPr txBox="1"/>
          <p:nvPr/>
        </p:nvSpPr>
        <p:spPr>
          <a:xfrm>
            <a:off x="60742" y="59615"/>
            <a:ext cx="12042866" cy="1323439"/>
          </a:xfrm>
          <a:prstGeom prst="rect">
            <a:avLst/>
          </a:prstGeom>
          <a:noFill/>
        </p:spPr>
        <p:txBody>
          <a:bodyPr wrap="square" rtlCol="0">
            <a:spAutoFit/>
          </a:bodyPr>
          <a:lstStyle/>
          <a:p>
            <a:r>
              <a:rPr lang="en-US"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(Rev. 20:15) </a:t>
            </a:r>
            <a:r>
              <a:rPr lang="en-GB" sz="4000" b="1" spc="-150" dirty="0">
                <a:solidFill>
                  <a:schemeClr val="accent2">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Anyone whose name was not found written in the book of life was thrown into the lake of fire.</a:t>
            </a:r>
          </a:p>
        </p:txBody>
      </p:sp>
      <p:sp>
        <p:nvSpPr>
          <p:cNvPr id="3" name="Rounded Rectangle 5">
            <a:extLst>
              <a:ext uri="{FF2B5EF4-FFF2-40B4-BE49-F238E27FC236}">
                <a16:creationId xmlns:a16="http://schemas.microsoft.com/office/drawing/2014/main" id="{2CC37609-351C-4526-B953-090E484DD861}"/>
              </a:ext>
            </a:extLst>
          </p:cNvPr>
          <p:cNvSpPr/>
          <p:nvPr/>
        </p:nvSpPr>
        <p:spPr>
          <a:xfrm>
            <a:off x="1254592" y="1524000"/>
            <a:ext cx="9655166" cy="4191000"/>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8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Does hell </a:t>
            </a:r>
            <a:r>
              <a:rPr lang="en-US" sz="8000" b="1" i="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really</a:t>
            </a:r>
            <a:r>
              <a:rPr lang="en-US" sz="8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exist?</a:t>
            </a:r>
          </a:p>
          <a:p>
            <a:pPr algn="ctr">
              <a:defRPr/>
            </a:pPr>
            <a:r>
              <a:rPr lang="en-US" sz="8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 is it like?</a:t>
            </a:r>
          </a:p>
          <a:p>
            <a:pPr algn="ctr">
              <a:defRPr/>
            </a:pPr>
            <a:r>
              <a:rPr lang="en-US" sz="80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Who will go there?</a:t>
            </a:r>
            <a:endParaRPr lang="en-US" sz="5400" b="1" dirty="0">
              <a:solidFill>
                <a:schemeClr val="accent2">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3621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left)">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smtClean="0">
            <a:latin typeface="Times New Roman" pitchFamily="18" charset="0"/>
            <a:cs typeface="Times New Roman" pitchFamily="18" charset="0"/>
          </a:defRPr>
        </a:defPPr>
      </a:lstStyle>
    </a:txDef>
  </a:objectDefaults>
  <a:extraClrSchemeLst/>
</a:theme>
</file>

<file path=ppt/theme/theme2.xml><?xml version="1.0" encoding="utf-8"?>
<a:theme xmlns:a="http://schemas.openxmlformats.org/drawingml/2006/main" name="DwellDark">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welldark16x9.potx" id="{77470787-3BA3-4BA9-93AB-3419747B99F4}" vid="{A57E8D5C-484E-4496-B0FE-81ED5C544492}"/>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smtClean="0">
            <a:latin typeface="Times New Roman" pitchFamily="18" charset="0"/>
            <a:cs typeface="Times New Roman" pitchFamily="18" charset="0"/>
          </a:defRPr>
        </a:defPPr>
      </a:lstStyle>
    </a:txDef>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smtClean="0">
            <a:latin typeface="Times New Roman" pitchFamily="18" charset="0"/>
            <a:cs typeface="Times New Roman" pitchFamily="18" charset="0"/>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3590</Words>
  <Application>Microsoft Office PowerPoint</Application>
  <PresentationFormat>Widescreen</PresentationFormat>
  <Paragraphs>352</Paragraphs>
  <Slides>45</Slides>
  <Notes>44</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45</vt:i4>
      </vt:variant>
    </vt:vector>
  </HeadingPairs>
  <TitlesOfParts>
    <vt:vector size="55" baseType="lpstr">
      <vt:lpstr>Arial</vt:lpstr>
      <vt:lpstr>Calibri</vt:lpstr>
      <vt:lpstr>Calibri Light</vt:lpstr>
      <vt:lpstr>Lao UI</vt:lpstr>
      <vt:lpstr>Times New Roman</vt:lpstr>
      <vt:lpstr>Wingdings</vt:lpstr>
      <vt:lpstr>Office Theme</vt:lpstr>
      <vt:lpstr>DwellDark</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2025-03-25T16:32:54Z</dcterms:created>
  <dcterms:modified xsi:type="dcterms:W3CDTF">2025-03-25T16:33:02Z</dcterms:modified>
</cp:coreProperties>
</file>