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69"/>
  </p:notesMasterIdLst>
  <p:sldIdLst>
    <p:sldId id="1561" r:id="rId3"/>
    <p:sldId id="1775" r:id="rId4"/>
    <p:sldId id="1856" r:id="rId5"/>
    <p:sldId id="1776" r:id="rId6"/>
    <p:sldId id="1866" r:id="rId7"/>
    <p:sldId id="1843" r:id="rId8"/>
    <p:sldId id="1777" r:id="rId9"/>
    <p:sldId id="1778" r:id="rId10"/>
    <p:sldId id="1844" r:id="rId11"/>
    <p:sldId id="1774" r:id="rId12"/>
    <p:sldId id="1773" r:id="rId13"/>
    <p:sldId id="1865" r:id="rId14"/>
    <p:sldId id="1779" r:id="rId15"/>
    <p:sldId id="1845" r:id="rId16"/>
    <p:sldId id="1780" r:id="rId17"/>
    <p:sldId id="1781" r:id="rId18"/>
    <p:sldId id="1782" r:id="rId19"/>
    <p:sldId id="1783" r:id="rId20"/>
    <p:sldId id="1846" r:id="rId21"/>
    <p:sldId id="1853" r:id="rId22"/>
    <p:sldId id="1784" r:id="rId23"/>
    <p:sldId id="1850" r:id="rId24"/>
    <p:sldId id="1785" r:id="rId25"/>
    <p:sldId id="1786" r:id="rId26"/>
    <p:sldId id="1851" r:id="rId27"/>
    <p:sldId id="1854" r:id="rId28"/>
    <p:sldId id="1787" r:id="rId29"/>
    <p:sldId id="1788" r:id="rId30"/>
    <p:sldId id="1795" r:id="rId31"/>
    <p:sldId id="1797" r:id="rId32"/>
    <p:sldId id="1798" r:id="rId33"/>
    <p:sldId id="1799" r:id="rId34"/>
    <p:sldId id="1800" r:id="rId35"/>
    <p:sldId id="1801" r:id="rId36"/>
    <p:sldId id="1852" r:id="rId37"/>
    <p:sldId id="1802" r:id="rId38"/>
    <p:sldId id="1803" r:id="rId39"/>
    <p:sldId id="1804" r:id="rId40"/>
    <p:sldId id="1805" r:id="rId41"/>
    <p:sldId id="1806" r:id="rId42"/>
    <p:sldId id="1807" r:id="rId43"/>
    <p:sldId id="1808" r:id="rId44"/>
    <p:sldId id="1847" r:id="rId45"/>
    <p:sldId id="1809" r:id="rId46"/>
    <p:sldId id="1813" r:id="rId47"/>
    <p:sldId id="1814" r:id="rId48"/>
    <p:sldId id="1815" r:id="rId49"/>
    <p:sldId id="1816" r:id="rId50"/>
    <p:sldId id="1825" r:id="rId51"/>
    <p:sldId id="1848" r:id="rId52"/>
    <p:sldId id="1830" r:id="rId53"/>
    <p:sldId id="1832" r:id="rId54"/>
    <p:sldId id="1833" r:id="rId55"/>
    <p:sldId id="1855" r:id="rId56"/>
    <p:sldId id="1834" r:id="rId57"/>
    <p:sldId id="1835" r:id="rId58"/>
    <p:sldId id="1849" r:id="rId59"/>
    <p:sldId id="1841" r:id="rId60"/>
    <p:sldId id="1859" r:id="rId61"/>
    <p:sldId id="1387" r:id="rId62"/>
    <p:sldId id="1857" r:id="rId63"/>
    <p:sldId id="1861" r:id="rId64"/>
    <p:sldId id="1862" r:id="rId65"/>
    <p:sldId id="1864" r:id="rId66"/>
    <p:sldId id="1860" r:id="rId67"/>
    <p:sldId id="1525"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846D"/>
    <a:srgbClr val="FFFF99"/>
    <a:srgbClr val="BDB79F"/>
    <a:srgbClr val="602626"/>
    <a:srgbClr val="7E3232"/>
    <a:srgbClr val="F7F4D5"/>
    <a:srgbClr val="F1EBB5"/>
    <a:srgbClr val="E3E39D"/>
    <a:srgbClr val="D8DCA4"/>
    <a:srgbClr val="A8BD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1CBA54-56E2-4D56-B88C-BE245B0A93F9}" v="1269" dt="2023-10-02T23:34:19.3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33" autoAdjust="0"/>
    <p:restoredTop sz="78902" autoAdjust="0"/>
  </p:normalViewPr>
  <p:slideViewPr>
    <p:cSldViewPr>
      <p:cViewPr varScale="1">
        <p:scale>
          <a:sx n="64" d="100"/>
          <a:sy n="64" d="100"/>
        </p:scale>
        <p:origin x="180" y="3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F5C749-4993-4E44-A439-8E1EDE8A1D92}" type="datetimeFigureOut">
              <a:rPr lang="en-US" smtClean="0"/>
              <a:pPr/>
              <a:t>10/10/2023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B3B516-1BB5-4C80-B268-F5F2C570A7D0}" type="slidenum">
              <a:rPr lang="en-US" smtClean="0"/>
              <a:pPr/>
              <a:t>‹#›</a:t>
            </a:fld>
            <a:endParaRPr lang="en-US"/>
          </a:p>
        </p:txBody>
      </p:sp>
    </p:spTree>
    <p:extLst>
      <p:ext uri="{BB962C8B-B14F-4D97-AF65-F5344CB8AC3E}">
        <p14:creationId xmlns:p14="http://schemas.microsoft.com/office/powerpoint/2010/main" val="3612348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697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10</a:t>
            </a:fld>
            <a:endParaRPr lang="en-US"/>
          </a:p>
        </p:txBody>
      </p:sp>
    </p:spTree>
    <p:extLst>
      <p:ext uri="{BB962C8B-B14F-4D97-AF65-F5344CB8AC3E}">
        <p14:creationId xmlns:p14="http://schemas.microsoft.com/office/powerpoint/2010/main" val="382306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11</a:t>
            </a:fld>
            <a:endParaRPr lang="en-US"/>
          </a:p>
        </p:txBody>
      </p:sp>
    </p:spTree>
    <p:extLst>
      <p:ext uri="{BB962C8B-B14F-4D97-AF65-F5344CB8AC3E}">
        <p14:creationId xmlns:p14="http://schemas.microsoft.com/office/powerpoint/2010/main" val="821330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12</a:t>
            </a:fld>
            <a:endParaRPr lang="en-US"/>
          </a:p>
        </p:txBody>
      </p:sp>
    </p:spTree>
    <p:extLst>
      <p:ext uri="{BB962C8B-B14F-4D97-AF65-F5344CB8AC3E}">
        <p14:creationId xmlns:p14="http://schemas.microsoft.com/office/powerpoint/2010/main" val="1584732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13</a:t>
            </a:fld>
            <a:endParaRPr lang="en-US"/>
          </a:p>
        </p:txBody>
      </p:sp>
    </p:spTree>
    <p:extLst>
      <p:ext uri="{BB962C8B-B14F-4D97-AF65-F5344CB8AC3E}">
        <p14:creationId xmlns:p14="http://schemas.microsoft.com/office/powerpoint/2010/main" val="1844382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14</a:t>
            </a:fld>
            <a:endParaRPr lang="en-US"/>
          </a:p>
        </p:txBody>
      </p:sp>
    </p:spTree>
    <p:extLst>
      <p:ext uri="{BB962C8B-B14F-4D97-AF65-F5344CB8AC3E}">
        <p14:creationId xmlns:p14="http://schemas.microsoft.com/office/powerpoint/2010/main" val="3083759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15</a:t>
            </a:fld>
            <a:endParaRPr lang="en-US"/>
          </a:p>
        </p:txBody>
      </p:sp>
    </p:spTree>
    <p:extLst>
      <p:ext uri="{BB962C8B-B14F-4D97-AF65-F5344CB8AC3E}">
        <p14:creationId xmlns:p14="http://schemas.microsoft.com/office/powerpoint/2010/main" val="3161951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16</a:t>
            </a:fld>
            <a:endParaRPr lang="en-US"/>
          </a:p>
        </p:txBody>
      </p:sp>
    </p:spTree>
    <p:extLst>
      <p:ext uri="{BB962C8B-B14F-4D97-AF65-F5344CB8AC3E}">
        <p14:creationId xmlns:p14="http://schemas.microsoft.com/office/powerpoint/2010/main" val="1564015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17</a:t>
            </a:fld>
            <a:endParaRPr lang="en-US"/>
          </a:p>
        </p:txBody>
      </p:sp>
    </p:spTree>
    <p:extLst>
      <p:ext uri="{BB962C8B-B14F-4D97-AF65-F5344CB8AC3E}">
        <p14:creationId xmlns:p14="http://schemas.microsoft.com/office/powerpoint/2010/main" val="2087402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18</a:t>
            </a:fld>
            <a:endParaRPr lang="en-US"/>
          </a:p>
        </p:txBody>
      </p:sp>
    </p:spTree>
    <p:extLst>
      <p:ext uri="{BB962C8B-B14F-4D97-AF65-F5344CB8AC3E}">
        <p14:creationId xmlns:p14="http://schemas.microsoft.com/office/powerpoint/2010/main" val="1466714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19</a:t>
            </a:fld>
            <a:endParaRPr lang="en-US"/>
          </a:p>
        </p:txBody>
      </p:sp>
    </p:spTree>
    <p:extLst>
      <p:ext uri="{BB962C8B-B14F-4D97-AF65-F5344CB8AC3E}">
        <p14:creationId xmlns:p14="http://schemas.microsoft.com/office/powerpoint/2010/main" val="76315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a:t>
            </a:fld>
            <a:endParaRPr lang="en-US"/>
          </a:p>
        </p:txBody>
      </p:sp>
    </p:spTree>
    <p:extLst>
      <p:ext uri="{BB962C8B-B14F-4D97-AF65-F5344CB8AC3E}">
        <p14:creationId xmlns:p14="http://schemas.microsoft.com/office/powerpoint/2010/main" val="1115689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20</a:t>
            </a:fld>
            <a:endParaRPr lang="en-US"/>
          </a:p>
        </p:txBody>
      </p:sp>
    </p:spTree>
    <p:extLst>
      <p:ext uri="{BB962C8B-B14F-4D97-AF65-F5344CB8AC3E}">
        <p14:creationId xmlns:p14="http://schemas.microsoft.com/office/powerpoint/2010/main" val="3106253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21</a:t>
            </a:fld>
            <a:endParaRPr lang="en-US"/>
          </a:p>
        </p:txBody>
      </p:sp>
    </p:spTree>
    <p:extLst>
      <p:ext uri="{BB962C8B-B14F-4D97-AF65-F5344CB8AC3E}">
        <p14:creationId xmlns:p14="http://schemas.microsoft.com/office/powerpoint/2010/main" val="1029405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22</a:t>
            </a:fld>
            <a:endParaRPr lang="en-US"/>
          </a:p>
        </p:txBody>
      </p:sp>
    </p:spTree>
    <p:extLst>
      <p:ext uri="{BB962C8B-B14F-4D97-AF65-F5344CB8AC3E}">
        <p14:creationId xmlns:p14="http://schemas.microsoft.com/office/powerpoint/2010/main" val="950824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23</a:t>
            </a:fld>
            <a:endParaRPr lang="en-US"/>
          </a:p>
        </p:txBody>
      </p:sp>
    </p:spTree>
    <p:extLst>
      <p:ext uri="{BB962C8B-B14F-4D97-AF65-F5344CB8AC3E}">
        <p14:creationId xmlns:p14="http://schemas.microsoft.com/office/powerpoint/2010/main" val="3424552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24</a:t>
            </a:fld>
            <a:endParaRPr lang="en-US"/>
          </a:p>
        </p:txBody>
      </p:sp>
    </p:spTree>
    <p:extLst>
      <p:ext uri="{BB962C8B-B14F-4D97-AF65-F5344CB8AC3E}">
        <p14:creationId xmlns:p14="http://schemas.microsoft.com/office/powerpoint/2010/main" val="3751108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25</a:t>
            </a:fld>
            <a:endParaRPr lang="en-US"/>
          </a:p>
        </p:txBody>
      </p:sp>
    </p:spTree>
    <p:extLst>
      <p:ext uri="{BB962C8B-B14F-4D97-AF65-F5344CB8AC3E}">
        <p14:creationId xmlns:p14="http://schemas.microsoft.com/office/powerpoint/2010/main" val="1243403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26</a:t>
            </a:fld>
            <a:endParaRPr lang="en-US"/>
          </a:p>
        </p:txBody>
      </p:sp>
    </p:spTree>
    <p:extLst>
      <p:ext uri="{BB962C8B-B14F-4D97-AF65-F5344CB8AC3E}">
        <p14:creationId xmlns:p14="http://schemas.microsoft.com/office/powerpoint/2010/main" val="1718406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27</a:t>
            </a:fld>
            <a:endParaRPr lang="en-US"/>
          </a:p>
        </p:txBody>
      </p:sp>
    </p:spTree>
    <p:extLst>
      <p:ext uri="{BB962C8B-B14F-4D97-AF65-F5344CB8AC3E}">
        <p14:creationId xmlns:p14="http://schemas.microsoft.com/office/powerpoint/2010/main" val="174967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28</a:t>
            </a:fld>
            <a:endParaRPr lang="en-US"/>
          </a:p>
        </p:txBody>
      </p:sp>
    </p:spTree>
    <p:extLst>
      <p:ext uri="{BB962C8B-B14F-4D97-AF65-F5344CB8AC3E}">
        <p14:creationId xmlns:p14="http://schemas.microsoft.com/office/powerpoint/2010/main" val="3874502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29</a:t>
            </a:fld>
            <a:endParaRPr lang="en-US"/>
          </a:p>
        </p:txBody>
      </p:sp>
    </p:spTree>
    <p:extLst>
      <p:ext uri="{BB962C8B-B14F-4D97-AF65-F5344CB8AC3E}">
        <p14:creationId xmlns:p14="http://schemas.microsoft.com/office/powerpoint/2010/main" val="1314050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a:t>
            </a:fld>
            <a:endParaRPr lang="en-US"/>
          </a:p>
        </p:txBody>
      </p:sp>
    </p:spTree>
    <p:extLst>
      <p:ext uri="{BB962C8B-B14F-4D97-AF65-F5344CB8AC3E}">
        <p14:creationId xmlns:p14="http://schemas.microsoft.com/office/powerpoint/2010/main" val="26439880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30</a:t>
            </a:fld>
            <a:endParaRPr lang="en-US"/>
          </a:p>
        </p:txBody>
      </p:sp>
    </p:spTree>
    <p:extLst>
      <p:ext uri="{BB962C8B-B14F-4D97-AF65-F5344CB8AC3E}">
        <p14:creationId xmlns:p14="http://schemas.microsoft.com/office/powerpoint/2010/main" val="1813085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31</a:t>
            </a:fld>
            <a:endParaRPr lang="en-US"/>
          </a:p>
        </p:txBody>
      </p:sp>
    </p:spTree>
    <p:extLst>
      <p:ext uri="{BB962C8B-B14F-4D97-AF65-F5344CB8AC3E}">
        <p14:creationId xmlns:p14="http://schemas.microsoft.com/office/powerpoint/2010/main" val="858645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32</a:t>
            </a:fld>
            <a:endParaRPr lang="en-US"/>
          </a:p>
        </p:txBody>
      </p:sp>
    </p:spTree>
    <p:extLst>
      <p:ext uri="{BB962C8B-B14F-4D97-AF65-F5344CB8AC3E}">
        <p14:creationId xmlns:p14="http://schemas.microsoft.com/office/powerpoint/2010/main" val="22570728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33</a:t>
            </a:fld>
            <a:endParaRPr lang="en-US"/>
          </a:p>
        </p:txBody>
      </p:sp>
    </p:spTree>
    <p:extLst>
      <p:ext uri="{BB962C8B-B14F-4D97-AF65-F5344CB8AC3E}">
        <p14:creationId xmlns:p14="http://schemas.microsoft.com/office/powerpoint/2010/main" val="9798666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34</a:t>
            </a:fld>
            <a:endParaRPr lang="en-US"/>
          </a:p>
        </p:txBody>
      </p:sp>
    </p:spTree>
    <p:extLst>
      <p:ext uri="{BB962C8B-B14F-4D97-AF65-F5344CB8AC3E}">
        <p14:creationId xmlns:p14="http://schemas.microsoft.com/office/powerpoint/2010/main" val="18425037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35</a:t>
            </a:fld>
            <a:endParaRPr lang="en-US"/>
          </a:p>
        </p:txBody>
      </p:sp>
    </p:spTree>
    <p:extLst>
      <p:ext uri="{BB962C8B-B14F-4D97-AF65-F5344CB8AC3E}">
        <p14:creationId xmlns:p14="http://schemas.microsoft.com/office/powerpoint/2010/main" val="19427896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36</a:t>
            </a:fld>
            <a:endParaRPr lang="en-US"/>
          </a:p>
        </p:txBody>
      </p:sp>
    </p:spTree>
    <p:extLst>
      <p:ext uri="{BB962C8B-B14F-4D97-AF65-F5344CB8AC3E}">
        <p14:creationId xmlns:p14="http://schemas.microsoft.com/office/powerpoint/2010/main" val="25068402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37</a:t>
            </a:fld>
            <a:endParaRPr lang="en-US"/>
          </a:p>
        </p:txBody>
      </p:sp>
    </p:spTree>
    <p:extLst>
      <p:ext uri="{BB962C8B-B14F-4D97-AF65-F5344CB8AC3E}">
        <p14:creationId xmlns:p14="http://schemas.microsoft.com/office/powerpoint/2010/main" val="37820068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38</a:t>
            </a:fld>
            <a:endParaRPr lang="en-US"/>
          </a:p>
        </p:txBody>
      </p:sp>
    </p:spTree>
    <p:extLst>
      <p:ext uri="{BB962C8B-B14F-4D97-AF65-F5344CB8AC3E}">
        <p14:creationId xmlns:p14="http://schemas.microsoft.com/office/powerpoint/2010/main" val="28261421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228600" algn="l">
              <a:lnSpc>
                <a:spcPct val="115000"/>
              </a:lnSpc>
              <a:spcBef>
                <a:spcPts val="0"/>
              </a:spcBef>
              <a:spcAft>
                <a:spcPts val="1000"/>
              </a:spcAft>
            </a:pPr>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39</a:t>
            </a:fld>
            <a:endParaRPr lang="en-US"/>
          </a:p>
        </p:txBody>
      </p:sp>
    </p:spTree>
    <p:extLst>
      <p:ext uri="{BB962C8B-B14F-4D97-AF65-F5344CB8AC3E}">
        <p14:creationId xmlns:p14="http://schemas.microsoft.com/office/powerpoint/2010/main" val="2903084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a:t>
            </a:fld>
            <a:endParaRPr lang="en-US"/>
          </a:p>
        </p:txBody>
      </p:sp>
    </p:spTree>
    <p:extLst>
      <p:ext uri="{BB962C8B-B14F-4D97-AF65-F5344CB8AC3E}">
        <p14:creationId xmlns:p14="http://schemas.microsoft.com/office/powerpoint/2010/main" val="21496805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40</a:t>
            </a:fld>
            <a:endParaRPr lang="en-US"/>
          </a:p>
        </p:txBody>
      </p:sp>
    </p:spTree>
    <p:extLst>
      <p:ext uri="{BB962C8B-B14F-4D97-AF65-F5344CB8AC3E}">
        <p14:creationId xmlns:p14="http://schemas.microsoft.com/office/powerpoint/2010/main" val="7428945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41</a:t>
            </a:fld>
            <a:endParaRPr lang="en-US"/>
          </a:p>
        </p:txBody>
      </p:sp>
    </p:spTree>
    <p:extLst>
      <p:ext uri="{BB962C8B-B14F-4D97-AF65-F5344CB8AC3E}">
        <p14:creationId xmlns:p14="http://schemas.microsoft.com/office/powerpoint/2010/main" val="30966931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228600" algn="l">
              <a:lnSpc>
                <a:spcPct val="115000"/>
              </a:lnSpc>
              <a:spcBef>
                <a:spcPts val="0"/>
              </a:spcBef>
              <a:spcAft>
                <a:spcPts val="1000"/>
              </a:spcAft>
            </a:pPr>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42</a:t>
            </a:fld>
            <a:endParaRPr lang="en-US"/>
          </a:p>
        </p:txBody>
      </p:sp>
    </p:spTree>
    <p:extLst>
      <p:ext uri="{BB962C8B-B14F-4D97-AF65-F5344CB8AC3E}">
        <p14:creationId xmlns:p14="http://schemas.microsoft.com/office/powerpoint/2010/main" val="30538591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43</a:t>
            </a:fld>
            <a:endParaRPr lang="en-US"/>
          </a:p>
        </p:txBody>
      </p:sp>
    </p:spTree>
    <p:extLst>
      <p:ext uri="{BB962C8B-B14F-4D97-AF65-F5344CB8AC3E}">
        <p14:creationId xmlns:p14="http://schemas.microsoft.com/office/powerpoint/2010/main" val="26829340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44</a:t>
            </a:fld>
            <a:endParaRPr lang="en-US"/>
          </a:p>
        </p:txBody>
      </p:sp>
    </p:spTree>
    <p:extLst>
      <p:ext uri="{BB962C8B-B14F-4D97-AF65-F5344CB8AC3E}">
        <p14:creationId xmlns:p14="http://schemas.microsoft.com/office/powerpoint/2010/main" val="21918928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45</a:t>
            </a:fld>
            <a:endParaRPr lang="en-US"/>
          </a:p>
        </p:txBody>
      </p:sp>
    </p:spTree>
    <p:extLst>
      <p:ext uri="{BB962C8B-B14F-4D97-AF65-F5344CB8AC3E}">
        <p14:creationId xmlns:p14="http://schemas.microsoft.com/office/powerpoint/2010/main" val="25275415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46</a:t>
            </a:fld>
            <a:endParaRPr lang="en-US"/>
          </a:p>
        </p:txBody>
      </p:sp>
    </p:spTree>
    <p:extLst>
      <p:ext uri="{BB962C8B-B14F-4D97-AF65-F5344CB8AC3E}">
        <p14:creationId xmlns:p14="http://schemas.microsoft.com/office/powerpoint/2010/main" val="4838739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47</a:t>
            </a:fld>
            <a:endParaRPr lang="en-US"/>
          </a:p>
        </p:txBody>
      </p:sp>
    </p:spTree>
    <p:extLst>
      <p:ext uri="{BB962C8B-B14F-4D97-AF65-F5344CB8AC3E}">
        <p14:creationId xmlns:p14="http://schemas.microsoft.com/office/powerpoint/2010/main" val="1640152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48</a:t>
            </a:fld>
            <a:endParaRPr lang="en-US"/>
          </a:p>
        </p:txBody>
      </p:sp>
    </p:spTree>
    <p:extLst>
      <p:ext uri="{BB962C8B-B14F-4D97-AF65-F5344CB8AC3E}">
        <p14:creationId xmlns:p14="http://schemas.microsoft.com/office/powerpoint/2010/main" val="13165100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49</a:t>
            </a:fld>
            <a:endParaRPr lang="en-US"/>
          </a:p>
        </p:txBody>
      </p:sp>
    </p:spTree>
    <p:extLst>
      <p:ext uri="{BB962C8B-B14F-4D97-AF65-F5344CB8AC3E}">
        <p14:creationId xmlns:p14="http://schemas.microsoft.com/office/powerpoint/2010/main" val="714739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a:t>
            </a:fld>
            <a:endParaRPr lang="en-US"/>
          </a:p>
        </p:txBody>
      </p:sp>
    </p:spTree>
    <p:extLst>
      <p:ext uri="{BB962C8B-B14F-4D97-AF65-F5344CB8AC3E}">
        <p14:creationId xmlns:p14="http://schemas.microsoft.com/office/powerpoint/2010/main" val="30848860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50</a:t>
            </a:fld>
            <a:endParaRPr lang="en-US"/>
          </a:p>
        </p:txBody>
      </p:sp>
    </p:spTree>
    <p:extLst>
      <p:ext uri="{BB962C8B-B14F-4D97-AF65-F5344CB8AC3E}">
        <p14:creationId xmlns:p14="http://schemas.microsoft.com/office/powerpoint/2010/main" val="5293344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51</a:t>
            </a:fld>
            <a:endParaRPr lang="en-US"/>
          </a:p>
        </p:txBody>
      </p:sp>
    </p:spTree>
    <p:extLst>
      <p:ext uri="{BB962C8B-B14F-4D97-AF65-F5344CB8AC3E}">
        <p14:creationId xmlns:p14="http://schemas.microsoft.com/office/powerpoint/2010/main" val="28385384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52</a:t>
            </a:fld>
            <a:endParaRPr lang="en-US"/>
          </a:p>
        </p:txBody>
      </p:sp>
    </p:spTree>
    <p:extLst>
      <p:ext uri="{BB962C8B-B14F-4D97-AF65-F5344CB8AC3E}">
        <p14:creationId xmlns:p14="http://schemas.microsoft.com/office/powerpoint/2010/main" val="23881011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53</a:t>
            </a:fld>
            <a:endParaRPr lang="en-US"/>
          </a:p>
        </p:txBody>
      </p:sp>
    </p:spTree>
    <p:extLst>
      <p:ext uri="{BB962C8B-B14F-4D97-AF65-F5344CB8AC3E}">
        <p14:creationId xmlns:p14="http://schemas.microsoft.com/office/powerpoint/2010/main" val="21167247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54</a:t>
            </a:fld>
            <a:endParaRPr lang="en-US"/>
          </a:p>
        </p:txBody>
      </p:sp>
    </p:spTree>
    <p:extLst>
      <p:ext uri="{BB962C8B-B14F-4D97-AF65-F5344CB8AC3E}">
        <p14:creationId xmlns:p14="http://schemas.microsoft.com/office/powerpoint/2010/main" val="35573989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55</a:t>
            </a:fld>
            <a:endParaRPr lang="en-US"/>
          </a:p>
        </p:txBody>
      </p:sp>
    </p:spTree>
    <p:extLst>
      <p:ext uri="{BB962C8B-B14F-4D97-AF65-F5344CB8AC3E}">
        <p14:creationId xmlns:p14="http://schemas.microsoft.com/office/powerpoint/2010/main" val="34735740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56</a:t>
            </a:fld>
            <a:endParaRPr lang="en-US"/>
          </a:p>
        </p:txBody>
      </p:sp>
    </p:spTree>
    <p:extLst>
      <p:ext uri="{BB962C8B-B14F-4D97-AF65-F5344CB8AC3E}">
        <p14:creationId xmlns:p14="http://schemas.microsoft.com/office/powerpoint/2010/main" val="20072061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57</a:t>
            </a:fld>
            <a:endParaRPr lang="en-US"/>
          </a:p>
        </p:txBody>
      </p:sp>
    </p:spTree>
    <p:extLst>
      <p:ext uri="{BB962C8B-B14F-4D97-AF65-F5344CB8AC3E}">
        <p14:creationId xmlns:p14="http://schemas.microsoft.com/office/powerpoint/2010/main" val="16707979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58</a:t>
            </a:fld>
            <a:endParaRPr lang="en-US"/>
          </a:p>
        </p:txBody>
      </p:sp>
    </p:spTree>
    <p:extLst>
      <p:ext uri="{BB962C8B-B14F-4D97-AF65-F5344CB8AC3E}">
        <p14:creationId xmlns:p14="http://schemas.microsoft.com/office/powerpoint/2010/main" val="27780595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3989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6</a:t>
            </a:fld>
            <a:endParaRPr lang="en-US"/>
          </a:p>
        </p:txBody>
      </p:sp>
    </p:spTree>
    <p:extLst>
      <p:ext uri="{BB962C8B-B14F-4D97-AF65-F5344CB8AC3E}">
        <p14:creationId xmlns:p14="http://schemas.microsoft.com/office/powerpoint/2010/main" val="3725724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52779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24830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19037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61492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79141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55421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9219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7</a:t>
            </a:fld>
            <a:endParaRPr lang="en-US"/>
          </a:p>
        </p:txBody>
      </p:sp>
    </p:spTree>
    <p:extLst>
      <p:ext uri="{BB962C8B-B14F-4D97-AF65-F5344CB8AC3E}">
        <p14:creationId xmlns:p14="http://schemas.microsoft.com/office/powerpoint/2010/main" val="4138647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8</a:t>
            </a:fld>
            <a:endParaRPr lang="en-US"/>
          </a:p>
        </p:txBody>
      </p:sp>
    </p:spTree>
    <p:extLst>
      <p:ext uri="{BB962C8B-B14F-4D97-AF65-F5344CB8AC3E}">
        <p14:creationId xmlns:p14="http://schemas.microsoft.com/office/powerpoint/2010/main" val="704004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9</a:t>
            </a:fld>
            <a:endParaRPr lang="en-US"/>
          </a:p>
        </p:txBody>
      </p:sp>
    </p:spTree>
    <p:extLst>
      <p:ext uri="{BB962C8B-B14F-4D97-AF65-F5344CB8AC3E}">
        <p14:creationId xmlns:p14="http://schemas.microsoft.com/office/powerpoint/2010/main" val="4191561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30089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5FEF0AC-57F3-46C3-A067-AF9767D0141E}"/>
              </a:ext>
            </a:extLst>
          </p:cNvPr>
          <p:cNvSpPr/>
          <p:nvPr userDrawn="1"/>
        </p:nvSpPr>
        <p:spPr>
          <a:xfrm>
            <a:off x="982436" y="2008415"/>
            <a:ext cx="7581900" cy="2906486"/>
          </a:xfrm>
          <a:prstGeom prst="rect">
            <a:avLst/>
          </a:prstGeom>
          <a:solidFill>
            <a:srgbClr val="000000">
              <a:alpha val="21176"/>
            </a:srgbClr>
          </a:solidFill>
          <a:ln>
            <a:solidFill>
              <a:srgbClr val="034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xmlns="" id="{8EC4E82F-64D4-4769-BE3C-6E5329F7A79A}"/>
              </a:ext>
            </a:extLst>
          </p:cNvPr>
          <p:cNvSpPr>
            <a:spLocks noGrp="1"/>
          </p:cNvSpPr>
          <p:nvPr>
            <p:ph type="ctrTitle" hasCustomPrompt="1"/>
          </p:nvPr>
        </p:nvSpPr>
        <p:spPr>
          <a:xfrm>
            <a:off x="566057" y="1231220"/>
            <a:ext cx="8599714" cy="2387600"/>
          </a:xfrm>
        </p:spPr>
        <p:txBody>
          <a:bodyPr anchor="b">
            <a:normAutofit/>
          </a:bodyPr>
          <a:lstStyle>
            <a:lvl1pPr algn="ctr">
              <a:defRPr sz="7200" b="1">
                <a:solidFill>
                  <a:srgbClr val="72DB2B"/>
                </a:solidFill>
                <a:latin typeface="Lao UI" panose="020B0502040204020203" pitchFamily="34" charset="0"/>
                <a:cs typeface="Lao UI" panose="020B0502040204020203" pitchFamily="34" charset="0"/>
              </a:defRPr>
            </a:lvl1pPr>
          </a:lstStyle>
          <a:p>
            <a:r>
              <a:rPr lang="en-US" dirty="0"/>
              <a:t>Title</a:t>
            </a:r>
          </a:p>
        </p:txBody>
      </p:sp>
      <p:sp>
        <p:nvSpPr>
          <p:cNvPr id="3" name="Subtitle 2">
            <a:extLst>
              <a:ext uri="{FF2B5EF4-FFF2-40B4-BE49-F238E27FC236}">
                <a16:creationId xmlns:a16="http://schemas.microsoft.com/office/drawing/2014/main" xmlns="" id="{613C1D05-4FCF-4AE8-B4DD-1BA6EC2A1967}"/>
              </a:ext>
            </a:extLst>
          </p:cNvPr>
          <p:cNvSpPr>
            <a:spLocks noGrp="1"/>
          </p:cNvSpPr>
          <p:nvPr>
            <p:ph type="subTitle" idx="1" hasCustomPrompt="1"/>
          </p:nvPr>
        </p:nvSpPr>
        <p:spPr>
          <a:xfrm>
            <a:off x="566057" y="3710895"/>
            <a:ext cx="8599714" cy="1655762"/>
          </a:xfrm>
        </p:spPr>
        <p:txBody>
          <a:bodyPr>
            <a:normAutofit/>
          </a:bodyPr>
          <a:lstStyle>
            <a:lvl1pPr marL="0" indent="0" algn="ctr">
              <a:buNone/>
              <a:defRPr sz="4800" b="1">
                <a:solidFill>
                  <a:schemeClr val="bg1"/>
                </a:solidFill>
                <a:latin typeface="Lao UI" panose="020B0502040204020203" pitchFamily="34" charset="0"/>
                <a:cs typeface="Lao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Tree>
    <p:extLst>
      <p:ext uri="{BB962C8B-B14F-4D97-AF65-F5344CB8AC3E}">
        <p14:creationId xmlns:p14="http://schemas.microsoft.com/office/powerpoint/2010/main" val="418782380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5"/>
            <a:ext cx="11506200" cy="1325563"/>
          </a:xfrm>
        </p:spPr>
        <p:txBody>
          <a:bodyPr>
            <a:normAutofit/>
          </a:bodyPr>
          <a:lstStyle>
            <a:lvl1pPr>
              <a:lnSpc>
                <a:spcPct val="100000"/>
              </a:lnSpc>
              <a:defRPr sz="5000" b="1">
                <a:solidFill>
                  <a:schemeClr val="bg1"/>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useBgFill="1">
        <p:nvSpPr>
          <p:cNvPr id="3" name="Content Placeholder 2"/>
          <p:cNvSpPr>
            <a:spLocks noGrp="1"/>
          </p:cNvSpPr>
          <p:nvPr>
            <p:ph idx="1"/>
          </p:nvPr>
        </p:nvSpPr>
        <p:spPr>
          <a:xfrm>
            <a:off x="272143" y="1597024"/>
            <a:ext cx="11506200" cy="4945289"/>
          </a:xfrm>
        </p:spPr>
        <p:txBody>
          <a:bodyPr/>
          <a:lstStyle>
            <a:lvl1pPr>
              <a:lnSpc>
                <a:spcPct val="100000"/>
              </a:lnSpc>
              <a:defRPr sz="4600" b="1">
                <a:solidFill>
                  <a:srgbClr val="72DB2B"/>
                </a:solidFill>
                <a:latin typeface="Lao UI" panose="020B0502040204020203" pitchFamily="34" charset="0"/>
                <a:cs typeface="Lao UI" panose="020B0502040204020203" pitchFamily="34" charset="0"/>
              </a:defRPr>
            </a:lvl1pPr>
            <a:lvl2pPr>
              <a:lnSpc>
                <a:spcPct val="100000"/>
              </a:lnSpc>
              <a:defRPr sz="4400">
                <a:solidFill>
                  <a:schemeClr val="bg1"/>
                </a:solidFill>
                <a:latin typeface="Lao UI" panose="020B0502040204020203" pitchFamily="34" charset="0"/>
                <a:cs typeface="Lao UI" panose="020B0502040204020203" pitchFamily="34" charset="0"/>
              </a:defRPr>
            </a:lvl2pPr>
            <a:lvl3pPr>
              <a:lnSpc>
                <a:spcPct val="100000"/>
              </a:lnSpc>
              <a:defRPr sz="4200">
                <a:solidFill>
                  <a:schemeClr val="bg1"/>
                </a:solidFill>
                <a:latin typeface="Lao UI" panose="020B0502040204020203" pitchFamily="34" charset="0"/>
                <a:cs typeface="Lao UI" panose="020B0502040204020203" pitchFamily="34" charset="0"/>
              </a:defRPr>
            </a:lvl3pPr>
            <a:lvl4pPr>
              <a:lnSpc>
                <a:spcPct val="100000"/>
              </a:lnSpc>
              <a:defRPr sz="4000">
                <a:solidFill>
                  <a:schemeClr val="bg1"/>
                </a:solidFill>
                <a:latin typeface="Lao UI" panose="020B0502040204020203" pitchFamily="34" charset="0"/>
                <a:cs typeface="Lao UI" panose="020B0502040204020203" pitchFamily="34" charset="0"/>
              </a:defRPr>
            </a:lvl4pPr>
            <a:lvl5pPr>
              <a:lnSpc>
                <a:spcPct val="100000"/>
              </a:lnSpc>
              <a:defRPr sz="380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2312145"/>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5400" b="1">
                <a:solidFill>
                  <a:schemeClr val="bg1"/>
                </a:solidFill>
                <a:latin typeface="Lao UI" panose="020B0502040204020203" pitchFamily="34" charset="0"/>
                <a:cs typeface="Lao UI" panose="020B0502040204020203" pitchFamily="34" charset="0"/>
              </a:defRPr>
            </a:lvl1pPr>
          </a:lstStyle>
          <a:p>
            <a:r>
              <a:rPr lang="en-US" dirty="0"/>
              <a:t>Title</a:t>
            </a:r>
          </a:p>
        </p:txBody>
      </p:sp>
      <p:sp>
        <p:nvSpPr>
          <p:cNvPr id="3" name="Content Placeholder 2"/>
          <p:cNvSpPr>
            <a:spLocks noGrp="1"/>
          </p:cNvSpPr>
          <p:nvPr>
            <p:ph sz="half" idx="1"/>
          </p:nvPr>
        </p:nvSpPr>
        <p:spPr>
          <a:xfrm>
            <a:off x="838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33A01C-E34D-4C3C-8E2D-FB95F254D7DE}" type="datetimeFigureOut">
              <a:rPr lang="en-US" smtClean="0">
                <a:solidFill>
                  <a:prstClr val="black">
                    <a:tint val="75000"/>
                  </a:prstClr>
                </a:solidFill>
              </a:rPr>
              <a:pPr/>
              <a:t>10/10/2023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2634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10/10/2023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3A01C-E34D-4C3C-8E2D-FB95F254D7DE}" type="datetimeFigureOut">
              <a:rPr lang="en-US" smtClean="0">
                <a:solidFill>
                  <a:prstClr val="black">
                    <a:tint val="75000"/>
                  </a:prstClr>
                </a:solidFill>
              </a:rPr>
              <a:pPr/>
              <a:t>10/10/2023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424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A black background with white text&#10;&#10;Description automatically generated">
            <a:extLst>
              <a:ext uri="{FF2B5EF4-FFF2-40B4-BE49-F238E27FC236}">
                <a16:creationId xmlns:a16="http://schemas.microsoft.com/office/drawing/2014/main" xmlns="" id="{16391993-C4D8-BA8D-0F3D-C97B1CF312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63" t="3809" r="2742" b="12397"/>
          <a:stretch/>
        </p:blipFill>
        <p:spPr>
          <a:xfrm>
            <a:off x="152400" y="5029200"/>
            <a:ext cx="7538284" cy="1676400"/>
          </a:xfrm>
          <a:prstGeom prst="rect">
            <a:avLst/>
          </a:prstGeom>
        </p:spPr>
      </p:pic>
    </p:spTree>
    <p:extLst>
      <p:ext uri="{BB962C8B-B14F-4D97-AF65-F5344CB8AC3E}">
        <p14:creationId xmlns:p14="http://schemas.microsoft.com/office/powerpoint/2010/main" val="251865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5632311"/>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18:8) Saul was very angry, and this refrain displeased him greatly.</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“They have credited David with tens of thousands,” he thought, “but me with only thousands. What more can he get but the kingdom?”</a:t>
            </a:r>
          </a:p>
          <a:p>
            <a:r>
              <a:rPr lang="en-US" sz="40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9 </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And from that time on Saul kept a close eye on David.</a:t>
            </a:r>
          </a:p>
        </p:txBody>
      </p:sp>
      <p:sp>
        <p:nvSpPr>
          <p:cNvPr id="2" name="Rectangle 1">
            <a:extLst>
              <a:ext uri="{FF2B5EF4-FFF2-40B4-BE49-F238E27FC236}">
                <a16:creationId xmlns:a16="http://schemas.microsoft.com/office/drawing/2014/main" xmlns="" id="{34D2470B-B147-1E62-AA71-70006B7BC82B}"/>
              </a:ext>
            </a:extLst>
          </p:cNvPr>
          <p:cNvSpPr/>
          <p:nvPr/>
        </p:nvSpPr>
        <p:spPr>
          <a:xfrm>
            <a:off x="0" y="6019800"/>
            <a:ext cx="12192000" cy="8382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Saul’s plan? </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 David himself.</a:t>
            </a:r>
          </a:p>
        </p:txBody>
      </p:sp>
      <p:sp>
        <p:nvSpPr>
          <p:cNvPr id="3" name="Rounded Rectangle 2">
            <a:extLst>
              <a:ext uri="{FF2B5EF4-FFF2-40B4-BE49-F238E27FC236}">
                <a16:creationId xmlns:a16="http://schemas.microsoft.com/office/drawing/2014/main" xmlns="" id="{CF4A3D1D-C7E7-C133-39D1-CDC9B64C7997}"/>
              </a:ext>
            </a:extLst>
          </p:cNvPr>
          <p:cNvSpPr/>
          <p:nvPr/>
        </p:nvSpPr>
        <p:spPr>
          <a:xfrm>
            <a:off x="4114800" y="5088385"/>
            <a:ext cx="3581400" cy="6858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Samuel 15:26-28</a:t>
            </a:r>
          </a:p>
        </p:txBody>
      </p:sp>
    </p:spTree>
    <p:extLst>
      <p:ext uri="{BB962C8B-B14F-4D97-AF65-F5344CB8AC3E}">
        <p14:creationId xmlns:p14="http://schemas.microsoft.com/office/powerpoint/2010/main" val="10120807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1938992"/>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18:10) The next day an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evil spirit from God came forcefully on Saul.</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2" name="Rectangle 1">
            <a:extLst>
              <a:ext uri="{FF2B5EF4-FFF2-40B4-BE49-F238E27FC236}">
                <a16:creationId xmlns:a16="http://schemas.microsoft.com/office/drawing/2014/main" xmlns="" id="{34C645EB-A76D-C8A0-B0E8-E7694ACF631F}"/>
              </a:ext>
            </a:extLst>
          </p:cNvPr>
          <p:cNvSpPr/>
          <p:nvPr/>
        </p:nvSpPr>
        <p:spPr>
          <a:xfrm>
            <a:off x="0" y="6019800"/>
            <a:ext cx="12192000" cy="8382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Saul’s plan? </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 David himself.</a:t>
            </a:r>
          </a:p>
        </p:txBody>
      </p:sp>
      <p:sp>
        <p:nvSpPr>
          <p:cNvPr id="3" name="Rounded Rectangle 2">
            <a:extLst>
              <a:ext uri="{FF2B5EF4-FFF2-40B4-BE49-F238E27FC236}">
                <a16:creationId xmlns:a16="http://schemas.microsoft.com/office/drawing/2014/main" xmlns="" id="{82C23438-999A-AB5D-8C7B-41101B0F9336}"/>
              </a:ext>
            </a:extLst>
          </p:cNvPr>
          <p:cNvSpPr/>
          <p:nvPr/>
        </p:nvSpPr>
        <p:spPr>
          <a:xfrm>
            <a:off x="7239000" y="1170008"/>
            <a:ext cx="2971800" cy="6858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Samuel 15:23</a:t>
            </a:r>
          </a:p>
        </p:txBody>
      </p:sp>
    </p:spTree>
    <p:extLst>
      <p:ext uri="{BB962C8B-B14F-4D97-AF65-F5344CB8AC3E}">
        <p14:creationId xmlns:p14="http://schemas.microsoft.com/office/powerpoint/2010/main" val="30062021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584775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18:10) </a:t>
            </a:r>
            <a:r>
              <a:rPr lang="en-US" sz="4000" b="1" spc="-150" dirty="0">
                <a:solidFill>
                  <a:srgbClr val="A3846D"/>
                </a:solidFill>
                <a:effectLst>
                  <a:outerShdw blurRad="38100" dist="38100" dir="2700000" algn="tl">
                    <a:srgbClr val="000000">
                      <a:alpha val="43137"/>
                    </a:srgbClr>
                  </a:outerShdw>
                </a:effectLst>
                <a:latin typeface="Times New Roman" pitchFamily="18" charset="0"/>
                <a:cs typeface="Times New Roman" pitchFamily="18" charset="0"/>
              </a:rPr>
              <a:t>The next day an evil spirit from God came forcefully on Saul.</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He was prophesying in his house, while David was playing the lyre, as he usually did.</a:t>
            </a:r>
          </a:p>
          <a:p>
            <a:r>
              <a:rPr lang="en-US" sz="40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11</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Saul had a spear in his hand and he hurled it, saying to himself,</a:t>
            </a:r>
          </a:p>
          <a:p>
            <a:r>
              <a:rPr lang="en-US" sz="54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“I’ll pin David to the wall!”</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But David eluded him twice.</a:t>
            </a:r>
          </a:p>
        </p:txBody>
      </p:sp>
      <p:sp>
        <p:nvSpPr>
          <p:cNvPr id="2" name="Rectangle 1">
            <a:extLst>
              <a:ext uri="{FF2B5EF4-FFF2-40B4-BE49-F238E27FC236}">
                <a16:creationId xmlns:a16="http://schemas.microsoft.com/office/drawing/2014/main" xmlns="" id="{34C645EB-A76D-C8A0-B0E8-E7694ACF631F}"/>
              </a:ext>
            </a:extLst>
          </p:cNvPr>
          <p:cNvSpPr/>
          <p:nvPr/>
        </p:nvSpPr>
        <p:spPr>
          <a:xfrm>
            <a:off x="0" y="6019800"/>
            <a:ext cx="12192000" cy="8382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Saul’s plan? </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 David himself.</a:t>
            </a:r>
          </a:p>
        </p:txBody>
      </p:sp>
    </p:spTree>
    <p:extLst>
      <p:ext uri="{BB962C8B-B14F-4D97-AF65-F5344CB8AC3E}">
        <p14:creationId xmlns:p14="http://schemas.microsoft.com/office/powerpoint/2010/main" val="10569120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1938992"/>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18:12) Saul was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afraid</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of David, because the Lord was with David but had departed from Saul.</a:t>
            </a:r>
          </a:p>
        </p:txBody>
      </p:sp>
      <p:sp>
        <p:nvSpPr>
          <p:cNvPr id="2" name="Rectangle 1">
            <a:extLst>
              <a:ext uri="{FF2B5EF4-FFF2-40B4-BE49-F238E27FC236}">
                <a16:creationId xmlns:a16="http://schemas.microsoft.com/office/drawing/2014/main" xmlns="" id="{1E09E764-B611-3FFE-B91D-22346BD5514F}"/>
              </a:ext>
            </a:extLst>
          </p:cNvPr>
          <p:cNvSpPr/>
          <p:nvPr/>
        </p:nvSpPr>
        <p:spPr>
          <a:xfrm>
            <a:off x="0" y="6019800"/>
            <a:ext cx="12192000" cy="8382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Saul’s plan? </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 David himself.</a:t>
            </a:r>
          </a:p>
        </p:txBody>
      </p:sp>
    </p:spTree>
    <p:extLst>
      <p:ext uri="{BB962C8B-B14F-4D97-AF65-F5344CB8AC3E}">
        <p14:creationId xmlns:p14="http://schemas.microsoft.com/office/powerpoint/2010/main" val="4110913106"/>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255454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18:13) So he sent David away from him and gave him command over a thousand men, and David led the troops in their campaigns.</a:t>
            </a:r>
          </a:p>
        </p:txBody>
      </p:sp>
      <p:sp>
        <p:nvSpPr>
          <p:cNvPr id="3" name="Rectangle 2">
            <a:extLst>
              <a:ext uri="{FF2B5EF4-FFF2-40B4-BE49-F238E27FC236}">
                <a16:creationId xmlns:a16="http://schemas.microsoft.com/office/drawing/2014/main" xmlns="" id="{8AB48FAB-3039-238F-1B0D-F5F9253647EE}"/>
              </a:ext>
            </a:extLst>
          </p:cNvPr>
          <p:cNvSpPr/>
          <p:nvPr/>
        </p:nvSpPr>
        <p:spPr>
          <a:xfrm>
            <a:off x="0" y="6019800"/>
            <a:ext cx="12192000" cy="8382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8174344"/>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5016758"/>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18:14) But in everything he did he had great success,</a:t>
            </a:r>
          </a:p>
          <a:p>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because the Lord was with him.</a:t>
            </a:r>
          </a:p>
          <a:p>
            <a:r>
              <a:rPr lang="en-US" sz="40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15 </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When Saul saw how successful he was,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he was afraid of him</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16 </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All Israel and Judah loved David, because he led them in their campaigns.</a:t>
            </a:r>
          </a:p>
        </p:txBody>
      </p:sp>
      <p:sp>
        <p:nvSpPr>
          <p:cNvPr id="2" name="Rectangle 1">
            <a:extLst>
              <a:ext uri="{FF2B5EF4-FFF2-40B4-BE49-F238E27FC236}">
                <a16:creationId xmlns:a16="http://schemas.microsoft.com/office/drawing/2014/main" xmlns="" id="{13931E2A-6488-D606-F3C2-8D5156DD0FF6}"/>
              </a:ext>
            </a:extLst>
          </p:cNvPr>
          <p:cNvSpPr/>
          <p:nvPr/>
        </p:nvSpPr>
        <p:spPr>
          <a:xfrm>
            <a:off x="0" y="6019800"/>
            <a:ext cx="12192000" cy="8382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08935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5232202"/>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18:17) Saul said to David,</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“Here is my older daughter Merab. I will give her to you in marriage if you serve me bravely and fight the battles of the Lord.”</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For Saul said to himself,</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“I will not raise a hand against him.</a:t>
            </a:r>
          </a:p>
          <a:p>
            <a:r>
              <a:rPr lang="en-US" sz="54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Let the Philistines do that!”</a:t>
            </a:r>
          </a:p>
        </p:txBody>
      </p:sp>
      <p:sp>
        <p:nvSpPr>
          <p:cNvPr id="2" name="Rectangle 1">
            <a:extLst>
              <a:ext uri="{FF2B5EF4-FFF2-40B4-BE49-F238E27FC236}">
                <a16:creationId xmlns:a16="http://schemas.microsoft.com/office/drawing/2014/main" xmlns="" id="{BBE8DB46-0581-A685-B28D-381AF1DDAE7F}"/>
              </a:ext>
            </a:extLst>
          </p:cNvPr>
          <p:cNvSpPr/>
          <p:nvPr/>
        </p:nvSpPr>
        <p:spPr>
          <a:xfrm>
            <a:off x="0" y="6019800"/>
            <a:ext cx="12192000" cy="8382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Saul’s plan? </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 David indirectly with his </a:t>
            </a:r>
            <a:r>
              <a:rPr lang="en-US" sz="4000" b="1" i="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first daughter</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2228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left)">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left)">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5016758"/>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18:18) But David said to Saul,</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“Who am I, and what is my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family</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or my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clan</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in Israel, that I should become the king’s son-in-law?”</a:t>
            </a:r>
          </a:p>
          <a:p>
            <a:r>
              <a:rPr lang="en-US" sz="40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19 </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So when the time came for Merab, Saul’s daughter, to be given to David, she was given in marriage to Adriel of </a:t>
            </a:r>
            <a:r>
              <a:rPr lang="en-US" sz="4000" b="1" spc="-150"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Meholah</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 name="Rectangle 1">
            <a:extLst>
              <a:ext uri="{FF2B5EF4-FFF2-40B4-BE49-F238E27FC236}">
                <a16:creationId xmlns:a16="http://schemas.microsoft.com/office/drawing/2014/main" xmlns="" id="{1F7EC751-CE08-49C6-F40C-AE4DABED917E}"/>
              </a:ext>
            </a:extLst>
          </p:cNvPr>
          <p:cNvSpPr/>
          <p:nvPr/>
        </p:nvSpPr>
        <p:spPr>
          <a:xfrm>
            <a:off x="0" y="6019800"/>
            <a:ext cx="12192000" cy="8382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Saul’s plan? </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 David indirectly with his </a:t>
            </a:r>
            <a:r>
              <a:rPr lang="en-US" sz="4000" b="1" i="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first daughter</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1122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255454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18:20) Now Saul’s daughter Michal was in love with David, and when they told Saul about it, he was pleased.</a:t>
            </a:r>
          </a:p>
        </p:txBody>
      </p:sp>
      <p:sp>
        <p:nvSpPr>
          <p:cNvPr id="2" name="Rectangle 1">
            <a:extLst>
              <a:ext uri="{FF2B5EF4-FFF2-40B4-BE49-F238E27FC236}">
                <a16:creationId xmlns:a16="http://schemas.microsoft.com/office/drawing/2014/main" xmlns="" id="{FB8AC375-AC3B-491A-B3A8-1643157DCF21}"/>
              </a:ext>
            </a:extLst>
          </p:cNvPr>
          <p:cNvSpPr/>
          <p:nvPr/>
        </p:nvSpPr>
        <p:spPr>
          <a:xfrm>
            <a:off x="0" y="6019800"/>
            <a:ext cx="12192000" cy="8382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Saul’s plan? </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 David indirectly with his </a:t>
            </a:r>
            <a:r>
              <a:rPr lang="en-US" sz="4000" b="1" i="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second daughter</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6409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255454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18:21)“I will give her to him,” he thought, “so that she may be a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snare</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to him and so that the hand of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 Philistines may be against him</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 name="Rectangle 1">
            <a:extLst>
              <a:ext uri="{FF2B5EF4-FFF2-40B4-BE49-F238E27FC236}">
                <a16:creationId xmlns:a16="http://schemas.microsoft.com/office/drawing/2014/main" xmlns="" id="{FB8AC375-AC3B-491A-B3A8-1643157DCF21}"/>
              </a:ext>
            </a:extLst>
          </p:cNvPr>
          <p:cNvSpPr/>
          <p:nvPr/>
        </p:nvSpPr>
        <p:spPr>
          <a:xfrm>
            <a:off x="0" y="6019800"/>
            <a:ext cx="12192000" cy="8382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Saul’s plan? </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 David indirectly with his </a:t>
            </a:r>
            <a:r>
              <a:rPr lang="en-US" sz="4000" b="1" i="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second daughter</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75804545"/>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6186309"/>
          </a:xfrm>
          <a:prstGeom prst="rect">
            <a:avLst/>
          </a:prstGeom>
          <a:noFill/>
        </p:spPr>
        <p:txBody>
          <a:bodyPr wrap="square" rtlCol="0">
            <a:spAutoFit/>
          </a:bodyPr>
          <a:lstStyle/>
          <a:p>
            <a:r>
              <a:rPr lang="en-US" sz="6000" b="1" spc="-150" dirty="0">
                <a:solidFill>
                  <a:srgbClr val="BDB79F"/>
                </a:solidFill>
                <a:effectLst>
                  <a:outerShdw blurRad="38100" dist="38100" dir="2700000" algn="tl">
                    <a:srgbClr val="000000">
                      <a:alpha val="43137"/>
                    </a:srgbClr>
                  </a:outerShdw>
                </a:effectLst>
                <a:latin typeface="Times New Roman" pitchFamily="18" charset="0"/>
                <a:cs typeface="Times New Roman" pitchFamily="18" charset="0"/>
              </a:rPr>
              <a:t>Questions to Consider</a:t>
            </a:r>
          </a:p>
          <a:p>
            <a:pPr marL="685800" indent="-685800">
              <a:buFont typeface="Wingdings" panose="05000000000000000000" pitchFamily="2" charset="2"/>
              <a:buChar char="ü"/>
            </a:pPr>
            <a:r>
              <a:rPr lang="en-US" sz="48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How do we make friendships really work?</a:t>
            </a:r>
          </a:p>
          <a:p>
            <a:pPr marL="685800" indent="-685800">
              <a:buFont typeface="Wingdings" panose="05000000000000000000" pitchFamily="2" charset="2"/>
              <a:buChar char="ü"/>
            </a:pPr>
            <a:r>
              <a:rPr lang="en-US" sz="48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Why have my friendships been on life-support for a long time now?</a:t>
            </a:r>
          </a:p>
          <a:p>
            <a:pPr marL="685800" indent="-685800">
              <a:buFont typeface="Wingdings" panose="05000000000000000000" pitchFamily="2" charset="2"/>
              <a:buChar char="ü"/>
            </a:pPr>
            <a:r>
              <a:rPr lang="en-US" sz="48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How exactly does God play a role in relationships?</a:t>
            </a:r>
          </a:p>
        </p:txBody>
      </p:sp>
    </p:spTree>
    <p:extLst>
      <p:ext uri="{BB962C8B-B14F-4D97-AF65-F5344CB8AC3E}">
        <p14:creationId xmlns:p14="http://schemas.microsoft.com/office/powerpoint/2010/main" val="1599422367"/>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440120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18:21)“I will give her to him,” he thought, “so that she may be a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snare</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to him and so that the hand of the Philistines may be against him.”</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So Saul said to David, “Now you have a second opportunity to become my son-in-law.”</a:t>
            </a:r>
          </a:p>
        </p:txBody>
      </p:sp>
      <p:sp>
        <p:nvSpPr>
          <p:cNvPr id="2" name="Rectangle 1">
            <a:extLst>
              <a:ext uri="{FF2B5EF4-FFF2-40B4-BE49-F238E27FC236}">
                <a16:creationId xmlns:a16="http://schemas.microsoft.com/office/drawing/2014/main" xmlns="" id="{FB8AC375-AC3B-491A-B3A8-1643157DCF21}"/>
              </a:ext>
            </a:extLst>
          </p:cNvPr>
          <p:cNvSpPr/>
          <p:nvPr/>
        </p:nvSpPr>
        <p:spPr>
          <a:xfrm>
            <a:off x="0" y="6019800"/>
            <a:ext cx="12192000" cy="8382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Saul’s plan? </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 David indirectly with his </a:t>
            </a:r>
            <a:r>
              <a:rPr lang="en-US" sz="4000" b="1" i="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second daughter</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6096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3170099"/>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18:22) Then Saul ordered his attendants: “Speak to David privately and say, ‘Look, the king likes you, and his attendants all love you; now become his son-in-law.’”</a:t>
            </a:r>
          </a:p>
        </p:txBody>
      </p:sp>
      <p:sp>
        <p:nvSpPr>
          <p:cNvPr id="2" name="Rectangle 1">
            <a:extLst>
              <a:ext uri="{FF2B5EF4-FFF2-40B4-BE49-F238E27FC236}">
                <a16:creationId xmlns:a16="http://schemas.microsoft.com/office/drawing/2014/main" xmlns="" id="{A774D175-B08D-87E2-D144-6EE225854C21}"/>
              </a:ext>
            </a:extLst>
          </p:cNvPr>
          <p:cNvSpPr/>
          <p:nvPr/>
        </p:nvSpPr>
        <p:spPr>
          <a:xfrm>
            <a:off x="0" y="6019800"/>
            <a:ext cx="12192000" cy="8382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Saul’s plan? </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 David indirectly with his </a:t>
            </a:r>
            <a:r>
              <a:rPr lang="en-US" sz="4000" b="1" i="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second daughter</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88980993"/>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255454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18:23) But David said,</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“Do you think it is a small matter to become the king’s son-in-law? I’m only a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poor man</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and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little known</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 name="Rectangle 1">
            <a:extLst>
              <a:ext uri="{FF2B5EF4-FFF2-40B4-BE49-F238E27FC236}">
                <a16:creationId xmlns:a16="http://schemas.microsoft.com/office/drawing/2014/main" xmlns="" id="{A774D175-B08D-87E2-D144-6EE225854C21}"/>
              </a:ext>
            </a:extLst>
          </p:cNvPr>
          <p:cNvSpPr/>
          <p:nvPr/>
        </p:nvSpPr>
        <p:spPr>
          <a:xfrm>
            <a:off x="0" y="6019800"/>
            <a:ext cx="12192000" cy="8382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Saul’s plan? </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 David indirectly with his </a:t>
            </a:r>
            <a:r>
              <a:rPr lang="en-US" sz="4000" b="1" i="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second daughter</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493455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452431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18:25) Saul replied, “Say to David, ‘The king wants no other price for the bride</a:t>
            </a:r>
          </a:p>
          <a:p>
            <a:r>
              <a:rPr lang="en-US" sz="48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than </a:t>
            </a:r>
            <a:r>
              <a:rPr lang="en-US" sz="48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100 Philistine foreskins</a:t>
            </a:r>
            <a:r>
              <a:rPr lang="en-US" sz="48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to take revenge on his enemies.’”</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Saul’s plan was to have David fall by the hands of the Philistines.</a:t>
            </a:r>
          </a:p>
        </p:txBody>
      </p:sp>
      <p:sp>
        <p:nvSpPr>
          <p:cNvPr id="2" name="Rectangle 1">
            <a:extLst>
              <a:ext uri="{FF2B5EF4-FFF2-40B4-BE49-F238E27FC236}">
                <a16:creationId xmlns:a16="http://schemas.microsoft.com/office/drawing/2014/main" xmlns="" id="{90349706-9407-8F96-20C8-2FF4AFF40A02}"/>
              </a:ext>
            </a:extLst>
          </p:cNvPr>
          <p:cNvSpPr/>
          <p:nvPr/>
        </p:nvSpPr>
        <p:spPr>
          <a:xfrm>
            <a:off x="0" y="6019800"/>
            <a:ext cx="12192000" cy="8382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Saul’s plan? </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 David indirectly with his </a:t>
            </a:r>
            <a:r>
              <a:rPr lang="en-US" sz="4000" b="1" i="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second daughter</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498480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wipe(left)">
                                      <p:cBhvr>
                                        <p:cTn id="1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255454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18:26) When the attendants told David these things, David was pleased to become the king’s son-in-law.</a:t>
            </a:r>
          </a:p>
        </p:txBody>
      </p:sp>
      <p:sp>
        <p:nvSpPr>
          <p:cNvPr id="2" name="Rectangle 1">
            <a:extLst>
              <a:ext uri="{FF2B5EF4-FFF2-40B4-BE49-F238E27FC236}">
                <a16:creationId xmlns:a16="http://schemas.microsoft.com/office/drawing/2014/main" xmlns="" id="{344C9E54-2D47-DF39-2F06-71F62C0AC2F6}"/>
              </a:ext>
            </a:extLst>
          </p:cNvPr>
          <p:cNvSpPr/>
          <p:nvPr/>
        </p:nvSpPr>
        <p:spPr>
          <a:xfrm>
            <a:off x="0" y="6019800"/>
            <a:ext cx="12192000" cy="8382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Saul’s plan? </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 David indirectly with his </a:t>
            </a:r>
            <a:r>
              <a:rPr lang="en-US" sz="4000" b="1" i="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second daughter</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97569865"/>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3600986"/>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18:27) So before the allotted time elapsed, David took his men with him and went out and killed</a:t>
            </a:r>
          </a:p>
          <a:p>
            <a:r>
              <a:rPr lang="en-US" sz="54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200 Philistines</a:t>
            </a:r>
            <a:r>
              <a:rPr lang="en-US" sz="54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and brought back their foreskins.</a:t>
            </a:r>
          </a:p>
        </p:txBody>
      </p:sp>
      <p:sp>
        <p:nvSpPr>
          <p:cNvPr id="2" name="Rectangle 1">
            <a:extLst>
              <a:ext uri="{FF2B5EF4-FFF2-40B4-BE49-F238E27FC236}">
                <a16:creationId xmlns:a16="http://schemas.microsoft.com/office/drawing/2014/main" xmlns="" id="{344C9E54-2D47-DF39-2F06-71F62C0AC2F6}"/>
              </a:ext>
            </a:extLst>
          </p:cNvPr>
          <p:cNvSpPr/>
          <p:nvPr/>
        </p:nvSpPr>
        <p:spPr>
          <a:xfrm>
            <a:off x="0" y="6019800"/>
            <a:ext cx="12192000" cy="8382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Saul’s plan? </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 David indirectly with his </a:t>
            </a:r>
            <a:r>
              <a:rPr lang="en-US" sz="4000" b="1" i="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second daughter</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171792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3170099"/>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18:27) They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counted out the full number</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to the king so that David might become the king’s son-in-law.</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Then Saul gave him his daughter Michal in marriage.</a:t>
            </a:r>
          </a:p>
        </p:txBody>
      </p:sp>
      <p:sp>
        <p:nvSpPr>
          <p:cNvPr id="2" name="Rectangle 1">
            <a:extLst>
              <a:ext uri="{FF2B5EF4-FFF2-40B4-BE49-F238E27FC236}">
                <a16:creationId xmlns:a16="http://schemas.microsoft.com/office/drawing/2014/main" xmlns="" id="{344C9E54-2D47-DF39-2F06-71F62C0AC2F6}"/>
              </a:ext>
            </a:extLst>
          </p:cNvPr>
          <p:cNvSpPr/>
          <p:nvPr/>
        </p:nvSpPr>
        <p:spPr>
          <a:xfrm>
            <a:off x="0" y="6019800"/>
            <a:ext cx="12192000" cy="8382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Saul’s plan? </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 David indirectly with his </a:t>
            </a:r>
            <a:r>
              <a:rPr lang="en-US" sz="4000" b="1" i="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second daughter</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36465601"/>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3785652"/>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18:28) When Saul realized that the Lord was with David and that his daughter Michal loved David,</a:t>
            </a:r>
          </a:p>
          <a:p>
            <a:r>
              <a:rPr lang="en-US" sz="40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29</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Saul became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still more afraid</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of him, and he remained his enemy the rest of his days.</a:t>
            </a:r>
          </a:p>
        </p:txBody>
      </p:sp>
      <p:sp>
        <p:nvSpPr>
          <p:cNvPr id="2" name="Rectangle 1">
            <a:extLst>
              <a:ext uri="{FF2B5EF4-FFF2-40B4-BE49-F238E27FC236}">
                <a16:creationId xmlns:a16="http://schemas.microsoft.com/office/drawing/2014/main" xmlns="" id="{AA87F1C7-4BFA-2BEB-E809-E5F209015A6D}"/>
              </a:ext>
            </a:extLst>
          </p:cNvPr>
          <p:cNvSpPr/>
          <p:nvPr/>
        </p:nvSpPr>
        <p:spPr>
          <a:xfrm>
            <a:off x="0" y="6019800"/>
            <a:ext cx="12192000" cy="8382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Saul’s plan? </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 David indirectly with his </a:t>
            </a:r>
            <a:r>
              <a:rPr lang="en-US" sz="4000" b="1" i="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second daughter</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564268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3785652"/>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18:30) The Philistine commanders continued to go out to battle, and as often as they did, David met with more success than the rest of Saul’s officers, and his name became well known.</a:t>
            </a:r>
          </a:p>
        </p:txBody>
      </p:sp>
      <p:sp>
        <p:nvSpPr>
          <p:cNvPr id="2" name="Rectangle 1">
            <a:extLst>
              <a:ext uri="{FF2B5EF4-FFF2-40B4-BE49-F238E27FC236}">
                <a16:creationId xmlns:a16="http://schemas.microsoft.com/office/drawing/2014/main" xmlns="" id="{BA5EDE28-B9B4-3161-35DD-042EC35CE003}"/>
              </a:ext>
            </a:extLst>
          </p:cNvPr>
          <p:cNvSpPr/>
          <p:nvPr/>
        </p:nvSpPr>
        <p:spPr>
          <a:xfrm>
            <a:off x="0" y="6019800"/>
            <a:ext cx="12192000" cy="8382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Saul’s plan? </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 David indirectly with his </a:t>
            </a:r>
            <a:r>
              <a:rPr lang="en-US" sz="4000" b="1" i="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second daughter</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0534634"/>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1938992"/>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19:1) Saul told his son Jonathan and all the attendants to kill David.</a:t>
            </a:r>
          </a:p>
        </p:txBody>
      </p:sp>
      <p:sp>
        <p:nvSpPr>
          <p:cNvPr id="3" name="Rectangle 2">
            <a:extLst>
              <a:ext uri="{FF2B5EF4-FFF2-40B4-BE49-F238E27FC236}">
                <a16:creationId xmlns:a16="http://schemas.microsoft.com/office/drawing/2014/main" xmlns="" id="{426AE130-2793-841A-3C00-AF79F62CEB01}"/>
              </a:ext>
            </a:extLst>
          </p:cNvPr>
          <p:cNvSpPr/>
          <p:nvPr/>
        </p:nvSpPr>
        <p:spPr>
          <a:xfrm>
            <a:off x="0" y="6019800"/>
            <a:ext cx="12192000" cy="8382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Saul’s plan? </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 David by sending his son, Jonathan.</a:t>
            </a:r>
          </a:p>
        </p:txBody>
      </p:sp>
    </p:spTree>
    <p:extLst>
      <p:ext uri="{BB962C8B-B14F-4D97-AF65-F5344CB8AC3E}">
        <p14:creationId xmlns:p14="http://schemas.microsoft.com/office/powerpoint/2010/main" val="248593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255454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18:1) After David had finished talking with Saul, Jonathan became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one in spirit</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with David,</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and he loved him as himself.</a:t>
            </a:r>
          </a:p>
        </p:txBody>
      </p:sp>
      <p:sp>
        <p:nvSpPr>
          <p:cNvPr id="2" name="Rounded Rectangle 2">
            <a:extLst>
              <a:ext uri="{FF2B5EF4-FFF2-40B4-BE49-F238E27FC236}">
                <a16:creationId xmlns:a16="http://schemas.microsoft.com/office/drawing/2014/main" xmlns="" id="{FE9D0801-734E-9AF6-A3D3-0ED2F90AB186}"/>
              </a:ext>
            </a:extLst>
          </p:cNvPr>
          <p:cNvSpPr/>
          <p:nvPr/>
        </p:nvSpPr>
        <p:spPr>
          <a:xfrm>
            <a:off x="381000" y="2743200"/>
            <a:ext cx="7475220" cy="310654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en-US" sz="4800" b="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“One in spirit”</a:t>
            </a:r>
          </a:p>
          <a:p>
            <a:pPr marL="463550" lvl="0">
              <a:defRPr/>
            </a:pPr>
            <a:r>
              <a:rPr lang="en-US" sz="2800" b="1" i="1" spc="-150" dirty="0" err="1">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nep̱eš</a:t>
            </a:r>
            <a:r>
              <a:rPr lang="en-US" sz="2800" b="1" i="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spc="-150" dirty="0" err="1">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niqšerāh</a:t>
            </a:r>
            <a:r>
              <a:rPr lang="en-US" sz="2800" b="1" i="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spc="-150" dirty="0" err="1">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benep̱eš</a:t>
            </a:r>
            <a:endParaRPr lang="en-US" sz="4000" b="1" i="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28600" lvl="0">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similar expression is used for Jacob’s love for his son Benjamin.</a:t>
            </a:r>
          </a:p>
          <a:p>
            <a:pPr marL="463550" lvl="0">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Genesis 44:30</a:t>
            </a:r>
          </a:p>
        </p:txBody>
      </p:sp>
    </p:spTree>
    <p:extLst>
      <p:ext uri="{BB962C8B-B14F-4D97-AF65-F5344CB8AC3E}">
        <p14:creationId xmlns:p14="http://schemas.microsoft.com/office/powerpoint/2010/main" val="410787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440120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19:4) But Jonathan spoke well of David to Saul his father and said to him,</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“Let not the king do wrong to his servant David. He has not wronged you, and what he has done has benefited you greatly.”</a:t>
            </a:r>
          </a:p>
        </p:txBody>
      </p:sp>
      <p:sp>
        <p:nvSpPr>
          <p:cNvPr id="3" name="Rectangle 2">
            <a:extLst>
              <a:ext uri="{FF2B5EF4-FFF2-40B4-BE49-F238E27FC236}">
                <a16:creationId xmlns:a16="http://schemas.microsoft.com/office/drawing/2014/main" xmlns="" id="{4FEF3662-4862-A8C6-DBF7-46804D440D00}"/>
              </a:ext>
            </a:extLst>
          </p:cNvPr>
          <p:cNvSpPr/>
          <p:nvPr/>
        </p:nvSpPr>
        <p:spPr>
          <a:xfrm>
            <a:off x="0" y="6019800"/>
            <a:ext cx="12192000" cy="8382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Saul’s plan? </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 David by sending his son, Jonathan.</a:t>
            </a:r>
          </a:p>
        </p:txBody>
      </p:sp>
    </p:spTree>
    <p:extLst>
      <p:ext uri="{BB962C8B-B14F-4D97-AF65-F5344CB8AC3E}">
        <p14:creationId xmlns:p14="http://schemas.microsoft.com/office/powerpoint/2010/main" val="39482071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440120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19:5) “He took his life in his hands when he killed the Philistine.</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 Lord won a great victory for all Israel, and you saw it and were glad.</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Why then would you do wrong to an innocent man like David by killing him for no reason?”</a:t>
            </a:r>
          </a:p>
        </p:txBody>
      </p:sp>
      <p:sp>
        <p:nvSpPr>
          <p:cNvPr id="3" name="Rectangle 2">
            <a:extLst>
              <a:ext uri="{FF2B5EF4-FFF2-40B4-BE49-F238E27FC236}">
                <a16:creationId xmlns:a16="http://schemas.microsoft.com/office/drawing/2014/main" xmlns="" id="{4CA193DF-62F8-C812-C42C-CEAED8B76850}"/>
              </a:ext>
            </a:extLst>
          </p:cNvPr>
          <p:cNvSpPr/>
          <p:nvPr/>
        </p:nvSpPr>
        <p:spPr>
          <a:xfrm>
            <a:off x="0" y="6019800"/>
            <a:ext cx="12192000" cy="8382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Saul’s plan? </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 David by sending his son, Jonathan.</a:t>
            </a:r>
          </a:p>
        </p:txBody>
      </p:sp>
    </p:spTree>
    <p:extLst>
      <p:ext uri="{BB962C8B-B14F-4D97-AF65-F5344CB8AC3E}">
        <p14:creationId xmlns:p14="http://schemas.microsoft.com/office/powerpoint/2010/main" val="31736929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5262979"/>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19:6) Saul listened to Jonathan and took this oath:</a:t>
            </a:r>
          </a:p>
          <a:p>
            <a:r>
              <a:rPr lang="en-US" sz="48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“As surely as the Lord lives, David will not be put to death.”</a:t>
            </a:r>
          </a:p>
          <a:p>
            <a:r>
              <a:rPr lang="en-US" sz="40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7 </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So Jonathan called David and told him the whole conversation.</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He brought him to Saul,</a:t>
            </a:r>
          </a:p>
          <a:p>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and David was with Saul as before.</a:t>
            </a:r>
          </a:p>
        </p:txBody>
      </p:sp>
      <p:sp>
        <p:nvSpPr>
          <p:cNvPr id="3" name="Rectangle 2">
            <a:extLst>
              <a:ext uri="{FF2B5EF4-FFF2-40B4-BE49-F238E27FC236}">
                <a16:creationId xmlns:a16="http://schemas.microsoft.com/office/drawing/2014/main" xmlns="" id="{09D6E3BF-1EA2-254C-7EEE-9177FDBDA297}"/>
              </a:ext>
            </a:extLst>
          </p:cNvPr>
          <p:cNvSpPr/>
          <p:nvPr/>
        </p:nvSpPr>
        <p:spPr>
          <a:xfrm>
            <a:off x="0" y="6019800"/>
            <a:ext cx="12192000" cy="8382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Saul’s plan? </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 David by sending his son, Jonathan.</a:t>
            </a:r>
          </a:p>
        </p:txBody>
      </p:sp>
      <p:sp>
        <p:nvSpPr>
          <p:cNvPr id="4" name="Rounded Rectangle 2">
            <a:extLst>
              <a:ext uri="{FF2B5EF4-FFF2-40B4-BE49-F238E27FC236}">
                <a16:creationId xmlns:a16="http://schemas.microsoft.com/office/drawing/2014/main" xmlns="" id="{8D45C7D1-DAEC-B16F-753E-38CAA6EAD44F}"/>
              </a:ext>
            </a:extLst>
          </p:cNvPr>
          <p:cNvSpPr/>
          <p:nvPr/>
        </p:nvSpPr>
        <p:spPr>
          <a:xfrm>
            <a:off x="8077200" y="228600"/>
            <a:ext cx="3581400" cy="56388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Saul tried to spear him to the wall twice…</a:t>
            </a:r>
          </a:p>
          <a:p>
            <a:pPr lvl="0" algn="ctr">
              <a:defRPr/>
            </a:pPr>
            <a:r>
              <a:rPr lang="de-DE"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Samuel 18:9-10</a:t>
            </a:r>
            <a:endPar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36340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255454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19:8) Once more war broke out, and David went out and fought the Philistines. He struck them with such force that they fled before him.</a:t>
            </a:r>
          </a:p>
        </p:txBody>
      </p:sp>
      <p:sp>
        <p:nvSpPr>
          <p:cNvPr id="2" name="Rectangle 1">
            <a:extLst>
              <a:ext uri="{FF2B5EF4-FFF2-40B4-BE49-F238E27FC236}">
                <a16:creationId xmlns:a16="http://schemas.microsoft.com/office/drawing/2014/main" xmlns="" id="{53C829D4-858D-0D31-0DE1-EF5E9C31CB82}"/>
              </a:ext>
            </a:extLst>
          </p:cNvPr>
          <p:cNvSpPr/>
          <p:nvPr/>
        </p:nvSpPr>
        <p:spPr>
          <a:xfrm>
            <a:off x="0" y="6019800"/>
            <a:ext cx="12192000" cy="8382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Saul’s plan? </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 David himself.</a:t>
            </a:r>
          </a:p>
        </p:txBody>
      </p:sp>
    </p:spTree>
    <p:extLst>
      <p:ext uri="{BB962C8B-B14F-4D97-AF65-F5344CB8AC3E}">
        <p14:creationId xmlns:p14="http://schemas.microsoft.com/office/powerpoint/2010/main" val="94989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2769989"/>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19:9) But an evil spirit from the Lord came on Saul as he was sitting in his house</a:t>
            </a:r>
          </a:p>
          <a:p>
            <a:r>
              <a:rPr lang="en-US" sz="54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with his spear in his hand.</a:t>
            </a:r>
          </a:p>
        </p:txBody>
      </p:sp>
      <p:sp>
        <p:nvSpPr>
          <p:cNvPr id="2" name="Rectangle 1">
            <a:extLst>
              <a:ext uri="{FF2B5EF4-FFF2-40B4-BE49-F238E27FC236}">
                <a16:creationId xmlns:a16="http://schemas.microsoft.com/office/drawing/2014/main" xmlns="" id="{0FF1BA94-B3D4-19A7-E1B8-379B39C26772}"/>
              </a:ext>
            </a:extLst>
          </p:cNvPr>
          <p:cNvSpPr/>
          <p:nvPr/>
        </p:nvSpPr>
        <p:spPr>
          <a:xfrm>
            <a:off x="0" y="6019800"/>
            <a:ext cx="12192000" cy="8382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Saul’s plan? </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 David himself.</a:t>
            </a:r>
          </a:p>
        </p:txBody>
      </p:sp>
    </p:spTree>
    <p:extLst>
      <p:ext uri="{BB962C8B-B14F-4D97-AF65-F5344CB8AC3E}">
        <p14:creationId xmlns:p14="http://schemas.microsoft.com/office/powerpoint/2010/main" val="2054063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6404066" cy="4647426"/>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19:10) While David was playing the lyre,</a:t>
            </a:r>
          </a:p>
          <a:p>
            <a:r>
              <a:rPr lang="en-US" sz="48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Saul tried to pin him to the wall with his spear,</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but David eluded him as Saul drove the spear into the wall.</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That night David escaped.</a:t>
            </a:r>
          </a:p>
        </p:txBody>
      </p:sp>
      <p:sp>
        <p:nvSpPr>
          <p:cNvPr id="2" name="Rectangle 1">
            <a:extLst>
              <a:ext uri="{FF2B5EF4-FFF2-40B4-BE49-F238E27FC236}">
                <a16:creationId xmlns:a16="http://schemas.microsoft.com/office/drawing/2014/main" xmlns="" id="{0FF1BA94-B3D4-19A7-E1B8-379B39C26772}"/>
              </a:ext>
            </a:extLst>
          </p:cNvPr>
          <p:cNvSpPr/>
          <p:nvPr/>
        </p:nvSpPr>
        <p:spPr>
          <a:xfrm>
            <a:off x="0" y="6019800"/>
            <a:ext cx="12192000" cy="8382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Saul’s plan? </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 David himself.</a:t>
            </a:r>
          </a:p>
        </p:txBody>
      </p:sp>
    </p:spTree>
    <p:extLst>
      <p:ext uri="{BB962C8B-B14F-4D97-AF65-F5344CB8AC3E}">
        <p14:creationId xmlns:p14="http://schemas.microsoft.com/office/powerpoint/2010/main" val="2453949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5016758"/>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19:11) Saul sent men to David’s house to watch it and to kill him in the morning.</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But Michal, David’s wife, warned him, “If you don’t run for your life tonight, tomorrow you’ll be killed.”</a:t>
            </a:r>
          </a:p>
          <a:p>
            <a:r>
              <a:rPr lang="en-US" sz="40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12 </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So Michal let David down through a window, and he fled and escaped.</a:t>
            </a:r>
          </a:p>
        </p:txBody>
      </p:sp>
      <p:sp>
        <p:nvSpPr>
          <p:cNvPr id="2" name="Rectangle 1">
            <a:extLst>
              <a:ext uri="{FF2B5EF4-FFF2-40B4-BE49-F238E27FC236}">
                <a16:creationId xmlns:a16="http://schemas.microsoft.com/office/drawing/2014/main" xmlns="" id="{F8D5D61B-C798-1F26-FB8B-AAF27A808ACA}"/>
              </a:ext>
            </a:extLst>
          </p:cNvPr>
          <p:cNvSpPr/>
          <p:nvPr/>
        </p:nvSpPr>
        <p:spPr>
          <a:xfrm>
            <a:off x="0" y="6019800"/>
            <a:ext cx="12192000" cy="8382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Saul’s plan? </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 David by sending his soldiers.</a:t>
            </a:r>
          </a:p>
        </p:txBody>
      </p:sp>
    </p:spTree>
    <p:extLst>
      <p:ext uri="{BB962C8B-B14F-4D97-AF65-F5344CB8AC3E}">
        <p14:creationId xmlns:p14="http://schemas.microsoft.com/office/powerpoint/2010/main" val="343504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255454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19:13) Then Michal took an idol and laid it on the bed, covering it with a garment and putting some goats’ hair at the head.</a:t>
            </a:r>
          </a:p>
        </p:txBody>
      </p:sp>
      <p:sp>
        <p:nvSpPr>
          <p:cNvPr id="2" name="Rectangle 1">
            <a:extLst>
              <a:ext uri="{FF2B5EF4-FFF2-40B4-BE49-F238E27FC236}">
                <a16:creationId xmlns:a16="http://schemas.microsoft.com/office/drawing/2014/main" xmlns="" id="{B8A2B35D-8295-616C-BA2E-B3FEF23FF594}"/>
              </a:ext>
            </a:extLst>
          </p:cNvPr>
          <p:cNvSpPr/>
          <p:nvPr/>
        </p:nvSpPr>
        <p:spPr>
          <a:xfrm>
            <a:off x="0" y="6019800"/>
            <a:ext cx="12192000" cy="8382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Saul’s plan? </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 David by sending his soldiers.</a:t>
            </a:r>
          </a:p>
        </p:txBody>
      </p:sp>
    </p:spTree>
    <p:extLst>
      <p:ext uri="{BB962C8B-B14F-4D97-AF65-F5344CB8AC3E}">
        <p14:creationId xmlns:p14="http://schemas.microsoft.com/office/powerpoint/2010/main" val="1220170655"/>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318466" cy="452431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19:14) When Saul sent the men to capture David, Michal said,</a:t>
            </a:r>
          </a:p>
          <a:p>
            <a:r>
              <a:rPr lang="en-US" sz="48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“David is sick.”</a:t>
            </a:r>
          </a:p>
          <a:p>
            <a:r>
              <a:rPr lang="en-US" sz="40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15 </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Then Saul sent the men back to see David and told them,</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“Bring him up to me in his bed so that I may kill him.”</a:t>
            </a:r>
          </a:p>
        </p:txBody>
      </p:sp>
      <p:sp>
        <p:nvSpPr>
          <p:cNvPr id="2" name="Rectangle 1">
            <a:extLst>
              <a:ext uri="{FF2B5EF4-FFF2-40B4-BE49-F238E27FC236}">
                <a16:creationId xmlns:a16="http://schemas.microsoft.com/office/drawing/2014/main" xmlns="" id="{0BAE7A69-0DA2-C1F5-F537-7A623A0194FB}"/>
              </a:ext>
            </a:extLst>
          </p:cNvPr>
          <p:cNvSpPr/>
          <p:nvPr/>
        </p:nvSpPr>
        <p:spPr>
          <a:xfrm>
            <a:off x="0" y="6019800"/>
            <a:ext cx="12192000" cy="8382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Saul’s plan? </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 David by sending his soldiers.</a:t>
            </a:r>
          </a:p>
        </p:txBody>
      </p:sp>
    </p:spTree>
    <p:extLst>
      <p:ext uri="{BB962C8B-B14F-4D97-AF65-F5344CB8AC3E}">
        <p14:creationId xmlns:p14="http://schemas.microsoft.com/office/powerpoint/2010/main" val="13348778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5632311"/>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19:16) But when the men entered, there was the idol in the bed, and at the head was some goats’ hair.</a:t>
            </a:r>
          </a:p>
          <a:p>
            <a:r>
              <a:rPr lang="en-US" sz="40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17 </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Saul said to Michal, “Why did you deceive me like this and send my enemy away so that he escaped?”</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Michal replied, “I had to! David threatened to kill me if I didn’t help him.”</a:t>
            </a:r>
          </a:p>
        </p:txBody>
      </p:sp>
      <p:sp>
        <p:nvSpPr>
          <p:cNvPr id="2" name="Rectangle 1">
            <a:extLst>
              <a:ext uri="{FF2B5EF4-FFF2-40B4-BE49-F238E27FC236}">
                <a16:creationId xmlns:a16="http://schemas.microsoft.com/office/drawing/2014/main" xmlns="" id="{635CFCAD-12B4-CFED-BBCC-94EE9F9241E5}"/>
              </a:ext>
            </a:extLst>
          </p:cNvPr>
          <p:cNvSpPr/>
          <p:nvPr/>
        </p:nvSpPr>
        <p:spPr>
          <a:xfrm>
            <a:off x="0" y="6019800"/>
            <a:ext cx="12192000" cy="8382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Saul’s plan? </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 David by sending his soldiers.</a:t>
            </a:r>
          </a:p>
        </p:txBody>
      </p:sp>
    </p:spTree>
    <p:extLst>
      <p:ext uri="{BB962C8B-B14F-4D97-AF65-F5344CB8AC3E}">
        <p14:creationId xmlns:p14="http://schemas.microsoft.com/office/powerpoint/2010/main" val="22066368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1938992"/>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18:3) Jonathan made a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covenant</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with David because he loved him as himself.</a:t>
            </a:r>
          </a:p>
        </p:txBody>
      </p:sp>
    </p:spTree>
    <p:extLst>
      <p:ext uri="{BB962C8B-B14F-4D97-AF65-F5344CB8AC3E}">
        <p14:creationId xmlns:p14="http://schemas.microsoft.com/office/powerpoint/2010/main" val="2076187150"/>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1938992"/>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19:18) When David had fled and made his escape, he went to Samuel at Ramah and Naioth.</a:t>
            </a:r>
          </a:p>
        </p:txBody>
      </p:sp>
      <p:sp>
        <p:nvSpPr>
          <p:cNvPr id="2" name="Rectangle 1">
            <a:extLst>
              <a:ext uri="{FF2B5EF4-FFF2-40B4-BE49-F238E27FC236}">
                <a16:creationId xmlns:a16="http://schemas.microsoft.com/office/drawing/2014/main" xmlns="" id="{B9408A87-08A4-ED30-FA3A-90EC08051366}"/>
              </a:ext>
            </a:extLst>
          </p:cNvPr>
          <p:cNvSpPr/>
          <p:nvPr/>
        </p:nvSpPr>
        <p:spPr>
          <a:xfrm>
            <a:off x="0" y="6019800"/>
            <a:ext cx="12192000" cy="8382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Saul’s plan? </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 David by sending his soldiers.</a:t>
            </a:r>
          </a:p>
        </p:txBody>
      </p:sp>
    </p:spTree>
    <p:extLst>
      <p:ext uri="{BB962C8B-B14F-4D97-AF65-F5344CB8AC3E}">
        <p14:creationId xmlns:p14="http://schemas.microsoft.com/office/powerpoint/2010/main" val="2373364479"/>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440120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19:19) Saul sent men to capture David.</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But when the soldiers saw a group of prophets prophesying, with Samuel standing there as their leader,</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 Spirit of God came on Saul’s men,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and they also prophesied.</a:t>
            </a:r>
          </a:p>
        </p:txBody>
      </p:sp>
      <p:sp>
        <p:nvSpPr>
          <p:cNvPr id="2" name="Rectangle 1">
            <a:extLst>
              <a:ext uri="{FF2B5EF4-FFF2-40B4-BE49-F238E27FC236}">
                <a16:creationId xmlns:a16="http://schemas.microsoft.com/office/drawing/2014/main" xmlns="" id="{075202E2-CE45-BED4-BE6A-74F149170CBE}"/>
              </a:ext>
            </a:extLst>
          </p:cNvPr>
          <p:cNvSpPr/>
          <p:nvPr/>
        </p:nvSpPr>
        <p:spPr>
          <a:xfrm>
            <a:off x="0" y="6019800"/>
            <a:ext cx="12192000" cy="8382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Saul’s plan? </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 David by sending his soldiers.</a:t>
            </a:r>
          </a:p>
        </p:txBody>
      </p:sp>
    </p:spTree>
    <p:extLst>
      <p:ext uri="{BB962C8B-B14F-4D97-AF65-F5344CB8AC3E}">
        <p14:creationId xmlns:p14="http://schemas.microsoft.com/office/powerpoint/2010/main" val="7392234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3170099"/>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19:21) Saul was told about it,</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and he sent more men,</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and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they prophesied too</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Saul sent men a third time,</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and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they also prophesied</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 name="Rectangle 1">
            <a:extLst>
              <a:ext uri="{FF2B5EF4-FFF2-40B4-BE49-F238E27FC236}">
                <a16:creationId xmlns:a16="http://schemas.microsoft.com/office/drawing/2014/main" xmlns="" id="{125B5BBB-D704-F383-6B61-AD1777C43C99}"/>
              </a:ext>
            </a:extLst>
          </p:cNvPr>
          <p:cNvSpPr/>
          <p:nvPr/>
        </p:nvSpPr>
        <p:spPr>
          <a:xfrm>
            <a:off x="0" y="6019800"/>
            <a:ext cx="12192000" cy="8382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Saul’s plan? </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 David by sending his soldiers.</a:t>
            </a:r>
          </a:p>
        </p:txBody>
      </p:sp>
    </p:spTree>
    <p:extLst>
      <p:ext uri="{BB962C8B-B14F-4D97-AF65-F5344CB8AC3E}">
        <p14:creationId xmlns:p14="http://schemas.microsoft.com/office/powerpoint/2010/main" val="34576670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3170099"/>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19:22) Finally, Saul himself left for Ramah.</a:t>
            </a:r>
          </a:p>
          <a:p>
            <a:r>
              <a:rPr lang="en-US" sz="40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23</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But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 Spirit came even on Saul</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and he walked along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prophesying</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until he came to Naioth.</a:t>
            </a:r>
          </a:p>
        </p:txBody>
      </p:sp>
      <p:sp>
        <p:nvSpPr>
          <p:cNvPr id="2" name="Rectangle 1">
            <a:extLst>
              <a:ext uri="{FF2B5EF4-FFF2-40B4-BE49-F238E27FC236}">
                <a16:creationId xmlns:a16="http://schemas.microsoft.com/office/drawing/2014/main" xmlns="" id="{125B5BBB-D704-F383-6B61-AD1777C43C99}"/>
              </a:ext>
            </a:extLst>
          </p:cNvPr>
          <p:cNvSpPr/>
          <p:nvPr/>
        </p:nvSpPr>
        <p:spPr>
          <a:xfrm>
            <a:off x="0" y="6019800"/>
            <a:ext cx="12192000" cy="8382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Saul’s plan? </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 David himself.</a:t>
            </a:r>
          </a:p>
        </p:txBody>
      </p:sp>
    </p:spTree>
    <p:extLst>
      <p:ext uri="{BB962C8B-B14F-4D97-AF65-F5344CB8AC3E}">
        <p14:creationId xmlns:p14="http://schemas.microsoft.com/office/powerpoint/2010/main" val="107266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6861266" cy="3170099"/>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19:24)</a:t>
            </a:r>
            <a:r>
              <a:rPr lang="en-US" sz="40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Saul stripped off his garments, and he too prophesied in Samuel’s presence.</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He lay naked all that day and all that night.</a:t>
            </a:r>
          </a:p>
        </p:txBody>
      </p:sp>
      <p:sp>
        <p:nvSpPr>
          <p:cNvPr id="4" name="Rectangle 3">
            <a:extLst>
              <a:ext uri="{FF2B5EF4-FFF2-40B4-BE49-F238E27FC236}">
                <a16:creationId xmlns:a16="http://schemas.microsoft.com/office/drawing/2014/main" xmlns="" id="{67B78982-F4E4-CBA4-DD2E-A09CAF1FB681}"/>
              </a:ext>
            </a:extLst>
          </p:cNvPr>
          <p:cNvSpPr/>
          <p:nvPr/>
        </p:nvSpPr>
        <p:spPr>
          <a:xfrm>
            <a:off x="0" y="6019800"/>
            <a:ext cx="12192000" cy="83820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Saul’s plan? </a:t>
            </a: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 David himself.</a:t>
            </a:r>
          </a:p>
        </p:txBody>
      </p:sp>
    </p:spTree>
    <p:extLst>
      <p:ext uri="{BB962C8B-B14F-4D97-AF65-F5344CB8AC3E}">
        <p14:creationId xmlns:p14="http://schemas.microsoft.com/office/powerpoint/2010/main" val="39418086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440120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20:1) Then David fled from Naioth at Ramah and went to Jonathan and asked,</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“What have I done?</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What is my crime?</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How have I wronged your father, that he is trying to kill me?”</a:t>
            </a:r>
          </a:p>
        </p:txBody>
      </p:sp>
    </p:spTree>
    <p:extLst>
      <p:ext uri="{BB962C8B-B14F-4D97-AF65-F5344CB8AC3E}">
        <p14:creationId xmlns:p14="http://schemas.microsoft.com/office/powerpoint/2010/main" val="142546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440120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20:2) “That’s not true!” Jonathan protested.</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“You’re not going to die. My father always tells me everything he’s going to do, even the little things. I know he wouldn’t hide something like this from me. It just isn’t so!”</a:t>
            </a:r>
          </a:p>
        </p:txBody>
      </p:sp>
    </p:spTree>
    <p:extLst>
      <p:ext uri="{BB962C8B-B14F-4D97-AF65-F5344CB8AC3E}">
        <p14:creationId xmlns:p14="http://schemas.microsoft.com/office/powerpoint/2010/main" val="36999364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5632311"/>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20:3) David took an oath before Jonathan and said,</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“Your father knows perfectly well about our friendship. But I swear to you that I am only a step away from death! I swear it by the LORD and by your own soul!”</a:t>
            </a:r>
          </a:p>
          <a:p>
            <a:r>
              <a:rPr lang="en-US" sz="40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4 </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“Tell me what I can do to help you,” Jonathan exclaimed.</a:t>
            </a:r>
          </a:p>
        </p:txBody>
      </p:sp>
    </p:spTree>
    <p:extLst>
      <p:ext uri="{BB962C8B-B14F-4D97-AF65-F5344CB8AC3E}">
        <p14:creationId xmlns:p14="http://schemas.microsoft.com/office/powerpoint/2010/main" val="37692183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5909310"/>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20:5) So David said, “Look, tomorrow is the New Moon feast, and I am supposed to dine with King Saul. But let me go and hide in the field until the evening of the day after tomorrow.”</a:t>
            </a:r>
          </a:p>
          <a:p>
            <a:endParaRPr lang="en-US"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marL="231775"/>
            <a:r>
              <a:rPr lang="en-US" sz="4000" b="1" spc="-150" dirty="0">
                <a:solidFill>
                  <a:schemeClr val="tx2">
                    <a:lumMod val="90000"/>
                  </a:schemeClr>
                </a:solidFill>
                <a:effectLst>
                  <a:outerShdw blurRad="38100" dist="38100" dir="2700000" algn="tl">
                    <a:srgbClr val="000000">
                      <a:alpha val="43137"/>
                    </a:srgbClr>
                  </a:outerShdw>
                </a:effectLst>
                <a:latin typeface="Times New Roman" pitchFamily="18" charset="0"/>
                <a:cs typeface="Times New Roman" pitchFamily="18" charset="0"/>
              </a:rPr>
              <a:t>[If Saul loses his temper looking for David at dinner, Jonathan will know that Saul is trying to kill David…]</a:t>
            </a:r>
          </a:p>
        </p:txBody>
      </p:sp>
    </p:spTree>
    <p:extLst>
      <p:ext uri="{BB962C8B-B14F-4D97-AF65-F5344CB8AC3E}">
        <p14:creationId xmlns:p14="http://schemas.microsoft.com/office/powerpoint/2010/main" val="23728249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left)">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440120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20:16) So Jonathan made a covenant with the house of David, saying, “May the Lord call David’s enemies to account.”</a:t>
            </a:r>
          </a:p>
          <a:p>
            <a:r>
              <a:rPr lang="en-US" sz="40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17 </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And Jonathan had David reaffirm his oath out of love for him, because he loved him as he loved himself.</a:t>
            </a:r>
          </a:p>
        </p:txBody>
      </p:sp>
    </p:spTree>
    <p:extLst>
      <p:ext uri="{BB962C8B-B14F-4D97-AF65-F5344CB8AC3E}">
        <p14:creationId xmlns:p14="http://schemas.microsoft.com/office/powerpoint/2010/main" val="20409469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1938992"/>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18:3) Jonathan made a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covenant</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with David because he loved him as himself.</a:t>
            </a:r>
          </a:p>
        </p:txBody>
      </p:sp>
      <p:sp>
        <p:nvSpPr>
          <p:cNvPr id="3" name="Rounded Rectangle 2">
            <a:extLst>
              <a:ext uri="{FF2B5EF4-FFF2-40B4-BE49-F238E27FC236}">
                <a16:creationId xmlns:a16="http://schemas.microsoft.com/office/drawing/2014/main" xmlns="" id="{D5A4DBC7-4C65-BD20-CD7F-7ECBA84AF033}"/>
              </a:ext>
            </a:extLst>
          </p:cNvPr>
          <p:cNvSpPr/>
          <p:nvPr/>
        </p:nvSpPr>
        <p:spPr>
          <a:xfrm>
            <a:off x="2128773" y="762617"/>
            <a:ext cx="9740102" cy="5779008"/>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en-US" sz="4800" b="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is this covenant?</a:t>
            </a:r>
          </a:p>
          <a:p>
            <a:pPr marL="228600" lvl="0">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Political agreement between two parties.</a:t>
            </a:r>
          </a:p>
          <a:p>
            <a:pPr marL="463550" lvl="0">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Samuel 11:1; 2 Samuel 21:2</a:t>
            </a:r>
          </a:p>
          <a:p>
            <a:pPr marL="463550" lvl="0">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Harris, Archer, and Waltke, </a:t>
            </a:r>
            <a:r>
              <a:rPr lang="en-US" sz="2400" b="1" i="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Theological Wordbook of the Old Testament</a:t>
            </a: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(Chicago: Moody Press, 1999), 129.</a:t>
            </a: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Jonathan is handing over the kingship.</a:t>
            </a:r>
          </a:p>
          <a:p>
            <a:pPr marL="463550">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Did he know from Samuel? (1 Samuel 15:26-28)</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David G. Firth, </a:t>
            </a:r>
            <a:r>
              <a:rPr kumimoji="0" lang="en-US" sz="2400" b="1"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&amp; 2 Samuel</a:t>
            </a: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(2009), 208.</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Ralph W. Klein, </a:t>
            </a:r>
            <a:r>
              <a:rPr kumimoji="0" lang="en-US" sz="2400" b="1"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Samuel</a:t>
            </a: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(Word, Incorporated, 1983), 182.</a:t>
            </a: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David is going to protect Jonathan’s family.</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 Sam. 21:7) [David] spared Mephibosheth, the son of Jonathan, because of the </a:t>
            </a:r>
            <a:r>
              <a:rPr kumimoji="0" lang="en-US" sz="2400" b="1"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oath</a:t>
            </a: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of the LORD which was between them.</a:t>
            </a:r>
          </a:p>
        </p:txBody>
      </p:sp>
    </p:spTree>
    <p:extLst>
      <p:ext uri="{BB962C8B-B14F-4D97-AF65-F5344CB8AC3E}">
        <p14:creationId xmlns:p14="http://schemas.microsoft.com/office/powerpoint/2010/main" val="10541707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500"/>
                                        <p:tgtEl>
                                          <p:spTgt spid="3">
                                            <p:txEl>
                                              <p:pRg st="4" end="4"/>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left)">
                                      <p:cBhvr>
                                        <p:cTn id="36" dur="500"/>
                                        <p:tgtEl>
                                          <p:spTgt spid="3">
                                            <p:txEl>
                                              <p:pRg st="6" end="6"/>
                                            </p:txEl>
                                          </p:spTgt>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left)">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wipe(left)">
                                      <p:cBhvr>
                                        <p:cTn id="45" dur="500"/>
                                        <p:tgtEl>
                                          <p:spTgt spid="3">
                                            <p:txEl>
                                              <p:pRg st="8" end="8"/>
                                            </p:txEl>
                                          </p:spTgt>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wipe(left)">
                                      <p:cBhvr>
                                        <p:cTn id="4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3785652"/>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20:24) When the New Moon feast came, the king sat down to eat.</a:t>
            </a:r>
          </a:p>
          <a:p>
            <a:r>
              <a:rPr lang="en-US" sz="40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25 </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He sat in his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customary place by the wall,</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opposite Jonathan, and Abner sat next to Saul,</a:t>
            </a:r>
          </a:p>
          <a:p>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but David’s place was empty.</a:t>
            </a:r>
          </a:p>
        </p:txBody>
      </p:sp>
    </p:spTree>
    <p:extLst>
      <p:ext uri="{BB962C8B-B14F-4D97-AF65-F5344CB8AC3E}">
        <p14:creationId xmlns:p14="http://schemas.microsoft.com/office/powerpoint/2010/main" val="15360032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440120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20:26) Saul said nothing that day…</a:t>
            </a:r>
          </a:p>
          <a:p>
            <a:r>
              <a:rPr lang="en-US" sz="40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27 </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But the next day,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David’s place was empty again.</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Then Saul said to his son Jonathan,</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“Why hasn’t the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son of Jesse</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come to the meal, either yesterday or today?”</a:t>
            </a:r>
          </a:p>
        </p:txBody>
      </p:sp>
    </p:spTree>
    <p:extLst>
      <p:ext uri="{BB962C8B-B14F-4D97-AF65-F5344CB8AC3E}">
        <p14:creationId xmlns:p14="http://schemas.microsoft.com/office/powerpoint/2010/main" val="1092583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3170099"/>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20:28) Jonathan answered,</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“David asked for permission to go to Bethlehem to offer a sacrifice.</a:t>
            </a:r>
          </a:p>
          <a:p>
            <a:r>
              <a:rPr lang="en-US" sz="40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29 </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That is why he has not come to the king’s table.”</a:t>
            </a:r>
          </a:p>
        </p:txBody>
      </p:sp>
    </p:spTree>
    <p:extLst>
      <p:ext uri="{BB962C8B-B14F-4D97-AF65-F5344CB8AC3E}">
        <p14:creationId xmlns:p14="http://schemas.microsoft.com/office/powerpoint/2010/main" val="36015027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394666" cy="2985433"/>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20:30) Saul’s anger flared up at Jonathan and he said to him,</a:t>
            </a:r>
          </a:p>
          <a:p>
            <a:r>
              <a:rPr lang="en-US" sz="54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“You son of a perverse and rebellious woman!”</a:t>
            </a:r>
          </a:p>
        </p:txBody>
      </p:sp>
      <p:sp>
        <p:nvSpPr>
          <p:cNvPr id="2" name="Rounded Rectangle 2">
            <a:extLst>
              <a:ext uri="{FF2B5EF4-FFF2-40B4-BE49-F238E27FC236}">
                <a16:creationId xmlns:a16="http://schemas.microsoft.com/office/drawing/2014/main" xmlns="" id="{179A3E87-ADEF-3FB8-B934-CDB9BC7C6CDF}"/>
              </a:ext>
            </a:extLst>
          </p:cNvPr>
          <p:cNvSpPr/>
          <p:nvPr/>
        </p:nvSpPr>
        <p:spPr>
          <a:xfrm>
            <a:off x="1828800" y="3069432"/>
            <a:ext cx="9372600" cy="3305056"/>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is “foul-mouthed anger,” which can be rendered “You bastard!” or “You son of a rebellious slut!”</a:t>
            </a:r>
          </a:p>
          <a:p>
            <a:pPr lvl="0" algn="ctr">
              <a:defRPr/>
            </a:pPr>
            <a:r>
              <a:rPr lang="de-DE"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Ronald F. Youngblood, </a:t>
            </a:r>
            <a:r>
              <a:rPr lang="de-DE" sz="2400" b="1" i="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and 2 Samuel</a:t>
            </a:r>
            <a:r>
              <a:rPr lang="de-DE"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(Grand Rapids, MI: Zondervan Publishing House, 1992), 724.</a:t>
            </a:r>
            <a:endPar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23768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394666" cy="5663089"/>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20:30) </a:t>
            </a:r>
            <a:r>
              <a:rPr lang="en-US" sz="4000" b="1" spc="-150" dirty="0">
                <a:solidFill>
                  <a:srgbClr val="A3846D"/>
                </a:solidFill>
                <a:effectLst>
                  <a:outerShdw blurRad="38100" dist="38100" dir="2700000" algn="tl">
                    <a:srgbClr val="000000">
                      <a:alpha val="43137"/>
                    </a:srgbClr>
                  </a:outerShdw>
                </a:effectLst>
                <a:latin typeface="Times New Roman" pitchFamily="18" charset="0"/>
                <a:cs typeface="Times New Roman" pitchFamily="18" charset="0"/>
              </a:rPr>
              <a:t>Saul’s anger flared up at Jonathan and he said to him,</a:t>
            </a:r>
          </a:p>
          <a:p>
            <a:r>
              <a:rPr lang="en-US" sz="5400" b="1" spc="-150" dirty="0">
                <a:solidFill>
                  <a:srgbClr val="A3846D"/>
                </a:solidFill>
                <a:effectLst>
                  <a:outerShdw blurRad="38100" dist="38100" dir="2700000" algn="tl">
                    <a:srgbClr val="000000">
                      <a:alpha val="43137"/>
                    </a:srgbClr>
                  </a:outerShdw>
                </a:effectLst>
                <a:latin typeface="Times New Roman" pitchFamily="18" charset="0"/>
                <a:cs typeface="Times New Roman" pitchFamily="18" charset="0"/>
              </a:rPr>
              <a:t>“You son of a perverse and rebellious woman!”</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Don’t I know that you have sided with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 son of Jesse</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to your own shame and to the shame of the mother who bore you?”</a:t>
            </a:r>
          </a:p>
        </p:txBody>
      </p:sp>
    </p:spTree>
    <p:extLst>
      <p:ext uri="{BB962C8B-B14F-4D97-AF65-F5344CB8AC3E}">
        <p14:creationId xmlns:p14="http://schemas.microsoft.com/office/powerpoint/2010/main" val="616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left)">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3170099"/>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20:31) “As long as the son of Jesse lives on this earth, neither you nor your kingdom will be established.</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Now send someone to bring him to me, for he must die!”</a:t>
            </a:r>
          </a:p>
        </p:txBody>
      </p:sp>
      <p:sp>
        <p:nvSpPr>
          <p:cNvPr id="2" name="Rounded Rectangle 2">
            <a:extLst>
              <a:ext uri="{FF2B5EF4-FFF2-40B4-BE49-F238E27FC236}">
                <a16:creationId xmlns:a16="http://schemas.microsoft.com/office/drawing/2014/main" xmlns="" id="{ECA276F1-D0E4-9CAE-3D48-E970303CC213}"/>
              </a:ext>
            </a:extLst>
          </p:cNvPr>
          <p:cNvSpPr/>
          <p:nvPr/>
        </p:nvSpPr>
        <p:spPr>
          <a:xfrm>
            <a:off x="914400" y="3435179"/>
            <a:ext cx="8305800" cy="1822622"/>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5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 can’t you see that I’m doing all of this for you??”</a:t>
            </a:r>
            <a:endParaRPr lang="en-US" sz="28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80090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5724644"/>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20:32) “Why should he be put to death? What has he done?” Jonathan asked.</a:t>
            </a:r>
          </a:p>
          <a:p>
            <a:r>
              <a:rPr lang="en-US" sz="54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33 </a:t>
            </a:r>
            <a:r>
              <a:rPr lang="en-US" sz="54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But Saul hurled his spear at Jonathan to kill him.</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Then Jonathan knew that his father intended to kill David.”</a:t>
            </a:r>
          </a:p>
          <a:p>
            <a:pPr marL="231775" lvl="0"/>
            <a:endParaRPr lang="en-US" b="1" spc="-150" dirty="0">
              <a:solidFill>
                <a:srgbClr val="EEECE1">
                  <a:lumMod val="9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marL="231775" lvl="0"/>
            <a:r>
              <a:rPr lang="en-US" sz="4000" b="1" spc="-150" dirty="0">
                <a:solidFill>
                  <a:srgbClr val="EEECE1">
                    <a:lumMod val="90000"/>
                  </a:srgbClr>
                </a:solidFill>
                <a:effectLst>
                  <a:outerShdw blurRad="38100" dist="38100" dir="2700000" algn="tl">
                    <a:srgbClr val="000000">
                      <a:alpha val="43137"/>
                    </a:srgbClr>
                  </a:outerShdw>
                </a:effectLst>
                <a:latin typeface="Times New Roman" pitchFamily="18" charset="0"/>
                <a:cs typeface="Times New Roman" pitchFamily="18" charset="0"/>
              </a:rPr>
              <a:t>[David and Jonathan meet up…]</a:t>
            </a:r>
          </a:p>
        </p:txBody>
      </p:sp>
    </p:spTree>
    <p:extLst>
      <p:ext uri="{BB962C8B-B14F-4D97-AF65-F5344CB8AC3E}">
        <p14:creationId xmlns:p14="http://schemas.microsoft.com/office/powerpoint/2010/main" val="40600025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3170099"/>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20:41) David bowed down before Jonathan three times, with his face to the ground.</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Then they kissed each other and wept together—but David wept the most.</a:t>
            </a:r>
          </a:p>
        </p:txBody>
      </p:sp>
    </p:spTree>
    <p:extLst>
      <p:ext uri="{BB962C8B-B14F-4D97-AF65-F5344CB8AC3E}">
        <p14:creationId xmlns:p14="http://schemas.microsoft.com/office/powerpoint/2010/main" val="5522293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3785652"/>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20:42) Jonathan said to David, “Go in peace, for we have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sworn friendship with each other</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in the name of the Lord.”</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Then David left, and Jonathan went back to the town.</a:t>
            </a:r>
          </a:p>
        </p:txBody>
      </p:sp>
    </p:spTree>
    <p:extLst>
      <p:ext uri="{BB962C8B-B14F-4D97-AF65-F5344CB8AC3E}">
        <p14:creationId xmlns:p14="http://schemas.microsoft.com/office/powerpoint/2010/main" val="6714421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3120" y="1524000"/>
            <a:ext cx="12022680" cy="184665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What do we learn about friendships…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150" normalizeH="0" baseline="0" noProof="0" dirty="0">
                <a:ln>
                  <a:noFill/>
                </a:ln>
                <a:solidFill>
                  <a:srgbClr val="C0504D">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…from Saul?</a:t>
            </a:r>
          </a:p>
        </p:txBody>
      </p:sp>
      <p:sp>
        <p:nvSpPr>
          <p:cNvPr id="3" name="Rounded Rectangle 2">
            <a:extLst>
              <a:ext uri="{FF2B5EF4-FFF2-40B4-BE49-F238E27FC236}">
                <a16:creationId xmlns:a16="http://schemas.microsoft.com/office/drawing/2014/main" xmlns="" id="{F44BD79E-AE63-0D6D-1C8F-3C4F6814B5C9}"/>
              </a:ext>
            </a:extLst>
          </p:cNvPr>
          <p:cNvSpPr/>
          <p:nvPr/>
        </p:nvSpPr>
        <p:spPr>
          <a:xfrm>
            <a:off x="5867400" y="1143000"/>
            <a:ext cx="6096000" cy="63246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What ruined his relationships?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Even with his own son! (20:30-33)</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problems in the people around him?</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c</a:t>
            </a:r>
            <a:r>
              <a:rPr kumimoji="0" lang="en-US" sz="4000" b="1" i="0" u="none" strike="noStrike" kern="1200" cap="none" spc="-15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ircumstances</a:t>
            </a: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in his kingdom?</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 inability to change?</a:t>
            </a:r>
            <a:endPar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463550" marR="0" lvl="0" indent="0" algn="l" defTabSz="914400" rtl="0" eaLnBrk="1" fontAlgn="auto" latinLnBrk="0" hangingPunct="1">
              <a:lnSpc>
                <a:spcPct val="100000"/>
              </a:lnSpc>
              <a:spcBef>
                <a:spcPts val="0"/>
              </a:spcBef>
              <a:spcAft>
                <a:spcPts val="0"/>
              </a:spcAft>
              <a:buClrTx/>
              <a:buSzTx/>
              <a:buFontTx/>
              <a:buNone/>
              <a:tabLst/>
              <a:defRPr/>
            </a:pPr>
            <a:endParaRPr kumimoji="0" lang="en-US" sz="56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751178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500"/>
                                        <p:tgtEl>
                                          <p:spTgt spid="3">
                                            <p:txEl>
                                              <p:pRg st="0" end="0"/>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left)">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left)">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left)">
                                      <p:cBhvr>
                                        <p:cTn id="3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440120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18:3) Jonathan made a covenant with David because he loved him as himself.</a:t>
            </a:r>
          </a:p>
          <a:p>
            <a:r>
              <a:rPr lang="en-US" sz="40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4 </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Jonathan took off the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robe</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he was wearing and gave it to David,</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along with his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tunic</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and even his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sword</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his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bow</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and his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belt</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257365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3120" y="1524000"/>
            <a:ext cx="12022680" cy="184665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What do we learn about friendships…</a:t>
            </a:r>
          </a:p>
          <a:p>
            <a:pPr marR="0" lvl="0" algn="l" defTabSz="914400" rtl="0" eaLnBrk="1" fontAlgn="auto" latinLnBrk="0" hangingPunct="1">
              <a:lnSpc>
                <a:spcPct val="100000"/>
              </a:lnSpc>
              <a:spcBef>
                <a:spcPts val="0"/>
              </a:spcBef>
              <a:spcAft>
                <a:spcPts val="0"/>
              </a:spcAft>
              <a:buClrTx/>
              <a:buSzTx/>
              <a:tabLst/>
              <a:defRPr/>
            </a:pPr>
            <a:r>
              <a:rPr lang="en-US" sz="5400" b="1" kern="0" spc="-150" dirty="0">
                <a:solidFill>
                  <a:srgbClr val="C0504D">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…from Saul?</a:t>
            </a:r>
          </a:p>
        </p:txBody>
      </p:sp>
      <p:sp>
        <p:nvSpPr>
          <p:cNvPr id="4" name="Rounded Rectangle 2">
            <a:extLst>
              <a:ext uri="{FF2B5EF4-FFF2-40B4-BE49-F238E27FC236}">
                <a16:creationId xmlns:a16="http://schemas.microsoft.com/office/drawing/2014/main" xmlns="" id="{1E951EF4-D288-A791-2078-A97E3454F7B1}"/>
              </a:ext>
            </a:extLst>
          </p:cNvPr>
          <p:cNvSpPr/>
          <p:nvPr/>
        </p:nvSpPr>
        <p:spPr>
          <a:xfrm>
            <a:off x="5791200" y="685800"/>
            <a:ext cx="6096000" cy="63246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What ruined his relationships?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Even with his own son! (20:30-33)</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Jealousy</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Samuel 18:6</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Anger</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Samuel 18:8</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Fear and insecurity</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Samuel 18:12, 15, 29</a:t>
            </a:r>
          </a:p>
          <a:p>
            <a:pPr marL="231775" lvl="0">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Suspicion</a:t>
            </a:r>
          </a:p>
          <a:p>
            <a:pPr marL="463550" lvl="0">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Samuel 18:9</a:t>
            </a:r>
          </a:p>
        </p:txBody>
      </p:sp>
    </p:spTree>
    <p:extLst>
      <p:ext uri="{BB962C8B-B14F-4D97-AF65-F5344CB8AC3E}">
        <p14:creationId xmlns:p14="http://schemas.microsoft.com/office/powerpoint/2010/main" val="206054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wipe(left)">
                                      <p:cBhvr>
                                        <p:cTn id="11" dur="500"/>
                                        <p:tgtEl>
                                          <p:spTgt spid="4">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left)">
                                      <p:cBhvr>
                                        <p:cTn id="16" dur="500"/>
                                        <p:tgtEl>
                                          <p:spTgt spid="4">
                                            <p:txEl>
                                              <p:pRg st="4" end="4"/>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wipe(left)">
                                      <p:cBhvr>
                                        <p:cTn id="20" dur="500"/>
                                        <p:tgtEl>
                                          <p:spTgt spid="4">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wipe(left)">
                                      <p:cBhvr>
                                        <p:cTn id="25" dur="500"/>
                                        <p:tgtEl>
                                          <p:spTgt spid="4">
                                            <p:txEl>
                                              <p:pRg st="6" end="6"/>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wipe(left)">
                                      <p:cBhvr>
                                        <p:cTn id="29" dur="500"/>
                                        <p:tgtEl>
                                          <p:spTgt spid="4">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wipe(left)">
                                      <p:cBhvr>
                                        <p:cTn id="34" dur="500"/>
                                        <p:tgtEl>
                                          <p:spTgt spid="4">
                                            <p:txEl>
                                              <p:pRg st="8" end="8"/>
                                            </p:txEl>
                                          </p:spTgt>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wipe(left)">
                                      <p:cBhvr>
                                        <p:cTn id="38"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3120" y="1524000"/>
            <a:ext cx="12022680" cy="35086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What do we learn about friendships…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150" normalizeH="0" baseline="0" noProof="0" dirty="0">
                <a:ln>
                  <a:noFill/>
                </a:ln>
                <a:solidFill>
                  <a:schemeClr val="tx1">
                    <a:lumMod val="65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…from Saul?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150" normalizeH="0" baseline="0" noProof="0" dirty="0">
                <a:ln>
                  <a:noFill/>
                </a:ln>
                <a:solidFill>
                  <a:srgbClr val="C0504D">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…from David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kern="0" spc="-150" dirty="0">
                <a:solidFill>
                  <a:srgbClr val="C0504D">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kumimoji="0" lang="en-US" sz="5400" b="1" i="0" u="none" strike="noStrike" kern="0" cap="none" spc="-150" normalizeH="0" baseline="0" noProof="0" dirty="0" err="1">
                <a:ln>
                  <a:noFill/>
                </a:ln>
                <a:solidFill>
                  <a:srgbClr val="C0504D">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nd</a:t>
            </a:r>
            <a:r>
              <a:rPr kumimoji="0" lang="en-US" sz="5400" b="1" i="0" u="none" strike="noStrike" kern="0" cap="none" spc="-150" normalizeH="0" baseline="0" noProof="0" dirty="0">
                <a:ln>
                  <a:noFill/>
                </a:ln>
                <a:solidFill>
                  <a:srgbClr val="C0504D">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Jonathan?</a:t>
            </a:r>
          </a:p>
        </p:txBody>
      </p:sp>
      <p:sp>
        <p:nvSpPr>
          <p:cNvPr id="6" name="Rounded Rectangle 2">
            <a:extLst>
              <a:ext uri="{FF2B5EF4-FFF2-40B4-BE49-F238E27FC236}">
                <a16:creationId xmlns:a16="http://schemas.microsoft.com/office/drawing/2014/main" xmlns="" id="{0B36BAC5-B683-DC1B-C3FF-823F4C523C7C}"/>
              </a:ext>
            </a:extLst>
          </p:cNvPr>
          <p:cNvSpPr/>
          <p:nvPr/>
        </p:nvSpPr>
        <p:spPr>
          <a:xfrm>
            <a:off x="4572000" y="2514600"/>
            <a:ext cx="7772400" cy="67056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Both put God first.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Samuel 18:1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7" name="Rounded Rectangle 2">
            <a:extLst>
              <a:ext uri="{FF2B5EF4-FFF2-40B4-BE49-F238E27FC236}">
                <a16:creationId xmlns:a16="http://schemas.microsoft.com/office/drawing/2014/main" xmlns="" id="{EF6FC4B4-7F8E-D90C-E2FC-46194B29295A}"/>
              </a:ext>
            </a:extLst>
          </p:cNvPr>
          <p:cNvSpPr/>
          <p:nvPr/>
        </p:nvSpPr>
        <p:spPr>
          <a:xfrm>
            <a:off x="5105400" y="4495800"/>
            <a:ext cx="5105400" cy="190379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did they have in common?</a:t>
            </a:r>
          </a:p>
        </p:txBody>
      </p:sp>
    </p:spTree>
    <p:extLst>
      <p:ext uri="{BB962C8B-B14F-4D97-AF65-F5344CB8AC3E}">
        <p14:creationId xmlns:p14="http://schemas.microsoft.com/office/powerpoint/2010/main" val="113566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wipe(left)">
                                      <p:cBhvr>
                                        <p:cTn id="11" dur="500"/>
                                        <p:tgtEl>
                                          <p:spTgt spid="2">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ipe(left)">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A white person with a black background&#10;&#10;Description automatically generated">
            <a:extLst>
              <a:ext uri="{FF2B5EF4-FFF2-40B4-BE49-F238E27FC236}">
                <a16:creationId xmlns:a16="http://schemas.microsoft.com/office/drawing/2014/main" xmlns="" id="{43112742-0D60-9E83-CA84-89D8996A3D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876800"/>
            <a:ext cx="762000" cy="1769937"/>
          </a:xfrm>
          <a:prstGeom prst="rect">
            <a:avLst/>
          </a:prstGeom>
        </p:spPr>
      </p:pic>
      <p:pic>
        <p:nvPicPr>
          <p:cNvPr id="7" name="Picture 6" descr="A white person with a black background&#10;&#10;Description automatically generated">
            <a:extLst>
              <a:ext uri="{FF2B5EF4-FFF2-40B4-BE49-F238E27FC236}">
                <a16:creationId xmlns:a16="http://schemas.microsoft.com/office/drawing/2014/main" xmlns="" id="{A27EEEDA-DD2D-AE47-731E-AF43CBF7C2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5200" y="4876800"/>
            <a:ext cx="762000" cy="1769937"/>
          </a:xfrm>
          <a:prstGeom prst="rect">
            <a:avLst/>
          </a:prstGeom>
        </p:spPr>
      </p:pic>
      <p:sp>
        <p:nvSpPr>
          <p:cNvPr id="8" name="Arrow: Left-Right 7">
            <a:extLst>
              <a:ext uri="{FF2B5EF4-FFF2-40B4-BE49-F238E27FC236}">
                <a16:creationId xmlns:a16="http://schemas.microsoft.com/office/drawing/2014/main" xmlns="" id="{E459B7A7-6612-63D5-E626-104476CC891B}"/>
              </a:ext>
            </a:extLst>
          </p:cNvPr>
          <p:cNvSpPr/>
          <p:nvPr/>
        </p:nvSpPr>
        <p:spPr>
          <a:xfrm>
            <a:off x="1204733" y="5384157"/>
            <a:ext cx="9802792" cy="609600"/>
          </a:xfrm>
          <a:prstGeom prst="leftRightArrow">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552725"/>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Arrow: Left-Right 7">
            <a:extLst>
              <a:ext uri="{FF2B5EF4-FFF2-40B4-BE49-F238E27FC236}">
                <a16:creationId xmlns:a16="http://schemas.microsoft.com/office/drawing/2014/main" xmlns="" id="{E459B7A7-6612-63D5-E626-104476CC891B}"/>
              </a:ext>
            </a:extLst>
          </p:cNvPr>
          <p:cNvSpPr/>
          <p:nvPr/>
        </p:nvSpPr>
        <p:spPr>
          <a:xfrm>
            <a:off x="1204733" y="5384157"/>
            <a:ext cx="9802792" cy="609600"/>
          </a:xfrm>
          <a:prstGeom prst="leftRightArrow">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Picture 1" descr="A white person with a black background&#10;&#10;Description automatically generated">
            <a:extLst>
              <a:ext uri="{FF2B5EF4-FFF2-40B4-BE49-F238E27FC236}">
                <a16:creationId xmlns:a16="http://schemas.microsoft.com/office/drawing/2014/main" xmlns="" id="{BAADDA86-1228-935F-C274-759013BCC0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876800"/>
            <a:ext cx="762000" cy="1769937"/>
          </a:xfrm>
          <a:prstGeom prst="rect">
            <a:avLst/>
          </a:prstGeom>
        </p:spPr>
      </p:pic>
      <p:pic>
        <p:nvPicPr>
          <p:cNvPr id="3" name="Picture 2" descr="A white person with a black background&#10;&#10;Description automatically generated">
            <a:extLst>
              <a:ext uri="{FF2B5EF4-FFF2-40B4-BE49-F238E27FC236}">
                <a16:creationId xmlns:a16="http://schemas.microsoft.com/office/drawing/2014/main" xmlns="" id="{599D76A9-83F2-7C73-2EA5-799D081F35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5200" y="4876800"/>
            <a:ext cx="762000" cy="1769937"/>
          </a:xfrm>
          <a:prstGeom prst="rect">
            <a:avLst/>
          </a:prstGeom>
        </p:spPr>
      </p:pic>
      <p:sp>
        <p:nvSpPr>
          <p:cNvPr id="4" name="Arrow: Left-Right 3">
            <a:extLst>
              <a:ext uri="{FF2B5EF4-FFF2-40B4-BE49-F238E27FC236}">
                <a16:creationId xmlns:a16="http://schemas.microsoft.com/office/drawing/2014/main" xmlns="" id="{B5F840B4-3370-EE61-6B7C-62C5AF57B8E7}"/>
              </a:ext>
            </a:extLst>
          </p:cNvPr>
          <p:cNvSpPr/>
          <p:nvPr/>
        </p:nvSpPr>
        <p:spPr>
          <a:xfrm>
            <a:off x="2755900" y="4123789"/>
            <a:ext cx="6083300" cy="448211"/>
          </a:xfrm>
          <a:prstGeom prst="leftRightArrow">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1168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afterEffect">
                                  <p:stCondLst>
                                    <p:cond delay="0"/>
                                  </p:stCondLst>
                                  <p:childTnLst>
                                    <p:animMotion origin="layout" path="M 6.93889E-18 3.7037E-6 L 0.13125 -0.21111 " pathEditMode="relative" rAng="0" ptsTypes="AA">
                                      <p:cBhvr>
                                        <p:cTn id="6" dur="2000" fill="hold"/>
                                        <p:tgtEl>
                                          <p:spTgt spid="2"/>
                                        </p:tgtEl>
                                        <p:attrNameLst>
                                          <p:attrName>ppt_x</p:attrName>
                                          <p:attrName>ppt_y</p:attrName>
                                        </p:attrNameLst>
                                      </p:cBhvr>
                                      <p:rCtr x="6562" y="-10347"/>
                                    </p:animMotion>
                                  </p:childTnLst>
                                </p:cTn>
                              </p:par>
                            </p:childTnLst>
                          </p:cTn>
                        </p:par>
                        <p:par>
                          <p:cTn id="7" fill="hold">
                            <p:stCondLst>
                              <p:cond delay="2000"/>
                            </p:stCondLst>
                            <p:childTnLst>
                              <p:par>
                                <p:cTn id="8" presetID="56" presetClass="path" presetSubtype="0" accel="50000" decel="50000" fill="hold" nodeType="afterEffect">
                                  <p:stCondLst>
                                    <p:cond delay="0"/>
                                  </p:stCondLst>
                                  <p:childTnLst>
                                    <p:animMotion origin="layout" path="M 1.11022E-16 3.7037E-6 L -0.18125 -0.21297 " pathEditMode="relative" rAng="0" ptsTypes="AA">
                                      <p:cBhvr>
                                        <p:cTn id="9" dur="2000" fill="hold"/>
                                        <p:tgtEl>
                                          <p:spTgt spid="3"/>
                                        </p:tgtEl>
                                        <p:attrNameLst>
                                          <p:attrName>ppt_x</p:attrName>
                                          <p:attrName>ppt_y</p:attrName>
                                        </p:attrNameLst>
                                      </p:cBhvr>
                                      <p:rCtr x="-9063" y="-10903"/>
                                    </p:animMotion>
                                  </p:childTnLst>
                                </p:cTn>
                              </p:par>
                            </p:childTnLst>
                          </p:cTn>
                        </p:par>
                        <p:par>
                          <p:cTn id="10" fill="hold">
                            <p:stCondLst>
                              <p:cond delay="4000"/>
                            </p:stCondLst>
                            <p:childTnLst>
                              <p:par>
                                <p:cTn id="11" presetID="16" presetClass="entr" presetSubtype="37"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Arrow: Left-Right 7">
            <a:extLst>
              <a:ext uri="{FF2B5EF4-FFF2-40B4-BE49-F238E27FC236}">
                <a16:creationId xmlns:a16="http://schemas.microsoft.com/office/drawing/2014/main" xmlns="" id="{E459B7A7-6612-63D5-E626-104476CC891B}"/>
              </a:ext>
            </a:extLst>
          </p:cNvPr>
          <p:cNvSpPr/>
          <p:nvPr/>
        </p:nvSpPr>
        <p:spPr>
          <a:xfrm>
            <a:off x="1204733" y="5384157"/>
            <a:ext cx="9802792" cy="609600"/>
          </a:xfrm>
          <a:prstGeom prst="leftRightArrow">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Picture 1" descr="A white person with a black background&#10;&#10;Description automatically generated">
            <a:extLst>
              <a:ext uri="{FF2B5EF4-FFF2-40B4-BE49-F238E27FC236}">
                <a16:creationId xmlns:a16="http://schemas.microsoft.com/office/drawing/2014/main" xmlns="" id="{0848466B-2F41-C5B9-9034-634B743B9F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0" y="3429000"/>
            <a:ext cx="762000" cy="1769937"/>
          </a:xfrm>
          <a:prstGeom prst="rect">
            <a:avLst/>
          </a:prstGeom>
        </p:spPr>
      </p:pic>
      <p:pic>
        <p:nvPicPr>
          <p:cNvPr id="3" name="Picture 2" descr="A white person with a black background&#10;&#10;Description automatically generated">
            <a:extLst>
              <a:ext uri="{FF2B5EF4-FFF2-40B4-BE49-F238E27FC236}">
                <a16:creationId xmlns:a16="http://schemas.microsoft.com/office/drawing/2014/main" xmlns="" id="{4894DA63-143A-1E97-379D-FA88997AD6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5400" y="3416300"/>
            <a:ext cx="762000" cy="1769937"/>
          </a:xfrm>
          <a:prstGeom prst="rect">
            <a:avLst/>
          </a:prstGeom>
        </p:spPr>
      </p:pic>
      <p:sp>
        <p:nvSpPr>
          <p:cNvPr id="4" name="Arrow: Left-Right 3">
            <a:extLst>
              <a:ext uri="{FF2B5EF4-FFF2-40B4-BE49-F238E27FC236}">
                <a16:creationId xmlns:a16="http://schemas.microsoft.com/office/drawing/2014/main" xmlns="" id="{01C5FDA4-0B29-3D46-E695-39ADCB3E7143}"/>
              </a:ext>
            </a:extLst>
          </p:cNvPr>
          <p:cNvSpPr/>
          <p:nvPr/>
        </p:nvSpPr>
        <p:spPr>
          <a:xfrm>
            <a:off x="2755900" y="4123789"/>
            <a:ext cx="6083300" cy="448211"/>
          </a:xfrm>
          <a:prstGeom prst="leftRightArrow">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Arrow: Left-Right 6">
            <a:extLst>
              <a:ext uri="{FF2B5EF4-FFF2-40B4-BE49-F238E27FC236}">
                <a16:creationId xmlns:a16="http://schemas.microsoft.com/office/drawing/2014/main" xmlns="" id="{FAF2AC77-3495-3F8E-1D89-2437FFDDEAFA}"/>
              </a:ext>
            </a:extLst>
          </p:cNvPr>
          <p:cNvSpPr/>
          <p:nvPr/>
        </p:nvSpPr>
        <p:spPr>
          <a:xfrm>
            <a:off x="4349750" y="2713955"/>
            <a:ext cx="2813050" cy="448211"/>
          </a:xfrm>
          <a:prstGeom prst="leftRightArrow">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4109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afterEffect">
                                  <p:stCondLst>
                                    <p:cond delay="0"/>
                                  </p:stCondLst>
                                  <p:childTnLst>
                                    <p:animMotion origin="layout" path="M 2.77556E-17 4.81481E-6 L 0.12396 -0.18889 " pathEditMode="relative" rAng="0" ptsTypes="AA">
                                      <p:cBhvr>
                                        <p:cTn id="6" dur="2000" fill="hold"/>
                                        <p:tgtEl>
                                          <p:spTgt spid="2"/>
                                        </p:tgtEl>
                                        <p:attrNameLst>
                                          <p:attrName>ppt_x</p:attrName>
                                          <p:attrName>ppt_y</p:attrName>
                                        </p:attrNameLst>
                                      </p:cBhvr>
                                      <p:rCtr x="6250" y="-9236"/>
                                    </p:animMotion>
                                  </p:childTnLst>
                                </p:cTn>
                              </p:par>
                            </p:childTnLst>
                          </p:cTn>
                        </p:par>
                        <p:par>
                          <p:cTn id="7" fill="hold">
                            <p:stCondLst>
                              <p:cond delay="2000"/>
                            </p:stCondLst>
                            <p:childTnLst>
                              <p:par>
                                <p:cTn id="8" presetID="56" presetClass="path" presetSubtype="0" accel="50000" decel="50000" fill="hold" nodeType="afterEffect">
                                  <p:stCondLst>
                                    <p:cond delay="0"/>
                                  </p:stCondLst>
                                  <p:childTnLst>
                                    <p:animMotion origin="layout" path="M 1.11022E-16 -3.33333E-6 L -0.14375 -0.1956 " pathEditMode="relative" rAng="0" ptsTypes="AA">
                                      <p:cBhvr>
                                        <p:cTn id="9" dur="2000" fill="hold"/>
                                        <p:tgtEl>
                                          <p:spTgt spid="3"/>
                                        </p:tgtEl>
                                        <p:attrNameLst>
                                          <p:attrName>ppt_x</p:attrName>
                                          <p:attrName>ppt_y</p:attrName>
                                        </p:attrNameLst>
                                      </p:cBhvr>
                                      <p:rCtr x="-7187" y="-9792"/>
                                    </p:animMotion>
                                  </p:childTnLst>
                                </p:cTn>
                              </p:par>
                            </p:childTnLst>
                          </p:cTn>
                        </p:par>
                        <p:par>
                          <p:cTn id="10" fill="hold">
                            <p:stCondLst>
                              <p:cond delay="4000"/>
                            </p:stCondLst>
                            <p:childTnLst>
                              <p:par>
                                <p:cTn id="11" presetID="16" presetClass="entr" presetSubtype="37"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3120" y="1524000"/>
            <a:ext cx="12022680" cy="35086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What do we learn about friendships…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150" normalizeH="0" baseline="0" noProof="0" dirty="0">
                <a:ln>
                  <a:noFill/>
                </a:ln>
                <a:solidFill>
                  <a:prstClr val="white">
                    <a:lumMod val="65000"/>
                  </a:prst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…from Saul?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150" normalizeH="0" baseline="0" noProof="0" dirty="0">
                <a:ln>
                  <a:noFill/>
                </a:ln>
                <a:solidFill>
                  <a:srgbClr val="C0504D">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…from David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150" normalizeH="0" baseline="0" noProof="0" dirty="0">
                <a:ln>
                  <a:noFill/>
                </a:ln>
                <a:solidFill>
                  <a:srgbClr val="C0504D">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a:t>
            </a:r>
            <a:r>
              <a:rPr kumimoji="0" lang="en-US" sz="5400" b="1" i="0" u="none" strike="noStrike" kern="0" cap="none" spc="-150" normalizeH="0" baseline="0" noProof="0" dirty="0" err="1">
                <a:ln>
                  <a:noFill/>
                </a:ln>
                <a:solidFill>
                  <a:srgbClr val="C0504D">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nd</a:t>
            </a:r>
            <a:r>
              <a:rPr kumimoji="0" lang="en-US" sz="5400" b="1" i="0" u="none" strike="noStrike" kern="0" cap="none" spc="-150" normalizeH="0" baseline="0" noProof="0" dirty="0">
                <a:ln>
                  <a:noFill/>
                </a:ln>
                <a:solidFill>
                  <a:srgbClr val="C0504D">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Jonathan?</a:t>
            </a:r>
          </a:p>
        </p:txBody>
      </p:sp>
      <p:sp>
        <p:nvSpPr>
          <p:cNvPr id="4" name="Rounded Rectangle 2">
            <a:extLst>
              <a:ext uri="{FF2B5EF4-FFF2-40B4-BE49-F238E27FC236}">
                <a16:creationId xmlns:a16="http://schemas.microsoft.com/office/drawing/2014/main" xmlns="" id="{7C15409B-B324-1078-937A-2B6E39290417}"/>
              </a:ext>
            </a:extLst>
          </p:cNvPr>
          <p:cNvSpPr/>
          <p:nvPr/>
        </p:nvSpPr>
        <p:spPr>
          <a:xfrm>
            <a:off x="4412974" y="228600"/>
            <a:ext cx="7772400" cy="67056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Both put God first.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Samuel 18:1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Both put the other person first.</a:t>
            </a:r>
          </a:p>
          <a:p>
            <a:pPr lvl="0" algn="ctr">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loved him as himself” </a:t>
            </a: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Samuel </a:t>
            </a: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18:1, 3; </a:t>
            </a: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20:17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Jonathan had the most to gain from David’s death, but he gave his life instead (1 Samuel 31:1-2).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Both expressed love for each other.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Samuel </a:t>
            </a:r>
            <a:r>
              <a:rPr kumimoji="0" lang="pl-PL"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20:41; 2 Sam</a:t>
            </a:r>
            <a:r>
              <a:rPr kumimoji="0" lang="en-US" sz="2400" b="1" i="0" u="none" strike="noStrike" kern="1200" cap="none" spc="0" normalizeH="0" baseline="0" noProof="0" dirty="0" err="1">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uel</a:t>
            </a:r>
            <a:r>
              <a:rPr kumimoji="0" lang="pl-PL"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1:25-26</a:t>
            </a:r>
            <a:endPar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Both were honest with each other.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Samuel 20:1-4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Both believed in what the other could become.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Samuel 19:3-5; 20:32</a:t>
            </a:r>
          </a:p>
        </p:txBody>
      </p:sp>
    </p:spTree>
    <p:extLst>
      <p:ext uri="{BB962C8B-B14F-4D97-AF65-F5344CB8AC3E}">
        <p14:creationId xmlns:p14="http://schemas.microsoft.com/office/powerpoint/2010/main" val="406229149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wipe(left)">
                                      <p:cBhvr>
                                        <p:cTn id="11" dur="500"/>
                                        <p:tgtEl>
                                          <p:spTgt spid="4">
                                            <p:txEl>
                                              <p:pRg st="3" end="3"/>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left)">
                                      <p:cBhvr>
                                        <p:cTn id="15" dur="500"/>
                                        <p:tgtEl>
                                          <p:spTgt spid="4">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wipe(left)">
                                      <p:cBhvr>
                                        <p:cTn id="20" dur="500"/>
                                        <p:tgtEl>
                                          <p:spTgt spid="4">
                                            <p:txEl>
                                              <p:pRg st="5" end="5"/>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wipe(left)">
                                      <p:cBhvr>
                                        <p:cTn id="24" dur="500"/>
                                        <p:tgtEl>
                                          <p:spTgt spid="4">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wipe(left)">
                                      <p:cBhvr>
                                        <p:cTn id="29" dur="500"/>
                                        <p:tgtEl>
                                          <p:spTgt spid="4">
                                            <p:txEl>
                                              <p:pRg st="7" end="7"/>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wipe(left)">
                                      <p:cBhvr>
                                        <p:cTn id="33" dur="500"/>
                                        <p:tgtEl>
                                          <p:spTgt spid="4">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wipe(left)">
                                      <p:cBhvr>
                                        <p:cTn id="38" dur="500"/>
                                        <p:tgtEl>
                                          <p:spTgt spid="4">
                                            <p:txEl>
                                              <p:pRg st="9" end="9"/>
                                            </p:txEl>
                                          </p:spTgt>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wipe(left)">
                                      <p:cBhvr>
                                        <p:cTn id="4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descr="A black background with white text&#10;&#10;Description automatically generated">
            <a:extLst>
              <a:ext uri="{FF2B5EF4-FFF2-40B4-BE49-F238E27FC236}">
                <a16:creationId xmlns:a16="http://schemas.microsoft.com/office/drawing/2014/main" xmlns="" id="{62205220-A0BE-C635-3EE7-2F2B735E37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511627"/>
            <a:ext cx="6172200" cy="5765298"/>
          </a:xfrm>
          <a:prstGeom prst="rect">
            <a:avLst/>
          </a:prstGeom>
        </p:spPr>
      </p:pic>
    </p:spTree>
    <p:extLst>
      <p:ext uri="{BB962C8B-B14F-4D97-AF65-F5344CB8AC3E}">
        <p14:creationId xmlns:p14="http://schemas.microsoft.com/office/powerpoint/2010/main" val="3200757223"/>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3785652"/>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18:5) Whatever mission King Saul sent him on, David was so successful that King Saul gave him a high rank in the army. This pleased all the troops, and Saul’s officers as well.</a:t>
            </a:r>
          </a:p>
        </p:txBody>
      </p:sp>
    </p:spTree>
    <p:extLst>
      <p:ext uri="{BB962C8B-B14F-4D97-AF65-F5344CB8AC3E}">
        <p14:creationId xmlns:p14="http://schemas.microsoft.com/office/powerpoint/2010/main" val="1584696732"/>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440120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18:6) When the men were returning home after David had killed the Philistine, the women came out from all the towns of Israel to meet King Saul with singing and dancing, with joyful songs and with timbrels and lyres.</a:t>
            </a:r>
          </a:p>
        </p:txBody>
      </p:sp>
    </p:spTree>
    <p:extLst>
      <p:ext uri="{BB962C8B-B14F-4D97-AF65-F5344CB8AC3E}">
        <p14:creationId xmlns:p14="http://schemas.microsoft.com/office/powerpoint/2010/main" val="65011777"/>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2616101"/>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Sam. 18:7) As they danced, the women sang:</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“Saul has slain his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thousands</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4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and David his </a:t>
            </a:r>
            <a:r>
              <a:rPr lang="en-US" sz="44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tens of thousands</a:t>
            </a:r>
            <a:r>
              <a:rPr lang="en-US" sz="44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39799048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DwellDar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welldark16x9.potx" id="{77470787-3BA3-4BA9-93AB-3419747B99F4}" vid="{A57E8D5C-484E-4496-B0FE-81ED5C5444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3283</Words>
  <Application>Microsoft Office PowerPoint</Application>
  <PresentationFormat>Widescreen</PresentationFormat>
  <Paragraphs>310</Paragraphs>
  <Slides>66</Slides>
  <Notes>66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66</vt:i4>
      </vt:variant>
    </vt:vector>
  </HeadingPairs>
  <TitlesOfParts>
    <vt:vector size="74" baseType="lpstr">
      <vt:lpstr>Arial</vt:lpstr>
      <vt:lpstr>Calibri</vt:lpstr>
      <vt:lpstr>Calibri Light</vt:lpstr>
      <vt:lpstr>Lao UI</vt:lpstr>
      <vt:lpstr>Times New Roman</vt:lpstr>
      <vt:lpstr>Wingdings</vt:lpstr>
      <vt:lpstr>Office Theme</vt:lpstr>
      <vt:lpstr>DwellDark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2023-10-10T18:18:39Z</dcterms:created>
  <dcterms:modified xsi:type="dcterms:W3CDTF">2023-10-10T18:18:53Z</dcterms:modified>
</cp:coreProperties>
</file>