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846" r:id="rId1"/>
  </p:sldMasterIdLst>
  <p:notesMasterIdLst>
    <p:notesMasterId r:id="rId29"/>
  </p:notesMasterIdLst>
  <p:sldIdLst>
    <p:sldId id="256" r:id="rId2"/>
    <p:sldId id="305" r:id="rId3"/>
    <p:sldId id="306" r:id="rId4"/>
    <p:sldId id="308" r:id="rId5"/>
    <p:sldId id="311" r:id="rId6"/>
    <p:sldId id="313" r:id="rId7"/>
    <p:sldId id="309" r:id="rId8"/>
    <p:sldId id="310" r:id="rId9"/>
    <p:sldId id="314" r:id="rId10"/>
    <p:sldId id="315" r:id="rId11"/>
    <p:sldId id="316" r:id="rId12"/>
    <p:sldId id="318" r:id="rId13"/>
    <p:sldId id="319" r:id="rId14"/>
    <p:sldId id="326" r:id="rId15"/>
    <p:sldId id="325" r:id="rId16"/>
    <p:sldId id="327" r:id="rId17"/>
    <p:sldId id="322" r:id="rId18"/>
    <p:sldId id="329" r:id="rId19"/>
    <p:sldId id="330" r:id="rId20"/>
    <p:sldId id="334" r:id="rId21"/>
    <p:sldId id="328" r:id="rId22"/>
    <p:sldId id="331" r:id="rId23"/>
    <p:sldId id="332" r:id="rId24"/>
    <p:sldId id="333" r:id="rId25"/>
    <p:sldId id="321" r:id="rId26"/>
    <p:sldId id="323" r:id="rId27"/>
    <p:sldId id="33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9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1"/>
    <p:restoredTop sz="94605"/>
  </p:normalViewPr>
  <p:slideViewPr>
    <p:cSldViewPr snapToGrid="0" snapToObjects="1">
      <p:cViewPr varScale="1">
        <p:scale>
          <a:sx n="79" d="100"/>
          <a:sy n="79" d="100"/>
        </p:scale>
        <p:origin x="102"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B1D16-A230-2D40-BB6C-F56844D93952}" type="datetimeFigureOut">
              <a:rPr lang="en-US" smtClean="0"/>
              <a:t>4/30/2024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50BB1-40B6-864A-B413-155797918403}" type="slidenum">
              <a:rPr lang="en-US" smtClean="0"/>
              <a:t>‹#›</a:t>
            </a:fld>
            <a:endParaRPr lang="en-US" dirty="0"/>
          </a:p>
        </p:txBody>
      </p:sp>
    </p:spTree>
    <p:extLst>
      <p:ext uri="{BB962C8B-B14F-4D97-AF65-F5344CB8AC3E}">
        <p14:creationId xmlns:p14="http://schemas.microsoft.com/office/powerpoint/2010/main" val="403244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1624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296452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2013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3467516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8415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2424422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3962798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408730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223550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324699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345469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287834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145409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229643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100483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F1790-6870-9B41-93A3-0D345FC0AF8D}" type="datetimeFigureOut">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dirty="0"/>
          </a:p>
        </p:txBody>
      </p:sp>
    </p:spTree>
    <p:extLst>
      <p:ext uri="{BB962C8B-B14F-4D97-AF65-F5344CB8AC3E}">
        <p14:creationId xmlns:p14="http://schemas.microsoft.com/office/powerpoint/2010/main" val="609459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3F1790-6870-9B41-93A3-0D345FC0AF8D}" type="datetimeFigureOut">
              <a:rPr lang="en-US" smtClean="0"/>
              <a:t>4/30/2024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546707-48EC-6047-A78B-E4F0AB96A320}" type="slidenum">
              <a:rPr lang="en-US" smtClean="0"/>
              <a:t>‹#›</a:t>
            </a:fld>
            <a:endParaRPr lang="en-US" dirty="0"/>
          </a:p>
        </p:txBody>
      </p:sp>
    </p:spTree>
    <p:extLst>
      <p:ext uri="{BB962C8B-B14F-4D97-AF65-F5344CB8AC3E}">
        <p14:creationId xmlns:p14="http://schemas.microsoft.com/office/powerpoint/2010/main" val="581857016"/>
      </p:ext>
    </p:extLst>
  </p:cSld>
  <p:clrMap bg1="dk1" tx1="lt1" bg2="dk2" tx2="lt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3B0B27-58C7-8D46-A9E2-70597816AB53}"/>
              </a:ext>
            </a:extLst>
          </p:cNvPr>
          <p:cNvSpPr>
            <a:spLocks noGrp="1"/>
          </p:cNvSpPr>
          <p:nvPr>
            <p:ph type="ctrTitle"/>
          </p:nvPr>
        </p:nvSpPr>
        <p:spPr>
          <a:xfrm>
            <a:off x="152400" y="2210751"/>
            <a:ext cx="10610377" cy="2967621"/>
          </a:xfrm>
        </p:spPr>
        <p:txBody>
          <a:bodyPr/>
          <a:lstStyle/>
          <a:p>
            <a:pPr algn="ctr"/>
            <a:r>
              <a:rPr lang="en-US" sz="6300" b="1" dirty="0">
                <a:solidFill>
                  <a:schemeClr val="tx1"/>
                </a:solidFill>
              </a:rPr>
              <a:t>“My Word Will Not Return Empty”</a:t>
            </a:r>
            <a:r>
              <a:rPr lang="en-US" sz="6500" dirty="0">
                <a:solidFill>
                  <a:schemeClr val="tx1"/>
                </a:solidFill>
              </a:rPr>
              <a:t/>
            </a:r>
            <a:br>
              <a:rPr lang="en-US" sz="6500" dirty="0">
                <a:solidFill>
                  <a:schemeClr val="tx1"/>
                </a:solidFill>
              </a:rPr>
            </a:br>
            <a:r>
              <a:rPr lang="en-US" sz="4500" i="1" dirty="0">
                <a:solidFill>
                  <a:schemeClr val="tx1"/>
                </a:solidFill>
              </a:rPr>
              <a:t>The Unstoppable Power of God’s Word: Isaiah 55:8-13 </a:t>
            </a:r>
          </a:p>
        </p:txBody>
      </p:sp>
      <p:sp>
        <p:nvSpPr>
          <p:cNvPr id="4" name="Rectangle 2">
            <a:extLst>
              <a:ext uri="{FF2B5EF4-FFF2-40B4-BE49-F238E27FC236}">
                <a16:creationId xmlns:a16="http://schemas.microsoft.com/office/drawing/2014/main" xmlns="" id="{B7C28980-EFA9-C10E-130C-CD3A0AE4CCB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a:extLst>
              <a:ext uri="{FF2B5EF4-FFF2-40B4-BE49-F238E27FC236}">
                <a16:creationId xmlns:a16="http://schemas.microsoft.com/office/drawing/2014/main" xmlns="" id="{529D94AB-D106-1563-F94E-C3603030923D}"/>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6">
            <a:extLst>
              <a:ext uri="{FF2B5EF4-FFF2-40B4-BE49-F238E27FC236}">
                <a16:creationId xmlns:a16="http://schemas.microsoft.com/office/drawing/2014/main" xmlns="" id="{91D50C43-9CC6-5FD1-AE30-8A33519A2C15}"/>
              </a:ext>
            </a:extLst>
          </p:cNvPr>
          <p:cNvSpPr>
            <a:spLocks noChangeArrowheads="1"/>
          </p:cNvSpPr>
          <p:nvPr/>
        </p:nvSpPr>
        <p:spPr bwMode="auto">
          <a:xfrm>
            <a:off x="4865138" y="257550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8">
            <a:extLst>
              <a:ext uri="{FF2B5EF4-FFF2-40B4-BE49-F238E27FC236}">
                <a16:creationId xmlns:a16="http://schemas.microsoft.com/office/drawing/2014/main" xmlns="" id="{54CCB883-53CA-29DD-AA35-DEE16C7B5F6D}"/>
              </a:ext>
            </a:extLst>
          </p:cNvPr>
          <p:cNvSpPr>
            <a:spLocks noChangeArrowheads="1"/>
          </p:cNvSpPr>
          <p:nvPr/>
        </p:nvSpPr>
        <p:spPr bwMode="auto">
          <a:xfrm>
            <a:off x="5782114" y="32857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0">
            <a:extLst>
              <a:ext uri="{FF2B5EF4-FFF2-40B4-BE49-F238E27FC236}">
                <a16:creationId xmlns:a16="http://schemas.microsoft.com/office/drawing/2014/main" xmlns="" id="{4A37E4B1-7F9A-0B23-A542-122878A15D2D}"/>
              </a:ext>
            </a:extLst>
          </p:cNvPr>
          <p:cNvSpPr>
            <a:spLocks noChangeArrowheads="1"/>
          </p:cNvSpPr>
          <p:nvPr/>
        </p:nvSpPr>
        <p:spPr bwMode="auto">
          <a:xfrm>
            <a:off x="1739499" y="240188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1" name="Rectangle 12">
            <a:extLst>
              <a:ext uri="{FF2B5EF4-FFF2-40B4-BE49-F238E27FC236}">
                <a16:creationId xmlns:a16="http://schemas.microsoft.com/office/drawing/2014/main" xmlns="" id="{E447C8F9-F747-BD9F-6FDE-4028A1F974B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Rectangle 14">
            <a:extLst>
              <a:ext uri="{FF2B5EF4-FFF2-40B4-BE49-F238E27FC236}">
                <a16:creationId xmlns:a16="http://schemas.microsoft.com/office/drawing/2014/main" xmlns="" id="{9291A7C4-101C-293E-41F3-F5163975D166}"/>
              </a:ext>
            </a:extLst>
          </p:cNvPr>
          <p:cNvSpPr>
            <a:spLocks noChangeArrowheads="1"/>
          </p:cNvSpPr>
          <p:nvPr/>
        </p:nvSpPr>
        <p:spPr bwMode="auto">
          <a:xfrm>
            <a:off x="2106750" y="369456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5660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279BC98-B2CB-84B5-315F-F1AFB662CA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91A99ED5-BF0B-DD6C-9835-876ECFDBACA5}"/>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3AFC549B-F0A9-894A-4430-45DFB304AB57}"/>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10 </a:t>
            </a:r>
            <a:r>
              <a:rPr lang="en-US" sz="3000" dirty="0">
                <a:solidFill>
                  <a:schemeClr val="accent5">
                    <a:lumMod val="75000"/>
                  </a:schemeClr>
                </a:solidFill>
              </a:rPr>
              <a:t>As the rain and the snow</a:t>
            </a:r>
            <a:br>
              <a:rPr lang="en-US" sz="3000" dirty="0">
                <a:solidFill>
                  <a:schemeClr val="accent5">
                    <a:lumMod val="75000"/>
                  </a:schemeClr>
                </a:solidFill>
              </a:rPr>
            </a:br>
            <a:r>
              <a:rPr lang="en-US" sz="3000" dirty="0">
                <a:solidFill>
                  <a:schemeClr val="accent5">
                    <a:lumMod val="75000"/>
                  </a:schemeClr>
                </a:solidFill>
              </a:rPr>
              <a:t>    come down from heaven,</a:t>
            </a:r>
            <a:br>
              <a:rPr lang="en-US" sz="3000" dirty="0">
                <a:solidFill>
                  <a:schemeClr val="accent5">
                    <a:lumMod val="75000"/>
                  </a:schemeClr>
                </a:solidFill>
              </a:rPr>
            </a:br>
            <a:r>
              <a:rPr lang="en-US" sz="3000" dirty="0">
                <a:solidFill>
                  <a:schemeClr val="accent5">
                    <a:lumMod val="75000"/>
                  </a:schemeClr>
                </a:solidFill>
              </a:rPr>
              <a:t>and </a:t>
            </a:r>
            <a:r>
              <a:rPr lang="en-US" sz="3000" dirty="0">
                <a:solidFill>
                  <a:schemeClr val="tx1"/>
                </a:solidFill>
              </a:rPr>
              <a:t>do not return to it</a:t>
            </a:r>
            <a:br>
              <a:rPr lang="en-US" sz="3000" dirty="0">
                <a:solidFill>
                  <a:schemeClr val="tx1"/>
                </a:solidFill>
              </a:rPr>
            </a:br>
            <a:r>
              <a:rPr lang="en-US" sz="3000" dirty="0">
                <a:solidFill>
                  <a:schemeClr val="tx1"/>
                </a:solidFill>
              </a:rPr>
              <a:t>    without watering the earth</a:t>
            </a:r>
            <a:r>
              <a:rPr lang="en-US" sz="3000" dirty="0">
                <a:solidFill>
                  <a:schemeClr val="accent5">
                    <a:lumMod val="75000"/>
                  </a:schemeClr>
                </a:solidFill>
              </a:rPr>
              <a:t/>
            </a:r>
            <a:br>
              <a:rPr lang="en-US" sz="3000" dirty="0">
                <a:solidFill>
                  <a:schemeClr val="accent5">
                    <a:lumMod val="75000"/>
                  </a:schemeClr>
                </a:solidFill>
              </a:rPr>
            </a:br>
            <a:r>
              <a:rPr lang="en-US" sz="3000" dirty="0">
                <a:solidFill>
                  <a:schemeClr val="accent5">
                    <a:lumMod val="75000"/>
                  </a:schemeClr>
                </a:solidFill>
              </a:rPr>
              <a:t>and making it bud and flourish,</a:t>
            </a:r>
            <a:br>
              <a:rPr lang="en-US" sz="3000" dirty="0">
                <a:solidFill>
                  <a:schemeClr val="accent5">
                    <a:lumMod val="75000"/>
                  </a:schemeClr>
                </a:solidFill>
              </a:rPr>
            </a:br>
            <a:r>
              <a:rPr lang="en-US" sz="3000" dirty="0">
                <a:solidFill>
                  <a:schemeClr val="accent5">
                    <a:lumMod val="75000"/>
                  </a:schemeClr>
                </a:solidFill>
              </a:rPr>
              <a:t>    so that it yields seed for the sower and bread for the eater,</a:t>
            </a:r>
          </a:p>
          <a:p>
            <a:pPr marL="0" indent="0">
              <a:buSzPct val="100000"/>
              <a:buNone/>
            </a:pPr>
            <a:r>
              <a:rPr lang="en-US" sz="3000" b="1" baseline="30000" dirty="0">
                <a:solidFill>
                  <a:schemeClr val="accent5">
                    <a:lumMod val="75000"/>
                  </a:schemeClr>
                </a:solidFill>
              </a:rPr>
              <a:t>11 </a:t>
            </a:r>
            <a:r>
              <a:rPr lang="en-US" sz="3000" dirty="0">
                <a:solidFill>
                  <a:schemeClr val="accent5">
                    <a:lumMod val="75000"/>
                  </a:schemeClr>
                </a:solidFill>
              </a:rPr>
              <a:t>so is my word that goes out from my mouth:</a:t>
            </a:r>
            <a:br>
              <a:rPr lang="en-US" sz="3000" dirty="0">
                <a:solidFill>
                  <a:schemeClr val="accent5">
                    <a:lumMod val="75000"/>
                  </a:schemeClr>
                </a:solidFill>
              </a:rPr>
            </a:br>
            <a:r>
              <a:rPr lang="en-US" sz="3000" dirty="0">
                <a:solidFill>
                  <a:schemeClr val="accent5">
                    <a:lumMod val="75000"/>
                  </a:schemeClr>
                </a:solidFill>
              </a:rPr>
              <a:t>    </a:t>
            </a:r>
            <a:r>
              <a:rPr lang="en-US" sz="3000" dirty="0">
                <a:solidFill>
                  <a:schemeClr val="tx1"/>
                </a:solidFill>
              </a:rPr>
              <a:t>It will not return to me empty,</a:t>
            </a:r>
            <a:r>
              <a:rPr lang="en-US" sz="3000" dirty="0">
                <a:solidFill>
                  <a:schemeClr val="accent5">
                    <a:lumMod val="75000"/>
                  </a:schemeClr>
                </a:solidFill>
              </a:rPr>
              <a:t/>
            </a:r>
            <a:br>
              <a:rPr lang="en-US" sz="3000" dirty="0">
                <a:solidFill>
                  <a:schemeClr val="accent5">
                    <a:lumMod val="75000"/>
                  </a:schemeClr>
                </a:solidFill>
              </a:rPr>
            </a:br>
            <a:r>
              <a:rPr lang="en-US" sz="3000" dirty="0">
                <a:solidFill>
                  <a:schemeClr val="accent5">
                    <a:lumMod val="75000"/>
                  </a:schemeClr>
                </a:solidFill>
              </a:rPr>
              <a:t>but will accomplish what I desire</a:t>
            </a:r>
            <a:br>
              <a:rPr lang="en-US" sz="3000" dirty="0">
                <a:solidFill>
                  <a:schemeClr val="accent5">
                    <a:lumMod val="75000"/>
                  </a:schemeClr>
                </a:solidFill>
              </a:rPr>
            </a:br>
            <a:r>
              <a:rPr lang="en-US" sz="3000" dirty="0">
                <a:solidFill>
                  <a:schemeClr val="accent5">
                    <a:lumMod val="75000"/>
                  </a:schemeClr>
                </a:solidFill>
              </a:rPr>
              <a:t>    and achieve the purpose for which I sent it.</a:t>
            </a:r>
            <a:endParaRPr lang="en-US" sz="3000" dirty="0">
              <a:solidFill>
                <a:schemeClr val="accent5">
                  <a:lumMod val="75000"/>
                </a:schemeClr>
              </a:solidFill>
              <a:ea typeface="Calibri" panose="020F0502020204030204" pitchFamily="34" charset="0"/>
            </a:endParaRPr>
          </a:p>
        </p:txBody>
      </p:sp>
      <p:sp>
        <p:nvSpPr>
          <p:cNvPr id="3" name="TextBox 2">
            <a:extLst>
              <a:ext uri="{FF2B5EF4-FFF2-40B4-BE49-F238E27FC236}">
                <a16:creationId xmlns:a16="http://schemas.microsoft.com/office/drawing/2014/main" xmlns="" id="{73984EB9-FB0D-B325-410C-C22E8FD44308}"/>
              </a:ext>
            </a:extLst>
          </p:cNvPr>
          <p:cNvSpPr txBox="1"/>
          <p:nvPr/>
        </p:nvSpPr>
        <p:spPr>
          <a:xfrm>
            <a:off x="4068418" y="381568"/>
            <a:ext cx="7901736"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It will not return empty</a:t>
            </a:r>
            <a:endParaRPr lang="en-US" sz="4000" dirty="0"/>
          </a:p>
        </p:txBody>
      </p:sp>
      <p:sp>
        <p:nvSpPr>
          <p:cNvPr id="4" name="TextBox 3">
            <a:extLst>
              <a:ext uri="{FF2B5EF4-FFF2-40B4-BE49-F238E27FC236}">
                <a16:creationId xmlns:a16="http://schemas.microsoft.com/office/drawing/2014/main" xmlns="" id="{F46216F3-9369-E5D6-1F93-9018F06EC45B}"/>
              </a:ext>
            </a:extLst>
          </p:cNvPr>
          <p:cNvSpPr txBox="1"/>
          <p:nvPr/>
        </p:nvSpPr>
        <p:spPr>
          <a:xfrm rot="10800000" flipV="1">
            <a:off x="462638" y="1744586"/>
            <a:ext cx="7808927" cy="2785378"/>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(Numbers 23:19) “God is not human, that he should lie, not a human being, that he should change his mind. Does he speak and then not act? Does he promise and not fulfill?”</a:t>
            </a:r>
          </a:p>
        </p:txBody>
      </p:sp>
      <p:sp>
        <p:nvSpPr>
          <p:cNvPr id="6" name="TextBox 5">
            <a:extLst>
              <a:ext uri="{FF2B5EF4-FFF2-40B4-BE49-F238E27FC236}">
                <a16:creationId xmlns:a16="http://schemas.microsoft.com/office/drawing/2014/main" xmlns="" id="{0F98B8F9-C7F5-A87C-7D33-F24F37458BAD}"/>
              </a:ext>
            </a:extLst>
          </p:cNvPr>
          <p:cNvSpPr txBox="1"/>
          <p:nvPr/>
        </p:nvSpPr>
        <p:spPr>
          <a:xfrm>
            <a:off x="3803715" y="4467102"/>
            <a:ext cx="7211560" cy="1938992"/>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algn="ctr"/>
            <a:r>
              <a:rPr lang="en-US" sz="4000" dirty="0"/>
              <a:t>Hard to comprehend because of how different this is than human words</a:t>
            </a:r>
          </a:p>
        </p:txBody>
      </p:sp>
      <p:sp>
        <p:nvSpPr>
          <p:cNvPr id="9" name="TextBox 8">
            <a:extLst>
              <a:ext uri="{FF2B5EF4-FFF2-40B4-BE49-F238E27FC236}">
                <a16:creationId xmlns:a16="http://schemas.microsoft.com/office/drawing/2014/main" xmlns="" id="{0617E1CD-ED0D-873D-5A56-AF2937656F12}"/>
              </a:ext>
            </a:extLst>
          </p:cNvPr>
          <p:cNvSpPr txBox="1"/>
          <p:nvPr/>
        </p:nvSpPr>
        <p:spPr>
          <a:xfrm rot="10800000" flipV="1">
            <a:off x="462636" y="1998502"/>
            <a:ext cx="8023625" cy="4262705"/>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4000" b="1" dirty="0"/>
              <a:t>“I think it might return empty”</a:t>
            </a:r>
          </a:p>
          <a:p>
            <a:pPr marL="457200" indent="-457200">
              <a:buFont typeface="Wingdings" pitchFamily="2" charset="2"/>
              <a:buChar char="ü"/>
            </a:pPr>
            <a:r>
              <a:rPr lang="en-US" sz="3300" dirty="0"/>
              <a:t>No expectation that it will bear fruit </a:t>
            </a:r>
          </a:p>
          <a:p>
            <a:pPr marL="457200" indent="-457200">
              <a:buFont typeface="Wingdings" pitchFamily="2" charset="2"/>
              <a:buChar char="ü"/>
            </a:pPr>
            <a:r>
              <a:rPr lang="en-US" sz="3300" dirty="0"/>
              <a:t>No burden</a:t>
            </a:r>
          </a:p>
          <a:p>
            <a:pPr marL="457200" indent="-457200">
              <a:buFont typeface="Wingdings" pitchFamily="2" charset="2"/>
              <a:buChar char="ü"/>
            </a:pPr>
            <a:r>
              <a:rPr lang="en-US" sz="3300" dirty="0"/>
              <a:t>Use our own reasoning vs. pulling out the word</a:t>
            </a:r>
          </a:p>
          <a:p>
            <a:pPr marL="457200" indent="-457200">
              <a:buFont typeface="Wingdings" pitchFamily="2" charset="2"/>
              <a:buChar char="ü"/>
            </a:pPr>
            <a:r>
              <a:rPr lang="en-US" sz="3300" dirty="0"/>
              <a:t>Immediate discouragement after our teaching vs prayer</a:t>
            </a:r>
          </a:p>
          <a:p>
            <a:pPr marL="457200" indent="-457200">
              <a:buFont typeface="Wingdings" pitchFamily="2" charset="2"/>
              <a:buChar char="ü"/>
            </a:pPr>
            <a:r>
              <a:rPr lang="en-US" sz="3300" dirty="0"/>
              <a:t>No follow-up on the word going out</a:t>
            </a:r>
          </a:p>
        </p:txBody>
      </p:sp>
    </p:spTree>
    <p:extLst>
      <p:ext uri="{BB962C8B-B14F-4D97-AF65-F5344CB8AC3E}">
        <p14:creationId xmlns:p14="http://schemas.microsoft.com/office/powerpoint/2010/main" val="345943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xit" presetSubtype="8" fill="hold" grpId="1" nodeType="clickEffect">
                                  <p:stCondLst>
                                    <p:cond delay="0"/>
                                  </p:stCondLst>
                                  <p:childTnLst>
                                    <p:animEffect transition="out" filter="wipe(left)">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par>
                                <p:cTn id="25" presetID="22" presetClass="exit" presetSubtype="8" fill="hold" grpId="1" nodeType="with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9">
                                            <p:txEl>
                                              <p:pRg st="0" end="0"/>
                                            </p:txEl>
                                          </p:spTgt>
                                        </p:tgtEl>
                                        <p:attrNameLst>
                                          <p:attrName>style.visibility</p:attrName>
                                        </p:attrNameLst>
                                      </p:cBhvr>
                                      <p:to>
                                        <p:strVal val="visible"/>
                                      </p:to>
                                    </p:set>
                                    <p:animEffect transition="in" filter="wipe(left)">
                                      <p:cBhvr>
                                        <p:cTn id="38" dur="500"/>
                                        <p:tgtEl>
                                          <p:spTgt spid="9">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9">
                                            <p:txEl>
                                              <p:pRg st="1" end="1"/>
                                            </p:txEl>
                                          </p:spTgt>
                                        </p:tgtEl>
                                        <p:attrNameLst>
                                          <p:attrName>style.visibility</p:attrName>
                                        </p:attrNameLst>
                                      </p:cBhvr>
                                      <p:to>
                                        <p:strVal val="visible"/>
                                      </p:to>
                                    </p:set>
                                    <p:animEffect transition="in" filter="wipe(left)">
                                      <p:cBhvr>
                                        <p:cTn id="43" dur="500"/>
                                        <p:tgtEl>
                                          <p:spTgt spid="9">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9">
                                            <p:txEl>
                                              <p:pRg st="2" end="2"/>
                                            </p:txEl>
                                          </p:spTgt>
                                        </p:tgtEl>
                                        <p:attrNameLst>
                                          <p:attrName>style.visibility</p:attrName>
                                        </p:attrNameLst>
                                      </p:cBhvr>
                                      <p:to>
                                        <p:strVal val="visible"/>
                                      </p:to>
                                    </p:set>
                                    <p:animEffect transition="in" filter="wipe(left)">
                                      <p:cBhvr>
                                        <p:cTn id="48" dur="500"/>
                                        <p:tgtEl>
                                          <p:spTgt spid="9">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9">
                                            <p:txEl>
                                              <p:pRg st="3" end="3"/>
                                            </p:txEl>
                                          </p:spTgt>
                                        </p:tgtEl>
                                        <p:attrNameLst>
                                          <p:attrName>style.visibility</p:attrName>
                                        </p:attrNameLst>
                                      </p:cBhvr>
                                      <p:to>
                                        <p:strVal val="visible"/>
                                      </p:to>
                                    </p:set>
                                    <p:animEffect transition="in" filter="wipe(left)">
                                      <p:cBhvr>
                                        <p:cTn id="53" dur="500"/>
                                        <p:tgtEl>
                                          <p:spTgt spid="9">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9">
                                            <p:txEl>
                                              <p:pRg st="4" end="4"/>
                                            </p:txEl>
                                          </p:spTgt>
                                        </p:tgtEl>
                                        <p:attrNameLst>
                                          <p:attrName>style.visibility</p:attrName>
                                        </p:attrNameLst>
                                      </p:cBhvr>
                                      <p:to>
                                        <p:strVal val="visible"/>
                                      </p:to>
                                    </p:set>
                                    <p:animEffect transition="in" filter="wipe(left)">
                                      <p:cBhvr>
                                        <p:cTn id="58" dur="500"/>
                                        <p:tgtEl>
                                          <p:spTgt spid="9">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9">
                                            <p:txEl>
                                              <p:pRg st="5" end="5"/>
                                            </p:txEl>
                                          </p:spTgt>
                                        </p:tgtEl>
                                        <p:attrNameLst>
                                          <p:attrName>style.visibility</p:attrName>
                                        </p:attrNameLst>
                                      </p:cBhvr>
                                      <p:to>
                                        <p:strVal val="visible"/>
                                      </p:to>
                                    </p:set>
                                    <p:animEffect transition="in" filter="wipe(left)">
                                      <p:cBhvr>
                                        <p:cTn id="63"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6" grpId="0" animBg="1"/>
      <p:bldP spid="6" grpId="1"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CCE5BFA-489F-BC1B-27E4-B9EBCD96CA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84706734-95F9-CFD7-C0F4-28760A11CE5B}"/>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474AB906-37E3-D4E5-AC8E-DB3469FEDF48}"/>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10 </a:t>
            </a:r>
            <a:r>
              <a:rPr lang="en-US" sz="3000" dirty="0">
                <a:solidFill>
                  <a:schemeClr val="accent5">
                    <a:lumMod val="75000"/>
                  </a:schemeClr>
                </a:solidFill>
              </a:rPr>
              <a:t>As the rain and the snow</a:t>
            </a:r>
            <a:br>
              <a:rPr lang="en-US" sz="3000" dirty="0">
                <a:solidFill>
                  <a:schemeClr val="accent5">
                    <a:lumMod val="75000"/>
                  </a:schemeClr>
                </a:solidFill>
              </a:rPr>
            </a:br>
            <a:r>
              <a:rPr lang="en-US" sz="3000" dirty="0">
                <a:solidFill>
                  <a:schemeClr val="accent5">
                    <a:lumMod val="75000"/>
                  </a:schemeClr>
                </a:solidFill>
              </a:rPr>
              <a:t>    come down from heaven,</a:t>
            </a:r>
            <a:br>
              <a:rPr lang="en-US" sz="3000" dirty="0">
                <a:solidFill>
                  <a:schemeClr val="accent5">
                    <a:lumMod val="75000"/>
                  </a:schemeClr>
                </a:solidFill>
              </a:rPr>
            </a:br>
            <a:r>
              <a:rPr lang="en-US" sz="3000" dirty="0">
                <a:solidFill>
                  <a:schemeClr val="accent5">
                    <a:lumMod val="75000"/>
                  </a:schemeClr>
                </a:solidFill>
              </a:rPr>
              <a:t>and do not return to it</a:t>
            </a:r>
            <a:br>
              <a:rPr lang="en-US" sz="3000" dirty="0">
                <a:solidFill>
                  <a:schemeClr val="accent5">
                    <a:lumMod val="75000"/>
                  </a:schemeClr>
                </a:solidFill>
              </a:rPr>
            </a:br>
            <a:r>
              <a:rPr lang="en-US" sz="3000" dirty="0">
                <a:solidFill>
                  <a:schemeClr val="accent5">
                    <a:lumMod val="75000"/>
                  </a:schemeClr>
                </a:solidFill>
              </a:rPr>
              <a:t>    without watering the earth</a:t>
            </a:r>
            <a:br>
              <a:rPr lang="en-US" sz="3000" dirty="0">
                <a:solidFill>
                  <a:schemeClr val="accent5">
                    <a:lumMod val="75000"/>
                  </a:schemeClr>
                </a:solidFill>
              </a:rPr>
            </a:br>
            <a:r>
              <a:rPr lang="en-US" sz="3000" dirty="0">
                <a:solidFill>
                  <a:schemeClr val="accent5">
                    <a:lumMod val="75000"/>
                  </a:schemeClr>
                </a:solidFill>
              </a:rPr>
              <a:t>and making it bud and flourish,</a:t>
            </a:r>
            <a:br>
              <a:rPr lang="en-US" sz="3000" dirty="0">
                <a:solidFill>
                  <a:schemeClr val="accent5">
                    <a:lumMod val="75000"/>
                  </a:schemeClr>
                </a:solidFill>
              </a:rPr>
            </a:br>
            <a:r>
              <a:rPr lang="en-US" sz="3000" dirty="0">
                <a:solidFill>
                  <a:schemeClr val="accent5">
                    <a:lumMod val="75000"/>
                  </a:schemeClr>
                </a:solidFill>
              </a:rPr>
              <a:t>    so that it yields seed for the sower and bread for the eater,</a:t>
            </a:r>
          </a:p>
          <a:p>
            <a:pPr marL="0" indent="0">
              <a:buSzPct val="100000"/>
              <a:buNone/>
            </a:pPr>
            <a:r>
              <a:rPr lang="en-US" sz="3000" b="1" baseline="30000" dirty="0">
                <a:solidFill>
                  <a:schemeClr val="accent5">
                    <a:lumMod val="75000"/>
                  </a:schemeClr>
                </a:solidFill>
              </a:rPr>
              <a:t>11 </a:t>
            </a:r>
            <a:r>
              <a:rPr lang="en-US" sz="3000" dirty="0">
                <a:solidFill>
                  <a:schemeClr val="accent5">
                    <a:lumMod val="75000"/>
                  </a:schemeClr>
                </a:solidFill>
              </a:rPr>
              <a:t>so is my word that goes out from my mouth:</a:t>
            </a:r>
            <a:br>
              <a:rPr lang="en-US" sz="3000" dirty="0">
                <a:solidFill>
                  <a:schemeClr val="accent5">
                    <a:lumMod val="75000"/>
                  </a:schemeClr>
                </a:solidFill>
              </a:rPr>
            </a:br>
            <a:r>
              <a:rPr lang="en-US" sz="3000" dirty="0">
                <a:solidFill>
                  <a:schemeClr val="accent5">
                    <a:lumMod val="75000"/>
                  </a:schemeClr>
                </a:solidFill>
              </a:rPr>
              <a:t>    It will not return to me empty,</a:t>
            </a:r>
            <a:br>
              <a:rPr lang="en-US" sz="3000" dirty="0">
                <a:solidFill>
                  <a:schemeClr val="accent5">
                    <a:lumMod val="75000"/>
                  </a:schemeClr>
                </a:solidFill>
              </a:rPr>
            </a:br>
            <a:r>
              <a:rPr lang="en-US" sz="3000" dirty="0">
                <a:solidFill>
                  <a:schemeClr val="accent5">
                    <a:lumMod val="75000"/>
                  </a:schemeClr>
                </a:solidFill>
              </a:rPr>
              <a:t>but </a:t>
            </a:r>
            <a:r>
              <a:rPr lang="en-US" sz="3000" dirty="0">
                <a:solidFill>
                  <a:schemeClr val="tx1"/>
                </a:solidFill>
              </a:rPr>
              <a:t>will accomplish what I desire</a:t>
            </a:r>
            <a:br>
              <a:rPr lang="en-US" sz="3000" dirty="0">
                <a:solidFill>
                  <a:schemeClr val="tx1"/>
                </a:solidFill>
              </a:rPr>
            </a:br>
            <a:r>
              <a:rPr lang="en-US" sz="3000" dirty="0">
                <a:solidFill>
                  <a:schemeClr val="tx1"/>
                </a:solidFill>
              </a:rPr>
              <a:t>    and achieve the purpose for which I sent it.</a:t>
            </a:r>
            <a:endParaRPr lang="en-US" sz="3000" dirty="0">
              <a:solidFill>
                <a:schemeClr val="tx1"/>
              </a:solidFill>
              <a:ea typeface="Calibri" panose="020F0502020204030204" pitchFamily="34" charset="0"/>
            </a:endParaRPr>
          </a:p>
        </p:txBody>
      </p:sp>
      <p:sp>
        <p:nvSpPr>
          <p:cNvPr id="3" name="TextBox 2">
            <a:extLst>
              <a:ext uri="{FF2B5EF4-FFF2-40B4-BE49-F238E27FC236}">
                <a16:creationId xmlns:a16="http://schemas.microsoft.com/office/drawing/2014/main" xmlns="" id="{055DE1D6-AAC1-796D-FA22-3C937633459B}"/>
              </a:ext>
            </a:extLst>
          </p:cNvPr>
          <p:cNvSpPr txBox="1"/>
          <p:nvPr/>
        </p:nvSpPr>
        <p:spPr>
          <a:xfrm>
            <a:off x="6621846" y="381568"/>
            <a:ext cx="5304311"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It has a purpose</a:t>
            </a:r>
            <a:endParaRPr lang="en-US" sz="4000" dirty="0"/>
          </a:p>
        </p:txBody>
      </p:sp>
    </p:spTree>
    <p:extLst>
      <p:ext uri="{BB962C8B-B14F-4D97-AF65-F5344CB8AC3E}">
        <p14:creationId xmlns:p14="http://schemas.microsoft.com/office/powerpoint/2010/main" val="291191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670E409-ADFB-A066-89AD-BC311AB088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4EA7A938-6A8E-B5D1-E385-1AF6B010DBBB}"/>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What will the Word accomplish?</a:t>
            </a:r>
          </a:p>
        </p:txBody>
      </p:sp>
      <p:sp>
        <p:nvSpPr>
          <p:cNvPr id="7" name="Content Placeholder 2">
            <a:extLst>
              <a:ext uri="{FF2B5EF4-FFF2-40B4-BE49-F238E27FC236}">
                <a16:creationId xmlns:a16="http://schemas.microsoft.com/office/drawing/2014/main" xmlns="" id="{D2CC9E5D-1307-C74E-C678-62C0F765FBC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7711E30C-0D92-1167-86D9-4734EC944578}"/>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500" dirty="0">
                <a:solidFill>
                  <a:schemeClr val="tx1"/>
                </a:solidFill>
                <a:ea typeface="Calibri" panose="020F0502020204030204" pitchFamily="34" charset="0"/>
              </a:rPr>
              <a:t>Work on earth (“watering the earth</a:t>
            </a:r>
            <a:r>
              <a:rPr lang="en-US" sz="3500" dirty="0">
                <a:solidFill>
                  <a:schemeClr val="tx1"/>
                </a:solidFill>
                <a:ea typeface="Calibri" panose="020F0502020204030204" pitchFamily="34" charset="0"/>
                <a:sym typeface="Wingdings" pitchFamily="2" charset="2"/>
              </a:rPr>
              <a:t>”)</a:t>
            </a:r>
          </a:p>
          <a:p>
            <a:pPr lvl="1">
              <a:buSzPct val="100000"/>
              <a:buFont typeface="System Font Regular"/>
              <a:buChar char="–"/>
            </a:pPr>
            <a:r>
              <a:rPr lang="en-US" sz="3500" dirty="0">
                <a:solidFill>
                  <a:schemeClr val="tx1"/>
                </a:solidFill>
                <a:ea typeface="Calibri" panose="020F0502020204030204" pitchFamily="34" charset="0"/>
              </a:rPr>
              <a:t>Its effect, its fruit, and its result is here on earth</a:t>
            </a:r>
          </a:p>
        </p:txBody>
      </p:sp>
    </p:spTree>
    <p:extLst>
      <p:ext uri="{BB962C8B-B14F-4D97-AF65-F5344CB8AC3E}">
        <p14:creationId xmlns:p14="http://schemas.microsoft.com/office/powerpoint/2010/main" val="13653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12550E6-65E9-16E7-898E-2BD0E051C5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E5F48CB5-1AC7-4764-4319-B9C2EC61C83D}"/>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What will the Word accomplish?</a:t>
            </a:r>
          </a:p>
        </p:txBody>
      </p:sp>
      <p:sp>
        <p:nvSpPr>
          <p:cNvPr id="7" name="Content Placeholder 2">
            <a:extLst>
              <a:ext uri="{FF2B5EF4-FFF2-40B4-BE49-F238E27FC236}">
                <a16:creationId xmlns:a16="http://schemas.microsoft.com/office/drawing/2014/main" xmlns="" id="{8C9E48C6-33D1-6D3B-D414-8F07F2FA2C1E}"/>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C54F0ADB-9FE1-1439-4248-C92B363E0B46}"/>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500" dirty="0">
                <a:solidFill>
                  <a:schemeClr val="tx1"/>
                </a:solidFill>
                <a:ea typeface="Calibri" panose="020F0502020204030204" pitchFamily="34" charset="0"/>
              </a:rPr>
              <a:t>Bearing different types of fruit (“seed to the sower and bread to the eater”)</a:t>
            </a:r>
          </a:p>
          <a:p>
            <a:pPr lvl="1">
              <a:buSzPct val="100000"/>
              <a:buFont typeface="Wingdings" pitchFamily="2" charset="2"/>
              <a:buChar char="ü"/>
            </a:pPr>
            <a:r>
              <a:rPr lang="en-US" sz="3500" dirty="0">
                <a:solidFill>
                  <a:schemeClr val="tx1"/>
                </a:solidFill>
                <a:ea typeface="Calibri" panose="020F0502020204030204" pitchFamily="34" charset="0"/>
              </a:rPr>
              <a:t>Nourishment</a:t>
            </a:r>
          </a:p>
          <a:p>
            <a:pPr lvl="2">
              <a:buSzPct val="100000"/>
              <a:buFont typeface="System Font Regular"/>
              <a:buChar char="–"/>
            </a:pPr>
            <a:r>
              <a:rPr lang="en-US" sz="3300" dirty="0">
                <a:solidFill>
                  <a:schemeClr val="tx1"/>
                </a:solidFill>
                <a:ea typeface="Calibri" panose="020F0502020204030204" pitchFamily="34" charset="0"/>
              </a:rPr>
              <a:t>Through the word, God makes his changes in our life</a:t>
            </a:r>
          </a:p>
          <a:p>
            <a:pPr lvl="2">
              <a:buSzPct val="100000"/>
              <a:buFont typeface="System Font Regular"/>
              <a:buChar char="–"/>
            </a:pPr>
            <a:r>
              <a:rPr lang="en-US" sz="3300" dirty="0">
                <a:solidFill>
                  <a:schemeClr val="tx1"/>
                </a:solidFill>
                <a:ea typeface="Calibri" panose="020F0502020204030204" pitchFamily="34" charset="0"/>
              </a:rPr>
              <a:t>Think of all the things God says the word can do in our lives!</a:t>
            </a:r>
          </a:p>
        </p:txBody>
      </p:sp>
      <p:sp>
        <p:nvSpPr>
          <p:cNvPr id="3" name="TextBox 2">
            <a:extLst>
              <a:ext uri="{FF2B5EF4-FFF2-40B4-BE49-F238E27FC236}">
                <a16:creationId xmlns:a16="http://schemas.microsoft.com/office/drawing/2014/main" xmlns="" id="{876D75B7-8599-0855-4114-9A7851F93078}"/>
              </a:ext>
            </a:extLst>
          </p:cNvPr>
          <p:cNvSpPr txBox="1"/>
          <p:nvPr/>
        </p:nvSpPr>
        <p:spPr>
          <a:xfrm>
            <a:off x="5416060" y="45672"/>
            <a:ext cx="6649588" cy="6771084"/>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marL="285750" indent="-285750">
              <a:buFont typeface="Wingdings" pitchFamily="2" charset="2"/>
              <a:buChar char="ü"/>
            </a:pPr>
            <a:r>
              <a:rPr lang="en-US" sz="3050" dirty="0"/>
              <a:t>Nourish our souls </a:t>
            </a:r>
            <a:r>
              <a:rPr lang="en-US" sz="3050" i="1" dirty="0"/>
              <a:t>(seed, bread, pure milk, solid food)</a:t>
            </a:r>
          </a:p>
          <a:p>
            <a:pPr marL="285750" indent="-285750">
              <a:buFont typeface="Wingdings" pitchFamily="2" charset="2"/>
              <a:buChar char="ü"/>
            </a:pPr>
            <a:r>
              <a:rPr lang="en-US" sz="3050" dirty="0"/>
              <a:t>Provide stability and assurance </a:t>
            </a:r>
            <a:r>
              <a:rPr lang="en-US" sz="3050" i="1" dirty="0"/>
              <a:t>(foundation, rock, anchor)</a:t>
            </a:r>
          </a:p>
          <a:p>
            <a:pPr marL="285750" indent="-285750">
              <a:buFont typeface="Wingdings" pitchFamily="2" charset="2"/>
              <a:buChar char="ü"/>
            </a:pPr>
            <a:r>
              <a:rPr lang="en-US" sz="3050" dirty="0"/>
              <a:t>Give guidance, training, and encouragement </a:t>
            </a:r>
            <a:r>
              <a:rPr lang="en-US" sz="3050" i="1" dirty="0"/>
              <a:t>(path, lamp, light, mirror, counselor)</a:t>
            </a:r>
          </a:p>
          <a:p>
            <a:pPr marL="285750" indent="-285750">
              <a:buFont typeface="Wingdings" pitchFamily="2" charset="2"/>
              <a:buChar char="ü"/>
            </a:pPr>
            <a:r>
              <a:rPr lang="en-US" sz="3050" dirty="0"/>
              <a:t>Challenge, convict, and rebuke </a:t>
            </a:r>
            <a:r>
              <a:rPr lang="en-US" sz="3050" i="1" dirty="0"/>
              <a:t>(sword, hammer, fire)</a:t>
            </a:r>
          </a:p>
          <a:p>
            <a:pPr marL="285750" indent="-285750">
              <a:buFont typeface="Wingdings" pitchFamily="2" charset="2"/>
              <a:buChar char="ü"/>
            </a:pPr>
            <a:r>
              <a:rPr lang="en-US" sz="3050" dirty="0"/>
              <a:t>Demolish Satan’s attacks </a:t>
            </a:r>
            <a:r>
              <a:rPr lang="en-US" sz="3050" i="1" dirty="0"/>
              <a:t>(sword)</a:t>
            </a:r>
          </a:p>
          <a:p>
            <a:pPr marL="285750" indent="-285750">
              <a:buFont typeface="Wingdings" pitchFamily="2" charset="2"/>
              <a:buChar char="ü"/>
            </a:pPr>
            <a:r>
              <a:rPr lang="en-US" sz="3050" dirty="0"/>
              <a:t>Affirm and encourage </a:t>
            </a:r>
            <a:r>
              <a:rPr lang="en-US" sz="3050" i="1" dirty="0"/>
              <a:t>(comforter, cleansing water)</a:t>
            </a:r>
          </a:p>
          <a:p>
            <a:pPr marL="285750" indent="-285750">
              <a:buFont typeface="Wingdings" pitchFamily="2" charset="2"/>
              <a:buChar char="ü"/>
            </a:pPr>
            <a:r>
              <a:rPr lang="en-US" sz="3050" dirty="0"/>
              <a:t>Refresh and bring joy </a:t>
            </a:r>
            <a:r>
              <a:rPr lang="en-US" sz="3050" i="1" dirty="0"/>
              <a:t>(silver, gold, honey, precious treasure)</a:t>
            </a:r>
          </a:p>
        </p:txBody>
      </p:sp>
      <p:sp>
        <p:nvSpPr>
          <p:cNvPr id="4" name="TextBox 3">
            <a:extLst>
              <a:ext uri="{FF2B5EF4-FFF2-40B4-BE49-F238E27FC236}">
                <a16:creationId xmlns:a16="http://schemas.microsoft.com/office/drawing/2014/main" xmlns="" id="{81558F35-432B-896B-9F96-776D15077C5A}"/>
              </a:ext>
            </a:extLst>
          </p:cNvPr>
          <p:cNvSpPr txBox="1"/>
          <p:nvPr/>
        </p:nvSpPr>
        <p:spPr>
          <a:xfrm>
            <a:off x="61875" y="609600"/>
            <a:ext cx="5277985" cy="5632311"/>
          </a:xfrm>
          <a:prstGeom prst="rect">
            <a:avLst/>
          </a:prstGeom>
          <a:solidFill>
            <a:schemeClr val="accent1">
              <a:lumMod val="60000"/>
              <a:lumOff val="40000"/>
            </a:schemeClr>
          </a:solidFill>
          <a:ln w="38100">
            <a:solidFill>
              <a:schemeClr val="accent1">
                <a:lumMod val="40000"/>
                <a:lumOff val="60000"/>
              </a:schemeClr>
            </a:solidFill>
          </a:ln>
        </p:spPr>
        <p:txBody>
          <a:bodyPr wrap="square" rtlCol="0">
            <a:spAutoFit/>
          </a:bodyPr>
          <a:lstStyle/>
          <a:p>
            <a:pPr algn="ctr"/>
            <a:r>
              <a:rPr lang="en-US" sz="4500" b="1" dirty="0"/>
              <a:t>You cannot avoid apathy, confusion, deception, compromise, and discouragement without regularly absorbing the Word!</a:t>
            </a:r>
            <a:endParaRPr lang="en-US" sz="4500" dirty="0"/>
          </a:p>
        </p:txBody>
      </p:sp>
      <p:sp>
        <p:nvSpPr>
          <p:cNvPr id="8" name="TextBox 7">
            <a:extLst>
              <a:ext uri="{FF2B5EF4-FFF2-40B4-BE49-F238E27FC236}">
                <a16:creationId xmlns:a16="http://schemas.microsoft.com/office/drawing/2014/main" xmlns="" id="{36E79D84-2F85-7893-9D1A-B8AB012D55B1}"/>
              </a:ext>
            </a:extLst>
          </p:cNvPr>
          <p:cNvSpPr txBox="1"/>
          <p:nvPr/>
        </p:nvSpPr>
        <p:spPr>
          <a:xfrm>
            <a:off x="5814671" y="2208906"/>
            <a:ext cx="5975486" cy="2554545"/>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dirty="0"/>
              <a:t>(2 Tim. 3:14) </a:t>
            </a:r>
            <a:r>
              <a:rPr lang="en-US" sz="4000" dirty="0">
                <a:ea typeface="Calibri" panose="020F0502020204030204" pitchFamily="34" charset="0"/>
                <a:cs typeface="Times New Roman" panose="02020603050405020304" pitchFamily="18" charset="0"/>
              </a:rPr>
              <a:t>“</a:t>
            </a:r>
            <a:r>
              <a:rPr lang="en-US" sz="4000" u="sng" dirty="0">
                <a:ea typeface="Calibri" panose="020F0502020204030204" pitchFamily="34" charset="0"/>
                <a:cs typeface="Times New Roman" panose="02020603050405020304" pitchFamily="18" charset="0"/>
              </a:rPr>
              <a:t>continue</a:t>
            </a:r>
            <a:r>
              <a:rPr lang="en-US" sz="4000" dirty="0">
                <a:ea typeface="Calibri" panose="020F0502020204030204" pitchFamily="34" charset="0"/>
                <a:cs typeface="Times New Roman" panose="02020603050405020304" pitchFamily="18" charset="0"/>
              </a:rPr>
              <a:t> in what you have learned and have become convinced of</a:t>
            </a:r>
            <a:endParaRPr lang="en-US" sz="4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5666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wipe(left)">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wipe(left)">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wipe(left)">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Effect transition="in" filter="wipe(left)">
                                      <p:cBhvr>
                                        <p:cTn id="47" dur="500"/>
                                        <p:tgtEl>
                                          <p:spTgt spid="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Effect transition="in" filter="wipe(left)">
                                      <p:cBhvr>
                                        <p:cTn id="52" dur="5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wipe(left)">
                                      <p:cBhvr>
                                        <p:cTn id="57" dur="500"/>
                                        <p:tgtEl>
                                          <p:spTgt spid="3">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Effect transition="in" filter="wipe(left)">
                                      <p:cBhvr>
                                        <p:cTn id="62" dur="500"/>
                                        <p:tgtEl>
                                          <p:spTgt spid="3">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wipe(left)">
                                      <p:cBhvr>
                                        <p:cTn id="67" dur="500"/>
                                        <p:tgtEl>
                                          <p:spTgt spid="4"/>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xit" presetSubtype="32" fill="hold" grpId="1" nodeType="clickEffect">
                                  <p:stCondLst>
                                    <p:cond delay="0"/>
                                  </p:stCondLst>
                                  <p:childTnLst>
                                    <p:anim calcmode="lin" valueType="num">
                                      <p:cBhvr>
                                        <p:cTn id="71" dur="500"/>
                                        <p:tgtEl>
                                          <p:spTgt spid="3">
                                            <p:bg/>
                                          </p:spTgt>
                                        </p:tgtEl>
                                        <p:attrNameLst>
                                          <p:attrName>ppt_w</p:attrName>
                                        </p:attrNameLst>
                                      </p:cBhvr>
                                      <p:tavLst>
                                        <p:tav tm="0">
                                          <p:val>
                                            <p:strVal val="ppt_w"/>
                                          </p:val>
                                        </p:tav>
                                        <p:tav tm="100000">
                                          <p:val>
                                            <p:fltVal val="0"/>
                                          </p:val>
                                        </p:tav>
                                      </p:tavLst>
                                    </p:anim>
                                    <p:anim calcmode="lin" valueType="num">
                                      <p:cBhvr>
                                        <p:cTn id="72" dur="500"/>
                                        <p:tgtEl>
                                          <p:spTgt spid="3">
                                            <p:bg/>
                                          </p:spTgt>
                                        </p:tgtEl>
                                        <p:attrNameLst>
                                          <p:attrName>ppt_h</p:attrName>
                                        </p:attrNameLst>
                                      </p:cBhvr>
                                      <p:tavLst>
                                        <p:tav tm="0">
                                          <p:val>
                                            <p:strVal val="ppt_h"/>
                                          </p:val>
                                        </p:tav>
                                        <p:tav tm="100000">
                                          <p:val>
                                            <p:fltVal val="0"/>
                                          </p:val>
                                        </p:tav>
                                      </p:tavLst>
                                    </p:anim>
                                    <p:animEffect transition="out" filter="fade">
                                      <p:cBhvr>
                                        <p:cTn id="73" dur="500"/>
                                        <p:tgtEl>
                                          <p:spTgt spid="3">
                                            <p:bg/>
                                          </p:spTgt>
                                        </p:tgtEl>
                                      </p:cBhvr>
                                    </p:animEffect>
                                    <p:set>
                                      <p:cBhvr>
                                        <p:cTn id="74" dur="1" fill="hold">
                                          <p:stCondLst>
                                            <p:cond delay="499"/>
                                          </p:stCondLst>
                                        </p:cTn>
                                        <p:tgtEl>
                                          <p:spTgt spid="3">
                                            <p:bg/>
                                          </p:spTgt>
                                        </p:tgtEl>
                                        <p:attrNameLst>
                                          <p:attrName>style.visibility</p:attrName>
                                        </p:attrNameLst>
                                      </p:cBhvr>
                                      <p:to>
                                        <p:strVal val="hidden"/>
                                      </p:to>
                                    </p:set>
                                  </p:childTnLst>
                                </p:cTn>
                              </p:par>
                              <p:par>
                                <p:cTn id="75" presetID="53" presetClass="exit" presetSubtype="32" fill="hold" grpId="1" nodeType="withEffect">
                                  <p:stCondLst>
                                    <p:cond delay="0"/>
                                  </p:stCondLst>
                                  <p:childTnLst>
                                    <p:anim calcmode="lin" valueType="num">
                                      <p:cBhvr>
                                        <p:cTn id="76" dur="500"/>
                                        <p:tgtEl>
                                          <p:spTgt spid="3">
                                            <p:txEl>
                                              <p:pRg st="0" end="0"/>
                                            </p:txEl>
                                          </p:spTgt>
                                        </p:tgtEl>
                                        <p:attrNameLst>
                                          <p:attrName>ppt_w</p:attrName>
                                        </p:attrNameLst>
                                      </p:cBhvr>
                                      <p:tavLst>
                                        <p:tav tm="0">
                                          <p:val>
                                            <p:strVal val="ppt_w"/>
                                          </p:val>
                                        </p:tav>
                                        <p:tav tm="100000">
                                          <p:val>
                                            <p:fltVal val="0"/>
                                          </p:val>
                                        </p:tav>
                                      </p:tavLst>
                                    </p:anim>
                                    <p:anim calcmode="lin" valueType="num">
                                      <p:cBhvr>
                                        <p:cTn id="77"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78" dur="500"/>
                                        <p:tgtEl>
                                          <p:spTgt spid="3">
                                            <p:txEl>
                                              <p:pRg st="0" end="0"/>
                                            </p:txEl>
                                          </p:spTgt>
                                        </p:tgtEl>
                                      </p:cBhvr>
                                    </p:animEffect>
                                    <p:set>
                                      <p:cBhvr>
                                        <p:cTn id="79" dur="1" fill="hold">
                                          <p:stCondLst>
                                            <p:cond delay="499"/>
                                          </p:stCondLst>
                                        </p:cTn>
                                        <p:tgtEl>
                                          <p:spTgt spid="3">
                                            <p:txEl>
                                              <p:pRg st="0" end="0"/>
                                            </p:txEl>
                                          </p:spTgt>
                                        </p:tgtEl>
                                        <p:attrNameLst>
                                          <p:attrName>style.visibility</p:attrName>
                                        </p:attrNameLst>
                                      </p:cBhvr>
                                      <p:to>
                                        <p:strVal val="hidden"/>
                                      </p:to>
                                    </p:set>
                                  </p:childTnLst>
                                </p:cTn>
                              </p:par>
                              <p:par>
                                <p:cTn id="80" presetID="53" presetClass="exit" presetSubtype="32" fill="hold" grpId="1" nodeType="withEffect">
                                  <p:stCondLst>
                                    <p:cond delay="0"/>
                                  </p:stCondLst>
                                  <p:childTnLst>
                                    <p:anim calcmode="lin" valueType="num">
                                      <p:cBhvr>
                                        <p:cTn id="81" dur="500"/>
                                        <p:tgtEl>
                                          <p:spTgt spid="3">
                                            <p:txEl>
                                              <p:pRg st="1" end="1"/>
                                            </p:txEl>
                                          </p:spTgt>
                                        </p:tgtEl>
                                        <p:attrNameLst>
                                          <p:attrName>ppt_w</p:attrName>
                                        </p:attrNameLst>
                                      </p:cBhvr>
                                      <p:tavLst>
                                        <p:tav tm="0">
                                          <p:val>
                                            <p:strVal val="ppt_w"/>
                                          </p:val>
                                        </p:tav>
                                        <p:tav tm="100000">
                                          <p:val>
                                            <p:fltVal val="0"/>
                                          </p:val>
                                        </p:tav>
                                      </p:tavLst>
                                    </p:anim>
                                    <p:anim calcmode="lin" valueType="num">
                                      <p:cBhvr>
                                        <p:cTn id="82" dur="500"/>
                                        <p:tgtEl>
                                          <p:spTgt spid="3">
                                            <p:txEl>
                                              <p:pRg st="1" end="1"/>
                                            </p:txEl>
                                          </p:spTgt>
                                        </p:tgtEl>
                                        <p:attrNameLst>
                                          <p:attrName>ppt_h</p:attrName>
                                        </p:attrNameLst>
                                      </p:cBhvr>
                                      <p:tavLst>
                                        <p:tav tm="0">
                                          <p:val>
                                            <p:strVal val="ppt_h"/>
                                          </p:val>
                                        </p:tav>
                                        <p:tav tm="100000">
                                          <p:val>
                                            <p:fltVal val="0"/>
                                          </p:val>
                                        </p:tav>
                                      </p:tavLst>
                                    </p:anim>
                                    <p:animEffect transition="out" filter="fade">
                                      <p:cBhvr>
                                        <p:cTn id="83" dur="500"/>
                                        <p:tgtEl>
                                          <p:spTgt spid="3">
                                            <p:txEl>
                                              <p:pRg st="1" end="1"/>
                                            </p:txEl>
                                          </p:spTgt>
                                        </p:tgtEl>
                                      </p:cBhvr>
                                    </p:animEffect>
                                    <p:set>
                                      <p:cBhvr>
                                        <p:cTn id="84" dur="1" fill="hold">
                                          <p:stCondLst>
                                            <p:cond delay="499"/>
                                          </p:stCondLst>
                                        </p:cTn>
                                        <p:tgtEl>
                                          <p:spTgt spid="3">
                                            <p:txEl>
                                              <p:pRg st="1" end="1"/>
                                            </p:txEl>
                                          </p:spTgt>
                                        </p:tgtEl>
                                        <p:attrNameLst>
                                          <p:attrName>style.visibility</p:attrName>
                                        </p:attrNameLst>
                                      </p:cBhvr>
                                      <p:to>
                                        <p:strVal val="hidden"/>
                                      </p:to>
                                    </p:set>
                                  </p:childTnLst>
                                </p:cTn>
                              </p:par>
                              <p:par>
                                <p:cTn id="85" presetID="53" presetClass="exit" presetSubtype="32" fill="hold" grpId="1" nodeType="withEffect">
                                  <p:stCondLst>
                                    <p:cond delay="0"/>
                                  </p:stCondLst>
                                  <p:childTnLst>
                                    <p:anim calcmode="lin" valueType="num">
                                      <p:cBhvr>
                                        <p:cTn id="86" dur="500"/>
                                        <p:tgtEl>
                                          <p:spTgt spid="3">
                                            <p:txEl>
                                              <p:pRg st="2" end="2"/>
                                            </p:txEl>
                                          </p:spTgt>
                                        </p:tgtEl>
                                        <p:attrNameLst>
                                          <p:attrName>ppt_w</p:attrName>
                                        </p:attrNameLst>
                                      </p:cBhvr>
                                      <p:tavLst>
                                        <p:tav tm="0">
                                          <p:val>
                                            <p:strVal val="ppt_w"/>
                                          </p:val>
                                        </p:tav>
                                        <p:tav tm="100000">
                                          <p:val>
                                            <p:fltVal val="0"/>
                                          </p:val>
                                        </p:tav>
                                      </p:tavLst>
                                    </p:anim>
                                    <p:anim calcmode="lin" valueType="num">
                                      <p:cBhvr>
                                        <p:cTn id="87"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88" dur="500"/>
                                        <p:tgtEl>
                                          <p:spTgt spid="3">
                                            <p:txEl>
                                              <p:pRg st="2" end="2"/>
                                            </p:txEl>
                                          </p:spTgt>
                                        </p:tgtEl>
                                      </p:cBhvr>
                                    </p:animEffect>
                                    <p:set>
                                      <p:cBhvr>
                                        <p:cTn id="89" dur="1" fill="hold">
                                          <p:stCondLst>
                                            <p:cond delay="499"/>
                                          </p:stCondLst>
                                        </p:cTn>
                                        <p:tgtEl>
                                          <p:spTgt spid="3">
                                            <p:txEl>
                                              <p:pRg st="2" end="2"/>
                                            </p:txEl>
                                          </p:spTgt>
                                        </p:tgtEl>
                                        <p:attrNameLst>
                                          <p:attrName>style.visibility</p:attrName>
                                        </p:attrNameLst>
                                      </p:cBhvr>
                                      <p:to>
                                        <p:strVal val="hidden"/>
                                      </p:to>
                                    </p:set>
                                  </p:childTnLst>
                                </p:cTn>
                              </p:par>
                              <p:par>
                                <p:cTn id="90" presetID="53" presetClass="exit" presetSubtype="32" fill="hold" grpId="1" nodeType="withEffect">
                                  <p:stCondLst>
                                    <p:cond delay="0"/>
                                  </p:stCondLst>
                                  <p:childTnLst>
                                    <p:anim calcmode="lin" valueType="num">
                                      <p:cBhvr>
                                        <p:cTn id="91" dur="500"/>
                                        <p:tgtEl>
                                          <p:spTgt spid="3">
                                            <p:txEl>
                                              <p:pRg st="3" end="3"/>
                                            </p:txEl>
                                          </p:spTgt>
                                        </p:tgtEl>
                                        <p:attrNameLst>
                                          <p:attrName>ppt_w</p:attrName>
                                        </p:attrNameLst>
                                      </p:cBhvr>
                                      <p:tavLst>
                                        <p:tav tm="0">
                                          <p:val>
                                            <p:strVal val="ppt_w"/>
                                          </p:val>
                                        </p:tav>
                                        <p:tav tm="100000">
                                          <p:val>
                                            <p:fltVal val="0"/>
                                          </p:val>
                                        </p:tav>
                                      </p:tavLst>
                                    </p:anim>
                                    <p:anim calcmode="lin" valueType="num">
                                      <p:cBhvr>
                                        <p:cTn id="92"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93" dur="500"/>
                                        <p:tgtEl>
                                          <p:spTgt spid="3">
                                            <p:txEl>
                                              <p:pRg st="3" end="3"/>
                                            </p:txEl>
                                          </p:spTgt>
                                        </p:tgtEl>
                                      </p:cBhvr>
                                    </p:animEffect>
                                    <p:set>
                                      <p:cBhvr>
                                        <p:cTn id="94" dur="1" fill="hold">
                                          <p:stCondLst>
                                            <p:cond delay="499"/>
                                          </p:stCondLst>
                                        </p:cTn>
                                        <p:tgtEl>
                                          <p:spTgt spid="3">
                                            <p:txEl>
                                              <p:pRg st="3" end="3"/>
                                            </p:txEl>
                                          </p:spTgt>
                                        </p:tgtEl>
                                        <p:attrNameLst>
                                          <p:attrName>style.visibility</p:attrName>
                                        </p:attrNameLst>
                                      </p:cBhvr>
                                      <p:to>
                                        <p:strVal val="hidden"/>
                                      </p:to>
                                    </p:set>
                                  </p:childTnLst>
                                </p:cTn>
                              </p:par>
                              <p:par>
                                <p:cTn id="95" presetID="53" presetClass="exit" presetSubtype="32" fill="hold" grpId="1" nodeType="withEffect">
                                  <p:stCondLst>
                                    <p:cond delay="0"/>
                                  </p:stCondLst>
                                  <p:childTnLst>
                                    <p:anim calcmode="lin" valueType="num">
                                      <p:cBhvr>
                                        <p:cTn id="96" dur="500"/>
                                        <p:tgtEl>
                                          <p:spTgt spid="3">
                                            <p:txEl>
                                              <p:pRg st="4" end="4"/>
                                            </p:txEl>
                                          </p:spTgt>
                                        </p:tgtEl>
                                        <p:attrNameLst>
                                          <p:attrName>ppt_w</p:attrName>
                                        </p:attrNameLst>
                                      </p:cBhvr>
                                      <p:tavLst>
                                        <p:tav tm="0">
                                          <p:val>
                                            <p:strVal val="ppt_w"/>
                                          </p:val>
                                        </p:tav>
                                        <p:tav tm="100000">
                                          <p:val>
                                            <p:fltVal val="0"/>
                                          </p:val>
                                        </p:tav>
                                      </p:tavLst>
                                    </p:anim>
                                    <p:anim calcmode="lin" valueType="num">
                                      <p:cBhvr>
                                        <p:cTn id="97" dur="500"/>
                                        <p:tgtEl>
                                          <p:spTgt spid="3">
                                            <p:txEl>
                                              <p:pRg st="4" end="4"/>
                                            </p:txEl>
                                          </p:spTgt>
                                        </p:tgtEl>
                                        <p:attrNameLst>
                                          <p:attrName>ppt_h</p:attrName>
                                        </p:attrNameLst>
                                      </p:cBhvr>
                                      <p:tavLst>
                                        <p:tav tm="0">
                                          <p:val>
                                            <p:strVal val="ppt_h"/>
                                          </p:val>
                                        </p:tav>
                                        <p:tav tm="100000">
                                          <p:val>
                                            <p:fltVal val="0"/>
                                          </p:val>
                                        </p:tav>
                                      </p:tavLst>
                                    </p:anim>
                                    <p:animEffect transition="out" filter="fade">
                                      <p:cBhvr>
                                        <p:cTn id="98" dur="500"/>
                                        <p:tgtEl>
                                          <p:spTgt spid="3">
                                            <p:txEl>
                                              <p:pRg st="4" end="4"/>
                                            </p:txEl>
                                          </p:spTgt>
                                        </p:tgtEl>
                                      </p:cBhvr>
                                    </p:animEffect>
                                    <p:set>
                                      <p:cBhvr>
                                        <p:cTn id="99" dur="1" fill="hold">
                                          <p:stCondLst>
                                            <p:cond delay="499"/>
                                          </p:stCondLst>
                                        </p:cTn>
                                        <p:tgtEl>
                                          <p:spTgt spid="3">
                                            <p:txEl>
                                              <p:pRg st="4" end="4"/>
                                            </p:txEl>
                                          </p:spTgt>
                                        </p:tgtEl>
                                        <p:attrNameLst>
                                          <p:attrName>style.visibility</p:attrName>
                                        </p:attrNameLst>
                                      </p:cBhvr>
                                      <p:to>
                                        <p:strVal val="hidden"/>
                                      </p:to>
                                    </p:set>
                                  </p:childTnLst>
                                </p:cTn>
                              </p:par>
                              <p:par>
                                <p:cTn id="100" presetID="53" presetClass="exit" presetSubtype="32" fill="hold" grpId="1" nodeType="withEffect">
                                  <p:stCondLst>
                                    <p:cond delay="0"/>
                                  </p:stCondLst>
                                  <p:childTnLst>
                                    <p:anim calcmode="lin" valueType="num">
                                      <p:cBhvr>
                                        <p:cTn id="101" dur="500"/>
                                        <p:tgtEl>
                                          <p:spTgt spid="3">
                                            <p:txEl>
                                              <p:pRg st="5" end="5"/>
                                            </p:txEl>
                                          </p:spTgt>
                                        </p:tgtEl>
                                        <p:attrNameLst>
                                          <p:attrName>ppt_w</p:attrName>
                                        </p:attrNameLst>
                                      </p:cBhvr>
                                      <p:tavLst>
                                        <p:tav tm="0">
                                          <p:val>
                                            <p:strVal val="ppt_w"/>
                                          </p:val>
                                        </p:tav>
                                        <p:tav tm="100000">
                                          <p:val>
                                            <p:fltVal val="0"/>
                                          </p:val>
                                        </p:tav>
                                      </p:tavLst>
                                    </p:anim>
                                    <p:anim calcmode="lin" valueType="num">
                                      <p:cBhvr>
                                        <p:cTn id="102" dur="500"/>
                                        <p:tgtEl>
                                          <p:spTgt spid="3">
                                            <p:txEl>
                                              <p:pRg st="5" end="5"/>
                                            </p:txEl>
                                          </p:spTgt>
                                        </p:tgtEl>
                                        <p:attrNameLst>
                                          <p:attrName>ppt_h</p:attrName>
                                        </p:attrNameLst>
                                      </p:cBhvr>
                                      <p:tavLst>
                                        <p:tav tm="0">
                                          <p:val>
                                            <p:strVal val="ppt_h"/>
                                          </p:val>
                                        </p:tav>
                                        <p:tav tm="100000">
                                          <p:val>
                                            <p:fltVal val="0"/>
                                          </p:val>
                                        </p:tav>
                                      </p:tavLst>
                                    </p:anim>
                                    <p:animEffect transition="out" filter="fade">
                                      <p:cBhvr>
                                        <p:cTn id="103" dur="500"/>
                                        <p:tgtEl>
                                          <p:spTgt spid="3">
                                            <p:txEl>
                                              <p:pRg st="5" end="5"/>
                                            </p:txEl>
                                          </p:spTgt>
                                        </p:tgtEl>
                                      </p:cBhvr>
                                    </p:animEffect>
                                    <p:set>
                                      <p:cBhvr>
                                        <p:cTn id="104" dur="1" fill="hold">
                                          <p:stCondLst>
                                            <p:cond delay="499"/>
                                          </p:stCondLst>
                                        </p:cTn>
                                        <p:tgtEl>
                                          <p:spTgt spid="3">
                                            <p:txEl>
                                              <p:pRg st="5" end="5"/>
                                            </p:txEl>
                                          </p:spTgt>
                                        </p:tgtEl>
                                        <p:attrNameLst>
                                          <p:attrName>style.visibility</p:attrName>
                                        </p:attrNameLst>
                                      </p:cBhvr>
                                      <p:to>
                                        <p:strVal val="hidden"/>
                                      </p:to>
                                    </p:set>
                                  </p:childTnLst>
                                </p:cTn>
                              </p:par>
                              <p:par>
                                <p:cTn id="105" presetID="53" presetClass="exit" presetSubtype="32" fill="hold" grpId="1" nodeType="withEffect">
                                  <p:stCondLst>
                                    <p:cond delay="0"/>
                                  </p:stCondLst>
                                  <p:childTnLst>
                                    <p:anim calcmode="lin" valueType="num">
                                      <p:cBhvr>
                                        <p:cTn id="106" dur="500"/>
                                        <p:tgtEl>
                                          <p:spTgt spid="3">
                                            <p:txEl>
                                              <p:pRg st="6" end="6"/>
                                            </p:txEl>
                                          </p:spTgt>
                                        </p:tgtEl>
                                        <p:attrNameLst>
                                          <p:attrName>ppt_w</p:attrName>
                                        </p:attrNameLst>
                                      </p:cBhvr>
                                      <p:tavLst>
                                        <p:tav tm="0">
                                          <p:val>
                                            <p:strVal val="ppt_w"/>
                                          </p:val>
                                        </p:tav>
                                        <p:tav tm="100000">
                                          <p:val>
                                            <p:fltVal val="0"/>
                                          </p:val>
                                        </p:tav>
                                      </p:tavLst>
                                    </p:anim>
                                    <p:anim calcmode="lin" valueType="num">
                                      <p:cBhvr>
                                        <p:cTn id="107" dur="500"/>
                                        <p:tgtEl>
                                          <p:spTgt spid="3">
                                            <p:txEl>
                                              <p:pRg st="6" end="6"/>
                                            </p:txEl>
                                          </p:spTgt>
                                        </p:tgtEl>
                                        <p:attrNameLst>
                                          <p:attrName>ppt_h</p:attrName>
                                        </p:attrNameLst>
                                      </p:cBhvr>
                                      <p:tavLst>
                                        <p:tav tm="0">
                                          <p:val>
                                            <p:strVal val="ppt_h"/>
                                          </p:val>
                                        </p:tav>
                                        <p:tav tm="100000">
                                          <p:val>
                                            <p:fltVal val="0"/>
                                          </p:val>
                                        </p:tav>
                                      </p:tavLst>
                                    </p:anim>
                                    <p:animEffect transition="out" filter="fade">
                                      <p:cBhvr>
                                        <p:cTn id="108" dur="500"/>
                                        <p:tgtEl>
                                          <p:spTgt spid="3">
                                            <p:txEl>
                                              <p:pRg st="6" end="6"/>
                                            </p:txEl>
                                          </p:spTgt>
                                        </p:tgtEl>
                                      </p:cBhvr>
                                    </p:animEffect>
                                    <p:set>
                                      <p:cBhvr>
                                        <p:cTn id="109"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53" presetClass="entr" presetSubtype="16" fill="hold" grpId="0" nodeType="clickEffect">
                                  <p:stCondLst>
                                    <p:cond delay="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childTnLst>
                          </p:cTn>
                        </p:par>
                      </p:childTnLst>
                    </p:cTn>
                  </p:par>
                  <p:par>
                    <p:cTn id="117" fill="hold">
                      <p:stCondLst>
                        <p:cond delay="indefinite"/>
                      </p:stCondLst>
                      <p:childTnLst>
                        <p:par>
                          <p:cTn id="118" fill="hold">
                            <p:stCondLst>
                              <p:cond delay="0"/>
                            </p:stCondLst>
                            <p:childTnLst>
                              <p:par>
                                <p:cTn id="119" presetID="53" presetClass="exit" presetSubtype="32" fill="hold" grpId="1" nodeType="clickEffect">
                                  <p:stCondLst>
                                    <p:cond delay="0"/>
                                  </p:stCondLst>
                                  <p:childTnLst>
                                    <p:anim calcmode="lin" valueType="num">
                                      <p:cBhvr>
                                        <p:cTn id="120" dur="500"/>
                                        <p:tgtEl>
                                          <p:spTgt spid="4"/>
                                        </p:tgtEl>
                                        <p:attrNameLst>
                                          <p:attrName>ppt_w</p:attrName>
                                        </p:attrNameLst>
                                      </p:cBhvr>
                                      <p:tavLst>
                                        <p:tav tm="0">
                                          <p:val>
                                            <p:strVal val="ppt_w"/>
                                          </p:val>
                                        </p:tav>
                                        <p:tav tm="100000">
                                          <p:val>
                                            <p:fltVal val="0"/>
                                          </p:val>
                                        </p:tav>
                                      </p:tavLst>
                                    </p:anim>
                                    <p:anim calcmode="lin" valueType="num">
                                      <p:cBhvr>
                                        <p:cTn id="121" dur="500"/>
                                        <p:tgtEl>
                                          <p:spTgt spid="4"/>
                                        </p:tgtEl>
                                        <p:attrNameLst>
                                          <p:attrName>ppt_h</p:attrName>
                                        </p:attrNameLst>
                                      </p:cBhvr>
                                      <p:tavLst>
                                        <p:tav tm="0">
                                          <p:val>
                                            <p:strVal val="ppt_h"/>
                                          </p:val>
                                        </p:tav>
                                        <p:tav tm="100000">
                                          <p:val>
                                            <p:fltVal val="0"/>
                                          </p:val>
                                        </p:tav>
                                      </p:tavLst>
                                    </p:anim>
                                    <p:animEffect transition="out" filter="fade">
                                      <p:cBhvr>
                                        <p:cTn id="122" dur="500"/>
                                        <p:tgtEl>
                                          <p:spTgt spid="4"/>
                                        </p:tgtEl>
                                      </p:cBhvr>
                                    </p:animEffect>
                                    <p:set>
                                      <p:cBhvr>
                                        <p:cTn id="123" dur="1" fill="hold">
                                          <p:stCondLst>
                                            <p:cond delay="499"/>
                                          </p:stCondLst>
                                        </p:cTn>
                                        <p:tgtEl>
                                          <p:spTgt spid="4"/>
                                        </p:tgtEl>
                                        <p:attrNameLst>
                                          <p:attrName>style.visibility</p:attrName>
                                        </p:attrNameLst>
                                      </p:cBhvr>
                                      <p:to>
                                        <p:strVal val="hidden"/>
                                      </p:to>
                                    </p:set>
                                  </p:childTnLst>
                                </p:cTn>
                              </p:par>
                              <p:par>
                                <p:cTn id="124" presetID="53" presetClass="exit" presetSubtype="32" fill="hold" grpId="1" nodeType="withEffect">
                                  <p:stCondLst>
                                    <p:cond delay="0"/>
                                  </p:stCondLst>
                                  <p:childTnLst>
                                    <p:anim calcmode="lin" valueType="num">
                                      <p:cBhvr>
                                        <p:cTn id="125" dur="500"/>
                                        <p:tgtEl>
                                          <p:spTgt spid="8"/>
                                        </p:tgtEl>
                                        <p:attrNameLst>
                                          <p:attrName>ppt_w</p:attrName>
                                        </p:attrNameLst>
                                      </p:cBhvr>
                                      <p:tavLst>
                                        <p:tav tm="0">
                                          <p:val>
                                            <p:strVal val="ppt_w"/>
                                          </p:val>
                                        </p:tav>
                                        <p:tav tm="100000">
                                          <p:val>
                                            <p:fltVal val="0"/>
                                          </p:val>
                                        </p:tav>
                                      </p:tavLst>
                                    </p:anim>
                                    <p:anim calcmode="lin" valueType="num">
                                      <p:cBhvr>
                                        <p:cTn id="126" dur="500"/>
                                        <p:tgtEl>
                                          <p:spTgt spid="8"/>
                                        </p:tgtEl>
                                        <p:attrNameLst>
                                          <p:attrName>ppt_h</p:attrName>
                                        </p:attrNameLst>
                                      </p:cBhvr>
                                      <p:tavLst>
                                        <p:tav tm="0">
                                          <p:val>
                                            <p:strVal val="ppt_h"/>
                                          </p:val>
                                        </p:tav>
                                        <p:tav tm="100000">
                                          <p:val>
                                            <p:fltVal val="0"/>
                                          </p:val>
                                        </p:tav>
                                      </p:tavLst>
                                    </p:anim>
                                    <p:animEffect transition="out" filter="fade">
                                      <p:cBhvr>
                                        <p:cTn id="127" dur="500"/>
                                        <p:tgtEl>
                                          <p:spTgt spid="8"/>
                                        </p:tgtEl>
                                      </p:cBhvr>
                                    </p:animEffect>
                                    <p:set>
                                      <p:cBhvr>
                                        <p:cTn id="128"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build="allAtOnce" animBg="1"/>
      <p:bldP spid="4" grpId="0" animBg="1"/>
      <p:bldP spid="4" grpId="1" animBg="1"/>
      <p:bldP spid="8" grpId="0" animBg="1"/>
      <p:bldP spid="8"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7CD6EFB-6AE6-AD3C-1D7E-FC9921FC85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645EF5E6-D78F-844A-F035-0B90D21832A3}"/>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What will the Word accomplish?</a:t>
            </a:r>
          </a:p>
        </p:txBody>
      </p:sp>
      <p:sp>
        <p:nvSpPr>
          <p:cNvPr id="7" name="Content Placeholder 2">
            <a:extLst>
              <a:ext uri="{FF2B5EF4-FFF2-40B4-BE49-F238E27FC236}">
                <a16:creationId xmlns:a16="http://schemas.microsoft.com/office/drawing/2014/main" xmlns="" id="{CE36A4E8-A0B8-5FB9-BE07-54F73419FEF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23A26E0A-9642-A87E-DE6A-607DC7696385}"/>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500" dirty="0">
                <a:solidFill>
                  <a:schemeClr val="tx1"/>
                </a:solidFill>
                <a:ea typeface="Calibri" panose="020F0502020204030204" pitchFamily="34" charset="0"/>
              </a:rPr>
              <a:t>Bearing different types of fruit (“seed to the sower and bread to the eater”)</a:t>
            </a:r>
          </a:p>
          <a:p>
            <a:pPr lvl="1">
              <a:buSzPct val="100000"/>
              <a:buFont typeface="Wingdings" pitchFamily="2" charset="2"/>
              <a:buChar char="ü"/>
            </a:pPr>
            <a:r>
              <a:rPr lang="en-US" sz="3500" dirty="0">
                <a:solidFill>
                  <a:schemeClr val="tx1"/>
                </a:solidFill>
                <a:ea typeface="Calibri" panose="020F0502020204030204" pitchFamily="34" charset="0"/>
              </a:rPr>
              <a:t>Nourishment</a:t>
            </a:r>
          </a:p>
          <a:p>
            <a:pPr lvl="2">
              <a:buSzPct val="100000"/>
              <a:buFont typeface="System Font Regular"/>
              <a:buChar char="–"/>
            </a:pPr>
            <a:r>
              <a:rPr lang="en-US" sz="3300" dirty="0">
                <a:solidFill>
                  <a:schemeClr val="tx1"/>
                </a:solidFill>
                <a:ea typeface="Calibri" panose="020F0502020204030204" pitchFamily="34" charset="0"/>
              </a:rPr>
              <a:t>Through the word, God makes his changes in our life</a:t>
            </a:r>
          </a:p>
          <a:p>
            <a:pPr lvl="2">
              <a:buSzPct val="100000"/>
              <a:buFont typeface="System Font Regular"/>
              <a:buChar char="–"/>
            </a:pPr>
            <a:r>
              <a:rPr lang="en-US" sz="3300" dirty="0">
                <a:solidFill>
                  <a:schemeClr val="tx1"/>
                </a:solidFill>
                <a:ea typeface="Calibri" panose="020F0502020204030204" pitchFamily="34" charset="0"/>
              </a:rPr>
              <a:t>Think of all the things God says the word can do in our lives!</a:t>
            </a:r>
          </a:p>
        </p:txBody>
      </p:sp>
      <p:sp>
        <p:nvSpPr>
          <p:cNvPr id="8" name="TextBox 7">
            <a:extLst>
              <a:ext uri="{FF2B5EF4-FFF2-40B4-BE49-F238E27FC236}">
                <a16:creationId xmlns:a16="http://schemas.microsoft.com/office/drawing/2014/main" xmlns="" id="{59530846-B381-5780-746F-9A16FB5EBCA5}"/>
              </a:ext>
            </a:extLst>
          </p:cNvPr>
          <p:cNvSpPr txBox="1"/>
          <p:nvPr/>
        </p:nvSpPr>
        <p:spPr>
          <a:xfrm rot="10139416" flipV="1">
            <a:off x="1238908" y="3953434"/>
            <a:ext cx="9212072"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dirty="0"/>
              <a:t>Is your personal life thriving from the Word’s effect?</a:t>
            </a:r>
            <a:endParaRPr lang="en-US" sz="4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50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50353D7-AF79-5927-62E9-895B786E3F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180A9C4A-5DDC-29D9-BDD3-897588AAB9C1}"/>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What will the Word accomplish?</a:t>
            </a:r>
          </a:p>
        </p:txBody>
      </p:sp>
      <p:sp>
        <p:nvSpPr>
          <p:cNvPr id="7" name="Content Placeholder 2">
            <a:extLst>
              <a:ext uri="{FF2B5EF4-FFF2-40B4-BE49-F238E27FC236}">
                <a16:creationId xmlns:a16="http://schemas.microsoft.com/office/drawing/2014/main" xmlns="" id="{E1D2E635-8995-55F0-2AC2-A98E08F0E133}"/>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FF4BFBE6-7D62-F150-843D-069E67E00292}"/>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500" dirty="0">
                <a:solidFill>
                  <a:schemeClr val="tx1"/>
                </a:solidFill>
                <a:ea typeface="Calibri" panose="020F0502020204030204" pitchFamily="34" charset="0"/>
              </a:rPr>
              <a:t>Bearing different types of fruit (“seed to the sower and bread to the eater”)</a:t>
            </a:r>
          </a:p>
          <a:p>
            <a:pPr lvl="1">
              <a:buSzPct val="100000"/>
              <a:buFont typeface="Wingdings" pitchFamily="2" charset="2"/>
              <a:buChar char="ü"/>
            </a:pPr>
            <a:r>
              <a:rPr lang="en-US" sz="3500" dirty="0">
                <a:solidFill>
                  <a:schemeClr val="tx1"/>
                </a:solidFill>
                <a:ea typeface="Calibri" panose="020F0502020204030204" pitchFamily="34" charset="0"/>
              </a:rPr>
              <a:t>Nourishment</a:t>
            </a:r>
          </a:p>
          <a:p>
            <a:pPr lvl="1">
              <a:buSzPct val="100000"/>
              <a:buFont typeface="Wingdings" pitchFamily="2" charset="2"/>
              <a:buChar char="ü"/>
            </a:pPr>
            <a:r>
              <a:rPr lang="en-US" sz="3500" dirty="0">
                <a:solidFill>
                  <a:schemeClr val="tx1"/>
                </a:solidFill>
                <a:ea typeface="Calibri" panose="020F0502020204030204" pitchFamily="34" charset="0"/>
              </a:rPr>
              <a:t>Multiplication </a:t>
            </a:r>
          </a:p>
          <a:p>
            <a:pPr lvl="2">
              <a:buSzPct val="100000"/>
              <a:buFont typeface="System Font Regular"/>
              <a:buChar char="–"/>
            </a:pPr>
            <a:r>
              <a:rPr lang="en-US" sz="3600" dirty="0">
                <a:solidFill>
                  <a:schemeClr val="tx1"/>
                </a:solidFill>
                <a:ea typeface="Calibri" panose="020F0502020204030204" pitchFamily="34" charset="0"/>
              </a:rPr>
              <a:t>Through the word, God reaches others </a:t>
            </a:r>
          </a:p>
        </p:txBody>
      </p:sp>
      <p:sp>
        <p:nvSpPr>
          <p:cNvPr id="4" name="TextBox 3">
            <a:extLst>
              <a:ext uri="{FF2B5EF4-FFF2-40B4-BE49-F238E27FC236}">
                <a16:creationId xmlns:a16="http://schemas.microsoft.com/office/drawing/2014/main" xmlns="" id="{23C98646-E3B3-98F0-D1C1-8ABD97D1518B}"/>
              </a:ext>
            </a:extLst>
          </p:cNvPr>
          <p:cNvSpPr txBox="1"/>
          <p:nvPr/>
        </p:nvSpPr>
        <p:spPr>
          <a:xfrm rot="10800000" flipV="1">
            <a:off x="314654" y="1748893"/>
            <a:ext cx="11562692" cy="4662815"/>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300" dirty="0"/>
              <a:t>(2 Tim. 3:14-17) But as for you, continue in what you have learned and have become convinced of, because you know those from whom you learned it, </a:t>
            </a:r>
            <a:r>
              <a:rPr lang="en-US" sz="3300" b="1" baseline="30000" dirty="0"/>
              <a:t>15 </a:t>
            </a:r>
            <a:r>
              <a:rPr lang="en-US" sz="3300" dirty="0"/>
              <a:t>and how from infancy you have known the Holy Scriptures, </a:t>
            </a:r>
            <a:r>
              <a:rPr lang="en-US" sz="3300" u="sng" dirty="0"/>
              <a:t>which are able to make you wise for salvation</a:t>
            </a:r>
            <a:r>
              <a:rPr lang="en-US" sz="3300" dirty="0"/>
              <a:t> through faith in Christ Jesus. </a:t>
            </a:r>
            <a:r>
              <a:rPr lang="en-US" sz="3300" b="1" baseline="30000" dirty="0"/>
              <a:t>16 </a:t>
            </a:r>
            <a:r>
              <a:rPr lang="en-US" sz="3300" dirty="0"/>
              <a:t>All Scripture is God-breathed and is </a:t>
            </a:r>
            <a:r>
              <a:rPr lang="en-US" sz="3300" u="sng" dirty="0"/>
              <a:t>useful for teaching, rebuking, correcting and training</a:t>
            </a:r>
            <a:r>
              <a:rPr lang="en-US" sz="3300" dirty="0"/>
              <a:t> in righteousness, </a:t>
            </a:r>
            <a:r>
              <a:rPr lang="en-US" sz="3300" b="1" baseline="30000" dirty="0"/>
              <a:t>17 </a:t>
            </a:r>
            <a:r>
              <a:rPr lang="en-US" sz="3300" u="sng" dirty="0"/>
              <a:t>so that the servant of God may be thoroughly equipped for every good work</a:t>
            </a:r>
            <a:r>
              <a:rPr lang="en-US" sz="3300" dirty="0"/>
              <a:t>.</a:t>
            </a:r>
            <a:endParaRPr lang="en-US" sz="33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731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wipe(left)">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xit" presetSubtype="8" fill="hold" grpId="1" nodeType="clickEffect">
                                  <p:stCondLst>
                                    <p:cond delay="0"/>
                                  </p:stCondLst>
                                  <p:childTnLst>
                                    <p:animEffect transition="out" filter="wipe(left)">
                                      <p:cBhvr>
                                        <p:cTn id="23" dur="500"/>
                                        <p:tgtEl>
                                          <p:spTgt spid="4"/>
                                        </p:tgtEl>
                                      </p:cBhvr>
                                    </p:animEffect>
                                    <p:set>
                                      <p:cBhvr>
                                        <p:cTn id="2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77DB93A-1AA8-2411-55B7-8E73CB017B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81807AF7-DACB-7E14-8BF1-EB99BF41E727}"/>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What will the Word accomplish?</a:t>
            </a:r>
          </a:p>
        </p:txBody>
      </p:sp>
      <p:sp>
        <p:nvSpPr>
          <p:cNvPr id="7" name="Content Placeholder 2">
            <a:extLst>
              <a:ext uri="{FF2B5EF4-FFF2-40B4-BE49-F238E27FC236}">
                <a16:creationId xmlns:a16="http://schemas.microsoft.com/office/drawing/2014/main" xmlns="" id="{4989D8CC-9AC4-54F7-047E-EF2D91F8D2A1}"/>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92BDE281-B2C7-C810-EFEB-5DB8492B51B1}"/>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500" dirty="0">
                <a:solidFill>
                  <a:schemeClr val="tx1"/>
                </a:solidFill>
                <a:ea typeface="Calibri" panose="020F0502020204030204" pitchFamily="34" charset="0"/>
              </a:rPr>
              <a:t>Bearing different types of fruit (“seed to the sower and bread to the eater”)</a:t>
            </a:r>
          </a:p>
          <a:p>
            <a:pPr lvl="1">
              <a:buSzPct val="100000"/>
              <a:buFont typeface="Wingdings" pitchFamily="2" charset="2"/>
              <a:buChar char="ü"/>
            </a:pPr>
            <a:r>
              <a:rPr lang="en-US" sz="3500" dirty="0">
                <a:solidFill>
                  <a:schemeClr val="tx1"/>
                </a:solidFill>
                <a:ea typeface="Calibri" panose="020F0502020204030204" pitchFamily="34" charset="0"/>
              </a:rPr>
              <a:t>Nourishment</a:t>
            </a:r>
          </a:p>
          <a:p>
            <a:pPr lvl="1">
              <a:buSzPct val="100000"/>
              <a:buFont typeface="Wingdings" pitchFamily="2" charset="2"/>
              <a:buChar char="ü"/>
            </a:pPr>
            <a:r>
              <a:rPr lang="en-US" sz="3500" dirty="0">
                <a:solidFill>
                  <a:schemeClr val="tx1"/>
                </a:solidFill>
                <a:ea typeface="Calibri" panose="020F0502020204030204" pitchFamily="34" charset="0"/>
              </a:rPr>
              <a:t>Multiplication </a:t>
            </a:r>
          </a:p>
          <a:p>
            <a:pPr lvl="2">
              <a:buSzPct val="100000"/>
              <a:buFont typeface="System Font Regular"/>
              <a:buChar char="–"/>
            </a:pPr>
            <a:r>
              <a:rPr lang="en-US" sz="3600" dirty="0">
                <a:solidFill>
                  <a:schemeClr val="tx1"/>
                </a:solidFill>
                <a:ea typeface="Calibri" panose="020F0502020204030204" pitchFamily="34" charset="0"/>
              </a:rPr>
              <a:t>Through the word, God reaches others </a:t>
            </a:r>
          </a:p>
        </p:txBody>
      </p:sp>
      <p:sp>
        <p:nvSpPr>
          <p:cNvPr id="3" name="TextBox 2">
            <a:extLst>
              <a:ext uri="{FF2B5EF4-FFF2-40B4-BE49-F238E27FC236}">
                <a16:creationId xmlns:a16="http://schemas.microsoft.com/office/drawing/2014/main" xmlns="" id="{05175471-9C86-4C5A-0FD7-2A57E97879AE}"/>
              </a:ext>
            </a:extLst>
          </p:cNvPr>
          <p:cNvSpPr txBox="1"/>
          <p:nvPr/>
        </p:nvSpPr>
        <p:spPr>
          <a:xfrm rot="10438763" flipV="1">
            <a:off x="409301" y="4178350"/>
            <a:ext cx="11373398" cy="184665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800" dirty="0">
                <a:ea typeface="Calibri" panose="020F0502020204030204" pitchFamily="34" charset="0"/>
                <a:cs typeface="Times New Roman" panose="02020603050405020304" pitchFamily="18" charset="0"/>
              </a:rPr>
              <a:t>Are we seeing others makes changes in their lives because of our sharing of the word?</a:t>
            </a:r>
          </a:p>
          <a:p>
            <a:pPr algn="ctr"/>
            <a:r>
              <a:rPr lang="en-US" sz="3800" dirty="0"/>
              <a:t>Are we imparting a passion for the word to others?</a:t>
            </a:r>
          </a:p>
        </p:txBody>
      </p:sp>
    </p:spTree>
    <p:extLst>
      <p:ext uri="{BB962C8B-B14F-4D97-AF65-F5344CB8AC3E}">
        <p14:creationId xmlns:p14="http://schemas.microsoft.com/office/powerpoint/2010/main" val="323912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3244C23-5FAA-CE2C-070B-32EA7B516A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74D0A2AD-3954-B8E0-F785-2F0491F9D07F}"/>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B6BD85CE-6354-4964-BDDF-70688A7D23E9}"/>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597217F4-7EDD-C4F7-850D-CD49AB838BCB}"/>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lvl="1">
              <a:buSzPct val="100000"/>
              <a:buFont typeface="System Font Regular"/>
              <a:buChar char="–"/>
            </a:pPr>
            <a:r>
              <a:rPr lang="en-US" sz="3100" dirty="0">
                <a:solidFill>
                  <a:schemeClr val="tx1"/>
                </a:solidFill>
                <a:ea typeface="Calibri" panose="020F0502020204030204" pitchFamily="34" charset="0"/>
              </a:rPr>
              <a:t>Allow the passage to speak</a:t>
            </a:r>
          </a:p>
          <a:p>
            <a:pPr lvl="1">
              <a:buSzPct val="100000"/>
              <a:buFont typeface="System Font Regular"/>
              <a:buChar char="–"/>
            </a:pPr>
            <a:r>
              <a:rPr lang="en-US" sz="3100" dirty="0">
                <a:solidFill>
                  <a:schemeClr val="tx1"/>
                </a:solidFill>
                <a:ea typeface="Calibri" panose="020F0502020204030204" pitchFamily="34" charset="0"/>
              </a:rPr>
              <a:t>Don’t make God’s word boring</a:t>
            </a:r>
          </a:p>
        </p:txBody>
      </p:sp>
      <p:sp>
        <p:nvSpPr>
          <p:cNvPr id="13" name="TextBox 12">
            <a:extLst>
              <a:ext uri="{FF2B5EF4-FFF2-40B4-BE49-F238E27FC236}">
                <a16:creationId xmlns:a16="http://schemas.microsoft.com/office/drawing/2014/main" xmlns="" id="{6D995E99-CFF0-3855-82B7-DC5BFE74619A}"/>
              </a:ext>
            </a:extLst>
          </p:cNvPr>
          <p:cNvSpPr txBox="1"/>
          <p:nvPr/>
        </p:nvSpPr>
        <p:spPr>
          <a:xfrm>
            <a:off x="304800" y="228123"/>
            <a:ext cx="11700933" cy="6324808"/>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David Guzik</a:t>
            </a:r>
          </a:p>
          <a:p>
            <a:pPr lvl="3"/>
            <a:r>
              <a:rPr lang="en-US" sz="2000" dirty="0"/>
              <a:t>Enduring Word Bible Commentary</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This doesn’t mean that it doesn’t matter how God’s word is presented. Sometimes a terrible sermon has been excused by saying, “God’s word doesn’t return void.”</a:t>
            </a:r>
          </a:p>
          <a:p>
            <a:pPr algn="ctr"/>
            <a:r>
              <a:rPr lang="en-US" sz="3500" dirty="0"/>
              <a:t> </a:t>
            </a:r>
          </a:p>
        </p:txBody>
      </p:sp>
    </p:spTree>
    <p:extLst>
      <p:ext uri="{BB962C8B-B14F-4D97-AF65-F5344CB8AC3E}">
        <p14:creationId xmlns:p14="http://schemas.microsoft.com/office/powerpoint/2010/main" val="286342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F4CD569-ED20-8F20-171B-6CCD3642C7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1CA978F6-64E4-BB5D-03DB-B346B2B15E2B}"/>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237E9A3C-55C1-3010-F317-7E8E016BB0CA}"/>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5330317B-6F4A-7B26-75B6-0C05B9300A34}"/>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000" dirty="0">
                <a:solidFill>
                  <a:schemeClr val="tx1"/>
                </a:solidFill>
                <a:ea typeface="Calibri" panose="020F0502020204030204" pitchFamily="34" charset="0"/>
              </a:rPr>
              <a:t>In our teachings</a:t>
            </a:r>
          </a:p>
        </p:txBody>
      </p:sp>
      <p:sp>
        <p:nvSpPr>
          <p:cNvPr id="3" name="TextBox 2">
            <a:extLst>
              <a:ext uri="{FF2B5EF4-FFF2-40B4-BE49-F238E27FC236}">
                <a16:creationId xmlns:a16="http://schemas.microsoft.com/office/drawing/2014/main" xmlns="" id="{B870B127-0CD8-519F-2BA4-7B393C16E5F0}"/>
              </a:ext>
            </a:extLst>
          </p:cNvPr>
          <p:cNvSpPr txBox="1"/>
          <p:nvPr/>
        </p:nvSpPr>
        <p:spPr>
          <a:xfrm>
            <a:off x="304800" y="228123"/>
            <a:ext cx="11700933" cy="6324808"/>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David Guzik</a:t>
            </a:r>
          </a:p>
          <a:p>
            <a:pPr lvl="3"/>
            <a:r>
              <a:rPr lang="en-US" sz="2000" dirty="0"/>
              <a:t>Enduring Word Bible Commentary</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The principle is clear and true from this passage of Isaiah, but because of the preacher’s poor preparation or preaching, there has been little of God’s word set before the people.  </a:t>
            </a:r>
          </a:p>
        </p:txBody>
      </p:sp>
    </p:spTree>
    <p:extLst>
      <p:ext uri="{BB962C8B-B14F-4D97-AF65-F5344CB8AC3E}">
        <p14:creationId xmlns:p14="http://schemas.microsoft.com/office/powerpoint/2010/main" val="3794616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76D6670-3424-7B2F-606B-0D2DE4A094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06FBA0A2-6EB8-E87A-89F0-8DAFE55FEC99}"/>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440790EF-4E7D-A2BC-91E9-A4B09D86A92E}"/>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16000E41-C17C-1C20-6ED9-AEB56B3133D2}"/>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lvl="1">
              <a:buSzPct val="100000"/>
              <a:buFont typeface="System Font Regular"/>
              <a:buChar char="–"/>
            </a:pPr>
            <a:r>
              <a:rPr lang="en-US" sz="3100" dirty="0">
                <a:solidFill>
                  <a:schemeClr val="tx1"/>
                </a:solidFill>
                <a:ea typeface="Calibri" panose="020F0502020204030204" pitchFamily="34" charset="0"/>
              </a:rPr>
              <a:t>Allow the passage to speak</a:t>
            </a:r>
          </a:p>
          <a:p>
            <a:pPr lvl="1">
              <a:buSzPct val="100000"/>
              <a:buFont typeface="System Font Regular"/>
              <a:buChar char="–"/>
            </a:pPr>
            <a:r>
              <a:rPr lang="en-US" sz="3100" dirty="0">
                <a:solidFill>
                  <a:schemeClr val="tx1"/>
                </a:solidFill>
                <a:ea typeface="Calibri" panose="020F0502020204030204" pitchFamily="34" charset="0"/>
              </a:rPr>
              <a:t>Don’t make God’s word boring</a:t>
            </a:r>
          </a:p>
        </p:txBody>
      </p:sp>
      <p:sp>
        <p:nvSpPr>
          <p:cNvPr id="11" name="TextBox 10">
            <a:extLst>
              <a:ext uri="{FF2B5EF4-FFF2-40B4-BE49-F238E27FC236}">
                <a16:creationId xmlns:a16="http://schemas.microsoft.com/office/drawing/2014/main" xmlns="" id="{F4D69422-F0D6-A121-563E-3F10DC851E22}"/>
              </a:ext>
            </a:extLst>
          </p:cNvPr>
          <p:cNvSpPr txBox="1"/>
          <p:nvPr/>
        </p:nvSpPr>
        <p:spPr>
          <a:xfrm>
            <a:off x="304800" y="228123"/>
            <a:ext cx="11700933" cy="6324808"/>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David Guzik</a:t>
            </a:r>
          </a:p>
          <a:p>
            <a:pPr lvl="3"/>
            <a:r>
              <a:rPr lang="en-US" sz="2000" dirty="0"/>
              <a:t>Enduring Word Bible Commentary</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The preacher can ignore, dilute, or obscure God’s word so that little goes forth. When little goes forth, that little will succeed — but how much better if more of the whole counsel of God went forth to succeed.” </a:t>
            </a:r>
          </a:p>
        </p:txBody>
      </p:sp>
    </p:spTree>
    <p:extLst>
      <p:ext uri="{BB962C8B-B14F-4D97-AF65-F5344CB8AC3E}">
        <p14:creationId xmlns:p14="http://schemas.microsoft.com/office/powerpoint/2010/main" val="193306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11"/>
                                        </p:tgtEl>
                                        <p:attrNameLst>
                                          <p:attrName>ppt_w</p:attrName>
                                        </p:attrNameLst>
                                      </p:cBhvr>
                                      <p:tavLst>
                                        <p:tav tm="0">
                                          <p:val>
                                            <p:strVal val="ppt_w"/>
                                          </p:val>
                                        </p:tav>
                                        <p:tav tm="100000">
                                          <p:val>
                                            <p:fltVal val="0"/>
                                          </p:val>
                                        </p:tav>
                                      </p:tavLst>
                                    </p:anim>
                                    <p:anim calcmode="lin" valueType="num">
                                      <p:cBhvr>
                                        <p:cTn id="7" dur="500"/>
                                        <p:tgtEl>
                                          <p:spTgt spid="11"/>
                                        </p:tgtEl>
                                        <p:attrNameLst>
                                          <p:attrName>ppt_h</p:attrName>
                                        </p:attrNameLst>
                                      </p:cBhvr>
                                      <p:tavLst>
                                        <p:tav tm="0">
                                          <p:val>
                                            <p:strVal val="ppt_h"/>
                                          </p:val>
                                        </p:tav>
                                        <p:tav tm="100000">
                                          <p:val>
                                            <p:fltVal val="0"/>
                                          </p:val>
                                        </p:tav>
                                      </p:tavLst>
                                    </p:anim>
                                    <p:animEffect transition="out" filter="fade">
                                      <p:cBhvr>
                                        <p:cTn id="8" dur="500"/>
                                        <p:tgtEl>
                                          <p:spTgt spid="11"/>
                                        </p:tgtEl>
                                      </p:cBhvr>
                                    </p:animEffect>
                                    <p:set>
                                      <p:cBhvr>
                                        <p:cTn id="9"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59C45AA-B416-A477-6FEF-FE7E69099F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ECB3006A-259D-3D07-A7B9-D385A97B3734}"/>
              </a:ext>
            </a:extLst>
          </p:cNvPr>
          <p:cNvSpPr>
            <a:spLocks noGrp="1"/>
          </p:cNvSpPr>
          <p:nvPr>
            <p:ph type="title"/>
          </p:nvPr>
        </p:nvSpPr>
        <p:spPr>
          <a:xfrm>
            <a:off x="386862" y="609600"/>
            <a:ext cx="10837331" cy="1320800"/>
          </a:xfrm>
        </p:spPr>
        <p:txBody>
          <a:bodyPr>
            <a:noAutofit/>
          </a:bodyPr>
          <a:lstStyle/>
          <a:p>
            <a:r>
              <a:rPr lang="en-US" sz="5000" dirty="0">
                <a:solidFill>
                  <a:schemeClr val="tx1"/>
                </a:solidFill>
              </a:rPr>
              <a:t>The Promise of God’s Word to Isaiah</a:t>
            </a:r>
          </a:p>
        </p:txBody>
      </p:sp>
      <p:sp>
        <p:nvSpPr>
          <p:cNvPr id="7" name="Content Placeholder 2">
            <a:extLst>
              <a:ext uri="{FF2B5EF4-FFF2-40B4-BE49-F238E27FC236}">
                <a16:creationId xmlns:a16="http://schemas.microsoft.com/office/drawing/2014/main" xmlns="" id="{F070AE2D-62DC-AD3B-2325-6CD1D555DB29}"/>
              </a:ext>
            </a:extLst>
          </p:cNvPr>
          <p:cNvSpPr txBox="1">
            <a:spLocks/>
          </p:cNvSpPr>
          <p:nvPr/>
        </p:nvSpPr>
        <p:spPr>
          <a:xfrm>
            <a:off x="677334" y="1781848"/>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ea typeface="Calibri" panose="020F0502020204030204" pitchFamily="34" charset="0"/>
              </a:rPr>
              <a:t>An invitation to the Israelites to come back to God</a:t>
            </a:r>
          </a:p>
          <a:p>
            <a:pPr>
              <a:buSzPct val="100000"/>
              <a:buFont typeface="Courier New" panose="02070309020205020404" pitchFamily="49" charset="0"/>
              <a:buChar char="o"/>
            </a:pPr>
            <a:r>
              <a:rPr lang="en-US" sz="3300" dirty="0">
                <a:ea typeface="Calibri" panose="020F0502020204030204" pitchFamily="34" charset="0"/>
              </a:rPr>
              <a:t>“God’s Word” in the context = his word of forgiveness and his plan of salvation for the people</a:t>
            </a:r>
          </a:p>
          <a:p>
            <a:pPr>
              <a:buSzPct val="100000"/>
              <a:buFont typeface="Courier New" panose="02070309020205020404" pitchFamily="49" charset="0"/>
              <a:buChar char="o"/>
            </a:pPr>
            <a:r>
              <a:rPr lang="en-US" sz="3300" dirty="0">
                <a:ea typeface="Calibri" panose="020F0502020204030204" pitchFamily="34" charset="0"/>
              </a:rPr>
              <a:t>Applicable to </a:t>
            </a:r>
            <a:r>
              <a:rPr lang="en-US" sz="3300" i="1" dirty="0">
                <a:ea typeface="Calibri" panose="020F0502020204030204" pitchFamily="34" charset="0"/>
              </a:rPr>
              <a:t>all</a:t>
            </a:r>
            <a:r>
              <a:rPr lang="en-US" sz="3300" dirty="0">
                <a:ea typeface="Calibri" panose="020F0502020204030204" pitchFamily="34" charset="0"/>
              </a:rPr>
              <a:t> of God’s word that has gone out </a:t>
            </a:r>
          </a:p>
          <a:p>
            <a:pPr>
              <a:buSzPct val="100000"/>
              <a:buFont typeface="Courier New" panose="02070309020205020404" pitchFamily="49" charset="0"/>
              <a:buChar char="o"/>
            </a:pPr>
            <a:endParaRPr lang="en-US" sz="3300" dirty="0">
              <a:ea typeface="Calibri" panose="020F0502020204030204" pitchFamily="34" charset="0"/>
            </a:endParaRPr>
          </a:p>
        </p:txBody>
      </p:sp>
    </p:spTree>
    <p:extLst>
      <p:ext uri="{BB962C8B-B14F-4D97-AF65-F5344CB8AC3E}">
        <p14:creationId xmlns:p14="http://schemas.microsoft.com/office/powerpoint/2010/main" val="1495714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20BA4DE-9953-9854-96D3-7A7393EE35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D3125ECA-FCA4-7D18-176D-D3D80640F864}"/>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2595CBAC-6027-E85C-6A0B-B69AC88AE9C6}"/>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912744DC-EFED-B304-B36C-16D1531CC591}"/>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lvl="1">
              <a:buSzPct val="100000"/>
              <a:buFont typeface="System Font Regular"/>
              <a:buChar char="–"/>
            </a:pPr>
            <a:r>
              <a:rPr lang="en-US" sz="3100" dirty="0">
                <a:solidFill>
                  <a:schemeClr val="tx1"/>
                </a:solidFill>
                <a:ea typeface="Calibri" panose="020F0502020204030204" pitchFamily="34" charset="0"/>
              </a:rPr>
              <a:t>Allow the passage to speak</a:t>
            </a:r>
          </a:p>
          <a:p>
            <a:pPr lvl="1">
              <a:buSzPct val="100000"/>
              <a:buFont typeface="System Font Regular"/>
              <a:buChar char="–"/>
            </a:pPr>
            <a:r>
              <a:rPr lang="en-US" sz="3100" dirty="0">
                <a:solidFill>
                  <a:schemeClr val="tx1"/>
                </a:solidFill>
                <a:ea typeface="Calibri" panose="020F0502020204030204" pitchFamily="34" charset="0"/>
              </a:rPr>
              <a:t>Don’t make God’s word boring</a:t>
            </a:r>
          </a:p>
          <a:p>
            <a:pPr lvl="1">
              <a:buSzPct val="100000"/>
              <a:buFont typeface="System Font Regular"/>
              <a:buChar char="–"/>
            </a:pPr>
            <a:r>
              <a:rPr lang="en-US" sz="3100" dirty="0">
                <a:solidFill>
                  <a:schemeClr val="tx1"/>
                </a:solidFill>
                <a:ea typeface="Calibri" panose="020F0502020204030204" pitchFamily="34" charset="0"/>
              </a:rPr>
              <a:t>Put in the work. Make small strides for improvement. </a:t>
            </a:r>
          </a:p>
        </p:txBody>
      </p:sp>
    </p:spTree>
    <p:extLst>
      <p:ext uri="{BB962C8B-B14F-4D97-AF65-F5344CB8AC3E}">
        <p14:creationId xmlns:p14="http://schemas.microsoft.com/office/powerpoint/2010/main" val="31757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wipe(left)">
                                      <p:cBhvr>
                                        <p:cTn id="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AD3273D-3587-5675-BC89-30A19306AB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538F4218-2189-C11F-DFB5-B32FD2AC521C}"/>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830FD557-DF57-C6FB-4887-E26049FB1125}"/>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B7D65AFD-B745-A0FC-46EA-64DE97A88C78}"/>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discipleship</a:t>
            </a:r>
          </a:p>
          <a:p>
            <a:pPr lvl="1">
              <a:buSzPct val="100000"/>
              <a:buFont typeface="System Font Regular"/>
              <a:buChar char="–"/>
            </a:pPr>
            <a:r>
              <a:rPr lang="en-US" sz="3000" dirty="0">
                <a:solidFill>
                  <a:schemeClr val="tx1"/>
                </a:solidFill>
                <a:ea typeface="Calibri" panose="020F0502020204030204" pitchFamily="34" charset="0"/>
              </a:rPr>
              <a:t>Consider the purpose of the Scripture you are reading or directing them to</a:t>
            </a:r>
          </a:p>
          <a:p>
            <a:pPr lvl="1">
              <a:buSzPct val="100000"/>
              <a:buFont typeface="System Font Regular"/>
              <a:buChar char="–"/>
            </a:pPr>
            <a:r>
              <a:rPr lang="en-US" sz="3000" dirty="0">
                <a:solidFill>
                  <a:schemeClr val="tx1"/>
                </a:solidFill>
                <a:ea typeface="Calibri" panose="020F0502020204030204" pitchFamily="34" charset="0"/>
              </a:rPr>
              <a:t>Impress upon them the necessity of absorption of the word</a:t>
            </a:r>
          </a:p>
        </p:txBody>
      </p:sp>
    </p:spTree>
    <p:extLst>
      <p:ext uri="{BB962C8B-B14F-4D97-AF65-F5344CB8AC3E}">
        <p14:creationId xmlns:p14="http://schemas.microsoft.com/office/powerpoint/2010/main" val="195450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9A79D7D-2C4F-FFEF-19D0-5710FBA162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D3591C87-8279-53B8-351A-6A8CF1A85462}"/>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619F4313-4F76-D04B-1B6E-82F5E9E6ECAC}"/>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E4A2FE80-7A46-4E75-4F9B-568DB824FDFC}"/>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discipleship</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With our kids and grandkids</a:t>
            </a:r>
          </a:p>
        </p:txBody>
      </p:sp>
      <p:sp>
        <p:nvSpPr>
          <p:cNvPr id="3" name="TextBox 2">
            <a:extLst>
              <a:ext uri="{FF2B5EF4-FFF2-40B4-BE49-F238E27FC236}">
                <a16:creationId xmlns:a16="http://schemas.microsoft.com/office/drawing/2014/main" xmlns="" id="{47662319-EBB7-53EF-9108-BA1C4AB4854E}"/>
              </a:ext>
            </a:extLst>
          </p:cNvPr>
          <p:cNvSpPr txBox="1"/>
          <p:nvPr/>
        </p:nvSpPr>
        <p:spPr>
          <a:xfrm rot="10800000" flipV="1">
            <a:off x="314654" y="3944477"/>
            <a:ext cx="11562692" cy="2123658"/>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300" dirty="0"/>
              <a:t>(Deut. 6:6-7) “These commandments that I give you today are to be on your hearts. </a:t>
            </a:r>
            <a:r>
              <a:rPr lang="en-US" sz="3300" baseline="30000" dirty="0"/>
              <a:t>7</a:t>
            </a:r>
            <a:r>
              <a:rPr lang="en-US" sz="3300" dirty="0"/>
              <a:t> Impress them on your children. Talk about them when you sit at home and when you walk along the road, when you lie down and when you get up </a:t>
            </a:r>
            <a:endParaRPr lang="en-US" sz="3300" dirty="0">
              <a:effectLst/>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xmlns="" id="{BE4532FE-9A4C-39CA-2CDD-8E19CFF0365D}"/>
              </a:ext>
            </a:extLst>
          </p:cNvPr>
          <p:cNvSpPr txBox="1"/>
          <p:nvPr/>
        </p:nvSpPr>
        <p:spPr>
          <a:xfrm rot="10800000" flipV="1">
            <a:off x="829734" y="1359154"/>
            <a:ext cx="9216208" cy="517064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3300" dirty="0"/>
              <a:t>(Psalm 78:5-7) “He decreed statutes for Jacob</a:t>
            </a:r>
            <a:br>
              <a:rPr lang="en-US" sz="3300" dirty="0"/>
            </a:br>
            <a:r>
              <a:rPr lang="en-US" sz="3300" dirty="0"/>
              <a:t>    and established the law in Israel,</a:t>
            </a:r>
            <a:br>
              <a:rPr lang="en-US" sz="3300" dirty="0"/>
            </a:br>
            <a:r>
              <a:rPr lang="en-US" sz="3300" dirty="0"/>
              <a:t>which he commanded our ancestors</a:t>
            </a:r>
            <a:br>
              <a:rPr lang="en-US" sz="3300" dirty="0"/>
            </a:br>
            <a:r>
              <a:rPr lang="en-US" sz="3300" dirty="0"/>
              <a:t>    to teach their children,</a:t>
            </a:r>
            <a:br>
              <a:rPr lang="en-US" sz="3300" dirty="0"/>
            </a:br>
            <a:r>
              <a:rPr lang="en-US" sz="3300" b="1" baseline="30000" dirty="0"/>
              <a:t>6 </a:t>
            </a:r>
            <a:r>
              <a:rPr lang="en-US" sz="3300" dirty="0"/>
              <a:t>so the next generation would know them,</a:t>
            </a:r>
            <a:br>
              <a:rPr lang="en-US" sz="3300" dirty="0"/>
            </a:br>
            <a:r>
              <a:rPr lang="en-US" sz="3300" dirty="0"/>
              <a:t>    even the children yet to be born,</a:t>
            </a:r>
            <a:br>
              <a:rPr lang="en-US" sz="3300" dirty="0"/>
            </a:br>
            <a:r>
              <a:rPr lang="en-US" sz="3300" dirty="0"/>
              <a:t>    and they in turn would tell their children.</a:t>
            </a:r>
            <a:br>
              <a:rPr lang="en-US" sz="3300" dirty="0"/>
            </a:br>
            <a:r>
              <a:rPr lang="en-US" sz="3300" b="1" baseline="30000" dirty="0"/>
              <a:t>7 </a:t>
            </a:r>
            <a:r>
              <a:rPr lang="en-US" sz="3300" dirty="0"/>
              <a:t>Then they would put their trust in God</a:t>
            </a:r>
            <a:br>
              <a:rPr lang="en-US" sz="3300" dirty="0"/>
            </a:br>
            <a:r>
              <a:rPr lang="en-US" sz="3300" dirty="0"/>
              <a:t>    and would not forget his deeds</a:t>
            </a:r>
            <a:br>
              <a:rPr lang="en-US" sz="3300" dirty="0"/>
            </a:br>
            <a:r>
              <a:rPr lang="en-US" sz="3300" dirty="0"/>
              <a:t>    but would keep his commands.” </a:t>
            </a:r>
            <a:endParaRPr lang="en-US" sz="33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968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xit" presetSubtype="8" fill="hold" grpId="1" nodeType="clickEffect">
                                  <p:stCondLst>
                                    <p:cond delay="0"/>
                                  </p:stCondLst>
                                  <p:childTnLst>
                                    <p:animEffect transition="out" filter="wipe(left)">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xit" presetSubtype="8" fill="hold" grpId="1" nodeType="clickEffect">
                                  <p:stCondLst>
                                    <p:cond delay="0"/>
                                  </p:stCondLst>
                                  <p:childTnLst>
                                    <p:animEffect transition="out" filter="wipe(left)">
                                      <p:cBhvr>
                                        <p:cTn id="30" dur="500"/>
                                        <p:tgtEl>
                                          <p:spTgt spid="4"/>
                                        </p:tgtEl>
                                      </p:cBhvr>
                                    </p:animEffect>
                                    <p:set>
                                      <p:cBhvr>
                                        <p:cTn id="31"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050258F-3582-D26A-59D3-EE6070961E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04D27EAE-3C56-26CC-201B-8D256729C2DD}"/>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46489CDF-547A-FA55-B91A-AD491CC60AB0}"/>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CE428157-F367-556A-6B18-3A9E112FF83A}"/>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discipleship</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With our kids and grandkids</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decision making and persuasion</a:t>
            </a:r>
          </a:p>
          <a:p>
            <a:pPr lvl="1">
              <a:buSzPct val="100000"/>
              <a:buFont typeface="System Font Regular"/>
              <a:buChar char="–"/>
            </a:pPr>
            <a:r>
              <a:rPr lang="en-US" sz="3000" dirty="0">
                <a:solidFill>
                  <a:schemeClr val="tx1"/>
                </a:solidFill>
                <a:ea typeface="Calibri" panose="020F0502020204030204" pitchFamily="34" charset="0"/>
              </a:rPr>
              <a:t>What principles of God’s word are informing this decision? </a:t>
            </a:r>
          </a:p>
          <a:p>
            <a:pPr lvl="1">
              <a:buSzPct val="100000"/>
              <a:buFont typeface="System Font Regular"/>
              <a:buChar char="–"/>
            </a:pPr>
            <a:r>
              <a:rPr lang="en-US" sz="3000" dirty="0">
                <a:solidFill>
                  <a:schemeClr val="tx1"/>
                </a:solidFill>
                <a:ea typeface="Calibri" panose="020F0502020204030204" pitchFamily="34" charset="0"/>
              </a:rPr>
              <a:t>What Scripture should we be highlighting as we are persuading someone of this direction?</a:t>
            </a:r>
          </a:p>
        </p:txBody>
      </p:sp>
    </p:spTree>
    <p:extLst>
      <p:ext uri="{BB962C8B-B14F-4D97-AF65-F5344CB8AC3E}">
        <p14:creationId xmlns:p14="http://schemas.microsoft.com/office/powerpoint/2010/main" val="286432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wipe(left)">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wipe(left)">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wipe(left)">
                                      <p:cBhvr>
                                        <p:cTn id="1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D164F8F-9782-5EA0-B93B-D84721B763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2256A9B7-10B6-6768-1462-92109D45070C}"/>
              </a:ext>
            </a:extLst>
          </p:cNvPr>
          <p:cNvSpPr>
            <a:spLocks noGrp="1"/>
          </p:cNvSpPr>
          <p:nvPr>
            <p:ph type="title"/>
          </p:nvPr>
        </p:nvSpPr>
        <p:spPr>
          <a:xfrm>
            <a:off x="677333" y="609600"/>
            <a:ext cx="10335223" cy="959708"/>
          </a:xfrm>
        </p:spPr>
        <p:txBody>
          <a:bodyPr>
            <a:normAutofit/>
          </a:bodyPr>
          <a:lstStyle/>
          <a:p>
            <a:r>
              <a:rPr lang="en-US" sz="4500" dirty="0">
                <a:solidFill>
                  <a:schemeClr val="tx1"/>
                </a:solidFill>
              </a:rPr>
              <a:t>We need to </a:t>
            </a:r>
            <a:r>
              <a:rPr lang="en-US" sz="4500" i="1" dirty="0">
                <a:solidFill>
                  <a:schemeClr val="tx1"/>
                </a:solidFill>
              </a:rPr>
              <a:t>unleash</a:t>
            </a:r>
            <a:r>
              <a:rPr lang="en-US" sz="4500" dirty="0">
                <a:solidFill>
                  <a:schemeClr val="tx1"/>
                </a:solidFill>
              </a:rPr>
              <a:t> God’s Word!</a:t>
            </a:r>
          </a:p>
        </p:txBody>
      </p:sp>
      <p:sp>
        <p:nvSpPr>
          <p:cNvPr id="7" name="Content Placeholder 2">
            <a:extLst>
              <a:ext uri="{FF2B5EF4-FFF2-40B4-BE49-F238E27FC236}">
                <a16:creationId xmlns:a16="http://schemas.microsoft.com/office/drawing/2014/main" xmlns="" id="{D91B3D4C-F30B-B429-905F-489327462614}"/>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0223CD4A-18CE-B487-1A00-31716B927115}"/>
              </a:ext>
            </a:extLst>
          </p:cNvPr>
          <p:cNvSpPr txBox="1">
            <a:spLocks/>
          </p:cNvSpPr>
          <p:nvPr/>
        </p:nvSpPr>
        <p:spPr>
          <a:xfrm>
            <a:off x="829734" y="1748893"/>
            <a:ext cx="11362266"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Courier New" panose="02070309020205020404" pitchFamily="49" charset="0"/>
              <a:buChar char="o"/>
            </a:pPr>
            <a:r>
              <a:rPr lang="en-US" sz="3300" dirty="0">
                <a:solidFill>
                  <a:schemeClr val="tx1"/>
                </a:solidFill>
                <a:ea typeface="Calibri" panose="020F0502020204030204" pitchFamily="34" charset="0"/>
              </a:rPr>
              <a:t>In our teachings</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discipleship</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With our kids and grandkids</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decision making and persuasion</a:t>
            </a:r>
          </a:p>
          <a:p>
            <a:pPr>
              <a:buSzPct val="100000"/>
              <a:buFont typeface="Courier New" panose="02070309020205020404" pitchFamily="49" charset="0"/>
              <a:buChar char="o"/>
            </a:pPr>
            <a:r>
              <a:rPr lang="en-US" sz="3300" dirty="0">
                <a:solidFill>
                  <a:schemeClr val="tx1"/>
                </a:solidFill>
                <a:ea typeface="Calibri" panose="020F0502020204030204" pitchFamily="34" charset="0"/>
              </a:rPr>
              <a:t>In evangelism </a:t>
            </a:r>
          </a:p>
          <a:p>
            <a:pPr lvl="1">
              <a:buSzPct val="100000"/>
              <a:buFont typeface="System Font Regular"/>
              <a:buChar char="–"/>
            </a:pPr>
            <a:r>
              <a:rPr lang="en-US" sz="3000" dirty="0">
                <a:solidFill>
                  <a:schemeClr val="tx1"/>
                </a:solidFill>
                <a:ea typeface="Calibri" panose="020F0502020204030204" pitchFamily="34" charset="0"/>
              </a:rPr>
              <a:t>Think of the countless people won to faith by the word</a:t>
            </a:r>
          </a:p>
          <a:p>
            <a:pPr lvl="1">
              <a:buSzPct val="100000"/>
              <a:buFont typeface="System Font Regular"/>
              <a:buChar char="–"/>
            </a:pPr>
            <a:r>
              <a:rPr lang="en-US" sz="3000" dirty="0">
                <a:solidFill>
                  <a:schemeClr val="tx1"/>
                </a:solidFill>
                <a:ea typeface="Calibri" panose="020F0502020204030204" pitchFamily="34" charset="0"/>
              </a:rPr>
              <a:t>The Bible contains the power to penetrate people’s spiritual indifferences and defenses in a way far beyond our powers</a:t>
            </a:r>
          </a:p>
        </p:txBody>
      </p:sp>
    </p:spTree>
    <p:extLst>
      <p:ext uri="{BB962C8B-B14F-4D97-AF65-F5344CB8AC3E}">
        <p14:creationId xmlns:p14="http://schemas.microsoft.com/office/powerpoint/2010/main" val="144399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wipe(left)">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wipe(left)">
                                      <p:cBhvr>
                                        <p:cTn id="12" dur="500"/>
                                        <p:tgtEl>
                                          <p:spTgt spid="6">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wipe(left)">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12686D-2821-1C55-EBE8-70494ACB7B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A37A312F-FB8B-8AFA-7017-4DB263529321}"/>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4BFF7B44-E66F-2EEA-DD0D-A9E517D2B584}"/>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10 </a:t>
            </a:r>
            <a:r>
              <a:rPr lang="en-US" sz="3000" dirty="0">
                <a:solidFill>
                  <a:schemeClr val="accent5">
                    <a:lumMod val="75000"/>
                  </a:schemeClr>
                </a:solidFill>
              </a:rPr>
              <a:t>As the rain and the snow</a:t>
            </a:r>
            <a:br>
              <a:rPr lang="en-US" sz="3000" dirty="0">
                <a:solidFill>
                  <a:schemeClr val="accent5">
                    <a:lumMod val="75000"/>
                  </a:schemeClr>
                </a:solidFill>
              </a:rPr>
            </a:br>
            <a:r>
              <a:rPr lang="en-US" sz="3000" dirty="0">
                <a:solidFill>
                  <a:schemeClr val="accent5">
                    <a:lumMod val="75000"/>
                  </a:schemeClr>
                </a:solidFill>
              </a:rPr>
              <a:t>    come down from heaven,</a:t>
            </a:r>
            <a:br>
              <a:rPr lang="en-US" sz="3000" dirty="0">
                <a:solidFill>
                  <a:schemeClr val="accent5">
                    <a:lumMod val="75000"/>
                  </a:schemeClr>
                </a:solidFill>
              </a:rPr>
            </a:br>
            <a:r>
              <a:rPr lang="en-US" sz="3000" dirty="0">
                <a:solidFill>
                  <a:schemeClr val="accent5">
                    <a:lumMod val="75000"/>
                  </a:schemeClr>
                </a:solidFill>
              </a:rPr>
              <a:t>and do not return to it</a:t>
            </a:r>
            <a:br>
              <a:rPr lang="en-US" sz="3000" dirty="0">
                <a:solidFill>
                  <a:schemeClr val="accent5">
                    <a:lumMod val="75000"/>
                  </a:schemeClr>
                </a:solidFill>
              </a:rPr>
            </a:br>
            <a:r>
              <a:rPr lang="en-US" sz="3000" dirty="0">
                <a:solidFill>
                  <a:schemeClr val="accent5">
                    <a:lumMod val="75000"/>
                  </a:schemeClr>
                </a:solidFill>
              </a:rPr>
              <a:t>    without watering the earth</a:t>
            </a:r>
            <a:br>
              <a:rPr lang="en-US" sz="3000" dirty="0">
                <a:solidFill>
                  <a:schemeClr val="accent5">
                    <a:lumMod val="75000"/>
                  </a:schemeClr>
                </a:solidFill>
              </a:rPr>
            </a:br>
            <a:r>
              <a:rPr lang="en-US" sz="3000" dirty="0">
                <a:solidFill>
                  <a:schemeClr val="accent5">
                    <a:lumMod val="75000"/>
                  </a:schemeClr>
                </a:solidFill>
              </a:rPr>
              <a:t>and making it bud and flourish,</a:t>
            </a:r>
            <a:br>
              <a:rPr lang="en-US" sz="3000" dirty="0">
                <a:solidFill>
                  <a:schemeClr val="accent5">
                    <a:lumMod val="75000"/>
                  </a:schemeClr>
                </a:solidFill>
              </a:rPr>
            </a:br>
            <a:r>
              <a:rPr lang="en-US" sz="3000" dirty="0">
                <a:solidFill>
                  <a:schemeClr val="accent5">
                    <a:lumMod val="75000"/>
                  </a:schemeClr>
                </a:solidFill>
              </a:rPr>
              <a:t>    so that it yields seed for the sower and bread for the eater,</a:t>
            </a:r>
          </a:p>
          <a:p>
            <a:pPr marL="0" indent="0">
              <a:buSzPct val="100000"/>
              <a:buNone/>
            </a:pPr>
            <a:r>
              <a:rPr lang="en-US" sz="3000" b="1" baseline="30000" dirty="0">
                <a:solidFill>
                  <a:schemeClr val="accent5">
                    <a:lumMod val="75000"/>
                  </a:schemeClr>
                </a:solidFill>
              </a:rPr>
              <a:t>11 </a:t>
            </a:r>
            <a:r>
              <a:rPr lang="en-US" sz="3000" dirty="0">
                <a:solidFill>
                  <a:schemeClr val="accent5">
                    <a:lumMod val="75000"/>
                  </a:schemeClr>
                </a:solidFill>
              </a:rPr>
              <a:t>so is my word that goes out from my mouth:</a:t>
            </a:r>
            <a:br>
              <a:rPr lang="en-US" sz="3000" dirty="0">
                <a:solidFill>
                  <a:schemeClr val="accent5">
                    <a:lumMod val="75000"/>
                  </a:schemeClr>
                </a:solidFill>
              </a:rPr>
            </a:br>
            <a:r>
              <a:rPr lang="en-US" sz="3000" dirty="0">
                <a:solidFill>
                  <a:schemeClr val="accent5">
                    <a:lumMod val="75000"/>
                  </a:schemeClr>
                </a:solidFill>
              </a:rPr>
              <a:t>    It will not return to me empty,</a:t>
            </a:r>
            <a:br>
              <a:rPr lang="en-US" sz="3000" dirty="0">
                <a:solidFill>
                  <a:schemeClr val="accent5">
                    <a:lumMod val="75000"/>
                  </a:schemeClr>
                </a:solidFill>
              </a:rPr>
            </a:br>
            <a:r>
              <a:rPr lang="en-US" sz="3000" dirty="0">
                <a:solidFill>
                  <a:schemeClr val="accent5">
                    <a:lumMod val="75000"/>
                  </a:schemeClr>
                </a:solidFill>
              </a:rPr>
              <a:t>but </a:t>
            </a:r>
            <a:r>
              <a:rPr lang="en-US" sz="3000" dirty="0">
                <a:solidFill>
                  <a:schemeClr val="tx1"/>
                </a:solidFill>
              </a:rPr>
              <a:t>will accomplish what I desire</a:t>
            </a:r>
            <a:br>
              <a:rPr lang="en-US" sz="3000" dirty="0">
                <a:solidFill>
                  <a:schemeClr val="tx1"/>
                </a:solidFill>
              </a:rPr>
            </a:br>
            <a:r>
              <a:rPr lang="en-US" sz="3000" dirty="0">
                <a:solidFill>
                  <a:schemeClr val="tx1"/>
                </a:solidFill>
              </a:rPr>
              <a:t>    and achieve the purpose for which I sent it.</a:t>
            </a:r>
            <a:endParaRPr lang="en-US" sz="3000" dirty="0">
              <a:solidFill>
                <a:schemeClr val="tx1"/>
              </a:solidFill>
              <a:ea typeface="Calibri" panose="020F0502020204030204" pitchFamily="34" charset="0"/>
            </a:endParaRPr>
          </a:p>
        </p:txBody>
      </p:sp>
      <p:sp>
        <p:nvSpPr>
          <p:cNvPr id="3" name="TextBox 2">
            <a:extLst>
              <a:ext uri="{FF2B5EF4-FFF2-40B4-BE49-F238E27FC236}">
                <a16:creationId xmlns:a16="http://schemas.microsoft.com/office/drawing/2014/main" xmlns="" id="{A5DBB031-4A1B-5C38-CE8E-FD11687F7F29}"/>
              </a:ext>
            </a:extLst>
          </p:cNvPr>
          <p:cNvSpPr txBox="1"/>
          <p:nvPr/>
        </p:nvSpPr>
        <p:spPr>
          <a:xfrm>
            <a:off x="6621846" y="381568"/>
            <a:ext cx="5304311"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It often takes time to see the effect</a:t>
            </a:r>
            <a:endParaRPr lang="en-US" sz="4000" dirty="0"/>
          </a:p>
        </p:txBody>
      </p:sp>
      <p:sp>
        <p:nvSpPr>
          <p:cNvPr id="4" name="TextBox 3">
            <a:extLst>
              <a:ext uri="{FF2B5EF4-FFF2-40B4-BE49-F238E27FC236}">
                <a16:creationId xmlns:a16="http://schemas.microsoft.com/office/drawing/2014/main" xmlns="" id="{7687DD87-6CA2-1507-4010-05CB8633589A}"/>
              </a:ext>
            </a:extLst>
          </p:cNvPr>
          <p:cNvSpPr txBox="1"/>
          <p:nvPr/>
        </p:nvSpPr>
        <p:spPr>
          <a:xfrm rot="10800000" flipV="1">
            <a:off x="677334" y="1673438"/>
            <a:ext cx="5304311" cy="163121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5000" dirty="0"/>
              <a:t>Consider Isaiah’s own calling</a:t>
            </a:r>
          </a:p>
        </p:txBody>
      </p:sp>
      <p:sp>
        <p:nvSpPr>
          <p:cNvPr id="5" name="TextBox 4">
            <a:extLst>
              <a:ext uri="{FF2B5EF4-FFF2-40B4-BE49-F238E27FC236}">
                <a16:creationId xmlns:a16="http://schemas.microsoft.com/office/drawing/2014/main" xmlns="" id="{A1B4A92F-A7FE-DB95-41FA-3F1581F51374}"/>
              </a:ext>
            </a:extLst>
          </p:cNvPr>
          <p:cNvSpPr txBox="1"/>
          <p:nvPr/>
        </p:nvSpPr>
        <p:spPr>
          <a:xfrm rot="10800000" flipV="1">
            <a:off x="6173530" y="3549284"/>
            <a:ext cx="5546882" cy="170816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(2 Tim. 4:2) “Preach the word; be prepared </a:t>
            </a:r>
            <a:r>
              <a:rPr lang="en-US" sz="3500" i="1" dirty="0"/>
              <a:t>in season and out of season</a:t>
            </a:r>
            <a:r>
              <a:rPr lang="en-US" sz="3500" dirty="0"/>
              <a:t>” </a:t>
            </a:r>
          </a:p>
        </p:txBody>
      </p:sp>
    </p:spTree>
    <p:extLst>
      <p:ext uri="{BB962C8B-B14F-4D97-AF65-F5344CB8AC3E}">
        <p14:creationId xmlns:p14="http://schemas.microsoft.com/office/powerpoint/2010/main" val="1930530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F80ACC2-B4E8-D62F-42EF-0B198143DE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256BD459-0953-A065-FF0B-0D389EC8B393}"/>
              </a:ext>
            </a:extLst>
          </p:cNvPr>
          <p:cNvSpPr>
            <a:spLocks noGrp="1"/>
          </p:cNvSpPr>
          <p:nvPr>
            <p:ph type="title"/>
          </p:nvPr>
        </p:nvSpPr>
        <p:spPr>
          <a:xfrm>
            <a:off x="677333" y="609600"/>
            <a:ext cx="10335223" cy="959708"/>
          </a:xfrm>
        </p:spPr>
        <p:txBody>
          <a:bodyPr>
            <a:normAutofit fontScale="90000"/>
          </a:bodyPr>
          <a:lstStyle/>
          <a:p>
            <a:r>
              <a:rPr lang="en-US" sz="4500" dirty="0">
                <a:solidFill>
                  <a:schemeClr val="tx1"/>
                </a:solidFill>
              </a:rPr>
              <a:t>We must </a:t>
            </a:r>
            <a:r>
              <a:rPr lang="en-US" sz="4500" i="1" dirty="0">
                <a:solidFill>
                  <a:schemeClr val="tx1"/>
                </a:solidFill>
              </a:rPr>
              <a:t>eagerly anticipate </a:t>
            </a:r>
            <a:r>
              <a:rPr lang="en-US" sz="4500" dirty="0">
                <a:solidFill>
                  <a:schemeClr val="tx1"/>
                </a:solidFill>
              </a:rPr>
              <a:t>the effects!</a:t>
            </a:r>
          </a:p>
        </p:txBody>
      </p:sp>
      <p:sp>
        <p:nvSpPr>
          <p:cNvPr id="7" name="Content Placeholder 2">
            <a:extLst>
              <a:ext uri="{FF2B5EF4-FFF2-40B4-BE49-F238E27FC236}">
                <a16:creationId xmlns:a16="http://schemas.microsoft.com/office/drawing/2014/main" xmlns="" id="{A80B131F-C5EB-CB00-A245-DA3ABF6BDA2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D1DD2858-2987-136C-F725-3E5133091F7A}"/>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tx1"/>
              </a:solidFill>
              <a:ea typeface="Calibri" panose="020F0502020204030204" pitchFamily="34" charset="0"/>
            </a:endParaRPr>
          </a:p>
        </p:txBody>
      </p:sp>
      <p:sp>
        <p:nvSpPr>
          <p:cNvPr id="4" name="Content Placeholder 2">
            <a:extLst>
              <a:ext uri="{FF2B5EF4-FFF2-40B4-BE49-F238E27FC236}">
                <a16:creationId xmlns:a16="http://schemas.microsoft.com/office/drawing/2014/main" xmlns="" id="{628832D6-55B1-7BD9-8DBD-D37732EACB7A}"/>
              </a:ext>
            </a:extLst>
          </p:cNvPr>
          <p:cNvSpPr txBox="1">
            <a:spLocks/>
          </p:cNvSpPr>
          <p:nvPr/>
        </p:nvSpPr>
        <p:spPr>
          <a:xfrm>
            <a:off x="982134" y="19012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SzPct val="100000"/>
              <a:buFont typeface="Wingdings" pitchFamily="2" charset="2"/>
              <a:buChar char="ü"/>
            </a:pPr>
            <a:r>
              <a:rPr lang="en-US" sz="3500" dirty="0">
                <a:solidFill>
                  <a:schemeClr val="tx1"/>
                </a:solidFill>
              </a:rPr>
              <a:t>Rejoice and thank God that he is working </a:t>
            </a:r>
          </a:p>
          <a:p>
            <a:pPr>
              <a:buSzPct val="100000"/>
              <a:buFont typeface="Wingdings" pitchFamily="2" charset="2"/>
              <a:buChar char="ü"/>
            </a:pPr>
            <a:r>
              <a:rPr lang="en-US" sz="3500" dirty="0">
                <a:solidFill>
                  <a:schemeClr val="tx1"/>
                </a:solidFill>
                <a:ea typeface="Calibri" panose="020F0502020204030204" pitchFamily="34" charset="0"/>
              </a:rPr>
              <a:t>Step up to the plate with confidence and peace</a:t>
            </a:r>
          </a:p>
          <a:p>
            <a:pPr>
              <a:buSzPct val="100000"/>
              <a:buFont typeface="Wingdings" pitchFamily="2" charset="2"/>
              <a:buChar char="ü"/>
            </a:pPr>
            <a:r>
              <a:rPr lang="en-US" sz="3500" dirty="0">
                <a:solidFill>
                  <a:schemeClr val="tx1"/>
                </a:solidFill>
                <a:ea typeface="Calibri" panose="020F0502020204030204" pitchFamily="34" charset="0"/>
              </a:rPr>
              <a:t>Look for what fruit the word is bearing</a:t>
            </a:r>
          </a:p>
          <a:p>
            <a:pPr>
              <a:buSzPct val="100000"/>
              <a:buFont typeface="Wingdings" pitchFamily="2" charset="2"/>
              <a:buChar char="ü"/>
            </a:pPr>
            <a:endParaRPr lang="en-US" sz="3500" dirty="0">
              <a:solidFill>
                <a:schemeClr val="tx1"/>
              </a:solidFill>
              <a:ea typeface="Calibri" panose="020F0502020204030204" pitchFamily="34" charset="0"/>
            </a:endParaRPr>
          </a:p>
        </p:txBody>
      </p:sp>
      <p:sp>
        <p:nvSpPr>
          <p:cNvPr id="9" name="TextBox 8">
            <a:extLst>
              <a:ext uri="{FF2B5EF4-FFF2-40B4-BE49-F238E27FC236}">
                <a16:creationId xmlns:a16="http://schemas.microsoft.com/office/drawing/2014/main" xmlns="" id="{38A5FDA4-6BDA-3E94-98CE-5B489BA33D51}"/>
              </a:ext>
            </a:extLst>
          </p:cNvPr>
          <p:cNvSpPr txBox="1"/>
          <p:nvPr/>
        </p:nvSpPr>
        <p:spPr>
          <a:xfrm rot="10800000" flipV="1">
            <a:off x="677333" y="349439"/>
            <a:ext cx="9216208" cy="618630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3300" dirty="0"/>
              <a:t>(Isaiah 55:12-13) You will go out in joy</a:t>
            </a:r>
            <a:br>
              <a:rPr lang="en-US" sz="3300" dirty="0"/>
            </a:br>
            <a:r>
              <a:rPr lang="en-US" sz="3300" dirty="0"/>
              <a:t>    and be led forth in peace;</a:t>
            </a:r>
            <a:br>
              <a:rPr lang="en-US" sz="3300" dirty="0"/>
            </a:br>
            <a:r>
              <a:rPr lang="en-US" sz="3300" dirty="0"/>
              <a:t>the mountains and hills</a:t>
            </a:r>
            <a:br>
              <a:rPr lang="en-US" sz="3300" dirty="0"/>
            </a:br>
            <a:r>
              <a:rPr lang="en-US" sz="3300" dirty="0"/>
              <a:t>    will burst into song before you,</a:t>
            </a:r>
            <a:br>
              <a:rPr lang="en-US" sz="3300" dirty="0"/>
            </a:br>
            <a:r>
              <a:rPr lang="en-US" sz="3300" dirty="0"/>
              <a:t>and all the trees of the field</a:t>
            </a:r>
            <a:br>
              <a:rPr lang="en-US" sz="3300" dirty="0"/>
            </a:br>
            <a:r>
              <a:rPr lang="en-US" sz="3300" dirty="0"/>
              <a:t>    will clap their hands.</a:t>
            </a:r>
            <a:br>
              <a:rPr lang="en-US" sz="3300" dirty="0"/>
            </a:br>
            <a:r>
              <a:rPr lang="en-US" sz="3300" b="1" baseline="30000" dirty="0"/>
              <a:t>13 </a:t>
            </a:r>
            <a:r>
              <a:rPr lang="en-US" sz="3300" dirty="0"/>
              <a:t>Instead of the thornbush will grow the juniper,</a:t>
            </a:r>
            <a:br>
              <a:rPr lang="en-US" sz="3300" dirty="0"/>
            </a:br>
            <a:r>
              <a:rPr lang="en-US" sz="3300" dirty="0"/>
              <a:t>    and instead of briers the myrtle will grow.</a:t>
            </a:r>
            <a:br>
              <a:rPr lang="en-US" sz="3300" dirty="0"/>
            </a:br>
            <a:r>
              <a:rPr lang="en-US" sz="3300" dirty="0"/>
              <a:t>This will be for the </a:t>
            </a:r>
            <a:r>
              <a:rPr lang="en-US" sz="3300" cap="small" dirty="0"/>
              <a:t>Lord</a:t>
            </a:r>
            <a:r>
              <a:rPr lang="en-US" sz="3300" dirty="0"/>
              <a:t>’s renown,</a:t>
            </a:r>
            <a:br>
              <a:rPr lang="en-US" sz="3300" dirty="0"/>
            </a:br>
            <a:r>
              <a:rPr lang="en-US" sz="3300" dirty="0"/>
              <a:t>    for an everlasting sign,</a:t>
            </a:r>
            <a:br>
              <a:rPr lang="en-US" sz="3300" dirty="0"/>
            </a:br>
            <a:r>
              <a:rPr lang="en-US" sz="3300" dirty="0"/>
              <a:t>    that will endure forever.”</a:t>
            </a:r>
            <a:endParaRPr lang="en-US" sz="3300" dirty="0">
              <a:effectLst/>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xmlns="" id="{45F0F523-FDF6-D7FA-AE8D-FF1C9FECBB11}"/>
              </a:ext>
            </a:extLst>
          </p:cNvPr>
          <p:cNvSpPr txBox="1"/>
          <p:nvPr/>
        </p:nvSpPr>
        <p:spPr>
          <a:xfrm rot="10800000" flipV="1">
            <a:off x="982134" y="4135090"/>
            <a:ext cx="10255370" cy="2400657"/>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5000" dirty="0"/>
              <a:t>(Isaiah 40:8) “The grass withers and the flower fades, but the word of our God will stand forever.” </a:t>
            </a:r>
            <a:endParaRPr lang="en-US" sz="5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726421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8" fill="hold" grpId="1" nodeType="clickEffect">
                                  <p:stCondLst>
                                    <p:cond delay="0"/>
                                  </p:stCondLst>
                                  <p:childTnLst>
                                    <p:animEffect transition="out" filter="wipe(left)">
                                      <p:cBhvr>
                                        <p:cTn id="28" dur="500"/>
                                        <p:tgtEl>
                                          <p:spTgt spid="9"/>
                                        </p:tgtEl>
                                      </p:cBhvr>
                                    </p:animEffect>
                                    <p:set>
                                      <p:cBhvr>
                                        <p:cTn id="29" dur="1" fill="hold">
                                          <p:stCondLst>
                                            <p:cond delay="499"/>
                                          </p:stCondLst>
                                        </p:cTn>
                                        <p:tgtEl>
                                          <p:spTgt spid="9"/>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p:cTn id="34" dur="500" fill="hold"/>
                                        <p:tgtEl>
                                          <p:spTgt spid="10"/>
                                        </p:tgtEl>
                                        <p:attrNameLst>
                                          <p:attrName>ppt_w</p:attrName>
                                        </p:attrNameLst>
                                      </p:cBhvr>
                                      <p:tavLst>
                                        <p:tav tm="0">
                                          <p:val>
                                            <p:fltVal val="0"/>
                                          </p:val>
                                        </p:tav>
                                        <p:tav tm="100000">
                                          <p:val>
                                            <p:strVal val="#ppt_w"/>
                                          </p:val>
                                        </p:tav>
                                      </p:tavLst>
                                    </p:anim>
                                    <p:anim calcmode="lin" valueType="num">
                                      <p:cBhvr>
                                        <p:cTn id="35" dur="500" fill="hold"/>
                                        <p:tgtEl>
                                          <p:spTgt spid="10"/>
                                        </p:tgtEl>
                                        <p:attrNameLst>
                                          <p:attrName>ppt_h</p:attrName>
                                        </p:attrNameLst>
                                      </p:cBhvr>
                                      <p:tavLst>
                                        <p:tav tm="0">
                                          <p:val>
                                            <p:fltVal val="0"/>
                                          </p:val>
                                        </p:tav>
                                        <p:tav tm="100000">
                                          <p:val>
                                            <p:strVal val="#ppt_h"/>
                                          </p:val>
                                        </p:tav>
                                      </p:tavLst>
                                    </p:anim>
                                    <p:animEffect transition="in" filter="fade">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F80ACC2-B4E8-D62F-42EF-0B198143DEAA}"/>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A80B131F-C5EB-CB00-A245-DA3ABF6BDA2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accent5">
                  <a:lumMod val="75000"/>
                </a:schemeClr>
              </a:solidFill>
              <a:ea typeface="Calibri" panose="020F0502020204030204" pitchFamily="34" charset="0"/>
            </a:endParaRPr>
          </a:p>
        </p:txBody>
      </p:sp>
      <p:sp>
        <p:nvSpPr>
          <p:cNvPr id="6" name="Content Placeholder 2">
            <a:extLst>
              <a:ext uri="{FF2B5EF4-FFF2-40B4-BE49-F238E27FC236}">
                <a16:creationId xmlns:a16="http://schemas.microsoft.com/office/drawing/2014/main" xmlns="" id="{D1DD2858-2987-136C-F725-3E5133091F7A}"/>
              </a:ext>
            </a:extLst>
          </p:cNvPr>
          <p:cNvSpPr txBox="1">
            <a:spLocks/>
          </p:cNvSpPr>
          <p:nvPr/>
        </p:nvSpPr>
        <p:spPr>
          <a:xfrm>
            <a:off x="829734" y="17488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endParaRPr lang="en-US" sz="3000" dirty="0">
              <a:solidFill>
                <a:schemeClr val="tx1"/>
              </a:solidFill>
              <a:ea typeface="Calibri" panose="020F0502020204030204" pitchFamily="34" charset="0"/>
            </a:endParaRPr>
          </a:p>
        </p:txBody>
      </p:sp>
    </p:spTree>
    <p:extLst>
      <p:ext uri="{BB962C8B-B14F-4D97-AF65-F5344CB8AC3E}">
        <p14:creationId xmlns:p14="http://schemas.microsoft.com/office/powerpoint/2010/main" val="4203697911"/>
      </p:ext>
    </p:extLst>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064236-E67B-C7A2-94F3-2361E83CA6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3C7281A2-7F8D-7431-85CA-8C3003E16F34}"/>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Isaiah 55</a:t>
            </a:r>
          </a:p>
        </p:txBody>
      </p:sp>
      <p:sp>
        <p:nvSpPr>
          <p:cNvPr id="7" name="Content Placeholder 2">
            <a:extLst>
              <a:ext uri="{FF2B5EF4-FFF2-40B4-BE49-F238E27FC236}">
                <a16:creationId xmlns:a16="http://schemas.microsoft.com/office/drawing/2014/main" xmlns="" id="{BDBD3B30-DBC0-4BE9-666D-92E20042AB47}"/>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8</a:t>
            </a:r>
            <a:r>
              <a:rPr lang="en-US" sz="3000" b="1" dirty="0"/>
              <a:t> </a:t>
            </a:r>
            <a:r>
              <a:rPr lang="en-US" sz="3000" dirty="0"/>
              <a:t>“For my thoughts are not your thoughts,</a:t>
            </a:r>
            <a:br>
              <a:rPr lang="en-US" sz="3000" dirty="0"/>
            </a:br>
            <a:r>
              <a:rPr lang="en-US" sz="3000" dirty="0"/>
              <a:t>    neither are your ways my ways,” declares 	the </a:t>
            </a:r>
            <a:r>
              <a:rPr lang="en-US" sz="3000" cap="small" dirty="0"/>
              <a:t>Lord</a:t>
            </a:r>
            <a:r>
              <a:rPr lang="en-US" sz="3000" dirty="0"/>
              <a:t>.</a:t>
            </a:r>
          </a:p>
          <a:p>
            <a:pPr marL="0" indent="0">
              <a:buSzPct val="100000"/>
              <a:buNone/>
            </a:pPr>
            <a:r>
              <a:rPr lang="en-US" sz="3000" b="1" baseline="30000" dirty="0"/>
              <a:t>9 </a:t>
            </a:r>
            <a:r>
              <a:rPr lang="en-US" sz="3000" dirty="0"/>
              <a:t>“As the heavens are higher than the earth,</a:t>
            </a:r>
            <a:br>
              <a:rPr lang="en-US" sz="3000" dirty="0"/>
            </a:br>
            <a:r>
              <a:rPr lang="en-US" sz="3000" dirty="0"/>
              <a:t>    so are my ways higher than your ways</a:t>
            </a:r>
            <a:br>
              <a:rPr lang="en-US" sz="3000" dirty="0"/>
            </a:br>
            <a:r>
              <a:rPr lang="en-US" sz="3000" dirty="0"/>
              <a:t>    and my thoughts than your thoughts. </a:t>
            </a:r>
            <a:endParaRPr lang="en-US" sz="3000" dirty="0">
              <a:ea typeface="Calibri" panose="020F0502020204030204" pitchFamily="34" charset="0"/>
            </a:endParaRPr>
          </a:p>
        </p:txBody>
      </p:sp>
      <p:sp>
        <p:nvSpPr>
          <p:cNvPr id="3" name="TextBox 2">
            <a:extLst>
              <a:ext uri="{FF2B5EF4-FFF2-40B4-BE49-F238E27FC236}">
                <a16:creationId xmlns:a16="http://schemas.microsoft.com/office/drawing/2014/main" xmlns="" id="{67DBDD83-A742-FE89-E038-824B4D32E2A5}"/>
              </a:ext>
            </a:extLst>
          </p:cNvPr>
          <p:cNvSpPr txBox="1"/>
          <p:nvPr/>
        </p:nvSpPr>
        <p:spPr>
          <a:xfrm>
            <a:off x="3680026" y="204345"/>
            <a:ext cx="8063574"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There is an infinite chasm between us and God</a:t>
            </a:r>
            <a:endParaRPr lang="en-US" sz="4000" dirty="0"/>
          </a:p>
        </p:txBody>
      </p:sp>
      <p:sp>
        <p:nvSpPr>
          <p:cNvPr id="4" name="TextBox 3">
            <a:extLst>
              <a:ext uri="{FF2B5EF4-FFF2-40B4-BE49-F238E27FC236}">
                <a16:creationId xmlns:a16="http://schemas.microsoft.com/office/drawing/2014/main" xmlns="" id="{045D52B3-F4C9-A274-D5BA-97019250C359}"/>
              </a:ext>
            </a:extLst>
          </p:cNvPr>
          <p:cNvSpPr txBox="1"/>
          <p:nvPr/>
        </p:nvSpPr>
        <p:spPr>
          <a:xfrm>
            <a:off x="3175686" y="204345"/>
            <a:ext cx="8820972" cy="132343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There is an infinite chasm between our wisdom and God’s wisdom</a:t>
            </a:r>
            <a:endParaRPr lang="en-US" sz="4000" dirty="0"/>
          </a:p>
        </p:txBody>
      </p:sp>
      <p:sp>
        <p:nvSpPr>
          <p:cNvPr id="5" name="TextBox 4">
            <a:extLst>
              <a:ext uri="{FF2B5EF4-FFF2-40B4-BE49-F238E27FC236}">
                <a16:creationId xmlns:a16="http://schemas.microsoft.com/office/drawing/2014/main" xmlns="" id="{B36B7F3D-4905-CF19-42CA-6BE351EDE95E}"/>
              </a:ext>
            </a:extLst>
          </p:cNvPr>
          <p:cNvSpPr txBox="1"/>
          <p:nvPr/>
        </p:nvSpPr>
        <p:spPr>
          <a:xfrm>
            <a:off x="8616462" y="696350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5867721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par>
                                <p:cTn id="18" presetID="22" presetClass="entr" presetSubtype="8" fill="hold"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ipe(left)">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par>
                                <p:cTn id="26" presetID="22" presetClass="entr" presetSubtype="8" fill="hold" nodeType="with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wipe(left)">
                                      <p:cBhvr>
                                        <p:cTn id="2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DC8CB2A-9FD6-ED19-0670-A3D6EAE5E4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7CBA0C7B-0A4D-A289-81E1-73032701B781}"/>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Isaiah 55</a:t>
            </a:r>
          </a:p>
        </p:txBody>
      </p:sp>
      <p:sp>
        <p:nvSpPr>
          <p:cNvPr id="7" name="Content Placeholder 2">
            <a:extLst>
              <a:ext uri="{FF2B5EF4-FFF2-40B4-BE49-F238E27FC236}">
                <a16:creationId xmlns:a16="http://schemas.microsoft.com/office/drawing/2014/main" xmlns="" id="{69A696CB-B71B-86D6-7820-91E4A2BDB002}"/>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10 </a:t>
            </a:r>
            <a:r>
              <a:rPr lang="en-US" sz="3000" dirty="0"/>
              <a:t>As the rain and the snow</a:t>
            </a:r>
            <a:br>
              <a:rPr lang="en-US" sz="3000" dirty="0"/>
            </a:br>
            <a:r>
              <a:rPr lang="en-US" sz="3000" dirty="0"/>
              <a:t>    come down from heaven,</a:t>
            </a:r>
            <a:br>
              <a:rPr lang="en-US" sz="3000" dirty="0"/>
            </a:br>
            <a:r>
              <a:rPr lang="en-US" sz="3000" dirty="0"/>
              <a:t>and do not return to it</a:t>
            </a:r>
            <a:br>
              <a:rPr lang="en-US" sz="3000" dirty="0"/>
            </a:br>
            <a:r>
              <a:rPr lang="en-US" sz="3000" dirty="0"/>
              <a:t>    without watering the earth</a:t>
            </a:r>
            <a:br>
              <a:rPr lang="en-US" sz="3000" dirty="0"/>
            </a:br>
            <a:r>
              <a:rPr lang="en-US" sz="3000" dirty="0"/>
              <a:t>and making it bud and flourish,</a:t>
            </a:r>
            <a:br>
              <a:rPr lang="en-US" sz="3000" dirty="0"/>
            </a:br>
            <a:r>
              <a:rPr lang="en-US" sz="3000" dirty="0"/>
              <a:t>    so that it yields seed for the sower and bread for the eater,</a:t>
            </a:r>
          </a:p>
          <a:p>
            <a:pPr marL="0" indent="0">
              <a:buSzPct val="100000"/>
              <a:buNone/>
            </a:pPr>
            <a:r>
              <a:rPr lang="en-US" sz="3000" b="1" baseline="30000" dirty="0"/>
              <a:t>11 </a:t>
            </a:r>
            <a:r>
              <a:rPr lang="en-US" sz="3000" dirty="0"/>
              <a:t>so is my word that goes out from my mouth:</a:t>
            </a:r>
            <a:br>
              <a:rPr lang="en-US" sz="3000" dirty="0"/>
            </a:br>
            <a:r>
              <a:rPr lang="en-US" sz="3000" dirty="0"/>
              <a:t>    It will not return to me empty,</a:t>
            </a:r>
            <a:br>
              <a:rPr lang="en-US" sz="3000" dirty="0"/>
            </a:br>
            <a:r>
              <a:rPr lang="en-US" sz="3000" dirty="0"/>
              <a:t>but will accomplish what I desire</a:t>
            </a:r>
            <a:br>
              <a:rPr lang="en-US" sz="3000" dirty="0"/>
            </a:br>
            <a:r>
              <a:rPr lang="en-US" sz="3000" dirty="0"/>
              <a:t>    and achieve the purpose for which I sent it.</a:t>
            </a:r>
            <a:endParaRPr lang="en-US" sz="3000" dirty="0">
              <a:ea typeface="Calibri" panose="020F0502020204030204" pitchFamily="34" charset="0"/>
            </a:endParaRPr>
          </a:p>
        </p:txBody>
      </p:sp>
      <p:sp>
        <p:nvSpPr>
          <p:cNvPr id="5" name="TextBox 4">
            <a:extLst>
              <a:ext uri="{FF2B5EF4-FFF2-40B4-BE49-F238E27FC236}">
                <a16:creationId xmlns:a16="http://schemas.microsoft.com/office/drawing/2014/main" xmlns="" id="{475D1DE1-88D7-D543-9260-3BC0EB81CC1B}"/>
              </a:ext>
            </a:extLst>
          </p:cNvPr>
          <p:cNvSpPr txBox="1"/>
          <p:nvPr/>
        </p:nvSpPr>
        <p:spPr>
          <a:xfrm>
            <a:off x="6011263" y="485172"/>
            <a:ext cx="5826369" cy="1938992"/>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Heaven reaches down to the earth through rain and snow</a:t>
            </a:r>
            <a:endParaRPr lang="en-US" sz="4000" dirty="0"/>
          </a:p>
        </p:txBody>
      </p:sp>
      <p:sp>
        <p:nvSpPr>
          <p:cNvPr id="6" name="TextBox 5">
            <a:extLst>
              <a:ext uri="{FF2B5EF4-FFF2-40B4-BE49-F238E27FC236}">
                <a16:creationId xmlns:a16="http://schemas.microsoft.com/office/drawing/2014/main" xmlns="" id="{7393A444-8D00-4B71-3C52-4E1598793C60}"/>
              </a:ext>
            </a:extLst>
          </p:cNvPr>
          <p:cNvSpPr txBox="1"/>
          <p:nvPr/>
        </p:nvSpPr>
        <p:spPr>
          <a:xfrm>
            <a:off x="5353878" y="2935933"/>
            <a:ext cx="6483754"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Imagine if it didn’t…</a:t>
            </a:r>
            <a:endParaRPr lang="en-US" sz="4000" dirty="0"/>
          </a:p>
        </p:txBody>
      </p:sp>
    </p:spTree>
    <p:extLst>
      <p:ext uri="{BB962C8B-B14F-4D97-AF65-F5344CB8AC3E}">
        <p14:creationId xmlns:p14="http://schemas.microsoft.com/office/powerpoint/2010/main" val="388554014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left)">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500"/>
                                        <p:tgtEl>
                                          <p:spTgt spid="6"/>
                                        </p:tgtEl>
                                      </p:cBhvr>
                                    </p:animEffect>
                                  </p:childTnLst>
                                </p:cTn>
                              </p:par>
                              <p:par>
                                <p:cTn id="21" presetID="22" presetClass="entr" presetSubtype="8" fill="hold"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wipe(left)">
                                      <p:cBhvr>
                                        <p:cTn id="23" dur="500"/>
                                        <p:tgtEl>
                                          <p:spTgt spid="6">
                                            <p:txEl>
                                              <p:pRg st="0" end="0"/>
                                            </p:txEl>
                                          </p:spTgt>
                                        </p:tgtEl>
                                      </p:cBhvr>
                                    </p:animEffect>
                                  </p:childTnLst>
                                </p:cTn>
                              </p:par>
                              <p:par>
                                <p:cTn id="24" presetID="53" presetClass="exit" presetSubtype="32" fill="hold" grpId="1" nodeType="withEffect">
                                  <p:stCondLst>
                                    <p:cond delay="0"/>
                                  </p:stCondLst>
                                  <p:childTnLst>
                                    <p:anim calcmode="lin" valueType="num">
                                      <p:cBhvr>
                                        <p:cTn id="25" dur="500"/>
                                        <p:tgtEl>
                                          <p:spTgt spid="6">
                                            <p:txEl>
                                              <p:pRg st="0" end="0"/>
                                            </p:txEl>
                                          </p:spTgt>
                                        </p:tgtEl>
                                        <p:attrNameLst>
                                          <p:attrName>ppt_w</p:attrName>
                                        </p:attrNameLst>
                                      </p:cBhvr>
                                      <p:tavLst>
                                        <p:tav tm="0">
                                          <p:val>
                                            <p:strVal val="ppt_w"/>
                                          </p:val>
                                        </p:tav>
                                        <p:tav tm="100000">
                                          <p:val>
                                            <p:fltVal val="0"/>
                                          </p:val>
                                        </p:tav>
                                      </p:tavLst>
                                    </p:anim>
                                    <p:anim calcmode="lin" valueType="num">
                                      <p:cBhvr>
                                        <p:cTn id="26" dur="500"/>
                                        <p:tgtEl>
                                          <p:spTgt spid="6">
                                            <p:txEl>
                                              <p:pRg st="0" end="0"/>
                                            </p:txEl>
                                          </p:spTgt>
                                        </p:tgtEl>
                                        <p:attrNameLst>
                                          <p:attrName>ppt_h</p:attrName>
                                        </p:attrNameLst>
                                      </p:cBhvr>
                                      <p:tavLst>
                                        <p:tav tm="0">
                                          <p:val>
                                            <p:strVal val="ppt_h"/>
                                          </p:val>
                                        </p:tav>
                                        <p:tav tm="100000">
                                          <p:val>
                                            <p:fltVal val="0"/>
                                          </p:val>
                                        </p:tav>
                                      </p:tavLst>
                                    </p:anim>
                                    <p:animEffect transition="out" filter="fade">
                                      <p:cBhvr>
                                        <p:cTn id="27" dur="500"/>
                                        <p:tgtEl>
                                          <p:spTgt spid="6">
                                            <p:txEl>
                                              <p:pRg st="0" end="0"/>
                                            </p:txEl>
                                          </p:spTgt>
                                        </p:tgtEl>
                                      </p:cBhvr>
                                    </p:animEffect>
                                    <p:set>
                                      <p:cBhvr>
                                        <p:cTn id="28" dur="1" fill="hold">
                                          <p:stCondLst>
                                            <p:cond delay="499"/>
                                          </p:stCondLst>
                                        </p:cTn>
                                        <p:tgtEl>
                                          <p:spTgt spid="6">
                                            <p:txEl>
                                              <p:pRg st="0" end="0"/>
                                            </p:txEl>
                                          </p:spTgt>
                                        </p:tgtEl>
                                        <p:attrNameLst>
                                          <p:attrName>style.visibility</p:attrName>
                                        </p:attrNameLst>
                                      </p:cBhvr>
                                      <p:to>
                                        <p:strVal val="hidden"/>
                                      </p:to>
                                    </p:set>
                                  </p:childTnLst>
                                </p:cTn>
                              </p:par>
                              <p:par>
                                <p:cTn id="29" presetID="53" presetClass="exit" presetSubtype="32" fill="hold" grpId="1" nodeType="withEffect">
                                  <p:stCondLst>
                                    <p:cond delay="0"/>
                                  </p:stCondLst>
                                  <p:childTnLst>
                                    <p:anim calcmode="lin" valueType="num">
                                      <p:cBhvr>
                                        <p:cTn id="30" dur="500"/>
                                        <p:tgtEl>
                                          <p:spTgt spid="6">
                                            <p:bg/>
                                          </p:spTgt>
                                        </p:tgtEl>
                                        <p:attrNameLst>
                                          <p:attrName>ppt_w</p:attrName>
                                        </p:attrNameLst>
                                      </p:cBhvr>
                                      <p:tavLst>
                                        <p:tav tm="0">
                                          <p:val>
                                            <p:strVal val="ppt_w"/>
                                          </p:val>
                                        </p:tav>
                                        <p:tav tm="100000">
                                          <p:val>
                                            <p:fltVal val="0"/>
                                          </p:val>
                                        </p:tav>
                                      </p:tavLst>
                                    </p:anim>
                                    <p:anim calcmode="lin" valueType="num">
                                      <p:cBhvr>
                                        <p:cTn id="31" dur="500"/>
                                        <p:tgtEl>
                                          <p:spTgt spid="6">
                                            <p:bg/>
                                          </p:spTgt>
                                        </p:tgtEl>
                                        <p:attrNameLst>
                                          <p:attrName>ppt_h</p:attrName>
                                        </p:attrNameLst>
                                      </p:cBhvr>
                                      <p:tavLst>
                                        <p:tav tm="0">
                                          <p:val>
                                            <p:strVal val="ppt_h"/>
                                          </p:val>
                                        </p:tav>
                                        <p:tav tm="100000">
                                          <p:val>
                                            <p:fltVal val="0"/>
                                          </p:val>
                                        </p:tav>
                                      </p:tavLst>
                                    </p:anim>
                                    <p:animEffect transition="out" filter="fade">
                                      <p:cBhvr>
                                        <p:cTn id="32" dur="500"/>
                                        <p:tgtEl>
                                          <p:spTgt spid="6">
                                            <p:bg/>
                                          </p:spTgt>
                                        </p:tgtEl>
                                      </p:cBhvr>
                                    </p:animEffect>
                                    <p:set>
                                      <p:cBhvr>
                                        <p:cTn id="33" dur="1" fill="hold">
                                          <p:stCondLst>
                                            <p:cond delay="499"/>
                                          </p:stCondLst>
                                        </p:cTn>
                                        <p:tgtEl>
                                          <p:spTgt spid="6">
                                            <p:bg/>
                                          </p:spTgt>
                                        </p:tgtEl>
                                        <p:attrNameLst>
                                          <p:attrName>style.visibility</p:attrName>
                                        </p:attrNameLst>
                                      </p:cBhvr>
                                      <p:to>
                                        <p:strVal val="hidden"/>
                                      </p:to>
                                    </p:set>
                                  </p:childTnLst>
                                </p:cTn>
                              </p:par>
                              <p:par>
                                <p:cTn id="34" presetID="53" presetClass="exit" presetSubtype="32" fill="hold" grpId="1" nodeType="withEffect">
                                  <p:stCondLst>
                                    <p:cond delay="0"/>
                                  </p:stCondLst>
                                  <p:childTnLst>
                                    <p:anim calcmode="lin" valueType="num">
                                      <p:cBhvr>
                                        <p:cTn id="35" dur="500"/>
                                        <p:tgtEl>
                                          <p:spTgt spid="5">
                                            <p:txEl>
                                              <p:pRg st="0" end="0"/>
                                            </p:txEl>
                                          </p:spTgt>
                                        </p:tgtEl>
                                        <p:attrNameLst>
                                          <p:attrName>ppt_w</p:attrName>
                                        </p:attrNameLst>
                                      </p:cBhvr>
                                      <p:tavLst>
                                        <p:tav tm="0">
                                          <p:val>
                                            <p:strVal val="ppt_w"/>
                                          </p:val>
                                        </p:tav>
                                        <p:tav tm="100000">
                                          <p:val>
                                            <p:fltVal val="0"/>
                                          </p:val>
                                        </p:tav>
                                      </p:tavLst>
                                    </p:anim>
                                    <p:anim calcmode="lin" valueType="num">
                                      <p:cBhvr>
                                        <p:cTn id="36" dur="500"/>
                                        <p:tgtEl>
                                          <p:spTgt spid="5">
                                            <p:txEl>
                                              <p:pRg st="0" end="0"/>
                                            </p:txEl>
                                          </p:spTgt>
                                        </p:tgtEl>
                                        <p:attrNameLst>
                                          <p:attrName>ppt_h</p:attrName>
                                        </p:attrNameLst>
                                      </p:cBhvr>
                                      <p:tavLst>
                                        <p:tav tm="0">
                                          <p:val>
                                            <p:strVal val="ppt_h"/>
                                          </p:val>
                                        </p:tav>
                                        <p:tav tm="100000">
                                          <p:val>
                                            <p:fltVal val="0"/>
                                          </p:val>
                                        </p:tav>
                                      </p:tavLst>
                                    </p:anim>
                                    <p:animEffect transition="out" filter="fade">
                                      <p:cBhvr>
                                        <p:cTn id="37" dur="500"/>
                                        <p:tgtEl>
                                          <p:spTgt spid="5">
                                            <p:txEl>
                                              <p:pRg st="0" end="0"/>
                                            </p:txEl>
                                          </p:spTgt>
                                        </p:tgtEl>
                                      </p:cBhvr>
                                    </p:animEffect>
                                    <p:set>
                                      <p:cBhvr>
                                        <p:cTn id="38" dur="1" fill="hold">
                                          <p:stCondLst>
                                            <p:cond delay="499"/>
                                          </p:stCondLst>
                                        </p:cTn>
                                        <p:tgtEl>
                                          <p:spTgt spid="5">
                                            <p:txEl>
                                              <p:pRg st="0" end="0"/>
                                            </p:txEl>
                                          </p:spTgt>
                                        </p:tgtEl>
                                        <p:attrNameLst>
                                          <p:attrName>style.visibility</p:attrName>
                                        </p:attrNameLst>
                                      </p:cBhvr>
                                      <p:to>
                                        <p:strVal val="hidden"/>
                                      </p:to>
                                    </p:set>
                                  </p:childTnLst>
                                </p:cTn>
                              </p:par>
                              <p:par>
                                <p:cTn id="39" presetID="53" presetClass="exit" presetSubtype="32" fill="hold" grpId="1" nodeType="withEffect">
                                  <p:stCondLst>
                                    <p:cond delay="0"/>
                                  </p:stCondLst>
                                  <p:childTnLst>
                                    <p:anim calcmode="lin" valueType="num">
                                      <p:cBhvr>
                                        <p:cTn id="40" dur="500"/>
                                        <p:tgtEl>
                                          <p:spTgt spid="5">
                                            <p:bg/>
                                          </p:spTgt>
                                        </p:tgtEl>
                                        <p:attrNameLst>
                                          <p:attrName>ppt_w</p:attrName>
                                        </p:attrNameLst>
                                      </p:cBhvr>
                                      <p:tavLst>
                                        <p:tav tm="0">
                                          <p:val>
                                            <p:strVal val="ppt_w"/>
                                          </p:val>
                                        </p:tav>
                                        <p:tav tm="100000">
                                          <p:val>
                                            <p:fltVal val="0"/>
                                          </p:val>
                                        </p:tav>
                                      </p:tavLst>
                                    </p:anim>
                                    <p:anim calcmode="lin" valueType="num">
                                      <p:cBhvr>
                                        <p:cTn id="41" dur="500"/>
                                        <p:tgtEl>
                                          <p:spTgt spid="5">
                                            <p:bg/>
                                          </p:spTgt>
                                        </p:tgtEl>
                                        <p:attrNameLst>
                                          <p:attrName>ppt_h</p:attrName>
                                        </p:attrNameLst>
                                      </p:cBhvr>
                                      <p:tavLst>
                                        <p:tav tm="0">
                                          <p:val>
                                            <p:strVal val="ppt_h"/>
                                          </p:val>
                                        </p:tav>
                                        <p:tav tm="100000">
                                          <p:val>
                                            <p:fltVal val="0"/>
                                          </p:val>
                                        </p:tav>
                                      </p:tavLst>
                                    </p:anim>
                                    <p:animEffect transition="out" filter="fade">
                                      <p:cBhvr>
                                        <p:cTn id="42" dur="500"/>
                                        <p:tgtEl>
                                          <p:spTgt spid="5">
                                            <p:bg/>
                                          </p:spTgt>
                                        </p:tgtEl>
                                      </p:cBhvr>
                                    </p:animEffect>
                                    <p:set>
                                      <p:cBhvr>
                                        <p:cTn id="43" dur="1" fill="hold">
                                          <p:stCondLst>
                                            <p:cond delay="499"/>
                                          </p:stCondLst>
                                        </p:cTn>
                                        <p:tgtEl>
                                          <p:spTgt spid="5">
                                            <p:bg/>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7">
                                            <p:txEl>
                                              <p:pRg st="1" end="1"/>
                                            </p:txEl>
                                          </p:spTgt>
                                        </p:tgtEl>
                                        <p:attrNameLst>
                                          <p:attrName>style.visibility</p:attrName>
                                        </p:attrNameLst>
                                      </p:cBhvr>
                                      <p:to>
                                        <p:strVal val="visible"/>
                                      </p:to>
                                    </p:set>
                                    <p:animEffect transition="in" filter="wipe(left)">
                                      <p:cBhvr>
                                        <p:cTn id="48"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build="allAtOnce" animBg="1"/>
      <p:bldP spid="6" grpId="0" animBg="1"/>
      <p:bldP spid="6" grpId="1"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8B178CB-0EC2-1AE3-4D76-E205561534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CF29F552-EFC3-1A2A-D749-1CC5C84174AF}"/>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5F444AFC-F4BF-E7FD-AC6A-0C88CF237692}"/>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10 </a:t>
            </a:r>
            <a:r>
              <a:rPr lang="en-US" sz="3000" dirty="0">
                <a:solidFill>
                  <a:schemeClr val="accent5">
                    <a:lumMod val="75000"/>
                  </a:schemeClr>
                </a:solidFill>
              </a:rPr>
              <a:t>As the rain and the snow</a:t>
            </a:r>
            <a:br>
              <a:rPr lang="en-US" sz="3000" dirty="0">
                <a:solidFill>
                  <a:schemeClr val="accent5">
                    <a:lumMod val="75000"/>
                  </a:schemeClr>
                </a:solidFill>
              </a:rPr>
            </a:br>
            <a:r>
              <a:rPr lang="en-US" sz="3000" dirty="0">
                <a:solidFill>
                  <a:schemeClr val="accent5">
                    <a:lumMod val="75000"/>
                  </a:schemeClr>
                </a:solidFill>
              </a:rPr>
              <a:t>    come down from heaven,</a:t>
            </a:r>
            <a:br>
              <a:rPr lang="en-US" sz="3000" dirty="0">
                <a:solidFill>
                  <a:schemeClr val="accent5">
                    <a:lumMod val="75000"/>
                  </a:schemeClr>
                </a:solidFill>
              </a:rPr>
            </a:br>
            <a:r>
              <a:rPr lang="en-US" sz="3000" dirty="0">
                <a:solidFill>
                  <a:schemeClr val="accent5">
                    <a:lumMod val="75000"/>
                  </a:schemeClr>
                </a:solidFill>
              </a:rPr>
              <a:t>and do not return to it</a:t>
            </a:r>
            <a:br>
              <a:rPr lang="en-US" sz="3000" dirty="0">
                <a:solidFill>
                  <a:schemeClr val="accent5">
                    <a:lumMod val="75000"/>
                  </a:schemeClr>
                </a:solidFill>
              </a:rPr>
            </a:br>
            <a:r>
              <a:rPr lang="en-US" sz="3000" dirty="0">
                <a:solidFill>
                  <a:schemeClr val="accent5">
                    <a:lumMod val="75000"/>
                  </a:schemeClr>
                </a:solidFill>
              </a:rPr>
              <a:t>    without watering the earth</a:t>
            </a:r>
            <a:br>
              <a:rPr lang="en-US" sz="3000" dirty="0">
                <a:solidFill>
                  <a:schemeClr val="accent5">
                    <a:lumMod val="75000"/>
                  </a:schemeClr>
                </a:solidFill>
              </a:rPr>
            </a:br>
            <a:r>
              <a:rPr lang="en-US" sz="3000" dirty="0">
                <a:solidFill>
                  <a:schemeClr val="accent5">
                    <a:lumMod val="75000"/>
                  </a:schemeClr>
                </a:solidFill>
              </a:rPr>
              <a:t>and making it bud and flourish,</a:t>
            </a:r>
            <a:br>
              <a:rPr lang="en-US" sz="3000" dirty="0">
                <a:solidFill>
                  <a:schemeClr val="accent5">
                    <a:lumMod val="75000"/>
                  </a:schemeClr>
                </a:solidFill>
              </a:rPr>
            </a:br>
            <a:r>
              <a:rPr lang="en-US" sz="3000" dirty="0">
                <a:solidFill>
                  <a:schemeClr val="accent5">
                    <a:lumMod val="75000"/>
                  </a:schemeClr>
                </a:solidFill>
              </a:rPr>
              <a:t>    so that it yields seed for the sower and bread for the eater,</a:t>
            </a:r>
          </a:p>
          <a:p>
            <a:pPr marL="0" indent="0">
              <a:buSzPct val="100000"/>
              <a:buNone/>
            </a:pPr>
            <a:r>
              <a:rPr lang="en-US" sz="3000" b="1" baseline="30000" dirty="0">
                <a:solidFill>
                  <a:schemeClr val="accent5">
                    <a:lumMod val="75000"/>
                  </a:schemeClr>
                </a:solidFill>
              </a:rPr>
              <a:t>11 </a:t>
            </a:r>
            <a:r>
              <a:rPr lang="en-US" sz="3000" dirty="0">
                <a:solidFill>
                  <a:schemeClr val="tx1"/>
                </a:solidFill>
              </a:rPr>
              <a:t>so is my word that goes out from my mouth</a:t>
            </a:r>
            <a:r>
              <a:rPr lang="en-US" sz="3000" dirty="0">
                <a:solidFill>
                  <a:schemeClr val="accent5">
                    <a:lumMod val="75000"/>
                  </a:schemeClr>
                </a:solidFill>
              </a:rPr>
              <a:t>:</a:t>
            </a:r>
            <a:br>
              <a:rPr lang="en-US" sz="3000" dirty="0">
                <a:solidFill>
                  <a:schemeClr val="accent5">
                    <a:lumMod val="75000"/>
                  </a:schemeClr>
                </a:solidFill>
              </a:rPr>
            </a:br>
            <a:r>
              <a:rPr lang="en-US" sz="3000" dirty="0">
                <a:solidFill>
                  <a:schemeClr val="accent5">
                    <a:lumMod val="75000"/>
                  </a:schemeClr>
                </a:solidFill>
              </a:rPr>
              <a:t>    It will not return to me empty,</a:t>
            </a:r>
            <a:br>
              <a:rPr lang="en-US" sz="3000" dirty="0">
                <a:solidFill>
                  <a:schemeClr val="accent5">
                    <a:lumMod val="75000"/>
                  </a:schemeClr>
                </a:solidFill>
              </a:rPr>
            </a:br>
            <a:r>
              <a:rPr lang="en-US" sz="3000" dirty="0">
                <a:solidFill>
                  <a:schemeClr val="accent5">
                    <a:lumMod val="75000"/>
                  </a:schemeClr>
                </a:solidFill>
              </a:rPr>
              <a:t>but will accomplish what I desire</a:t>
            </a:r>
            <a:br>
              <a:rPr lang="en-US" sz="3000" dirty="0">
                <a:solidFill>
                  <a:schemeClr val="accent5">
                    <a:lumMod val="75000"/>
                  </a:schemeClr>
                </a:solidFill>
              </a:rPr>
            </a:br>
            <a:r>
              <a:rPr lang="en-US" sz="3000" dirty="0">
                <a:solidFill>
                  <a:schemeClr val="accent5">
                    <a:lumMod val="75000"/>
                  </a:schemeClr>
                </a:solidFill>
              </a:rPr>
              <a:t>    and achieve the purpose for which I sent it.</a:t>
            </a:r>
            <a:endParaRPr lang="en-US" sz="3000" dirty="0">
              <a:solidFill>
                <a:schemeClr val="accent5">
                  <a:lumMod val="75000"/>
                </a:schemeClr>
              </a:solidFill>
              <a:ea typeface="Calibri" panose="020F0502020204030204" pitchFamily="34" charset="0"/>
            </a:endParaRPr>
          </a:p>
        </p:txBody>
      </p:sp>
      <p:sp>
        <p:nvSpPr>
          <p:cNvPr id="6" name="TextBox 5">
            <a:extLst>
              <a:ext uri="{FF2B5EF4-FFF2-40B4-BE49-F238E27FC236}">
                <a16:creationId xmlns:a16="http://schemas.microsoft.com/office/drawing/2014/main" xmlns="" id="{999240A8-3383-F703-AB85-440159B2B40B}"/>
              </a:ext>
            </a:extLst>
          </p:cNvPr>
          <p:cNvSpPr txBox="1"/>
          <p:nvPr/>
        </p:nvSpPr>
        <p:spPr>
          <a:xfrm>
            <a:off x="7805530" y="381568"/>
            <a:ext cx="3833319"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We need it</a:t>
            </a:r>
            <a:endParaRPr lang="en-US" sz="4000" dirty="0"/>
          </a:p>
        </p:txBody>
      </p:sp>
    </p:spTree>
    <p:extLst>
      <p:ext uri="{BB962C8B-B14F-4D97-AF65-F5344CB8AC3E}">
        <p14:creationId xmlns:p14="http://schemas.microsoft.com/office/powerpoint/2010/main" val="93336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CCA52EC-B0DF-BA7E-F74A-E286D9261D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0EABD631-2E5C-0BA8-0D78-4981AFEBBC57}"/>
              </a:ext>
            </a:extLst>
          </p:cNvPr>
          <p:cNvSpPr>
            <a:spLocks noGrp="1"/>
          </p:cNvSpPr>
          <p:nvPr>
            <p:ph type="title"/>
          </p:nvPr>
        </p:nvSpPr>
        <p:spPr>
          <a:xfrm>
            <a:off x="677334" y="609600"/>
            <a:ext cx="8596668" cy="959708"/>
          </a:xfrm>
        </p:spPr>
        <p:txBody>
          <a:bodyPr>
            <a:normAutofit/>
          </a:bodyPr>
          <a:lstStyle/>
          <a:p>
            <a:r>
              <a:rPr lang="en-US" sz="4500" dirty="0">
                <a:solidFill>
                  <a:schemeClr val="tx1"/>
                </a:solidFill>
              </a:rPr>
              <a:t>Isaiah 55</a:t>
            </a:r>
          </a:p>
        </p:txBody>
      </p:sp>
      <p:sp>
        <p:nvSpPr>
          <p:cNvPr id="7" name="Content Placeholder 2">
            <a:extLst>
              <a:ext uri="{FF2B5EF4-FFF2-40B4-BE49-F238E27FC236}">
                <a16:creationId xmlns:a16="http://schemas.microsoft.com/office/drawing/2014/main" xmlns="" id="{1040CE9B-0FEA-2DAF-8820-07AD4CD9CE2E}"/>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t>8</a:t>
            </a:r>
            <a:r>
              <a:rPr lang="en-US" sz="3000" b="1" dirty="0"/>
              <a:t> </a:t>
            </a:r>
            <a:r>
              <a:rPr lang="en-US" sz="3000" dirty="0"/>
              <a:t>“For my thoughts are not your thoughts,</a:t>
            </a:r>
            <a:br>
              <a:rPr lang="en-US" sz="3000" dirty="0"/>
            </a:br>
            <a:r>
              <a:rPr lang="en-US" sz="3000" dirty="0"/>
              <a:t>    neither are your ways my ways,” declares 	the </a:t>
            </a:r>
            <a:r>
              <a:rPr lang="en-US" sz="3000" cap="small" dirty="0"/>
              <a:t>Lord</a:t>
            </a:r>
            <a:r>
              <a:rPr lang="en-US" sz="3000" dirty="0"/>
              <a:t>.</a:t>
            </a:r>
          </a:p>
          <a:p>
            <a:pPr marL="0" indent="0">
              <a:buSzPct val="100000"/>
              <a:buNone/>
            </a:pPr>
            <a:r>
              <a:rPr lang="en-US" sz="3000" b="1" baseline="30000" dirty="0"/>
              <a:t>9 </a:t>
            </a:r>
            <a:r>
              <a:rPr lang="en-US" sz="3000" dirty="0"/>
              <a:t>“As the heavens are higher than the earth,</a:t>
            </a:r>
            <a:br>
              <a:rPr lang="en-US" sz="3000" dirty="0"/>
            </a:br>
            <a:r>
              <a:rPr lang="en-US" sz="3000" dirty="0"/>
              <a:t>    so are my ways higher than your ways</a:t>
            </a:r>
            <a:br>
              <a:rPr lang="en-US" sz="3000" dirty="0"/>
            </a:br>
            <a:r>
              <a:rPr lang="en-US" sz="3000" dirty="0"/>
              <a:t>    and my thoughts than your thoughts. </a:t>
            </a:r>
            <a:endParaRPr lang="en-US" sz="3000" dirty="0">
              <a:ea typeface="Calibri" panose="020F0502020204030204" pitchFamily="34" charset="0"/>
            </a:endParaRPr>
          </a:p>
        </p:txBody>
      </p:sp>
      <p:sp>
        <p:nvSpPr>
          <p:cNvPr id="4" name="TextBox 3">
            <a:extLst>
              <a:ext uri="{FF2B5EF4-FFF2-40B4-BE49-F238E27FC236}">
                <a16:creationId xmlns:a16="http://schemas.microsoft.com/office/drawing/2014/main" xmlns="" id="{738EE472-366D-2ED7-833D-5BD0E67EA788}"/>
              </a:ext>
            </a:extLst>
          </p:cNvPr>
          <p:cNvSpPr txBox="1"/>
          <p:nvPr/>
        </p:nvSpPr>
        <p:spPr>
          <a:xfrm>
            <a:off x="7805530" y="381568"/>
            <a:ext cx="3833319"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We need it</a:t>
            </a:r>
            <a:endParaRPr lang="en-US" sz="4000" dirty="0"/>
          </a:p>
        </p:txBody>
      </p:sp>
    </p:spTree>
    <p:extLst>
      <p:ext uri="{BB962C8B-B14F-4D97-AF65-F5344CB8AC3E}">
        <p14:creationId xmlns:p14="http://schemas.microsoft.com/office/powerpoint/2010/main" val="2037067493"/>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0DC240C-3D97-E28B-BA5F-04821C0F9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223F087A-8396-3C3C-6965-0990C547DB88}"/>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1D7C804D-C7DB-7863-F7A4-D4FB01A85122}"/>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8</a:t>
            </a:r>
            <a:r>
              <a:rPr lang="en-US" sz="3000" b="1" dirty="0">
                <a:solidFill>
                  <a:schemeClr val="accent5">
                    <a:lumMod val="75000"/>
                  </a:schemeClr>
                </a:solidFill>
              </a:rPr>
              <a:t> </a:t>
            </a:r>
            <a:r>
              <a:rPr lang="en-US" sz="3000" dirty="0">
                <a:solidFill>
                  <a:schemeClr val="accent5">
                    <a:lumMod val="75000"/>
                  </a:schemeClr>
                </a:solidFill>
              </a:rPr>
              <a:t>“For my thoughts are not your </a:t>
            </a:r>
            <a:r>
              <a:rPr lang="en-US" sz="3000" dirty="0">
                <a:solidFill>
                  <a:schemeClr val="tx1"/>
                </a:solidFill>
              </a:rPr>
              <a:t>thoughts</a:t>
            </a:r>
            <a:r>
              <a:rPr lang="en-US" sz="3000" dirty="0">
                <a:solidFill>
                  <a:schemeClr val="accent5">
                    <a:lumMod val="75000"/>
                  </a:schemeClr>
                </a:solidFill>
              </a:rPr>
              <a:t>,</a:t>
            </a:r>
            <a:br>
              <a:rPr lang="en-US" sz="3000" dirty="0">
                <a:solidFill>
                  <a:schemeClr val="accent5">
                    <a:lumMod val="75000"/>
                  </a:schemeClr>
                </a:solidFill>
              </a:rPr>
            </a:br>
            <a:r>
              <a:rPr lang="en-US" sz="3000" dirty="0">
                <a:solidFill>
                  <a:schemeClr val="accent5">
                    <a:lumMod val="75000"/>
                  </a:schemeClr>
                </a:solidFill>
              </a:rPr>
              <a:t>    neither are your ways my ways,” declares 	the </a:t>
            </a:r>
            <a:r>
              <a:rPr lang="en-US" sz="3000" cap="small" dirty="0">
                <a:solidFill>
                  <a:schemeClr val="accent5">
                    <a:lumMod val="75000"/>
                  </a:schemeClr>
                </a:solidFill>
              </a:rPr>
              <a:t>Lord</a:t>
            </a:r>
            <a:r>
              <a:rPr lang="en-US" sz="3000" dirty="0">
                <a:solidFill>
                  <a:schemeClr val="accent5">
                    <a:lumMod val="75000"/>
                  </a:schemeClr>
                </a:solidFill>
              </a:rPr>
              <a:t>.</a:t>
            </a:r>
          </a:p>
          <a:p>
            <a:pPr marL="0" indent="0">
              <a:buSzPct val="100000"/>
              <a:buNone/>
            </a:pPr>
            <a:r>
              <a:rPr lang="en-US" sz="3000" b="1" baseline="30000" dirty="0">
                <a:solidFill>
                  <a:schemeClr val="accent5">
                    <a:lumMod val="75000"/>
                  </a:schemeClr>
                </a:solidFill>
              </a:rPr>
              <a:t>9 </a:t>
            </a:r>
            <a:r>
              <a:rPr lang="en-US" sz="3000" dirty="0">
                <a:solidFill>
                  <a:schemeClr val="accent5">
                    <a:lumMod val="75000"/>
                  </a:schemeClr>
                </a:solidFill>
              </a:rPr>
              <a:t>“As the heavens are higher than the earth,</a:t>
            </a:r>
            <a:br>
              <a:rPr lang="en-US" sz="3000" dirty="0">
                <a:solidFill>
                  <a:schemeClr val="accent5">
                    <a:lumMod val="75000"/>
                  </a:schemeClr>
                </a:solidFill>
              </a:rPr>
            </a:br>
            <a:r>
              <a:rPr lang="en-US" sz="3000" dirty="0">
                <a:solidFill>
                  <a:schemeClr val="accent5">
                    <a:lumMod val="75000"/>
                  </a:schemeClr>
                </a:solidFill>
              </a:rPr>
              <a:t>    so are my ways higher than your ways</a:t>
            </a:r>
            <a:br>
              <a:rPr lang="en-US" sz="3000" dirty="0">
                <a:solidFill>
                  <a:schemeClr val="accent5">
                    <a:lumMod val="75000"/>
                  </a:schemeClr>
                </a:solidFill>
              </a:rPr>
            </a:br>
            <a:r>
              <a:rPr lang="en-US" sz="3000" dirty="0">
                <a:solidFill>
                  <a:schemeClr val="accent5">
                    <a:lumMod val="75000"/>
                  </a:schemeClr>
                </a:solidFill>
              </a:rPr>
              <a:t>    and my </a:t>
            </a:r>
            <a:r>
              <a:rPr lang="en-US" sz="3000" dirty="0">
                <a:solidFill>
                  <a:schemeClr val="tx1"/>
                </a:solidFill>
              </a:rPr>
              <a:t>thoughts</a:t>
            </a:r>
            <a:r>
              <a:rPr lang="en-US" sz="3000" dirty="0">
                <a:solidFill>
                  <a:schemeClr val="accent5">
                    <a:lumMod val="75000"/>
                  </a:schemeClr>
                </a:solidFill>
              </a:rPr>
              <a:t> than your </a:t>
            </a:r>
            <a:r>
              <a:rPr lang="en-US" sz="3000" dirty="0">
                <a:solidFill>
                  <a:schemeClr val="tx1"/>
                </a:solidFill>
              </a:rPr>
              <a:t>thoughts</a:t>
            </a:r>
            <a:r>
              <a:rPr lang="en-US" sz="3000" dirty="0">
                <a:solidFill>
                  <a:schemeClr val="accent5">
                    <a:lumMod val="75000"/>
                  </a:schemeClr>
                </a:solidFill>
              </a:rPr>
              <a:t>. </a:t>
            </a:r>
            <a:endParaRPr lang="en-US" sz="3000" dirty="0">
              <a:solidFill>
                <a:schemeClr val="accent5">
                  <a:lumMod val="75000"/>
                </a:schemeClr>
              </a:solidFill>
              <a:ea typeface="Calibri" panose="020F0502020204030204" pitchFamily="34" charset="0"/>
            </a:endParaRPr>
          </a:p>
        </p:txBody>
      </p:sp>
      <p:sp>
        <p:nvSpPr>
          <p:cNvPr id="5" name="TextBox 4">
            <a:extLst>
              <a:ext uri="{FF2B5EF4-FFF2-40B4-BE49-F238E27FC236}">
                <a16:creationId xmlns:a16="http://schemas.microsoft.com/office/drawing/2014/main" xmlns="" id="{CFE78A20-CBD4-23DA-E187-21E12EB6363E}"/>
              </a:ext>
            </a:extLst>
          </p:cNvPr>
          <p:cNvSpPr txBox="1"/>
          <p:nvPr/>
        </p:nvSpPr>
        <p:spPr>
          <a:xfrm>
            <a:off x="7805530" y="381568"/>
            <a:ext cx="3833319"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We need it</a:t>
            </a:r>
            <a:endParaRPr lang="en-US" sz="4000" dirty="0"/>
          </a:p>
        </p:txBody>
      </p:sp>
      <p:sp>
        <p:nvSpPr>
          <p:cNvPr id="6" name="TextBox 5">
            <a:extLst>
              <a:ext uri="{FF2B5EF4-FFF2-40B4-BE49-F238E27FC236}">
                <a16:creationId xmlns:a16="http://schemas.microsoft.com/office/drawing/2014/main" xmlns="" id="{D84E69BD-4196-A6BB-5329-B6C76FC38380}"/>
              </a:ext>
            </a:extLst>
          </p:cNvPr>
          <p:cNvSpPr txBox="1"/>
          <p:nvPr/>
        </p:nvSpPr>
        <p:spPr>
          <a:xfrm rot="10800000" flipV="1">
            <a:off x="368344" y="4679161"/>
            <a:ext cx="6960924" cy="1354217"/>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100" dirty="0"/>
              <a:t>God doesn’t </a:t>
            </a:r>
            <a:r>
              <a:rPr lang="en-US" sz="4100" i="1" dirty="0"/>
              <a:t>think</a:t>
            </a:r>
            <a:r>
              <a:rPr lang="en-US" sz="4100" dirty="0"/>
              <a:t> like we do</a:t>
            </a:r>
          </a:p>
          <a:p>
            <a:pPr algn="ctr"/>
            <a:r>
              <a:rPr lang="en-US" sz="4100" dirty="0"/>
              <a:t> </a:t>
            </a:r>
          </a:p>
        </p:txBody>
      </p:sp>
    </p:spTree>
    <p:extLst>
      <p:ext uri="{BB962C8B-B14F-4D97-AF65-F5344CB8AC3E}">
        <p14:creationId xmlns:p14="http://schemas.microsoft.com/office/powerpoint/2010/main" val="399154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wipe(left)">
                                      <p:cBhvr>
                                        <p:cTn id="14"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7C5BDF0-F09B-E509-99EB-BDF2432985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52F20E3F-8FB3-8E36-591D-9C014032EAD3}"/>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7C4B6F5C-44A0-A986-6B33-367C1466E78B}"/>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8</a:t>
            </a:r>
            <a:r>
              <a:rPr lang="en-US" sz="3000" b="1" dirty="0">
                <a:solidFill>
                  <a:schemeClr val="accent5">
                    <a:lumMod val="75000"/>
                  </a:schemeClr>
                </a:solidFill>
              </a:rPr>
              <a:t> </a:t>
            </a:r>
            <a:r>
              <a:rPr lang="en-US" sz="3000" dirty="0">
                <a:solidFill>
                  <a:schemeClr val="accent5">
                    <a:lumMod val="75000"/>
                  </a:schemeClr>
                </a:solidFill>
              </a:rPr>
              <a:t>“For my thoughts are not your thoughts,</a:t>
            </a:r>
            <a:br>
              <a:rPr lang="en-US" sz="3000" dirty="0">
                <a:solidFill>
                  <a:schemeClr val="accent5">
                    <a:lumMod val="75000"/>
                  </a:schemeClr>
                </a:solidFill>
              </a:rPr>
            </a:br>
            <a:r>
              <a:rPr lang="en-US" sz="3000" dirty="0">
                <a:solidFill>
                  <a:schemeClr val="accent5">
                    <a:lumMod val="75000"/>
                  </a:schemeClr>
                </a:solidFill>
              </a:rPr>
              <a:t>    neither are your </a:t>
            </a:r>
            <a:r>
              <a:rPr lang="en-US" sz="3000" dirty="0">
                <a:solidFill>
                  <a:schemeClr val="tx1"/>
                </a:solidFill>
              </a:rPr>
              <a:t>ways</a:t>
            </a:r>
            <a:r>
              <a:rPr lang="en-US" sz="3000" dirty="0">
                <a:solidFill>
                  <a:schemeClr val="accent5">
                    <a:lumMod val="75000"/>
                  </a:schemeClr>
                </a:solidFill>
              </a:rPr>
              <a:t> my </a:t>
            </a:r>
            <a:r>
              <a:rPr lang="en-US" sz="3000" dirty="0">
                <a:solidFill>
                  <a:schemeClr val="tx1"/>
                </a:solidFill>
              </a:rPr>
              <a:t>ways</a:t>
            </a:r>
            <a:r>
              <a:rPr lang="en-US" sz="3000" dirty="0">
                <a:solidFill>
                  <a:schemeClr val="accent5">
                    <a:lumMod val="75000"/>
                  </a:schemeClr>
                </a:solidFill>
              </a:rPr>
              <a:t>,” declares 	the </a:t>
            </a:r>
            <a:r>
              <a:rPr lang="en-US" sz="3000" cap="small" dirty="0">
                <a:solidFill>
                  <a:schemeClr val="accent5">
                    <a:lumMod val="75000"/>
                  </a:schemeClr>
                </a:solidFill>
              </a:rPr>
              <a:t>Lord</a:t>
            </a:r>
            <a:r>
              <a:rPr lang="en-US" sz="3000" dirty="0">
                <a:solidFill>
                  <a:schemeClr val="accent5">
                    <a:lumMod val="75000"/>
                  </a:schemeClr>
                </a:solidFill>
              </a:rPr>
              <a:t>.</a:t>
            </a:r>
          </a:p>
          <a:p>
            <a:pPr marL="0" indent="0">
              <a:buSzPct val="100000"/>
              <a:buNone/>
            </a:pPr>
            <a:r>
              <a:rPr lang="en-US" sz="3000" b="1" baseline="30000" dirty="0">
                <a:solidFill>
                  <a:schemeClr val="accent5">
                    <a:lumMod val="75000"/>
                  </a:schemeClr>
                </a:solidFill>
              </a:rPr>
              <a:t>9 </a:t>
            </a:r>
            <a:r>
              <a:rPr lang="en-US" sz="3000" dirty="0">
                <a:solidFill>
                  <a:schemeClr val="accent5">
                    <a:lumMod val="75000"/>
                  </a:schemeClr>
                </a:solidFill>
              </a:rPr>
              <a:t>“As the heavens are higher than the earth,</a:t>
            </a:r>
            <a:br>
              <a:rPr lang="en-US" sz="3000" dirty="0">
                <a:solidFill>
                  <a:schemeClr val="accent5">
                    <a:lumMod val="75000"/>
                  </a:schemeClr>
                </a:solidFill>
              </a:rPr>
            </a:br>
            <a:r>
              <a:rPr lang="en-US" sz="3000" dirty="0">
                <a:solidFill>
                  <a:schemeClr val="accent5">
                    <a:lumMod val="75000"/>
                  </a:schemeClr>
                </a:solidFill>
              </a:rPr>
              <a:t>    so are my </a:t>
            </a:r>
            <a:r>
              <a:rPr lang="en-US" sz="3000" dirty="0">
                <a:solidFill>
                  <a:schemeClr val="tx1"/>
                </a:solidFill>
              </a:rPr>
              <a:t>ways</a:t>
            </a:r>
            <a:r>
              <a:rPr lang="en-US" sz="3000" dirty="0">
                <a:solidFill>
                  <a:schemeClr val="accent5">
                    <a:lumMod val="75000"/>
                  </a:schemeClr>
                </a:solidFill>
              </a:rPr>
              <a:t> higher than your ways</a:t>
            </a:r>
            <a:br>
              <a:rPr lang="en-US" sz="3000" dirty="0">
                <a:solidFill>
                  <a:schemeClr val="accent5">
                    <a:lumMod val="75000"/>
                  </a:schemeClr>
                </a:solidFill>
              </a:rPr>
            </a:br>
            <a:r>
              <a:rPr lang="en-US" sz="3000" dirty="0">
                <a:solidFill>
                  <a:schemeClr val="accent5">
                    <a:lumMod val="75000"/>
                  </a:schemeClr>
                </a:solidFill>
              </a:rPr>
              <a:t>    and my thoughts than your thoughts. </a:t>
            </a:r>
            <a:endParaRPr lang="en-US" sz="3000" dirty="0">
              <a:solidFill>
                <a:schemeClr val="accent5">
                  <a:lumMod val="75000"/>
                </a:schemeClr>
              </a:solidFill>
              <a:ea typeface="Calibri" panose="020F0502020204030204" pitchFamily="34" charset="0"/>
            </a:endParaRPr>
          </a:p>
        </p:txBody>
      </p:sp>
      <p:sp>
        <p:nvSpPr>
          <p:cNvPr id="6" name="TextBox 5">
            <a:extLst>
              <a:ext uri="{FF2B5EF4-FFF2-40B4-BE49-F238E27FC236}">
                <a16:creationId xmlns:a16="http://schemas.microsoft.com/office/drawing/2014/main" xmlns="" id="{CA18D224-5998-424B-A8AE-95FB01F851F4}"/>
              </a:ext>
            </a:extLst>
          </p:cNvPr>
          <p:cNvSpPr txBox="1"/>
          <p:nvPr/>
        </p:nvSpPr>
        <p:spPr>
          <a:xfrm rot="10800000" flipV="1">
            <a:off x="7805530" y="3691054"/>
            <a:ext cx="4088465" cy="2785378"/>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Everything that follows depends on us being convinced of this first and foremost!</a:t>
            </a:r>
          </a:p>
        </p:txBody>
      </p:sp>
      <p:sp>
        <p:nvSpPr>
          <p:cNvPr id="9" name="TextBox 8">
            <a:extLst>
              <a:ext uri="{FF2B5EF4-FFF2-40B4-BE49-F238E27FC236}">
                <a16:creationId xmlns:a16="http://schemas.microsoft.com/office/drawing/2014/main" xmlns="" id="{0F6B0764-CD7B-20FF-78B8-0E536789055E}"/>
              </a:ext>
            </a:extLst>
          </p:cNvPr>
          <p:cNvSpPr txBox="1"/>
          <p:nvPr/>
        </p:nvSpPr>
        <p:spPr>
          <a:xfrm>
            <a:off x="7805530" y="381568"/>
            <a:ext cx="3833319"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We need it</a:t>
            </a:r>
            <a:endParaRPr lang="en-US" sz="4000" dirty="0"/>
          </a:p>
        </p:txBody>
      </p:sp>
      <p:sp>
        <p:nvSpPr>
          <p:cNvPr id="13" name="TextBox 12">
            <a:extLst>
              <a:ext uri="{FF2B5EF4-FFF2-40B4-BE49-F238E27FC236}">
                <a16:creationId xmlns:a16="http://schemas.microsoft.com/office/drawing/2014/main" xmlns="" id="{08DF54CE-4B43-5365-CBC3-7A1A58240441}"/>
              </a:ext>
            </a:extLst>
          </p:cNvPr>
          <p:cNvSpPr txBox="1"/>
          <p:nvPr/>
        </p:nvSpPr>
        <p:spPr>
          <a:xfrm rot="10800000" flipV="1">
            <a:off x="368344" y="4679161"/>
            <a:ext cx="6960924" cy="1354217"/>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100" dirty="0"/>
              <a:t>God doesn’t </a:t>
            </a:r>
            <a:r>
              <a:rPr lang="en-US" sz="4100" i="1" dirty="0"/>
              <a:t>think</a:t>
            </a:r>
            <a:r>
              <a:rPr lang="en-US" sz="4100" dirty="0"/>
              <a:t> like we do</a:t>
            </a:r>
          </a:p>
          <a:p>
            <a:pPr algn="ctr"/>
            <a:r>
              <a:rPr lang="en-US" sz="4100" dirty="0"/>
              <a:t>God doesn’t </a:t>
            </a:r>
            <a:r>
              <a:rPr lang="en-US" sz="4100" i="1" dirty="0"/>
              <a:t>act</a:t>
            </a:r>
            <a:r>
              <a:rPr lang="en-US" sz="4100" dirty="0"/>
              <a:t> like we do</a:t>
            </a:r>
          </a:p>
        </p:txBody>
      </p:sp>
    </p:spTree>
    <p:extLst>
      <p:ext uri="{BB962C8B-B14F-4D97-AF65-F5344CB8AC3E}">
        <p14:creationId xmlns:p14="http://schemas.microsoft.com/office/powerpoint/2010/main" val="358923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wipe(left)">
                                      <p:cBhvr>
                                        <p:cTn id="7" dur="500"/>
                                        <p:tgtEl>
                                          <p:spTgt spid="1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EFB4404-6EEE-04DA-96B4-16DA9C4151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714111DA-3A51-92B9-5A51-A1DAC3CF5D4C}"/>
              </a:ext>
            </a:extLst>
          </p:cNvPr>
          <p:cNvSpPr>
            <a:spLocks noGrp="1"/>
          </p:cNvSpPr>
          <p:nvPr>
            <p:ph type="title"/>
          </p:nvPr>
        </p:nvSpPr>
        <p:spPr>
          <a:xfrm>
            <a:off x="677334" y="609600"/>
            <a:ext cx="8596668" cy="959708"/>
          </a:xfrm>
        </p:spPr>
        <p:txBody>
          <a:bodyPr>
            <a:normAutofit/>
          </a:bodyPr>
          <a:lstStyle/>
          <a:p>
            <a:r>
              <a:rPr lang="en-US" sz="4500" dirty="0">
                <a:solidFill>
                  <a:schemeClr val="accent5">
                    <a:lumMod val="75000"/>
                  </a:schemeClr>
                </a:solidFill>
              </a:rPr>
              <a:t>Isaiah 55</a:t>
            </a:r>
          </a:p>
        </p:txBody>
      </p:sp>
      <p:sp>
        <p:nvSpPr>
          <p:cNvPr id="7" name="Content Placeholder 2">
            <a:extLst>
              <a:ext uri="{FF2B5EF4-FFF2-40B4-BE49-F238E27FC236}">
                <a16:creationId xmlns:a16="http://schemas.microsoft.com/office/drawing/2014/main" xmlns="" id="{DCB2731B-061F-AD4F-A0FE-03E18C8D1998}"/>
              </a:ext>
            </a:extLst>
          </p:cNvPr>
          <p:cNvSpPr txBox="1">
            <a:spLocks/>
          </p:cNvSpPr>
          <p:nvPr/>
        </p:nvSpPr>
        <p:spPr>
          <a:xfrm>
            <a:off x="677334" y="1596493"/>
            <a:ext cx="10837332" cy="439544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SzPct val="100000"/>
              <a:buNone/>
            </a:pPr>
            <a:r>
              <a:rPr lang="en-US" sz="3000" b="1" baseline="30000" dirty="0">
                <a:solidFill>
                  <a:schemeClr val="accent5">
                    <a:lumMod val="75000"/>
                  </a:schemeClr>
                </a:solidFill>
              </a:rPr>
              <a:t>10 </a:t>
            </a:r>
            <a:r>
              <a:rPr lang="en-US" sz="3000" dirty="0">
                <a:solidFill>
                  <a:schemeClr val="accent5">
                    <a:lumMod val="75000"/>
                  </a:schemeClr>
                </a:solidFill>
              </a:rPr>
              <a:t>As the rain and the snow</a:t>
            </a:r>
            <a:br>
              <a:rPr lang="en-US" sz="3000" dirty="0">
                <a:solidFill>
                  <a:schemeClr val="accent5">
                    <a:lumMod val="75000"/>
                  </a:schemeClr>
                </a:solidFill>
              </a:rPr>
            </a:br>
            <a:r>
              <a:rPr lang="en-US" sz="3000" dirty="0">
                <a:solidFill>
                  <a:schemeClr val="accent5">
                    <a:lumMod val="75000"/>
                  </a:schemeClr>
                </a:solidFill>
              </a:rPr>
              <a:t>    </a:t>
            </a:r>
            <a:r>
              <a:rPr lang="en-US" sz="3000" dirty="0">
                <a:solidFill>
                  <a:schemeClr val="tx1"/>
                </a:solidFill>
              </a:rPr>
              <a:t>come down from heaven</a:t>
            </a:r>
            <a:r>
              <a:rPr lang="en-US" sz="3000" dirty="0">
                <a:solidFill>
                  <a:schemeClr val="accent5">
                    <a:lumMod val="75000"/>
                  </a:schemeClr>
                </a:solidFill>
              </a:rPr>
              <a:t>,</a:t>
            </a:r>
            <a:br>
              <a:rPr lang="en-US" sz="3000" dirty="0">
                <a:solidFill>
                  <a:schemeClr val="accent5">
                    <a:lumMod val="75000"/>
                  </a:schemeClr>
                </a:solidFill>
              </a:rPr>
            </a:br>
            <a:r>
              <a:rPr lang="en-US" sz="3000" dirty="0">
                <a:solidFill>
                  <a:schemeClr val="accent5">
                    <a:lumMod val="75000"/>
                  </a:schemeClr>
                </a:solidFill>
              </a:rPr>
              <a:t>and do not return to it</a:t>
            </a:r>
            <a:br>
              <a:rPr lang="en-US" sz="3000" dirty="0">
                <a:solidFill>
                  <a:schemeClr val="accent5">
                    <a:lumMod val="75000"/>
                  </a:schemeClr>
                </a:solidFill>
              </a:rPr>
            </a:br>
            <a:r>
              <a:rPr lang="en-US" sz="3000" dirty="0">
                <a:solidFill>
                  <a:schemeClr val="accent5">
                    <a:lumMod val="75000"/>
                  </a:schemeClr>
                </a:solidFill>
              </a:rPr>
              <a:t>    without watering the earth</a:t>
            </a:r>
            <a:br>
              <a:rPr lang="en-US" sz="3000" dirty="0">
                <a:solidFill>
                  <a:schemeClr val="accent5">
                    <a:lumMod val="75000"/>
                  </a:schemeClr>
                </a:solidFill>
              </a:rPr>
            </a:br>
            <a:r>
              <a:rPr lang="en-US" sz="3000" dirty="0">
                <a:solidFill>
                  <a:schemeClr val="accent5">
                    <a:lumMod val="75000"/>
                  </a:schemeClr>
                </a:solidFill>
              </a:rPr>
              <a:t>and making it bud and flourish,</a:t>
            </a:r>
            <a:br>
              <a:rPr lang="en-US" sz="3000" dirty="0">
                <a:solidFill>
                  <a:schemeClr val="accent5">
                    <a:lumMod val="75000"/>
                  </a:schemeClr>
                </a:solidFill>
              </a:rPr>
            </a:br>
            <a:r>
              <a:rPr lang="en-US" sz="3000" dirty="0">
                <a:solidFill>
                  <a:schemeClr val="accent5">
                    <a:lumMod val="75000"/>
                  </a:schemeClr>
                </a:solidFill>
              </a:rPr>
              <a:t>    so that it yields seed for the sower and bread for the eater,</a:t>
            </a:r>
          </a:p>
          <a:p>
            <a:pPr marL="0" indent="0">
              <a:buSzPct val="100000"/>
              <a:buNone/>
            </a:pPr>
            <a:r>
              <a:rPr lang="en-US" sz="3000" b="1" baseline="30000" dirty="0">
                <a:solidFill>
                  <a:schemeClr val="accent5">
                    <a:lumMod val="75000"/>
                  </a:schemeClr>
                </a:solidFill>
              </a:rPr>
              <a:t>11 </a:t>
            </a:r>
            <a:r>
              <a:rPr lang="en-US" sz="3000" dirty="0">
                <a:solidFill>
                  <a:schemeClr val="accent5">
                    <a:lumMod val="75000"/>
                  </a:schemeClr>
                </a:solidFill>
              </a:rPr>
              <a:t>so is my word that goes out from my mouth:</a:t>
            </a:r>
            <a:br>
              <a:rPr lang="en-US" sz="3000" dirty="0">
                <a:solidFill>
                  <a:schemeClr val="accent5">
                    <a:lumMod val="75000"/>
                  </a:schemeClr>
                </a:solidFill>
              </a:rPr>
            </a:br>
            <a:r>
              <a:rPr lang="en-US" sz="3000" dirty="0">
                <a:solidFill>
                  <a:schemeClr val="accent5">
                    <a:lumMod val="75000"/>
                  </a:schemeClr>
                </a:solidFill>
              </a:rPr>
              <a:t>    It will not return to me empty,</a:t>
            </a:r>
            <a:br>
              <a:rPr lang="en-US" sz="3000" dirty="0">
                <a:solidFill>
                  <a:schemeClr val="accent5">
                    <a:lumMod val="75000"/>
                  </a:schemeClr>
                </a:solidFill>
              </a:rPr>
            </a:br>
            <a:r>
              <a:rPr lang="en-US" sz="3000" dirty="0">
                <a:solidFill>
                  <a:schemeClr val="accent5">
                    <a:lumMod val="75000"/>
                  </a:schemeClr>
                </a:solidFill>
              </a:rPr>
              <a:t>but will accomplish what I desire</a:t>
            </a:r>
            <a:br>
              <a:rPr lang="en-US" sz="3000" dirty="0">
                <a:solidFill>
                  <a:schemeClr val="accent5">
                    <a:lumMod val="75000"/>
                  </a:schemeClr>
                </a:solidFill>
              </a:rPr>
            </a:br>
            <a:r>
              <a:rPr lang="en-US" sz="3000" dirty="0">
                <a:solidFill>
                  <a:schemeClr val="accent5">
                    <a:lumMod val="75000"/>
                  </a:schemeClr>
                </a:solidFill>
              </a:rPr>
              <a:t>    and achieve the purpose for which I sent it.</a:t>
            </a:r>
            <a:endParaRPr lang="en-US" sz="3000" dirty="0">
              <a:solidFill>
                <a:schemeClr val="accent5">
                  <a:lumMod val="75000"/>
                </a:schemeClr>
              </a:solidFill>
              <a:ea typeface="Calibri" panose="020F0502020204030204" pitchFamily="34" charset="0"/>
            </a:endParaRPr>
          </a:p>
        </p:txBody>
      </p:sp>
      <p:sp>
        <p:nvSpPr>
          <p:cNvPr id="3" name="TextBox 2">
            <a:extLst>
              <a:ext uri="{FF2B5EF4-FFF2-40B4-BE49-F238E27FC236}">
                <a16:creationId xmlns:a16="http://schemas.microsoft.com/office/drawing/2014/main" xmlns="" id="{EBAF9AA5-1567-C3A8-01FE-32B91C9E8DDC}"/>
              </a:ext>
            </a:extLst>
          </p:cNvPr>
          <p:cNvSpPr txBox="1"/>
          <p:nvPr/>
        </p:nvSpPr>
        <p:spPr>
          <a:xfrm>
            <a:off x="4068418" y="381568"/>
            <a:ext cx="7901736" cy="70788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000" b="1" dirty="0"/>
              <a:t>It comes down from heaven</a:t>
            </a:r>
            <a:endParaRPr lang="en-US" sz="4000" dirty="0"/>
          </a:p>
        </p:txBody>
      </p:sp>
      <p:sp>
        <p:nvSpPr>
          <p:cNvPr id="8" name="TextBox 7">
            <a:extLst>
              <a:ext uri="{FF2B5EF4-FFF2-40B4-BE49-F238E27FC236}">
                <a16:creationId xmlns:a16="http://schemas.microsoft.com/office/drawing/2014/main" xmlns="" id="{3F8D93A1-D504-317F-13E6-B6B94E7169C3}"/>
              </a:ext>
            </a:extLst>
          </p:cNvPr>
          <p:cNvSpPr txBox="1"/>
          <p:nvPr/>
        </p:nvSpPr>
        <p:spPr>
          <a:xfrm rot="10800000" flipV="1">
            <a:off x="2978170" y="3794214"/>
            <a:ext cx="7808927" cy="170816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500" dirty="0"/>
              <a:t>It has power, authority, and should always remind us that God is merciful and we are loved.</a:t>
            </a:r>
          </a:p>
        </p:txBody>
      </p:sp>
    </p:spTree>
    <p:extLst>
      <p:ext uri="{BB962C8B-B14F-4D97-AF65-F5344CB8AC3E}">
        <p14:creationId xmlns:p14="http://schemas.microsoft.com/office/powerpoint/2010/main" val="62594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{CA5CF91B-FC96-BA4B-96AC-D0B6A758E809}tf10001060</Template>
  <TotalTime>0</TotalTime>
  <Words>1208</Words>
  <Application>Microsoft Office PowerPoint</Application>
  <PresentationFormat>Widescreen</PresentationFormat>
  <Paragraphs>180</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Courier New</vt:lpstr>
      <vt:lpstr>System Font Regular</vt:lpstr>
      <vt:lpstr>Times New Roman</vt:lpstr>
      <vt:lpstr>Trebuchet MS</vt:lpstr>
      <vt:lpstr>Wingdings</vt:lpstr>
      <vt:lpstr>Wingdings 3</vt:lpstr>
      <vt:lpstr>Facet</vt:lpstr>
      <vt:lpstr>“My Word Will Not Return Empty” The Unstoppable Power of God’s Word: Isaiah 55:8-13 </vt:lpstr>
      <vt:lpstr>The Promise of God’s Word to Isaiah</vt:lpstr>
      <vt:lpstr>Isaiah 55</vt:lpstr>
      <vt:lpstr>Isaiah 55</vt:lpstr>
      <vt:lpstr>Isaiah 55</vt:lpstr>
      <vt:lpstr>Isaiah 55</vt:lpstr>
      <vt:lpstr>Isaiah 55</vt:lpstr>
      <vt:lpstr>Isaiah 55</vt:lpstr>
      <vt:lpstr>Isaiah 55</vt:lpstr>
      <vt:lpstr>Isaiah 55</vt:lpstr>
      <vt:lpstr>Isaiah 55</vt:lpstr>
      <vt:lpstr>What will the Word accomplish?</vt:lpstr>
      <vt:lpstr>What will the Word accomplish?</vt:lpstr>
      <vt:lpstr>What will the Word accomplish?</vt:lpstr>
      <vt:lpstr>What will the Word accomplish?</vt:lpstr>
      <vt:lpstr>What will the Word accomplish?</vt:lpstr>
      <vt:lpstr>We need to unleash God’s Word!</vt:lpstr>
      <vt:lpstr>We need to unleash God’s Word!</vt:lpstr>
      <vt:lpstr>We need to unleash God’s Word!</vt:lpstr>
      <vt:lpstr>We need to unleash God’s Word!</vt:lpstr>
      <vt:lpstr>We need to unleash God’s Word!</vt:lpstr>
      <vt:lpstr>We need to unleash God’s Word!</vt:lpstr>
      <vt:lpstr>We need to unleash God’s Word!</vt:lpstr>
      <vt:lpstr>We need to unleash God’s Word!</vt:lpstr>
      <vt:lpstr>Isaiah 55</vt:lpstr>
      <vt:lpstr>We must eagerly anticipate the effects!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2024-04-30T14:52:11Z</dcterms:created>
  <dcterms:modified xsi:type="dcterms:W3CDTF">2024-04-30T14:52:17Z</dcterms:modified>
</cp:coreProperties>
</file>