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1"/>
    <p:sldMasterId id="2147483660" r:id="rId2"/>
    <p:sldMasterId id="2147483665" r:id="rId3"/>
    <p:sldMasterId id="2147483677" r:id="rId4"/>
  </p:sldMasterIdLst>
  <p:notesMasterIdLst>
    <p:notesMasterId r:id="rId52"/>
  </p:notesMasterIdLst>
  <p:sldIdLst>
    <p:sldId id="1561" r:id="rId5"/>
    <p:sldId id="1776" r:id="rId6"/>
    <p:sldId id="1775" r:id="rId7"/>
    <p:sldId id="1857" r:id="rId8"/>
    <p:sldId id="1858" r:id="rId9"/>
    <p:sldId id="1859" r:id="rId10"/>
    <p:sldId id="1860" r:id="rId11"/>
    <p:sldId id="1862" r:id="rId12"/>
    <p:sldId id="1926" r:id="rId13"/>
    <p:sldId id="1930" r:id="rId14"/>
    <p:sldId id="1931" r:id="rId15"/>
    <p:sldId id="1932" r:id="rId16"/>
    <p:sldId id="1933" r:id="rId17"/>
    <p:sldId id="1934" r:id="rId18"/>
    <p:sldId id="1927" r:id="rId19"/>
    <p:sldId id="1863" r:id="rId20"/>
    <p:sldId id="1864" r:id="rId21"/>
    <p:sldId id="1880" r:id="rId22"/>
    <p:sldId id="1707" r:id="rId23"/>
    <p:sldId id="1577" r:id="rId24"/>
    <p:sldId id="1580" r:id="rId25"/>
    <p:sldId id="1956" r:id="rId26"/>
    <p:sldId id="1882" r:id="rId27"/>
    <p:sldId id="1883" r:id="rId28"/>
    <p:sldId id="1884" r:id="rId29"/>
    <p:sldId id="1885" r:id="rId30"/>
    <p:sldId id="1886" r:id="rId31"/>
    <p:sldId id="1959" r:id="rId32"/>
    <p:sldId id="1958" r:id="rId33"/>
    <p:sldId id="1957" r:id="rId34"/>
    <p:sldId id="1887" r:id="rId35"/>
    <p:sldId id="1888" r:id="rId36"/>
    <p:sldId id="1889" r:id="rId37"/>
    <p:sldId id="1890" r:id="rId38"/>
    <p:sldId id="1891" r:id="rId39"/>
    <p:sldId id="1892" r:id="rId40"/>
    <p:sldId id="1893" r:id="rId41"/>
    <p:sldId id="1894" r:id="rId42"/>
    <p:sldId id="1895" r:id="rId43"/>
    <p:sldId id="1896" r:id="rId44"/>
    <p:sldId id="1935" r:id="rId45"/>
    <p:sldId id="1960" r:id="rId46"/>
    <p:sldId id="1954" r:id="rId47"/>
    <p:sldId id="1961" r:id="rId48"/>
    <p:sldId id="1955" r:id="rId49"/>
    <p:sldId id="1953" r:id="rId50"/>
    <p:sldId id="152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7C65"/>
    <a:srgbClr val="98917C"/>
    <a:srgbClr val="ACA696"/>
    <a:srgbClr val="A6A182"/>
    <a:srgbClr val="BDB99F"/>
    <a:srgbClr val="FFFF99"/>
    <a:srgbClr val="602626"/>
    <a:srgbClr val="7E3232"/>
    <a:srgbClr val="F7F4D5"/>
    <a:srgbClr val="F1E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14514D-35EB-4765-8C6C-13DF0FAA50BD}" v="437" dt="2023-10-30T20:33:30.274"/>
    <p1510:client id="{ACB14BB5-95A6-46B1-AC20-1BF8252D5A7E}" v="312" dt="2023-10-30T23:55:20.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94" autoAdjust="0"/>
    <p:restoredTop sz="86013" autoAdjust="0"/>
  </p:normalViewPr>
  <p:slideViewPr>
    <p:cSldViewPr>
      <p:cViewPr varScale="1">
        <p:scale>
          <a:sx n="67" d="100"/>
          <a:sy n="67" d="100"/>
        </p:scale>
        <p:origin x="96" y="1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5C749-4993-4E44-A439-8E1EDE8A1D92}" type="datetimeFigureOut">
              <a:rPr lang="en-US" smtClean="0"/>
              <a:pPr/>
              <a:t>11/2/2023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B516-1BB5-4C80-B268-F5F2C570A7D0}" type="slidenum">
              <a:rPr lang="en-US" smtClean="0"/>
              <a:pPr/>
              <a:t>‹#›</a:t>
            </a:fld>
            <a:endParaRPr lang="en-US"/>
          </a:p>
        </p:txBody>
      </p:sp>
    </p:spTree>
    <p:extLst>
      <p:ext uri="{BB962C8B-B14F-4D97-AF65-F5344CB8AC3E}">
        <p14:creationId xmlns:p14="http://schemas.microsoft.com/office/powerpoint/2010/main" val="36123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97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10</a:t>
            </a:fld>
            <a:endParaRPr lang="en-US"/>
          </a:p>
        </p:txBody>
      </p:sp>
    </p:spTree>
    <p:extLst>
      <p:ext uri="{BB962C8B-B14F-4D97-AF65-F5344CB8AC3E}">
        <p14:creationId xmlns:p14="http://schemas.microsoft.com/office/powerpoint/2010/main" val="3884506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11</a:t>
            </a:fld>
            <a:endParaRPr lang="en-US"/>
          </a:p>
        </p:txBody>
      </p:sp>
    </p:spTree>
    <p:extLst>
      <p:ext uri="{BB962C8B-B14F-4D97-AF65-F5344CB8AC3E}">
        <p14:creationId xmlns:p14="http://schemas.microsoft.com/office/powerpoint/2010/main" val="4162332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96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15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05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15</a:t>
            </a:fld>
            <a:endParaRPr lang="en-US"/>
          </a:p>
        </p:txBody>
      </p:sp>
    </p:spTree>
    <p:extLst>
      <p:ext uri="{BB962C8B-B14F-4D97-AF65-F5344CB8AC3E}">
        <p14:creationId xmlns:p14="http://schemas.microsoft.com/office/powerpoint/2010/main" val="2413642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16</a:t>
            </a:fld>
            <a:endParaRPr lang="en-US"/>
          </a:p>
        </p:txBody>
      </p:sp>
    </p:spTree>
    <p:extLst>
      <p:ext uri="{BB962C8B-B14F-4D97-AF65-F5344CB8AC3E}">
        <p14:creationId xmlns:p14="http://schemas.microsoft.com/office/powerpoint/2010/main" val="355501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17</a:t>
            </a:fld>
            <a:endParaRPr lang="en-US"/>
          </a:p>
        </p:txBody>
      </p:sp>
    </p:spTree>
    <p:extLst>
      <p:ext uri="{BB962C8B-B14F-4D97-AF65-F5344CB8AC3E}">
        <p14:creationId xmlns:p14="http://schemas.microsoft.com/office/powerpoint/2010/main" val="3080289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18</a:t>
            </a:fld>
            <a:endParaRPr lang="en-US"/>
          </a:p>
        </p:txBody>
      </p:sp>
    </p:spTree>
    <p:extLst>
      <p:ext uri="{BB962C8B-B14F-4D97-AF65-F5344CB8AC3E}">
        <p14:creationId xmlns:p14="http://schemas.microsoft.com/office/powerpoint/2010/main" val="3857258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77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a:t>
            </a:fld>
            <a:endParaRPr lang="en-US"/>
          </a:p>
        </p:txBody>
      </p:sp>
    </p:spTree>
    <p:extLst>
      <p:ext uri="{BB962C8B-B14F-4D97-AF65-F5344CB8AC3E}">
        <p14:creationId xmlns:p14="http://schemas.microsoft.com/office/powerpoint/2010/main" val="111568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380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460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381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lgn="l">
              <a:defRPr/>
            </a:pPr>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23</a:t>
            </a:fld>
            <a:endParaRPr lang="en-US"/>
          </a:p>
        </p:txBody>
      </p:sp>
    </p:spTree>
    <p:extLst>
      <p:ext uri="{BB962C8B-B14F-4D97-AF65-F5344CB8AC3E}">
        <p14:creationId xmlns:p14="http://schemas.microsoft.com/office/powerpoint/2010/main" val="3632111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24</a:t>
            </a:fld>
            <a:endParaRPr lang="en-US"/>
          </a:p>
        </p:txBody>
      </p:sp>
    </p:spTree>
    <p:extLst>
      <p:ext uri="{BB962C8B-B14F-4D97-AF65-F5344CB8AC3E}">
        <p14:creationId xmlns:p14="http://schemas.microsoft.com/office/powerpoint/2010/main" val="327988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25</a:t>
            </a:fld>
            <a:endParaRPr lang="en-US"/>
          </a:p>
        </p:txBody>
      </p:sp>
    </p:spTree>
    <p:extLst>
      <p:ext uri="{BB962C8B-B14F-4D97-AF65-F5344CB8AC3E}">
        <p14:creationId xmlns:p14="http://schemas.microsoft.com/office/powerpoint/2010/main" val="522316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26</a:t>
            </a:fld>
            <a:endParaRPr lang="en-US"/>
          </a:p>
        </p:txBody>
      </p:sp>
    </p:spTree>
    <p:extLst>
      <p:ext uri="{BB962C8B-B14F-4D97-AF65-F5344CB8AC3E}">
        <p14:creationId xmlns:p14="http://schemas.microsoft.com/office/powerpoint/2010/main" val="1945030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27</a:t>
            </a:fld>
            <a:endParaRPr lang="en-US"/>
          </a:p>
        </p:txBody>
      </p:sp>
    </p:spTree>
    <p:extLst>
      <p:ext uri="{BB962C8B-B14F-4D97-AF65-F5344CB8AC3E}">
        <p14:creationId xmlns:p14="http://schemas.microsoft.com/office/powerpoint/2010/main" val="2629054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28</a:t>
            </a:fld>
            <a:endParaRPr lang="en-US"/>
          </a:p>
        </p:txBody>
      </p:sp>
    </p:spTree>
    <p:extLst>
      <p:ext uri="{BB962C8B-B14F-4D97-AF65-F5344CB8AC3E}">
        <p14:creationId xmlns:p14="http://schemas.microsoft.com/office/powerpoint/2010/main" val="400308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29</a:t>
            </a:fld>
            <a:endParaRPr lang="en-US"/>
          </a:p>
        </p:txBody>
      </p:sp>
    </p:spTree>
    <p:extLst>
      <p:ext uri="{BB962C8B-B14F-4D97-AF65-F5344CB8AC3E}">
        <p14:creationId xmlns:p14="http://schemas.microsoft.com/office/powerpoint/2010/main" val="68143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a:t>
            </a:fld>
            <a:endParaRPr lang="en-US"/>
          </a:p>
        </p:txBody>
      </p:sp>
    </p:spTree>
    <p:extLst>
      <p:ext uri="{BB962C8B-B14F-4D97-AF65-F5344CB8AC3E}">
        <p14:creationId xmlns:p14="http://schemas.microsoft.com/office/powerpoint/2010/main" val="1115689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30</a:t>
            </a:fld>
            <a:endParaRPr lang="en-US"/>
          </a:p>
        </p:txBody>
      </p:sp>
    </p:spTree>
    <p:extLst>
      <p:ext uri="{BB962C8B-B14F-4D97-AF65-F5344CB8AC3E}">
        <p14:creationId xmlns:p14="http://schemas.microsoft.com/office/powerpoint/2010/main" val="4125664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31</a:t>
            </a:fld>
            <a:endParaRPr lang="en-US"/>
          </a:p>
        </p:txBody>
      </p:sp>
    </p:spTree>
    <p:extLst>
      <p:ext uri="{BB962C8B-B14F-4D97-AF65-F5344CB8AC3E}">
        <p14:creationId xmlns:p14="http://schemas.microsoft.com/office/powerpoint/2010/main" val="3556874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32</a:t>
            </a:fld>
            <a:endParaRPr lang="en-US"/>
          </a:p>
        </p:txBody>
      </p:sp>
    </p:spTree>
    <p:extLst>
      <p:ext uri="{BB962C8B-B14F-4D97-AF65-F5344CB8AC3E}">
        <p14:creationId xmlns:p14="http://schemas.microsoft.com/office/powerpoint/2010/main" val="3553892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33</a:t>
            </a:fld>
            <a:endParaRPr lang="en-US"/>
          </a:p>
        </p:txBody>
      </p:sp>
    </p:spTree>
    <p:extLst>
      <p:ext uri="{BB962C8B-B14F-4D97-AF65-F5344CB8AC3E}">
        <p14:creationId xmlns:p14="http://schemas.microsoft.com/office/powerpoint/2010/main" val="1610943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34</a:t>
            </a:fld>
            <a:endParaRPr lang="en-US"/>
          </a:p>
        </p:txBody>
      </p:sp>
    </p:spTree>
    <p:extLst>
      <p:ext uri="{BB962C8B-B14F-4D97-AF65-F5344CB8AC3E}">
        <p14:creationId xmlns:p14="http://schemas.microsoft.com/office/powerpoint/2010/main" val="4198292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35</a:t>
            </a:fld>
            <a:endParaRPr lang="en-US"/>
          </a:p>
        </p:txBody>
      </p:sp>
    </p:spTree>
    <p:extLst>
      <p:ext uri="{BB962C8B-B14F-4D97-AF65-F5344CB8AC3E}">
        <p14:creationId xmlns:p14="http://schemas.microsoft.com/office/powerpoint/2010/main" val="3652775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36</a:t>
            </a:fld>
            <a:endParaRPr lang="en-US"/>
          </a:p>
        </p:txBody>
      </p:sp>
    </p:spTree>
    <p:extLst>
      <p:ext uri="{BB962C8B-B14F-4D97-AF65-F5344CB8AC3E}">
        <p14:creationId xmlns:p14="http://schemas.microsoft.com/office/powerpoint/2010/main" val="3082018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37</a:t>
            </a:fld>
            <a:endParaRPr lang="en-US"/>
          </a:p>
        </p:txBody>
      </p:sp>
    </p:spTree>
    <p:extLst>
      <p:ext uri="{BB962C8B-B14F-4D97-AF65-F5344CB8AC3E}">
        <p14:creationId xmlns:p14="http://schemas.microsoft.com/office/powerpoint/2010/main" val="1732879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38</a:t>
            </a:fld>
            <a:endParaRPr lang="en-US"/>
          </a:p>
        </p:txBody>
      </p:sp>
    </p:spTree>
    <p:extLst>
      <p:ext uri="{BB962C8B-B14F-4D97-AF65-F5344CB8AC3E}">
        <p14:creationId xmlns:p14="http://schemas.microsoft.com/office/powerpoint/2010/main" val="1960869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39</a:t>
            </a:fld>
            <a:endParaRPr lang="en-US"/>
          </a:p>
        </p:txBody>
      </p:sp>
    </p:spTree>
    <p:extLst>
      <p:ext uri="{BB962C8B-B14F-4D97-AF65-F5344CB8AC3E}">
        <p14:creationId xmlns:p14="http://schemas.microsoft.com/office/powerpoint/2010/main" val="138424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a:t>
            </a:fld>
            <a:endParaRPr lang="en-US"/>
          </a:p>
        </p:txBody>
      </p:sp>
    </p:spTree>
    <p:extLst>
      <p:ext uri="{BB962C8B-B14F-4D97-AF65-F5344CB8AC3E}">
        <p14:creationId xmlns:p14="http://schemas.microsoft.com/office/powerpoint/2010/main" val="531473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40</a:t>
            </a:fld>
            <a:endParaRPr lang="en-US"/>
          </a:p>
        </p:txBody>
      </p:sp>
    </p:spTree>
    <p:extLst>
      <p:ext uri="{BB962C8B-B14F-4D97-AF65-F5344CB8AC3E}">
        <p14:creationId xmlns:p14="http://schemas.microsoft.com/office/powerpoint/2010/main" val="3550530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41</a:t>
            </a:fld>
            <a:endParaRPr lang="en-US"/>
          </a:p>
        </p:txBody>
      </p:sp>
    </p:spTree>
    <p:extLst>
      <p:ext uri="{BB962C8B-B14F-4D97-AF65-F5344CB8AC3E}">
        <p14:creationId xmlns:p14="http://schemas.microsoft.com/office/powerpoint/2010/main" val="1812065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42</a:t>
            </a:fld>
            <a:endParaRPr lang="en-US"/>
          </a:p>
        </p:txBody>
      </p:sp>
    </p:spTree>
    <p:extLst>
      <p:ext uri="{BB962C8B-B14F-4D97-AF65-F5344CB8AC3E}">
        <p14:creationId xmlns:p14="http://schemas.microsoft.com/office/powerpoint/2010/main" val="2926812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249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6396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146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635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921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a:t>
            </a:fld>
            <a:endParaRPr lang="en-US"/>
          </a:p>
        </p:txBody>
      </p:sp>
    </p:spTree>
    <p:extLst>
      <p:ext uri="{BB962C8B-B14F-4D97-AF65-F5344CB8AC3E}">
        <p14:creationId xmlns:p14="http://schemas.microsoft.com/office/powerpoint/2010/main" val="376490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a:t>
            </a:fld>
            <a:endParaRPr lang="en-US"/>
          </a:p>
        </p:txBody>
      </p:sp>
    </p:spTree>
    <p:extLst>
      <p:ext uri="{BB962C8B-B14F-4D97-AF65-F5344CB8AC3E}">
        <p14:creationId xmlns:p14="http://schemas.microsoft.com/office/powerpoint/2010/main" val="371776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7</a:t>
            </a:fld>
            <a:endParaRPr lang="en-US"/>
          </a:p>
        </p:txBody>
      </p:sp>
    </p:spTree>
    <p:extLst>
      <p:ext uri="{BB962C8B-B14F-4D97-AF65-F5344CB8AC3E}">
        <p14:creationId xmlns:p14="http://schemas.microsoft.com/office/powerpoint/2010/main" val="326445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8</a:t>
            </a:fld>
            <a:endParaRPr lang="en-US"/>
          </a:p>
        </p:txBody>
      </p:sp>
    </p:spTree>
    <p:extLst>
      <p:ext uri="{BB962C8B-B14F-4D97-AF65-F5344CB8AC3E}">
        <p14:creationId xmlns:p14="http://schemas.microsoft.com/office/powerpoint/2010/main" val="311689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9</a:t>
            </a:fld>
            <a:endParaRPr lang="en-US"/>
          </a:p>
        </p:txBody>
      </p:sp>
    </p:spTree>
    <p:extLst>
      <p:ext uri="{BB962C8B-B14F-4D97-AF65-F5344CB8AC3E}">
        <p14:creationId xmlns:p14="http://schemas.microsoft.com/office/powerpoint/2010/main" val="279064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300890"/>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FEF0AC-57F3-46C3-A067-AF9767D0141E}"/>
              </a:ext>
            </a:extLst>
          </p:cNvPr>
          <p:cNvSpPr/>
          <p:nvPr userDrawn="1"/>
        </p:nvSpPr>
        <p:spPr>
          <a:xfrm>
            <a:off x="982436" y="2008415"/>
            <a:ext cx="7581900" cy="2906486"/>
          </a:xfrm>
          <a:prstGeom prst="rect">
            <a:avLst/>
          </a:prstGeom>
          <a:solidFill>
            <a:srgbClr val="000000">
              <a:alpha val="21176"/>
            </a:srgbClr>
          </a:solidFill>
          <a:ln>
            <a:solidFill>
              <a:srgbClr val="034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xmlns="" id="{8EC4E82F-64D4-4769-BE3C-6E5329F7A79A}"/>
              </a:ext>
            </a:extLst>
          </p:cNvPr>
          <p:cNvSpPr>
            <a:spLocks noGrp="1"/>
          </p:cNvSpPr>
          <p:nvPr>
            <p:ph type="ctrTitle" hasCustomPrompt="1"/>
          </p:nvPr>
        </p:nvSpPr>
        <p:spPr>
          <a:xfrm>
            <a:off x="566057" y="1231220"/>
            <a:ext cx="8599714" cy="2387600"/>
          </a:xfrm>
        </p:spPr>
        <p:txBody>
          <a:bodyPr anchor="b">
            <a:normAutofit/>
          </a:bodyPr>
          <a:lstStyle>
            <a:lvl1pPr algn="ctr">
              <a:defRPr sz="7200" b="1">
                <a:solidFill>
                  <a:srgbClr val="72DB2B"/>
                </a:solidFill>
                <a:latin typeface="Lao UI" panose="020B0502040204020203" pitchFamily="34" charset="0"/>
                <a:cs typeface="Lao UI" panose="020B0502040204020203" pitchFamily="34" charset="0"/>
              </a:defRPr>
            </a:lvl1pPr>
          </a:lstStyle>
          <a:p>
            <a:r>
              <a:rPr lang="en-US" dirty="0"/>
              <a:t>Title</a:t>
            </a:r>
          </a:p>
        </p:txBody>
      </p:sp>
      <p:sp>
        <p:nvSpPr>
          <p:cNvPr id="3" name="Subtitle 2">
            <a:extLst>
              <a:ext uri="{FF2B5EF4-FFF2-40B4-BE49-F238E27FC236}">
                <a16:creationId xmlns:a16="http://schemas.microsoft.com/office/drawing/2014/main" xmlns="" id="{613C1D05-4FCF-4AE8-B4DD-1BA6EC2A1967}"/>
              </a:ext>
            </a:extLst>
          </p:cNvPr>
          <p:cNvSpPr>
            <a:spLocks noGrp="1"/>
          </p:cNvSpPr>
          <p:nvPr>
            <p:ph type="subTitle" idx="1" hasCustomPrompt="1"/>
          </p:nvPr>
        </p:nvSpPr>
        <p:spPr>
          <a:xfrm>
            <a:off x="566057" y="3710895"/>
            <a:ext cx="8599714" cy="1655762"/>
          </a:xfrm>
        </p:spPr>
        <p:txBody>
          <a:bodyPr>
            <a:normAutofit/>
          </a:bodyPr>
          <a:lstStyle>
            <a:lvl1pPr marL="0" indent="0" algn="ctr">
              <a:buNone/>
              <a:defRPr sz="4800" b="1">
                <a:solidFill>
                  <a:schemeClr val="bg1"/>
                </a:solidFill>
                <a:latin typeface="Lao UI" panose="020B0502040204020203" pitchFamily="34" charset="0"/>
                <a:cs typeface="Lao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Tree>
    <p:extLst>
      <p:ext uri="{BB962C8B-B14F-4D97-AF65-F5344CB8AC3E}">
        <p14:creationId xmlns:p14="http://schemas.microsoft.com/office/powerpoint/2010/main" val="418782380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2143" y="136525"/>
            <a:ext cx="11506200" cy="1325563"/>
          </a:xfrm>
        </p:spPr>
        <p:txBody>
          <a:bodyPr>
            <a:normAutofit/>
          </a:bodyPr>
          <a:lstStyle>
            <a:lvl1pPr>
              <a:lnSpc>
                <a:spcPct val="100000"/>
              </a:lnSpc>
              <a:defRPr sz="5000" b="1">
                <a:solidFill>
                  <a:schemeClr val="bg1"/>
                </a:solidFill>
                <a:latin typeface="Lao UI" panose="020B0502040204020203" pitchFamily="34" charset="0"/>
                <a:cs typeface="Lao UI" panose="020B0502040204020203" pitchFamily="34" charset="0"/>
              </a:defRPr>
            </a:lvl1pPr>
          </a:lstStyle>
          <a:p>
            <a:r>
              <a:rPr lang="en-US"/>
              <a:t>Click to edit Master title style</a:t>
            </a:r>
            <a:endParaRPr lang="en-US" dirty="0"/>
          </a:p>
        </p:txBody>
      </p:sp>
      <p:sp useBgFill="1">
        <p:nvSpPr>
          <p:cNvPr id="3" name="Content Placeholder 2"/>
          <p:cNvSpPr>
            <a:spLocks noGrp="1"/>
          </p:cNvSpPr>
          <p:nvPr>
            <p:ph idx="1"/>
          </p:nvPr>
        </p:nvSpPr>
        <p:spPr>
          <a:xfrm>
            <a:off x="272143" y="1597024"/>
            <a:ext cx="11506200" cy="4945289"/>
          </a:xfrm>
        </p:spPr>
        <p:txBody>
          <a:bodyPr/>
          <a:lstStyle>
            <a:lvl1pPr>
              <a:lnSpc>
                <a:spcPct val="100000"/>
              </a:lnSpc>
              <a:defRPr sz="4600" b="1">
                <a:solidFill>
                  <a:srgbClr val="72DB2B"/>
                </a:solidFill>
                <a:latin typeface="Lao UI" panose="020B0502040204020203" pitchFamily="34" charset="0"/>
                <a:cs typeface="Lao UI" panose="020B0502040204020203" pitchFamily="34" charset="0"/>
              </a:defRPr>
            </a:lvl1pPr>
            <a:lvl2pPr>
              <a:lnSpc>
                <a:spcPct val="100000"/>
              </a:lnSpc>
              <a:defRPr sz="4400">
                <a:solidFill>
                  <a:schemeClr val="bg1"/>
                </a:solidFill>
                <a:latin typeface="Lao UI" panose="020B0502040204020203" pitchFamily="34" charset="0"/>
                <a:cs typeface="Lao UI" panose="020B0502040204020203" pitchFamily="34" charset="0"/>
              </a:defRPr>
            </a:lvl2pPr>
            <a:lvl3pPr>
              <a:lnSpc>
                <a:spcPct val="100000"/>
              </a:lnSpc>
              <a:defRPr sz="4200">
                <a:solidFill>
                  <a:schemeClr val="bg1"/>
                </a:solidFill>
                <a:latin typeface="Lao UI" panose="020B0502040204020203" pitchFamily="34" charset="0"/>
                <a:cs typeface="Lao UI" panose="020B0502040204020203" pitchFamily="34" charset="0"/>
              </a:defRPr>
            </a:lvl3pPr>
            <a:lvl4pPr>
              <a:lnSpc>
                <a:spcPct val="100000"/>
              </a:lnSpc>
              <a:defRPr sz="4000">
                <a:solidFill>
                  <a:schemeClr val="bg1"/>
                </a:solidFill>
                <a:latin typeface="Lao UI" panose="020B0502040204020203" pitchFamily="34" charset="0"/>
                <a:cs typeface="Lao UI" panose="020B0502040204020203" pitchFamily="34" charset="0"/>
              </a:defRPr>
            </a:lvl4pPr>
            <a:lvl5pPr>
              <a:lnSpc>
                <a:spcPct val="100000"/>
              </a:lnSpc>
              <a:defRPr sz="3800">
                <a:solidFill>
                  <a:schemeClr val="bg1"/>
                </a:solidFill>
                <a:latin typeface="Lao UI" panose="020B0502040204020203" pitchFamily="34" charset="0"/>
                <a:cs typeface="Lao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2312145"/>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5400" b="1">
                <a:solidFill>
                  <a:schemeClr val="bg1"/>
                </a:solidFill>
                <a:latin typeface="Lao UI" panose="020B0502040204020203" pitchFamily="34" charset="0"/>
                <a:cs typeface="Lao UI" panose="020B0502040204020203" pitchFamily="34" charset="0"/>
              </a:defRPr>
            </a:lvl1pPr>
          </a:lstStyle>
          <a:p>
            <a:r>
              <a:rPr lang="en-US" dirty="0"/>
              <a:t>Title</a:t>
            </a:r>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33A01C-E34D-4C3C-8E2D-FB95F254D7DE}" type="datetimeFigureOut">
              <a:rPr lang="en-US" smtClean="0">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63B559-7634-44D8-AA3A-E62B6CDFB2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6345"/>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11685818"/>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123770644"/>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59641181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6265297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4095470106"/>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540502475"/>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09870719"/>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912137903"/>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570029543"/>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296955780"/>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51807990"/>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717875866"/>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357460125"/>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361122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648939354"/>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623504918"/>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829929264"/>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971912014"/>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919084360"/>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820608847"/>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484075104"/>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36904307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3A01C-E34D-4C3C-8E2D-FB95F254D7DE}" type="datetimeFigureOut">
              <a:rPr lang="en-US" smtClean="0">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3B559-7634-44D8-AA3A-E62B6CDFB2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424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2118766820"/>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862280124"/>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xmlns="" id="{4F4FD5DE-8A48-F3CE-DE9B-88CA2664F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49" y="4191000"/>
            <a:ext cx="6544951" cy="2823584"/>
          </a:xfrm>
          <a:prstGeom prst="rect">
            <a:avLst/>
          </a:prstGeom>
        </p:spPr>
      </p:pic>
    </p:spTree>
    <p:extLst>
      <p:ext uri="{BB962C8B-B14F-4D97-AF65-F5344CB8AC3E}">
        <p14:creationId xmlns:p14="http://schemas.microsoft.com/office/powerpoint/2010/main" val="251865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2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hole in a rock&#10;&#10;Description automatically generated">
            <a:extLst>
              <a:ext uri="{FF2B5EF4-FFF2-40B4-BE49-F238E27FC236}">
                <a16:creationId xmlns:a16="http://schemas.microsoft.com/office/drawing/2014/main" xmlns="" id="{9B6F759A-A00B-B126-A65F-987F1880F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228600"/>
            <a:ext cx="6519333" cy="366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41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white person with a black background&#10;&#10;Description automatically generated">
            <a:extLst>
              <a:ext uri="{FF2B5EF4-FFF2-40B4-BE49-F238E27FC236}">
                <a16:creationId xmlns:a16="http://schemas.microsoft.com/office/drawing/2014/main" xmlns="" id="{6EF36916-13F3-2CA1-4CC8-1F4EDA077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 y="457200"/>
            <a:ext cx="433941" cy="1007937"/>
          </a:xfrm>
          <a:prstGeom prst="rect">
            <a:avLst/>
          </a:prstGeom>
        </p:spPr>
      </p:pic>
    </p:spTree>
    <p:extLst>
      <p:ext uri="{BB962C8B-B14F-4D97-AF65-F5344CB8AC3E}">
        <p14:creationId xmlns:p14="http://schemas.microsoft.com/office/powerpoint/2010/main" val="39362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6667E-7 4.81481E-6 L 0.04896 0.08217 L 0.12604 0.09004 L 0.18568 0.08425 L 0.26003 0.09189 L 0.31484 0.13912 L 0.34961 0.19791 L 0.37474 0.25486 " pathEditMode="relative" rAng="0" ptsTypes="AAAAAAAA">
                                      <p:cBhvr>
                                        <p:cTn id="6" dur="5000" fill="hold"/>
                                        <p:tgtEl>
                                          <p:spTgt spid="2"/>
                                        </p:tgtEl>
                                        <p:attrNameLst>
                                          <p:attrName>ppt_x</p:attrName>
                                          <p:attrName>ppt_y</p:attrName>
                                        </p:attrNameLst>
                                      </p:cBhvr>
                                      <p:rCtr x="18737" y="1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white person with a black background&#10;&#10;Description automatically generated">
            <a:extLst>
              <a:ext uri="{FF2B5EF4-FFF2-40B4-BE49-F238E27FC236}">
                <a16:creationId xmlns:a16="http://schemas.microsoft.com/office/drawing/2014/main" xmlns="" id="{6EF36916-13F3-2CA1-4CC8-1F4EDA077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0" y="4419600"/>
            <a:ext cx="433941" cy="1007937"/>
          </a:xfrm>
          <a:prstGeom prst="rect">
            <a:avLst/>
          </a:prstGeom>
        </p:spPr>
      </p:pic>
    </p:spTree>
    <p:extLst>
      <p:ext uri="{BB962C8B-B14F-4D97-AF65-F5344CB8AC3E}">
        <p14:creationId xmlns:p14="http://schemas.microsoft.com/office/powerpoint/2010/main" val="120724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56 -0.02268 L -0.06055 0.01829 L -0.14753 -0.01736 L -0.24557 -0.03865 L -0.33047 -0.09907 " pathEditMode="relative" rAng="0" ptsTypes="AAAAA">
                                      <p:cBhvr>
                                        <p:cTn id="6" dur="3000" fill="hold"/>
                                        <p:tgtEl>
                                          <p:spTgt spid="2"/>
                                        </p:tgtEl>
                                        <p:attrNameLst>
                                          <p:attrName>ppt_x</p:attrName>
                                          <p:attrName>ppt_y</p:attrName>
                                        </p:attrNameLst>
                                      </p:cBhvr>
                                      <p:rCtr x="-16602"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white person with a black background&#10;&#10;Description automatically generated">
            <a:extLst>
              <a:ext uri="{FF2B5EF4-FFF2-40B4-BE49-F238E27FC236}">
                <a16:creationId xmlns:a16="http://schemas.microsoft.com/office/drawing/2014/main" xmlns="" id="{38D5D730-5266-9479-7218-8373383E8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82568"/>
            <a:ext cx="433941" cy="1007937"/>
          </a:xfrm>
          <a:prstGeom prst="rect">
            <a:avLst/>
          </a:prstGeom>
        </p:spPr>
      </p:pic>
    </p:spTree>
    <p:extLst>
      <p:ext uri="{BB962C8B-B14F-4D97-AF65-F5344CB8AC3E}">
        <p14:creationId xmlns:p14="http://schemas.microsoft.com/office/powerpoint/2010/main" val="240584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377 -0.01528 L -0.00925 -0.11667 L -0.0043 -0.13981 L -0.00026 -0.15764 L -0.0043 -0.18958 L 0.00065 -0.21273 L -0.03425 -0.30347 L -0.0763 -0.37269 L -0.1793 -0.45093 L -0.26537 -0.46343 L -0.35729 -0.52384 L -0.43425 -0.55926 " pathEditMode="relative" ptsTypes="AAAAAAAAAA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DD8208A-C831-60C4-DDE4-AB1FBBE41C25}"/>
              </a:ext>
            </a:extLst>
          </p:cNvPr>
          <p:cNvSpPr txBox="1"/>
          <p:nvPr/>
        </p:nvSpPr>
        <p:spPr>
          <a:xfrm>
            <a:off x="72934" y="83999"/>
            <a:ext cx="7470866" cy="4401205"/>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5:8) On the day of the attack, David said to his troops,</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 hate those ‘lame’ and ‘blind’ Jebusites.</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Whoever attacks them should strike by going into the city through the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water tunnel</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3227621867"/>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2554545"/>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5:9) David then took up residence in the fortress and called it the City of David. He built up the area around it, from the terraces inward.</a:t>
            </a:r>
          </a:p>
        </p:txBody>
      </p:sp>
    </p:spTree>
    <p:extLst>
      <p:ext uri="{BB962C8B-B14F-4D97-AF65-F5344CB8AC3E}">
        <p14:creationId xmlns:p14="http://schemas.microsoft.com/office/powerpoint/2010/main" val="1781060698"/>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1938992"/>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5:10) And David became more and more powerful, because the Lord God Almighty was with him.</a:t>
            </a:r>
          </a:p>
        </p:txBody>
      </p:sp>
    </p:spTree>
    <p:extLst>
      <p:ext uri="{BB962C8B-B14F-4D97-AF65-F5344CB8AC3E}">
        <p14:creationId xmlns:p14="http://schemas.microsoft.com/office/powerpoint/2010/main" val="2996317716"/>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170099"/>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6:1) David again brought together all the able young men of Israel—thirty thousand.</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He led them to </a:t>
            </a:r>
            <a:r>
              <a:rPr lang="en-US" sz="4000" b="1" spc="-150" dirty="0" err="1">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Baalah</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of Judah to bring back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the Ark of God</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12716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79021"/>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6432530"/>
          </a:xfrm>
          <a:prstGeom prst="rect">
            <a:avLst/>
          </a:prstGeom>
          <a:noFill/>
        </p:spPr>
        <p:txBody>
          <a:bodyPr wrap="square" rtlCol="0">
            <a:spAutoFit/>
          </a:bodyPr>
          <a:lstStyle/>
          <a:p>
            <a:r>
              <a:rPr lang="en-US" sz="6000" b="1" spc="-150" dirty="0">
                <a:solidFill>
                  <a:srgbClr val="BDB79F"/>
                </a:solidFill>
                <a:effectLst>
                  <a:outerShdw blurRad="38100" dist="38100" dir="2700000" algn="tl">
                    <a:srgbClr val="000000">
                      <a:alpha val="43137"/>
                    </a:srgbClr>
                  </a:outerShdw>
                </a:effectLst>
                <a:latin typeface="Times New Roman" pitchFamily="18" charset="0"/>
                <a:cs typeface="Times New Roman" pitchFamily="18" charset="0"/>
              </a:rPr>
              <a:t>Background</a:t>
            </a:r>
          </a:p>
          <a:p>
            <a:pPr marL="685800" indent="-685800">
              <a:buFont typeface="Wingdings" panose="05000000000000000000" pitchFamily="2" charset="2"/>
              <a:buChar char="ü"/>
            </a:pPr>
            <a:r>
              <a:rPr lang="en-US" sz="44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David mourns for Saul and Jonathan (ch.1).</a:t>
            </a:r>
          </a:p>
          <a:p>
            <a:pPr marL="685800" indent="-685800">
              <a:buFont typeface="Wingdings" panose="05000000000000000000" pitchFamily="2" charset="2"/>
              <a:buChar char="ü"/>
            </a:pPr>
            <a:r>
              <a:rPr lang="en-US" sz="44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In the power vacuum, a civil war breaks out between the north and the south.</a:t>
            </a:r>
          </a:p>
          <a:p>
            <a:pPr marL="685800" indent="-685800">
              <a:buFont typeface="Wingdings" panose="05000000000000000000" pitchFamily="2" charset="2"/>
              <a:buChar char="ü"/>
            </a:pPr>
            <a:r>
              <a:rPr lang="en-US" sz="44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Lots of political intrigue, assassinations, revenge, etc.</a:t>
            </a:r>
          </a:p>
          <a:p>
            <a:pPr marL="685800" indent="-685800">
              <a:buFont typeface="Wingdings" panose="05000000000000000000" pitchFamily="2" charset="2"/>
              <a:buChar char="ü"/>
            </a:pPr>
            <a:r>
              <a:rPr lang="en-US" sz="44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David is made king…</a:t>
            </a:r>
            <a:endPar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08189040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8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36F1129-AB9B-4408-A0F3-55E8778FBE80}"/>
              </a:ext>
            </a:extLst>
          </p:cNvPr>
          <p:cNvSpPr/>
          <p:nvPr/>
        </p:nvSpPr>
        <p:spPr>
          <a:xfrm>
            <a:off x="3352800" y="1981200"/>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FDD0A981-14A7-408A-937F-ACC2120A2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440" y="2819400"/>
            <a:ext cx="6995160" cy="3886200"/>
          </a:xfrm>
          <a:prstGeom prst="rect">
            <a:avLst/>
          </a:prstGeom>
          <a:ln w="57150">
            <a:solidFill>
              <a:schemeClr val="tx1"/>
            </a:solidFill>
          </a:ln>
        </p:spPr>
      </p:pic>
    </p:spTree>
    <p:extLst>
      <p:ext uri="{BB962C8B-B14F-4D97-AF65-F5344CB8AC3E}">
        <p14:creationId xmlns:p14="http://schemas.microsoft.com/office/powerpoint/2010/main" val="10558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EEECE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 Sam. 6:1) David again brought together all the able young men of Israel—thirty thousand.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30000" noProof="0" dirty="0">
                <a:ln>
                  <a:noFill/>
                </a:ln>
                <a:solidFill>
                  <a:srgbClr val="EEECE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 </a:t>
            </a:r>
            <a:r>
              <a:rPr kumimoji="0" lang="en-US" sz="4000" b="1" i="0" u="none" strike="noStrike" kern="1200" cap="none" spc="-150" normalizeH="0" baseline="0" noProof="0" dirty="0">
                <a:ln>
                  <a:noFill/>
                </a:ln>
                <a:solidFill>
                  <a:srgbClr val="EEECE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He led them to </a:t>
            </a:r>
            <a:r>
              <a:rPr kumimoji="0" lang="en-US" sz="4000" b="1" i="0" u="none" strike="noStrike" kern="1200" cap="none" spc="-150" normalizeH="0" baseline="0" noProof="0" dirty="0" err="1">
                <a:ln>
                  <a:noFill/>
                </a:ln>
                <a:solidFill>
                  <a:srgbClr val="EEECE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Baalah</a:t>
            </a:r>
            <a:r>
              <a:rPr kumimoji="0" lang="en-US" sz="4000" b="1" i="0" u="none" strike="noStrike" kern="1200" cap="none" spc="-150" normalizeH="0" baseline="0" noProof="0" dirty="0">
                <a:ln>
                  <a:noFill/>
                </a:ln>
                <a:solidFill>
                  <a:srgbClr val="EEECE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of Judah to bring back </a:t>
            </a:r>
            <a:r>
              <a:rPr kumimoji="0" lang="en-US" sz="4000" b="1" i="0" u="sng" strike="noStrike" kern="1200" cap="none" spc="-150" normalizeH="0" baseline="0" noProof="0" dirty="0">
                <a:ln>
                  <a:noFill/>
                </a:ln>
                <a:solidFill>
                  <a:srgbClr val="EEECE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Ark of God</a:t>
            </a:r>
            <a:r>
              <a:rPr kumimoji="0" lang="en-US" sz="4000" b="1" i="0" u="none" strike="noStrike" kern="1200" cap="none" spc="-150" normalizeH="0" baseline="0" noProof="0" dirty="0">
                <a:ln>
                  <a:noFill/>
                </a:ln>
                <a:solidFill>
                  <a:srgbClr val="EEECE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
        <p:nvSpPr>
          <p:cNvPr id="2" name="Rounded Rectangle 2">
            <a:extLst>
              <a:ext uri="{FF2B5EF4-FFF2-40B4-BE49-F238E27FC236}">
                <a16:creationId xmlns:a16="http://schemas.microsoft.com/office/drawing/2014/main" xmlns="" id="{ADA0C19C-57E4-F45D-A69D-CCAC74A4E32A}"/>
              </a:ext>
            </a:extLst>
          </p:cNvPr>
          <p:cNvSpPr/>
          <p:nvPr/>
        </p:nvSpPr>
        <p:spPr>
          <a:xfrm>
            <a:off x="3276600" y="3657600"/>
            <a:ext cx="5065123" cy="23622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 Ark has been gone for 60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Samuel 7:2; 13:1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Saul didn’t want it (1 Chron. 13:3)</a:t>
            </a:r>
          </a:p>
        </p:txBody>
      </p:sp>
    </p:spTree>
    <p:extLst>
      <p:ext uri="{BB962C8B-B14F-4D97-AF65-F5344CB8AC3E}">
        <p14:creationId xmlns:p14="http://schemas.microsoft.com/office/powerpoint/2010/main" val="232594741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394666" cy="4401205"/>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6:3) They set the ark of God on a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new cart</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and brought it from the house of </a:t>
            </a:r>
            <a:r>
              <a:rPr lang="en-US" sz="4000" b="1" u="sng" spc="-150" dirty="0" err="1">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Abinadab</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which was on the hill.</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4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Uzzah and </a:t>
            </a:r>
            <a:r>
              <a:rPr lang="en-US" sz="4000" b="1" spc="-150" dirty="0" err="1">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Ahio</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sons of </a:t>
            </a:r>
            <a:r>
              <a:rPr lang="en-US" sz="4000" b="1" spc="-150" dirty="0" err="1">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Abinadab</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were guiding the new cart with the ark of God on it.</a:t>
            </a:r>
          </a:p>
        </p:txBody>
      </p:sp>
    </p:spTree>
    <p:extLst>
      <p:ext uri="{BB962C8B-B14F-4D97-AF65-F5344CB8AC3E}">
        <p14:creationId xmlns:p14="http://schemas.microsoft.com/office/powerpoint/2010/main" val="29122420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170099"/>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6:5) David and all Israel were energetically celebrating before the Lord, singing and playing various stringed instruments, tambourines, rattles, and cymbals. </a:t>
            </a:r>
          </a:p>
        </p:txBody>
      </p:sp>
    </p:spTree>
    <p:extLst>
      <p:ext uri="{BB962C8B-B14F-4D97-AF65-F5344CB8AC3E}">
        <p14:creationId xmlns:p14="http://schemas.microsoft.com/office/powerpoint/2010/main" val="2094125926"/>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293209"/>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6:6) When they came to the threshing floor of </a:t>
            </a:r>
            <a:r>
              <a:rPr lang="en-US" sz="4000" b="1" spc="-150" dirty="0" err="1">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Nakon</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4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Uzzah reached out</a:t>
            </a:r>
          </a:p>
          <a:p>
            <a:r>
              <a:rPr lang="en-US" sz="44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and took hold of the ark of God,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because the oxen stumbled.</a:t>
            </a:r>
          </a:p>
        </p:txBody>
      </p:sp>
    </p:spTree>
    <p:extLst>
      <p:ext uri="{BB962C8B-B14F-4D97-AF65-F5344CB8AC3E}">
        <p14:creationId xmlns:p14="http://schemas.microsoft.com/office/powerpoint/2010/main" val="31649495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170099"/>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6:7) The Lord’s anger burned against Uzzah because of his irreverent act.</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Therefore God struck him down, and he died there beside the ark of God.</a:t>
            </a:r>
          </a:p>
        </p:txBody>
      </p:sp>
    </p:spTree>
    <p:extLst>
      <p:ext uri="{BB962C8B-B14F-4D97-AF65-F5344CB8AC3E}">
        <p14:creationId xmlns:p14="http://schemas.microsoft.com/office/powerpoint/2010/main" val="38908733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785652"/>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6:8) Then David was angry because the Lord’s wrath had broken out against Uzzah.</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9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David was afraid of the Lord that day and said, “How can the ark of the Lord ever come to me?”</a:t>
            </a:r>
          </a:p>
        </p:txBody>
      </p:sp>
    </p:spTree>
    <p:extLst>
      <p:ext uri="{BB962C8B-B14F-4D97-AF65-F5344CB8AC3E}">
        <p14:creationId xmlns:p14="http://schemas.microsoft.com/office/powerpoint/2010/main" val="29105940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785652"/>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6:8) Then David was angry because the Lord’s wrath had broken out against Uzzah.</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9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David was afraid of the Lord that day and said, “How can the ark of the Lord ever come to me?”</a:t>
            </a:r>
          </a:p>
        </p:txBody>
      </p:sp>
      <p:sp>
        <p:nvSpPr>
          <p:cNvPr id="19" name="Rounded Rectangle 2">
            <a:extLst>
              <a:ext uri="{FF2B5EF4-FFF2-40B4-BE49-F238E27FC236}">
                <a16:creationId xmlns:a16="http://schemas.microsoft.com/office/drawing/2014/main" xmlns="" id="{298E1842-5E64-1237-1D73-10C2C4DC83E1}"/>
              </a:ext>
            </a:extLst>
          </p:cNvPr>
          <p:cNvSpPr/>
          <p:nvPr/>
        </p:nvSpPr>
        <p:spPr>
          <a:xfrm>
            <a:off x="4332514" y="270599"/>
            <a:ext cx="7783286" cy="631680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was God so severe?</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important is the Ark?</a:t>
            </a: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7728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left)">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wipe(left)">
                                      <p:cBhvr>
                                        <p:cTn id="2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785652"/>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6:8) Then David was angry because the Lord’s wrath had broken out against Uzzah.</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9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David was afraid of the Lord that day and said, “How can the ark of the Lord ever come to me?”</a:t>
            </a:r>
          </a:p>
        </p:txBody>
      </p:sp>
      <p:sp>
        <p:nvSpPr>
          <p:cNvPr id="19" name="Rounded Rectangle 2">
            <a:extLst>
              <a:ext uri="{FF2B5EF4-FFF2-40B4-BE49-F238E27FC236}">
                <a16:creationId xmlns:a16="http://schemas.microsoft.com/office/drawing/2014/main" xmlns="" id="{298E1842-5E64-1237-1D73-10C2C4DC83E1}"/>
              </a:ext>
            </a:extLst>
          </p:cNvPr>
          <p:cNvSpPr/>
          <p:nvPr/>
        </p:nvSpPr>
        <p:spPr>
          <a:xfrm>
            <a:off x="4332514" y="270599"/>
            <a:ext cx="7783286" cy="631680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was God so severe?</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important is the Ark?</a:t>
            </a: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endPar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0">
              <a:defRPr/>
            </a:pP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 name="Picture 2" descr="Number 17A - Wikipedia">
            <a:extLst>
              <a:ext uri="{FF2B5EF4-FFF2-40B4-BE49-F238E27FC236}">
                <a16:creationId xmlns:a16="http://schemas.microsoft.com/office/drawing/2014/main" xmlns="" id="{3137C3F5-54DA-C475-0D02-7F8FEF0AE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33739"/>
            <a:ext cx="6132393" cy="4695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0" descr="A black background with white text&#10;&#10;Description automatically generated">
            <a:extLst>
              <a:ext uri="{FF2B5EF4-FFF2-40B4-BE49-F238E27FC236}">
                <a16:creationId xmlns:a16="http://schemas.microsoft.com/office/drawing/2014/main" xmlns="" id="{9F4D9D6E-D57B-F57E-7CDB-9349C11666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7608" y="3984769"/>
            <a:ext cx="6065579" cy="939347"/>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xmlns="" id="{07381911-C2DE-AFC3-25CE-E4FDC467F2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1444" y="4876800"/>
            <a:ext cx="7677764" cy="2031730"/>
          </a:xfrm>
          <a:prstGeom prst="rect">
            <a:avLst/>
          </a:prstGeom>
        </p:spPr>
      </p:pic>
    </p:spTree>
    <p:extLst>
      <p:ext uri="{BB962C8B-B14F-4D97-AF65-F5344CB8AC3E}">
        <p14:creationId xmlns:p14="http://schemas.microsoft.com/office/powerpoint/2010/main" val="12681780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left)">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wipe(left)">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1938992"/>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5:1) All the tribes of Israel came to David at Hebron and said,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“We are your own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flesh and blood</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59942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4401205"/>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6:8) Then David was angry because the Lord’s wrath had broken out against Uzzah, and to this day that place is called Perez Uzzah.</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9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David was afraid of the Lord that day and said, “How can the ark of the Lord ever come to me?”</a:t>
            </a:r>
          </a:p>
        </p:txBody>
      </p:sp>
      <p:sp>
        <p:nvSpPr>
          <p:cNvPr id="2" name="Rounded Rectangle 2">
            <a:extLst>
              <a:ext uri="{FF2B5EF4-FFF2-40B4-BE49-F238E27FC236}">
                <a16:creationId xmlns:a16="http://schemas.microsoft.com/office/drawing/2014/main" xmlns="" id="{1836BB0E-23C2-8FDC-7585-C202B768943F}"/>
              </a:ext>
            </a:extLst>
          </p:cNvPr>
          <p:cNvSpPr/>
          <p:nvPr/>
        </p:nvSpPr>
        <p:spPr>
          <a:xfrm>
            <a:off x="4332514" y="270599"/>
            <a:ext cx="7783286" cy="631680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800" b="1" spc="-150"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was God so severe?</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important is the Ark?</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warned the priests that they would die for touching the Ark.</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Numbers 4:15</a:t>
            </a: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Levites were supposed to carry this with </a:t>
            </a:r>
            <a:r>
              <a:rPr lang="en-US" sz="40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poles</a:t>
            </a: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 a </a:t>
            </a:r>
            <a:r>
              <a:rPr lang="en-US" sz="40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new cart</a:t>
            </a: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457200" lvl="0">
              <a:defRPr/>
            </a:pPr>
            <a:r>
              <a:rPr lang="pt-BR"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Exodus 25:12-15; Numbers 4:6; 7:9</a:t>
            </a:r>
            <a:endPar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28600"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Ark didn’t fall!</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was “nearly upset” (2 Sam. 6:6 NASB).</a:t>
            </a:r>
          </a:p>
          <a:p>
            <a:pPr marL="457200"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ground isn’t sinful, but Uzzah’s hands are.</a:t>
            </a:r>
          </a:p>
        </p:txBody>
      </p:sp>
    </p:spTree>
    <p:extLst>
      <p:ext uri="{BB962C8B-B14F-4D97-AF65-F5344CB8AC3E}">
        <p14:creationId xmlns:p14="http://schemas.microsoft.com/office/powerpoint/2010/main" val="155415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left)">
                                      <p:cBhvr>
                                        <p:cTn id="11" dur="500"/>
                                        <p:tgtEl>
                                          <p:spTgt spid="2">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left)">
                                      <p:cBhvr>
                                        <p:cTn id="16" dur="500"/>
                                        <p:tgtEl>
                                          <p:spTgt spid="2">
                                            <p:txEl>
                                              <p:pRg st="4" end="4"/>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wipe(left)">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left)">
                                      <p:cBhvr>
                                        <p:cTn id="25" dur="500"/>
                                        <p:tgtEl>
                                          <p:spTgt spid="2">
                                            <p:txEl>
                                              <p:pRg st="6" end="6"/>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wipe(left)">
                                      <p:cBhvr>
                                        <p:cTn id="29" dur="500"/>
                                        <p:tgtEl>
                                          <p:spTgt spid="2">
                                            <p:txEl>
                                              <p:pRg st="7" end="7"/>
                                            </p:txEl>
                                          </p:spTgt>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wipe(left)">
                                      <p:cBhvr>
                                        <p:cTn id="3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5632311"/>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6:10) David was not willing to take the ark of the Lord to be with him in the City of David.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Instead, he took it to the house of Obed-Edom the Gittite.</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11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The ark of the Lord remained in the house of Obed-Edom the Gittite for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three months</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and the Lord blessed him and his entire household.</a:t>
            </a:r>
          </a:p>
        </p:txBody>
      </p:sp>
    </p:spTree>
    <p:extLst>
      <p:ext uri="{BB962C8B-B14F-4D97-AF65-F5344CB8AC3E}">
        <p14:creationId xmlns:p14="http://schemas.microsoft.com/office/powerpoint/2010/main" val="27457445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5016758"/>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6:12) Now King David was told, “The Lord has blessed the household of Obed-Edom and everything he has, because of the ark of God.”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So David went to bring up the ark of God from the house of Obed-Edom to the City of David with rejoicing.</a:t>
            </a:r>
          </a:p>
        </p:txBody>
      </p:sp>
    </p:spTree>
    <p:extLst>
      <p:ext uri="{BB962C8B-B14F-4D97-AF65-F5344CB8AC3E}">
        <p14:creationId xmlns:p14="http://schemas.microsoft.com/office/powerpoint/2010/main" val="4659789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6247864"/>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6:13) When those who were carrying the ark of the Lord had taken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six steps</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he sacrificed a bull and a fattened calf.</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14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Wearing a linen ephod,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David was dancing before the Lord with all his might.</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15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David and all Israel were bringing up the ark of the Lord with shouts and the sound of trumpets.</a:t>
            </a:r>
          </a:p>
        </p:txBody>
      </p:sp>
    </p:spTree>
    <p:extLst>
      <p:ext uri="{BB962C8B-B14F-4D97-AF65-F5344CB8AC3E}">
        <p14:creationId xmlns:p14="http://schemas.microsoft.com/office/powerpoint/2010/main" val="3012376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4401205"/>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6:16) As the ark of the Lord was entering the City of David,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Michal daughter of Saul watched from a window.</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And when she saw King David leaping and dancing before the Lord,</a:t>
            </a:r>
          </a:p>
          <a:p>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she despised him in her heart.</a:t>
            </a:r>
          </a:p>
        </p:txBody>
      </p:sp>
    </p:spTree>
    <p:extLst>
      <p:ext uri="{BB962C8B-B14F-4D97-AF65-F5344CB8AC3E}">
        <p14:creationId xmlns:p14="http://schemas.microsoft.com/office/powerpoint/2010/main" val="3147232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6247864"/>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6:17) They brought the ark of the Lord and set it in its place inside the tent that David had made for it, and David sacrificed burnt offerings and fellowship offerings before the Lord.</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18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After he had finished sacrificing the burnt offerings and fellowship offerings, he blessed the people in the name of the Lord Almighty.</a:t>
            </a:r>
          </a:p>
        </p:txBody>
      </p:sp>
    </p:spTree>
    <p:extLst>
      <p:ext uri="{BB962C8B-B14F-4D97-AF65-F5344CB8AC3E}">
        <p14:creationId xmlns:p14="http://schemas.microsoft.com/office/powerpoint/2010/main" val="37985053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785652"/>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6:19) Then he gave a loaf of bread, a cake of dates and a cake of raisins to each person in the whole crowd of Israelites, both men and women. And all the people went to their homes.</a:t>
            </a:r>
          </a:p>
        </p:txBody>
      </p:sp>
    </p:spTree>
    <p:extLst>
      <p:ext uri="{BB962C8B-B14F-4D97-AF65-F5344CB8AC3E}">
        <p14:creationId xmlns:p14="http://schemas.microsoft.com/office/powerpoint/2010/main" val="1693118224"/>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6247864"/>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6:20) David went home to pronounce a blessing on his own house.</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Michal, Saul’s daughter, came out to meet him.</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She said, “How the king of Israel has distinguished himself this day!</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He has exposed himself before the servant girls the way a vulgar fool might do!”</a:t>
            </a:r>
          </a:p>
        </p:txBody>
      </p:sp>
    </p:spTree>
    <p:extLst>
      <p:ext uri="{BB962C8B-B14F-4D97-AF65-F5344CB8AC3E}">
        <p14:creationId xmlns:p14="http://schemas.microsoft.com/office/powerpoint/2010/main" val="8503553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4616648"/>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6:21) David said to Michal,</a:t>
            </a:r>
          </a:p>
          <a:p>
            <a:r>
              <a:rPr lang="en-US" sz="54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“It was before the Lord.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God chose me rather than your father or anyone from his house when he appointed me ruler over the Lord’s people Israel—I will celebrate before the Lord.”</a:t>
            </a:r>
          </a:p>
        </p:txBody>
      </p:sp>
    </p:spTree>
    <p:extLst>
      <p:ext uri="{BB962C8B-B14F-4D97-AF65-F5344CB8AC3E}">
        <p14:creationId xmlns:p14="http://schemas.microsoft.com/office/powerpoint/2010/main" val="6096032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170099"/>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6:22) “I will become even more undignified than this, and I will be humiliated in my own eyes. But by these slave girls you spoke of, I will be held in honor.”</a:t>
            </a:r>
          </a:p>
        </p:txBody>
      </p:sp>
    </p:spTree>
    <p:extLst>
      <p:ext uri="{BB962C8B-B14F-4D97-AF65-F5344CB8AC3E}">
        <p14:creationId xmlns:p14="http://schemas.microsoft.com/office/powerpoint/2010/main" val="87268739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4401205"/>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5:2) “In the past, while Saul was king over us,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you were the one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who led Israel on their military campaigns.</a:t>
            </a:r>
            <a:endParaRPr lang="en-US" sz="24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And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the Lord said to you</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‘You will shepherd my people Israel, and you will become their ruler.’”</a:t>
            </a:r>
          </a:p>
        </p:txBody>
      </p:sp>
    </p:spTree>
    <p:extLst>
      <p:ext uri="{BB962C8B-B14F-4D97-AF65-F5344CB8AC3E}">
        <p14:creationId xmlns:p14="http://schemas.microsoft.com/office/powerpoint/2010/main" val="325895291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1938992"/>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6:23) And Michal daughter of Saul had no children to the day of her death.</a:t>
            </a:r>
          </a:p>
        </p:txBody>
      </p:sp>
    </p:spTree>
    <p:extLst>
      <p:ext uri="{BB962C8B-B14F-4D97-AF65-F5344CB8AC3E}">
        <p14:creationId xmlns:p14="http://schemas.microsoft.com/office/powerpoint/2010/main" val="1934280359"/>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58820E-F10C-5548-D6E5-B51A578C08A4}"/>
              </a:ext>
            </a:extLst>
          </p:cNvPr>
          <p:cNvSpPr txBox="1"/>
          <p:nvPr/>
        </p:nvSpPr>
        <p:spPr>
          <a:xfrm>
            <a:off x="72934" y="83999"/>
            <a:ext cx="7851866" cy="3231654"/>
          </a:xfrm>
          <a:prstGeom prst="rect">
            <a:avLst/>
          </a:prstGeom>
          <a:noFill/>
        </p:spPr>
        <p:txBody>
          <a:bodyPr wrap="square" rtlCol="0">
            <a:spAutoFit/>
          </a:bodyPr>
          <a:lstStyle/>
          <a:p>
            <a:r>
              <a:rPr lang="en-US" sz="54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rPr>
              <a:t>What do we learn about loving God with our heart?</a:t>
            </a:r>
          </a:p>
          <a:p>
            <a:pPr marL="231775"/>
            <a:r>
              <a:rPr lang="en-US" sz="4800" b="1" spc="-150" dirty="0">
                <a:effectLst>
                  <a:outerShdw blurRad="38100" dist="38100" dir="2700000" algn="tl">
                    <a:srgbClr val="000000">
                      <a:alpha val="43137"/>
                    </a:srgbClr>
                  </a:outerShdw>
                </a:effectLst>
                <a:latin typeface="Times New Roman" pitchFamily="18" charset="0"/>
                <a:cs typeface="Times New Roman" pitchFamily="18" charset="0"/>
              </a:rPr>
              <a:t>Was it strange for David to show emotion for God?</a:t>
            </a:r>
          </a:p>
        </p:txBody>
      </p:sp>
    </p:spTree>
    <p:extLst>
      <p:ext uri="{BB962C8B-B14F-4D97-AF65-F5344CB8AC3E}">
        <p14:creationId xmlns:p14="http://schemas.microsoft.com/office/powerpoint/2010/main" val="142604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58820E-F10C-5548-D6E5-B51A578C08A4}"/>
              </a:ext>
            </a:extLst>
          </p:cNvPr>
          <p:cNvSpPr txBox="1"/>
          <p:nvPr/>
        </p:nvSpPr>
        <p:spPr>
          <a:xfrm>
            <a:off x="72934" y="83999"/>
            <a:ext cx="7851866" cy="3231654"/>
          </a:xfrm>
          <a:prstGeom prst="rect">
            <a:avLst/>
          </a:prstGeom>
          <a:noFill/>
        </p:spPr>
        <p:txBody>
          <a:bodyPr wrap="square" rtlCol="0">
            <a:spAutoFit/>
          </a:bodyPr>
          <a:lstStyle/>
          <a:p>
            <a:r>
              <a:rPr lang="en-US" sz="5400" b="1" spc="-150" dirty="0">
                <a:solidFill>
                  <a:schemeClr val="tx2">
                    <a:lumMod val="90000"/>
                  </a:schemeClr>
                </a:solidFill>
                <a:effectLst>
                  <a:outerShdw blurRad="38100" dist="38100" dir="2700000" algn="tl">
                    <a:srgbClr val="000000">
                      <a:alpha val="43137"/>
                    </a:srgbClr>
                  </a:outerShdw>
                </a:effectLst>
                <a:latin typeface="Times New Roman" pitchFamily="18" charset="0"/>
                <a:cs typeface="Times New Roman" pitchFamily="18" charset="0"/>
              </a:rPr>
              <a:t>What do we learn about loving God with our heart?</a:t>
            </a:r>
          </a:p>
          <a:p>
            <a:pPr marL="231775"/>
            <a:r>
              <a:rPr lang="en-US" sz="4800" b="1" spc="-150" dirty="0">
                <a:effectLst>
                  <a:outerShdw blurRad="38100" dist="38100" dir="2700000" algn="tl">
                    <a:srgbClr val="000000">
                      <a:alpha val="43137"/>
                    </a:srgbClr>
                  </a:outerShdw>
                </a:effectLst>
                <a:latin typeface="Times New Roman" pitchFamily="18" charset="0"/>
                <a:cs typeface="Times New Roman" pitchFamily="18" charset="0"/>
              </a:rPr>
              <a:t>Was it strange for David to show emotion for God?</a:t>
            </a:r>
          </a:p>
        </p:txBody>
      </p:sp>
      <p:sp>
        <p:nvSpPr>
          <p:cNvPr id="3" name="Rounded Rectangle 2">
            <a:extLst>
              <a:ext uri="{FF2B5EF4-FFF2-40B4-BE49-F238E27FC236}">
                <a16:creationId xmlns:a16="http://schemas.microsoft.com/office/drawing/2014/main" xmlns="" id="{B9309CC1-5C17-F037-78A3-B19626BCCE4C}"/>
              </a:ext>
            </a:extLst>
          </p:cNvPr>
          <p:cNvSpPr/>
          <p:nvPr/>
        </p:nvSpPr>
        <p:spPr>
          <a:xfrm>
            <a:off x="2590800" y="2514600"/>
            <a:ext cx="9372600" cy="42672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David certainly had a rich emotional life.</a:t>
            </a:r>
          </a:p>
          <a:p>
            <a:pPr marL="231775"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Anger (2 Sam. 6:8), fear (2 Sam. 6:8), joy (2 Sam. 6:5), dancing (2 Sam. 6:14), leaping (2 Sam. 6:16), shouting (2 Sam. 6:15).</a:t>
            </a:r>
          </a:p>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are strange if we </a:t>
            </a:r>
            <a:r>
              <a:rPr lang="en-US" sz="40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don’t</a:t>
            </a: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express emotion.</a:t>
            </a:r>
          </a:p>
          <a:p>
            <a:pPr marL="231775" lvl="0">
              <a:defRPr/>
            </a:pPr>
            <a:r>
              <a:rPr lang="pt-BR"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Athletes cheer or weep over victories or defeats.</a:t>
            </a:r>
          </a:p>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commands us to express emotion.</a:t>
            </a:r>
          </a:p>
          <a:p>
            <a:pPr marL="231775"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Romans 12:15; Ephesians 4:32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Can we get weird with expressing emotion?</a:t>
            </a:r>
          </a:p>
        </p:txBody>
      </p:sp>
    </p:spTree>
    <p:extLst>
      <p:ext uri="{BB962C8B-B14F-4D97-AF65-F5344CB8AC3E}">
        <p14:creationId xmlns:p14="http://schemas.microsoft.com/office/powerpoint/2010/main" val="146287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left)">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left)">
                                      <p:cBhvr>
                                        <p:cTn id="38" dur="500"/>
                                        <p:tgtEl>
                                          <p:spTgt spid="3">
                                            <p:txEl>
                                              <p:pRg st="4" end="4"/>
                                            </p:txEl>
                                          </p:spTgt>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left)">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58820E-F10C-5548-D6E5-B51A578C08A4}"/>
              </a:ext>
            </a:extLst>
          </p:cNvPr>
          <p:cNvSpPr txBox="1"/>
          <p:nvPr/>
        </p:nvSpPr>
        <p:spPr>
          <a:xfrm>
            <a:off x="72934" y="83999"/>
            <a:ext cx="7851866"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EEECE1">
                    <a:lumMod val="9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 do we learn about loving God with our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D7C65"/>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Was it strange for David to show emotion for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 was the source of David’s passion for God?</a:t>
            </a:r>
          </a:p>
        </p:txBody>
      </p:sp>
    </p:spTree>
    <p:extLst>
      <p:ext uri="{BB962C8B-B14F-4D97-AF65-F5344CB8AC3E}">
        <p14:creationId xmlns:p14="http://schemas.microsoft.com/office/powerpoint/2010/main" val="28702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58820E-F10C-5548-D6E5-B51A578C08A4}"/>
              </a:ext>
            </a:extLst>
          </p:cNvPr>
          <p:cNvSpPr txBox="1"/>
          <p:nvPr/>
        </p:nvSpPr>
        <p:spPr>
          <a:xfrm>
            <a:off x="72934" y="83999"/>
            <a:ext cx="7851866"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EEECE1">
                    <a:lumMod val="9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 do we learn about loving God with our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D7C65"/>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Was it strange for David to show emotion for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 was the source of David’s passion for God?</a:t>
            </a:r>
          </a:p>
        </p:txBody>
      </p:sp>
      <p:sp>
        <p:nvSpPr>
          <p:cNvPr id="3" name="Rounded Rectangle 2">
            <a:extLst>
              <a:ext uri="{FF2B5EF4-FFF2-40B4-BE49-F238E27FC236}">
                <a16:creationId xmlns:a16="http://schemas.microsoft.com/office/drawing/2014/main" xmlns="" id="{35943C6F-5FBB-2816-B82C-6EDE7DE00C2B}"/>
              </a:ext>
            </a:extLst>
          </p:cNvPr>
          <p:cNvSpPr/>
          <p:nvPr/>
        </p:nvSpPr>
        <p:spPr>
          <a:xfrm>
            <a:off x="3285744" y="76200"/>
            <a:ext cx="8833322" cy="56388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Watched God’s promises being fulfilled.</a:t>
            </a:r>
          </a:p>
          <a:p>
            <a:pPr marL="231775"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anointed David king over Israel” (2 Sam. 5:3).</a:t>
            </a:r>
          </a:p>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Experienced God from following him.</a:t>
            </a:r>
          </a:p>
          <a:p>
            <a:pPr marL="231775"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LORD God Almighty was with him” (2 Sam. 5:10).</a:t>
            </a:r>
          </a:p>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Desired God to lead his life.</a:t>
            </a:r>
          </a:p>
          <a:p>
            <a:pPr marL="231775"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“David </a:t>
            </a:r>
            <a:r>
              <a:rPr lang="en-US" sz="24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inquired</a:t>
            </a: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the LORD” (2 Sam. 5:19,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Enjoyed being with God’s people.</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2400" b="1" i="1"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Thirty thousand</a:t>
            </a: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in all” (2 Sam. 6:1).</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“David and </a:t>
            </a:r>
            <a:r>
              <a:rPr kumimoji="0" lang="en-US" sz="2400" b="1" i="1"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all Israel</a:t>
            </a: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were celebrating” (2 Sam. 6:5).</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“David and the </a:t>
            </a:r>
            <a:r>
              <a:rPr kumimoji="0" lang="en-US" sz="2400" b="1" i="1"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entire house of Israel</a:t>
            </a: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brought up the ark with shouts and the sound of trumpets” (2 Sam. 6:15).</a:t>
            </a:r>
          </a:p>
        </p:txBody>
      </p:sp>
    </p:spTree>
    <p:extLst>
      <p:ext uri="{BB962C8B-B14F-4D97-AF65-F5344CB8AC3E}">
        <p14:creationId xmlns:p14="http://schemas.microsoft.com/office/powerpoint/2010/main" val="133632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wipe(left)">
                                      <p:cBhvr>
                                        <p:cTn id="46" dur="500"/>
                                        <p:tgtEl>
                                          <p:spTgt spid="3">
                                            <p:txEl>
                                              <p:pRg st="7" end="7"/>
                                            </p:txEl>
                                          </p:spTgt>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left)">
                                      <p:cBhvr>
                                        <p:cTn id="50" dur="500"/>
                                        <p:tgtEl>
                                          <p:spTgt spid="3">
                                            <p:txEl>
                                              <p:pRg st="8" end="8"/>
                                            </p:txEl>
                                          </p:spTgt>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wipe(left)">
                                      <p:cBhvr>
                                        <p:cTn id="5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058820E-F10C-5548-D6E5-B51A578C08A4}"/>
              </a:ext>
            </a:extLst>
          </p:cNvPr>
          <p:cNvSpPr txBox="1"/>
          <p:nvPr/>
        </p:nvSpPr>
        <p:spPr>
          <a:xfrm>
            <a:off x="72934" y="83999"/>
            <a:ext cx="7851866"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EEECE1">
                    <a:lumMod val="9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 do we learn about loving God with our heart?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D7C65"/>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Was it strange for David to show emotion for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D7C65"/>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 was the source of David’s passion for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What can we learn from the example of Michal?</a:t>
            </a:r>
          </a:p>
        </p:txBody>
      </p:sp>
      <p:sp>
        <p:nvSpPr>
          <p:cNvPr id="3" name="Rounded Rectangle 2">
            <a:extLst>
              <a:ext uri="{FF2B5EF4-FFF2-40B4-BE49-F238E27FC236}">
                <a16:creationId xmlns:a16="http://schemas.microsoft.com/office/drawing/2014/main" xmlns="" id="{91E4CA60-F5E1-BBBC-CFCF-526D72803CEB}"/>
              </a:ext>
            </a:extLst>
          </p:cNvPr>
          <p:cNvSpPr/>
          <p:nvPr/>
        </p:nvSpPr>
        <p:spPr>
          <a:xfrm>
            <a:off x="3989723" y="722376"/>
            <a:ext cx="7519416" cy="39624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Aloof and standing at a distance.</a:t>
            </a:r>
          </a:p>
          <a:p>
            <a:pPr marL="231775"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“Michal watched </a:t>
            </a:r>
            <a:r>
              <a:rPr lang="en-US" sz="2400" b="1" i="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 a window</a:t>
            </a: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Sam. 6:16).</a:t>
            </a:r>
          </a:p>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Her problem started in her heart.</a:t>
            </a:r>
          </a:p>
          <a:p>
            <a:pPr marL="231775"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 despised him in her heart” (2 Sam. 6:16).</a:t>
            </a:r>
          </a:p>
          <a:p>
            <a:pPr lvl="0">
              <a:defRPr/>
            </a:pPr>
            <a:r>
              <a:rPr lang="en-US" sz="40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Developed a twisted and perverted narrative about David’s joy.</a:t>
            </a:r>
          </a:p>
          <a:p>
            <a:pPr marL="231775" lvl="0">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David was wearing an ephod (2 Sam. 6:14)!</a:t>
            </a:r>
          </a:p>
        </p:txBody>
      </p:sp>
    </p:spTree>
    <p:extLst>
      <p:ext uri="{BB962C8B-B14F-4D97-AF65-F5344CB8AC3E}">
        <p14:creationId xmlns:p14="http://schemas.microsoft.com/office/powerpoint/2010/main" val="163156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4936" y="1474887"/>
            <a:ext cx="11894664" cy="4893647"/>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7200" b="1" i="0" u="none" strike="noStrike" kern="0" cap="none" spc="-30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What do you want to be?</a:t>
            </a:r>
          </a:p>
          <a:p>
            <a:pPr marL="857250" marR="0" lvl="0" indent="-8572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6000" b="1" kern="0" spc="-300" dirty="0">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Aloof, dry, sarcastic, cynical, and judgmental </a:t>
            </a:r>
            <a:r>
              <a:rPr lang="en-US" sz="6000" b="1" kern="0" spc="-300">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others and God?</a:t>
            </a:r>
            <a:endParaRPr lang="en-US" sz="6000" b="1" kern="0" spc="-300" dirty="0">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857250" marR="0" lvl="0" indent="-8572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6000" b="1" kern="0" spc="-300" dirty="0">
                <a:solidFill>
                  <a:srgbClr val="C0504D">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Growing in happiness, gratitude, and the anticipation of God’s goodness?</a:t>
            </a:r>
          </a:p>
        </p:txBody>
      </p:sp>
    </p:spTree>
    <p:extLst>
      <p:ext uri="{BB962C8B-B14F-4D97-AF65-F5344CB8AC3E}">
        <p14:creationId xmlns:p14="http://schemas.microsoft.com/office/powerpoint/2010/main" val="6568077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black and white text&#10;&#10;Description automatically generated">
            <a:extLst>
              <a:ext uri="{FF2B5EF4-FFF2-40B4-BE49-F238E27FC236}">
                <a16:creationId xmlns:a16="http://schemas.microsoft.com/office/drawing/2014/main" xmlns="" id="{C88005B4-7859-8879-E470-1DD988109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99884"/>
            <a:ext cx="6248400" cy="6058231"/>
          </a:xfrm>
          <a:prstGeom prst="rect">
            <a:avLst/>
          </a:prstGeom>
        </p:spPr>
      </p:pic>
    </p:spTree>
    <p:extLst>
      <p:ext uri="{BB962C8B-B14F-4D97-AF65-F5344CB8AC3E}">
        <p14:creationId xmlns:p14="http://schemas.microsoft.com/office/powerpoint/2010/main" val="32007572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3785652"/>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5:3) When all the elders of Israel had come to King David at Hebron, the king made a covenant with them at Hebron before the Lord,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and they anointed David king over Israel.</a:t>
            </a:r>
          </a:p>
        </p:txBody>
      </p:sp>
      <p:sp>
        <p:nvSpPr>
          <p:cNvPr id="2" name="Rounded Rectangle 2">
            <a:extLst>
              <a:ext uri="{FF2B5EF4-FFF2-40B4-BE49-F238E27FC236}">
                <a16:creationId xmlns:a16="http://schemas.microsoft.com/office/drawing/2014/main" xmlns="" id="{C6BD7D82-A38B-7C2F-2008-328BC1CBD898}"/>
              </a:ext>
            </a:extLst>
          </p:cNvPr>
          <p:cNvSpPr/>
          <p:nvPr/>
        </p:nvSpPr>
        <p:spPr>
          <a:xfrm>
            <a:off x="2895600" y="3869651"/>
            <a:ext cx="6945086" cy="25908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David spent half of his life as the </a:t>
            </a:r>
            <a:r>
              <a:rPr lang="en-US" sz="44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chosen</a:t>
            </a: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king before he was </a:t>
            </a:r>
            <a:r>
              <a:rPr lang="en-US" sz="4400" b="1" i="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recognized</a:t>
            </a: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as the king.</a:t>
            </a: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Samuel 16:14</a:t>
            </a:r>
          </a:p>
        </p:txBody>
      </p:sp>
    </p:spTree>
    <p:extLst>
      <p:ext uri="{BB962C8B-B14F-4D97-AF65-F5344CB8AC3E}">
        <p14:creationId xmlns:p14="http://schemas.microsoft.com/office/powerpoint/2010/main" val="26546506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4401205"/>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5:4) David was thirty years old when he became king, and he reigned forty years.</a:t>
            </a:r>
          </a:p>
          <a:p>
            <a:r>
              <a:rPr lang="en-US" sz="4000" b="1" spc="-150" baseline="3000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5 </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In Hebron he reigned over Judah seven years and six months, and in Jerusalem he reigned over all Israel and Judah thirty-three years.</a:t>
            </a:r>
          </a:p>
        </p:txBody>
      </p:sp>
    </p:spTree>
    <p:extLst>
      <p:ext uri="{BB962C8B-B14F-4D97-AF65-F5344CB8AC3E}">
        <p14:creationId xmlns:p14="http://schemas.microsoft.com/office/powerpoint/2010/main" val="8843951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783286" cy="5016758"/>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5:6) King David and his men marched to Jerusalem to attack the Jebusites, who lived there.</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The Jebusites said to David,</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“You will not get in here. Even the blind and the lame can ward you off.”</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They thought, “David cannot get in here.”</a:t>
            </a:r>
          </a:p>
        </p:txBody>
      </p:sp>
      <p:sp>
        <p:nvSpPr>
          <p:cNvPr id="2" name="Rounded Rectangle 2">
            <a:extLst>
              <a:ext uri="{FF2B5EF4-FFF2-40B4-BE49-F238E27FC236}">
                <a16:creationId xmlns:a16="http://schemas.microsoft.com/office/drawing/2014/main" xmlns="" id="{069EAA16-CC8F-3592-2A4C-C7C3A8EE73F6}"/>
              </a:ext>
            </a:extLst>
          </p:cNvPr>
          <p:cNvSpPr/>
          <p:nvPr/>
        </p:nvSpPr>
        <p:spPr>
          <a:xfrm>
            <a:off x="6240780" y="4648200"/>
            <a:ext cx="5878286" cy="19812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spc="-15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Previous generations couldn’t take Jerusalem.</a:t>
            </a:r>
          </a:p>
          <a:p>
            <a:pPr lvl="0" algn="ctr">
              <a:defRPr/>
            </a:pPr>
            <a:r>
              <a:rPr lang="en-US" sz="2400" b="1" dirty="0">
                <a:solidFill>
                  <a:schemeClr val="accent2">
                    <a:lumMod val="40000"/>
                    <a:lumOff val="6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Joshua 15:63; Judges 1:8, 21</a:t>
            </a:r>
          </a:p>
        </p:txBody>
      </p:sp>
    </p:spTree>
    <p:extLst>
      <p:ext uri="{BB962C8B-B14F-4D97-AF65-F5344CB8AC3E}">
        <p14:creationId xmlns:p14="http://schemas.microsoft.com/office/powerpoint/2010/main" val="7406791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3904BC8-B3B8-4DDA-AC34-A7847443B253}"/>
              </a:ext>
            </a:extLst>
          </p:cNvPr>
          <p:cNvSpPr txBox="1"/>
          <p:nvPr/>
        </p:nvSpPr>
        <p:spPr>
          <a:xfrm>
            <a:off x="72934" y="83999"/>
            <a:ext cx="7470866" cy="4401205"/>
          </a:xfrm>
          <a:prstGeom prst="rect">
            <a:avLst/>
          </a:prstGeom>
          <a:noFill/>
        </p:spPr>
        <p:txBody>
          <a:bodyPr wrap="square" rtlCol="0">
            <a:spAutoFit/>
          </a:bodyPr>
          <a:lstStyle/>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(2 Sam. 5:8) On the day of the attack, David said to his troops,</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“I hate those ‘lame’ and ‘blind’ Jebusites.</a:t>
            </a:r>
          </a:p>
          <a:p>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Whoever attacks them should strike by going into the city through the </a:t>
            </a:r>
            <a:r>
              <a:rPr lang="en-US" sz="4000" b="1" u="sng"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water tunnel</a:t>
            </a:r>
            <a:r>
              <a:rPr lang="en-US" sz="4000" b="1" spc="-150"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33694167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265353"/>
      </p:ext>
    </p:extLst>
  </p:cSld>
  <p:clrMapOvr>
    <a:masterClrMapping/>
  </p:clrMapOvr>
  <p:transition spd="slow">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DwellDar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welldark16x9.potx" id="{77470787-3BA3-4BA9-93AB-3419747B99F4}" vid="{A57E8D5C-484E-4496-B0FE-81ED5C54449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2016</Words>
  <Application>Microsoft Office PowerPoint</Application>
  <PresentationFormat>Widescreen</PresentationFormat>
  <Paragraphs>194</Paragraphs>
  <Slides>47</Slides>
  <Notes>47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47</vt:i4>
      </vt:variant>
    </vt:vector>
  </HeadingPairs>
  <TitlesOfParts>
    <vt:vector size="57" baseType="lpstr">
      <vt:lpstr>Arial</vt:lpstr>
      <vt:lpstr>Calibri</vt:lpstr>
      <vt:lpstr>Calibri Light</vt:lpstr>
      <vt:lpstr>Lao UI</vt:lpstr>
      <vt:lpstr>Times New Roman</vt:lpstr>
      <vt:lpstr>Wingdings</vt:lpstr>
      <vt:lpstr>Office Theme</vt:lpstr>
      <vt:lpstr>DwellDark</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2023-11-02T14:38:28Z</dcterms:created>
  <dcterms:modified xsi:type="dcterms:W3CDTF">2023-11-02T14:38:44Z</dcterms:modified>
</cp:coreProperties>
</file>