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846" r:id="rId1"/>
  </p:sldMasterIdLst>
  <p:notesMasterIdLst>
    <p:notesMasterId r:id="rId62"/>
  </p:notesMasterIdLst>
  <p:sldIdLst>
    <p:sldId id="256" r:id="rId2"/>
    <p:sldId id="305" r:id="rId3"/>
    <p:sldId id="306" r:id="rId4"/>
    <p:sldId id="339" r:id="rId5"/>
    <p:sldId id="374" r:id="rId6"/>
    <p:sldId id="375" r:id="rId7"/>
    <p:sldId id="376" r:id="rId8"/>
    <p:sldId id="340" r:id="rId9"/>
    <p:sldId id="335" r:id="rId10"/>
    <p:sldId id="341" r:id="rId11"/>
    <p:sldId id="342" r:id="rId12"/>
    <p:sldId id="345" r:id="rId13"/>
    <p:sldId id="346" r:id="rId14"/>
    <p:sldId id="347" r:id="rId15"/>
    <p:sldId id="379" r:id="rId16"/>
    <p:sldId id="393" r:id="rId17"/>
    <p:sldId id="348" r:id="rId18"/>
    <p:sldId id="394" r:id="rId19"/>
    <p:sldId id="349" r:id="rId20"/>
    <p:sldId id="350" r:id="rId21"/>
    <p:sldId id="381" r:id="rId22"/>
    <p:sldId id="380" r:id="rId23"/>
    <p:sldId id="383" r:id="rId24"/>
    <p:sldId id="382" r:id="rId25"/>
    <p:sldId id="351" r:id="rId26"/>
    <p:sldId id="352" r:id="rId27"/>
    <p:sldId id="336" r:id="rId28"/>
    <p:sldId id="353" r:id="rId29"/>
    <p:sldId id="354" r:id="rId30"/>
    <p:sldId id="355" r:id="rId31"/>
    <p:sldId id="337" r:id="rId32"/>
    <p:sldId id="357" r:id="rId33"/>
    <p:sldId id="338" r:id="rId34"/>
    <p:sldId id="366" r:id="rId35"/>
    <p:sldId id="367" r:id="rId36"/>
    <p:sldId id="361" r:id="rId37"/>
    <p:sldId id="378" r:id="rId38"/>
    <p:sldId id="377" r:id="rId39"/>
    <p:sldId id="363" r:id="rId40"/>
    <p:sldId id="395" r:id="rId41"/>
    <p:sldId id="362" r:id="rId42"/>
    <p:sldId id="368" r:id="rId43"/>
    <p:sldId id="369" r:id="rId44"/>
    <p:sldId id="371" r:id="rId45"/>
    <p:sldId id="372" r:id="rId46"/>
    <p:sldId id="396" r:id="rId47"/>
    <p:sldId id="385" r:id="rId48"/>
    <p:sldId id="386" r:id="rId49"/>
    <p:sldId id="387" r:id="rId50"/>
    <p:sldId id="384" r:id="rId51"/>
    <p:sldId id="389" r:id="rId52"/>
    <p:sldId id="388" r:id="rId53"/>
    <p:sldId id="364" r:id="rId54"/>
    <p:sldId id="398" r:id="rId55"/>
    <p:sldId id="397" r:id="rId56"/>
    <p:sldId id="390" r:id="rId57"/>
    <p:sldId id="391" r:id="rId58"/>
    <p:sldId id="392" r:id="rId59"/>
    <p:sldId id="365" r:id="rId60"/>
    <p:sldId id="323" r:id="rId6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A9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050"/>
    <p:restoredTop sz="94611"/>
  </p:normalViewPr>
  <p:slideViewPr>
    <p:cSldViewPr snapToGrid="0" snapToObjects="1">
      <p:cViewPr varScale="1">
        <p:scale>
          <a:sx n="66" d="100"/>
          <a:sy n="66" d="100"/>
        </p:scale>
        <p:origin x="56"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3B1D16-A230-2D40-BB6C-F56844D93952}" type="datetimeFigureOut">
              <a:rPr lang="en-US" smtClean="0"/>
              <a:t>4/15/2025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350BB1-40B6-864A-B413-155797918403}" type="slidenum">
              <a:rPr lang="en-US" smtClean="0"/>
              <a:t>‹#›</a:t>
            </a:fld>
            <a:endParaRPr lang="en-US"/>
          </a:p>
        </p:txBody>
      </p:sp>
    </p:spTree>
    <p:extLst>
      <p:ext uri="{BB962C8B-B14F-4D97-AF65-F5344CB8AC3E}">
        <p14:creationId xmlns:p14="http://schemas.microsoft.com/office/powerpoint/2010/main" val="4032447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350BB1-40B6-864A-B413-155797918403}" type="slidenum">
              <a:rPr lang="en-US" smtClean="0"/>
              <a:t>8</a:t>
            </a:fld>
            <a:endParaRPr lang="en-US"/>
          </a:p>
        </p:txBody>
      </p:sp>
    </p:spTree>
    <p:extLst>
      <p:ext uri="{BB962C8B-B14F-4D97-AF65-F5344CB8AC3E}">
        <p14:creationId xmlns:p14="http://schemas.microsoft.com/office/powerpoint/2010/main" val="1597011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350BB1-40B6-864A-B413-155797918403}" type="slidenum">
              <a:rPr lang="en-US" smtClean="0"/>
              <a:t>44</a:t>
            </a:fld>
            <a:endParaRPr lang="en-US"/>
          </a:p>
        </p:txBody>
      </p:sp>
    </p:spTree>
    <p:extLst>
      <p:ext uri="{BB962C8B-B14F-4D97-AF65-F5344CB8AC3E}">
        <p14:creationId xmlns:p14="http://schemas.microsoft.com/office/powerpoint/2010/main" val="1009098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3F1790-6870-9B41-93A3-0D345FC0AF8D}"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1624525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F1790-6870-9B41-93A3-0D345FC0AF8D}"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2964522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F1790-6870-9B41-93A3-0D345FC0AF8D}"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72013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F1790-6870-9B41-93A3-0D345FC0AF8D}"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34675167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F1790-6870-9B41-93A3-0D345FC0AF8D}"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48415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F1790-6870-9B41-93A3-0D345FC0AF8D}"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24244229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F1790-6870-9B41-93A3-0D345FC0AF8D}"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39627986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F1790-6870-9B41-93A3-0D345FC0AF8D}"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4087300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F1790-6870-9B41-93A3-0D345FC0AF8D}"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2235506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F1790-6870-9B41-93A3-0D345FC0AF8D}"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3246992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3F1790-6870-9B41-93A3-0D345FC0AF8D}"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3454693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3F1790-6870-9B41-93A3-0D345FC0AF8D}" type="datetimeFigureOut">
              <a:rPr lang="en-US" smtClean="0"/>
              <a:t>4/15/2025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2878345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3F1790-6870-9B41-93A3-0D345FC0AF8D}" type="datetimeFigureOut">
              <a:rPr lang="en-US" smtClean="0"/>
              <a:t>4/15/2025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145409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3F1790-6870-9B41-93A3-0D345FC0AF8D}" type="datetimeFigureOut">
              <a:rPr lang="en-US" smtClean="0"/>
              <a:t>4/15/2025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2296436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3F1790-6870-9B41-93A3-0D345FC0AF8D}"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1004834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3F1790-6870-9B41-93A3-0D345FC0AF8D}"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609459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3F1790-6870-9B41-93A3-0D345FC0AF8D}" type="datetimeFigureOut">
              <a:rPr lang="en-US" smtClean="0"/>
              <a:t>4/15/2025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6546707-48EC-6047-A78B-E4F0AB96A320}" type="slidenum">
              <a:rPr lang="en-US" smtClean="0"/>
              <a:t>‹#›</a:t>
            </a:fld>
            <a:endParaRPr lang="en-US"/>
          </a:p>
        </p:txBody>
      </p:sp>
    </p:spTree>
    <p:extLst>
      <p:ext uri="{BB962C8B-B14F-4D97-AF65-F5344CB8AC3E}">
        <p14:creationId xmlns:p14="http://schemas.microsoft.com/office/powerpoint/2010/main" val="581857016"/>
      </p:ext>
    </p:extLst>
  </p:cSld>
  <p:clrMap bg1="dk1" tx1="lt1" bg2="dk2" tx2="lt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 id="2147483859" r:id="rId13"/>
    <p:sldLayoutId id="2147483860" r:id="rId14"/>
    <p:sldLayoutId id="2147483861" r:id="rId15"/>
    <p:sldLayoutId id="214748386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B0B27-58C7-8D46-A9E2-70597816AB53}"/>
              </a:ext>
            </a:extLst>
          </p:cNvPr>
          <p:cNvSpPr>
            <a:spLocks noGrp="1"/>
          </p:cNvSpPr>
          <p:nvPr>
            <p:ph type="ctrTitle"/>
          </p:nvPr>
        </p:nvSpPr>
        <p:spPr>
          <a:xfrm>
            <a:off x="152400" y="1690359"/>
            <a:ext cx="10387193" cy="2967621"/>
          </a:xfrm>
        </p:spPr>
        <p:txBody>
          <a:bodyPr/>
          <a:lstStyle/>
          <a:p>
            <a:pPr algn="ctr"/>
            <a:r>
              <a:rPr lang="en-US" sz="8500" b="1" dirty="0">
                <a:solidFill>
                  <a:schemeClr val="tx1"/>
                </a:solidFill>
              </a:rPr>
              <a:t>Living the Rich Life</a:t>
            </a:r>
            <a:br>
              <a:rPr lang="en-US" sz="6500" dirty="0">
                <a:solidFill>
                  <a:schemeClr val="tx1"/>
                </a:solidFill>
              </a:rPr>
            </a:br>
            <a:r>
              <a:rPr lang="en-US" sz="4500" i="1" dirty="0">
                <a:solidFill>
                  <a:schemeClr val="tx1"/>
                </a:solidFill>
              </a:rPr>
              <a:t>1 Timothy 6:6-19</a:t>
            </a:r>
          </a:p>
        </p:txBody>
      </p:sp>
      <p:sp>
        <p:nvSpPr>
          <p:cNvPr id="4" name="Rectangle 2">
            <a:extLst>
              <a:ext uri="{FF2B5EF4-FFF2-40B4-BE49-F238E27FC236}">
                <a16:creationId xmlns:a16="http://schemas.microsoft.com/office/drawing/2014/main" id="{B7C28980-EFA9-C10E-130C-CD3A0AE4CCB0}"/>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4">
            <a:extLst>
              <a:ext uri="{FF2B5EF4-FFF2-40B4-BE49-F238E27FC236}">
                <a16:creationId xmlns:a16="http://schemas.microsoft.com/office/drawing/2014/main" id="{529D94AB-D106-1563-F94E-C3603030923D}"/>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6">
            <a:extLst>
              <a:ext uri="{FF2B5EF4-FFF2-40B4-BE49-F238E27FC236}">
                <a16:creationId xmlns:a16="http://schemas.microsoft.com/office/drawing/2014/main" id="{91D50C43-9CC6-5FD1-AE30-8A33519A2C15}"/>
              </a:ext>
            </a:extLst>
          </p:cNvPr>
          <p:cNvSpPr>
            <a:spLocks noChangeArrowheads="1"/>
          </p:cNvSpPr>
          <p:nvPr/>
        </p:nvSpPr>
        <p:spPr bwMode="auto">
          <a:xfrm>
            <a:off x="4865138" y="257550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8">
            <a:extLst>
              <a:ext uri="{FF2B5EF4-FFF2-40B4-BE49-F238E27FC236}">
                <a16:creationId xmlns:a16="http://schemas.microsoft.com/office/drawing/2014/main" id="{54CCB883-53CA-29DD-AA35-DEE16C7B5F6D}"/>
              </a:ext>
            </a:extLst>
          </p:cNvPr>
          <p:cNvSpPr>
            <a:spLocks noChangeArrowheads="1"/>
          </p:cNvSpPr>
          <p:nvPr/>
        </p:nvSpPr>
        <p:spPr bwMode="auto">
          <a:xfrm>
            <a:off x="5782114" y="32857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10">
            <a:extLst>
              <a:ext uri="{FF2B5EF4-FFF2-40B4-BE49-F238E27FC236}">
                <a16:creationId xmlns:a16="http://schemas.microsoft.com/office/drawing/2014/main" id="{4A37E4B1-7F9A-0B23-A542-122878A15D2D}"/>
              </a:ext>
            </a:extLst>
          </p:cNvPr>
          <p:cNvSpPr>
            <a:spLocks noChangeArrowheads="1"/>
          </p:cNvSpPr>
          <p:nvPr/>
        </p:nvSpPr>
        <p:spPr bwMode="auto">
          <a:xfrm>
            <a:off x="1739499" y="240188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12">
            <a:extLst>
              <a:ext uri="{FF2B5EF4-FFF2-40B4-BE49-F238E27FC236}">
                <a16:creationId xmlns:a16="http://schemas.microsoft.com/office/drawing/2014/main" id="{E447C8F9-F747-BD9F-6FDE-4028A1F974B2}"/>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14">
            <a:extLst>
              <a:ext uri="{FF2B5EF4-FFF2-40B4-BE49-F238E27FC236}">
                <a16:creationId xmlns:a16="http://schemas.microsoft.com/office/drawing/2014/main" id="{9291A7C4-101C-293E-41F3-F5163975D166}"/>
              </a:ext>
            </a:extLst>
          </p:cNvPr>
          <p:cNvSpPr>
            <a:spLocks noChangeArrowheads="1"/>
          </p:cNvSpPr>
          <p:nvPr/>
        </p:nvSpPr>
        <p:spPr bwMode="auto">
          <a:xfrm>
            <a:off x="2106750" y="369456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56601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946513-2634-CE21-68B6-FEC8BFA188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B4A820-EE80-C80C-A1CC-65B762427DF1}"/>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1 Timothy 6</a:t>
            </a:r>
          </a:p>
        </p:txBody>
      </p:sp>
      <p:sp>
        <p:nvSpPr>
          <p:cNvPr id="7" name="Content Placeholder 2">
            <a:extLst>
              <a:ext uri="{FF2B5EF4-FFF2-40B4-BE49-F238E27FC236}">
                <a16:creationId xmlns:a16="http://schemas.microsoft.com/office/drawing/2014/main" id="{6F23921E-8C02-58F3-1810-00CBF004B320}"/>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tx1"/>
                </a:solidFill>
              </a:rPr>
              <a:t>9</a:t>
            </a:r>
            <a:r>
              <a:rPr lang="en-US" sz="3000" b="1" dirty="0">
                <a:solidFill>
                  <a:schemeClr val="tx1"/>
                </a:solidFill>
              </a:rPr>
              <a:t> </a:t>
            </a:r>
            <a:r>
              <a:rPr lang="en-US" sz="3000" dirty="0">
                <a:solidFill>
                  <a:schemeClr val="tx1"/>
                </a:solidFill>
              </a:rPr>
              <a:t>Those who </a:t>
            </a:r>
            <a:r>
              <a:rPr lang="en-US" sz="3000" i="1" dirty="0">
                <a:solidFill>
                  <a:schemeClr val="tx1"/>
                </a:solidFill>
              </a:rPr>
              <a:t>want </a:t>
            </a:r>
            <a:r>
              <a:rPr lang="en-US" sz="3000" dirty="0">
                <a:solidFill>
                  <a:schemeClr val="tx1"/>
                </a:solidFill>
              </a:rPr>
              <a:t>to get rich </a:t>
            </a:r>
            <a:r>
              <a:rPr lang="en-US" sz="3000" dirty="0">
                <a:solidFill>
                  <a:schemeClr val="accent5">
                    <a:lumMod val="75000"/>
                  </a:schemeClr>
                </a:solidFill>
              </a:rPr>
              <a:t>fall into temptation and a trap and into many foolish and harmful desires that plunge people into ruin and destruction. </a:t>
            </a:r>
          </a:p>
          <a:p>
            <a:pPr marL="0" indent="0">
              <a:buSzPct val="100000"/>
              <a:buNone/>
            </a:pPr>
            <a:r>
              <a:rPr lang="en-US" sz="3000" baseline="30000" dirty="0">
                <a:solidFill>
                  <a:schemeClr val="accent5">
                    <a:lumMod val="75000"/>
                  </a:schemeClr>
                </a:solidFill>
              </a:rPr>
              <a:t>10</a:t>
            </a:r>
            <a:r>
              <a:rPr lang="en-US" sz="3000" dirty="0">
                <a:solidFill>
                  <a:schemeClr val="accent5">
                    <a:lumMod val="75000"/>
                  </a:schemeClr>
                </a:solidFill>
              </a:rPr>
              <a:t> For the </a:t>
            </a:r>
            <a:r>
              <a:rPr lang="en-US" sz="3000" i="1" dirty="0">
                <a:solidFill>
                  <a:schemeClr val="tx1"/>
                </a:solidFill>
              </a:rPr>
              <a:t>love of </a:t>
            </a:r>
            <a:r>
              <a:rPr lang="en-US" sz="3000" dirty="0">
                <a:solidFill>
                  <a:schemeClr val="tx1"/>
                </a:solidFill>
              </a:rPr>
              <a:t>money </a:t>
            </a:r>
            <a:r>
              <a:rPr lang="en-US" sz="3000" dirty="0">
                <a:solidFill>
                  <a:schemeClr val="accent5">
                    <a:lumMod val="75000"/>
                  </a:schemeClr>
                </a:solidFill>
              </a:rPr>
              <a:t>is a root of all kinds of evil. Some people, </a:t>
            </a:r>
            <a:r>
              <a:rPr lang="en-US" sz="3000" i="1" dirty="0">
                <a:solidFill>
                  <a:schemeClr val="tx1"/>
                </a:solidFill>
              </a:rPr>
              <a:t>eager for </a:t>
            </a:r>
            <a:r>
              <a:rPr lang="en-US" sz="3000" dirty="0">
                <a:solidFill>
                  <a:schemeClr val="tx1"/>
                </a:solidFill>
              </a:rPr>
              <a:t>money</a:t>
            </a:r>
            <a:r>
              <a:rPr lang="en-US" sz="3000" dirty="0">
                <a:solidFill>
                  <a:schemeClr val="accent5">
                    <a:lumMod val="75000"/>
                  </a:schemeClr>
                </a:solidFill>
              </a:rPr>
              <a:t>, have wandered from the faith and pierced themselves with many griefs. </a:t>
            </a:r>
            <a:endParaRPr lang="en-US" sz="3000" dirty="0">
              <a:solidFill>
                <a:schemeClr val="accent5">
                  <a:lumMod val="75000"/>
                </a:schemeClr>
              </a:solidFill>
              <a:ea typeface="Calibri" panose="020F0502020204030204" pitchFamily="34" charset="0"/>
            </a:endParaRPr>
          </a:p>
        </p:txBody>
      </p:sp>
      <p:sp>
        <p:nvSpPr>
          <p:cNvPr id="3" name="TextBox 2">
            <a:extLst>
              <a:ext uri="{FF2B5EF4-FFF2-40B4-BE49-F238E27FC236}">
                <a16:creationId xmlns:a16="http://schemas.microsoft.com/office/drawing/2014/main" id="{47802AB7-1FC5-EFDF-10AF-55E0ABB4B7FD}"/>
              </a:ext>
            </a:extLst>
          </p:cNvPr>
          <p:cNvSpPr txBox="1"/>
          <p:nvPr/>
        </p:nvSpPr>
        <p:spPr>
          <a:xfrm>
            <a:off x="6096000" y="204345"/>
            <a:ext cx="5595257" cy="1323439"/>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dirty="0"/>
              <a:t>The </a:t>
            </a:r>
            <a:r>
              <a:rPr lang="en-US" sz="4000" i="1" dirty="0"/>
              <a:t>desire</a:t>
            </a:r>
            <a:r>
              <a:rPr lang="en-US" sz="4000" dirty="0"/>
              <a:t> for riches is what is dangerous!</a:t>
            </a:r>
          </a:p>
        </p:txBody>
      </p:sp>
      <p:sp>
        <p:nvSpPr>
          <p:cNvPr id="4" name="TextBox 3">
            <a:extLst>
              <a:ext uri="{FF2B5EF4-FFF2-40B4-BE49-F238E27FC236}">
                <a16:creationId xmlns:a16="http://schemas.microsoft.com/office/drawing/2014/main" id="{2C646C1A-0E6F-0822-811E-E154F5A8DC1E}"/>
              </a:ext>
            </a:extLst>
          </p:cNvPr>
          <p:cNvSpPr txBox="1"/>
          <p:nvPr/>
        </p:nvSpPr>
        <p:spPr>
          <a:xfrm>
            <a:off x="2540186" y="5154282"/>
            <a:ext cx="7111627" cy="1323439"/>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b="1" i="1" dirty="0"/>
              <a:t>Attitude of ‘pleonexia’</a:t>
            </a:r>
            <a:r>
              <a:rPr lang="en-US" sz="4000" b="1" dirty="0"/>
              <a:t> </a:t>
            </a:r>
          </a:p>
          <a:p>
            <a:pPr algn="ctr"/>
            <a:r>
              <a:rPr lang="en-US" sz="4000" b="1" dirty="0"/>
              <a:t>Could be poor OR rich!</a:t>
            </a:r>
            <a:endParaRPr lang="en-US" sz="4000" dirty="0"/>
          </a:p>
        </p:txBody>
      </p:sp>
    </p:spTree>
    <p:extLst>
      <p:ext uri="{BB962C8B-B14F-4D97-AF65-F5344CB8AC3E}">
        <p14:creationId xmlns:p14="http://schemas.microsoft.com/office/powerpoint/2010/main" val="281360324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par>
                                <p:cTn id="13" presetID="22" presetClass="entr" presetSubtype="8"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left)">
                                      <p:cBhvr>
                                        <p:cTn id="15" dur="5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wipe(left)">
                                      <p:cBhvr>
                                        <p:cTn id="20"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6DD518-2D0B-19F1-A352-CC047FD572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D80435-A6C9-B2BE-3710-F8A114AF6583}"/>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1 Timothy 6</a:t>
            </a:r>
          </a:p>
        </p:txBody>
      </p:sp>
      <p:sp>
        <p:nvSpPr>
          <p:cNvPr id="7" name="Content Placeholder 2">
            <a:extLst>
              <a:ext uri="{FF2B5EF4-FFF2-40B4-BE49-F238E27FC236}">
                <a16:creationId xmlns:a16="http://schemas.microsoft.com/office/drawing/2014/main" id="{C3DC4CFC-EA5C-351E-BF1A-ECB24C87DA48}"/>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9</a:t>
            </a:r>
            <a:r>
              <a:rPr lang="en-US" sz="3000" b="1" dirty="0">
                <a:solidFill>
                  <a:schemeClr val="accent5">
                    <a:lumMod val="75000"/>
                  </a:schemeClr>
                </a:solidFill>
              </a:rPr>
              <a:t> </a:t>
            </a:r>
            <a:r>
              <a:rPr lang="en-US" sz="3000" dirty="0">
                <a:solidFill>
                  <a:schemeClr val="accent5">
                    <a:lumMod val="75000"/>
                  </a:schemeClr>
                </a:solidFill>
              </a:rPr>
              <a:t>Those who </a:t>
            </a:r>
            <a:r>
              <a:rPr lang="en-US" sz="3000" i="1" dirty="0">
                <a:solidFill>
                  <a:schemeClr val="accent5">
                    <a:lumMod val="75000"/>
                  </a:schemeClr>
                </a:solidFill>
              </a:rPr>
              <a:t>want </a:t>
            </a:r>
            <a:r>
              <a:rPr lang="en-US" sz="3000" dirty="0">
                <a:solidFill>
                  <a:schemeClr val="accent5">
                    <a:lumMod val="75000"/>
                  </a:schemeClr>
                </a:solidFill>
              </a:rPr>
              <a:t>to get rich fall into </a:t>
            </a:r>
            <a:r>
              <a:rPr lang="en-US" sz="3000" dirty="0">
                <a:solidFill>
                  <a:schemeClr val="tx1"/>
                </a:solidFill>
              </a:rPr>
              <a:t>temptation</a:t>
            </a:r>
            <a:r>
              <a:rPr lang="en-US" sz="3000" dirty="0">
                <a:solidFill>
                  <a:schemeClr val="accent5">
                    <a:lumMod val="75000"/>
                  </a:schemeClr>
                </a:solidFill>
              </a:rPr>
              <a:t> and a </a:t>
            </a:r>
            <a:r>
              <a:rPr lang="en-US" sz="3000" dirty="0">
                <a:solidFill>
                  <a:schemeClr val="tx1"/>
                </a:solidFill>
              </a:rPr>
              <a:t>trap </a:t>
            </a:r>
            <a:r>
              <a:rPr lang="en-US" sz="3000" dirty="0">
                <a:solidFill>
                  <a:schemeClr val="accent5">
                    <a:lumMod val="75000"/>
                  </a:schemeClr>
                </a:solidFill>
              </a:rPr>
              <a:t>and into many foolish and harmful desires that plunge people into ruin and destruction. </a:t>
            </a:r>
          </a:p>
          <a:p>
            <a:pPr marL="0" indent="0">
              <a:buSzPct val="100000"/>
              <a:buNone/>
            </a:pPr>
            <a:r>
              <a:rPr lang="en-US" sz="3000" baseline="30000" dirty="0">
                <a:solidFill>
                  <a:schemeClr val="accent5">
                    <a:lumMod val="75000"/>
                  </a:schemeClr>
                </a:solidFill>
              </a:rPr>
              <a:t>10</a:t>
            </a:r>
            <a:r>
              <a:rPr lang="en-US" sz="3000" dirty="0">
                <a:solidFill>
                  <a:schemeClr val="accent5">
                    <a:lumMod val="75000"/>
                  </a:schemeClr>
                </a:solidFill>
              </a:rPr>
              <a:t> For the </a:t>
            </a:r>
            <a:r>
              <a:rPr lang="en-US" sz="3000" i="1" dirty="0">
                <a:solidFill>
                  <a:schemeClr val="accent5">
                    <a:lumMod val="75000"/>
                  </a:schemeClr>
                </a:solidFill>
              </a:rPr>
              <a:t>love of </a:t>
            </a:r>
            <a:r>
              <a:rPr lang="en-US" sz="3000" dirty="0">
                <a:solidFill>
                  <a:schemeClr val="accent5">
                    <a:lumMod val="75000"/>
                  </a:schemeClr>
                </a:solidFill>
              </a:rPr>
              <a:t>money is a root of all kinds of evil. Some people, </a:t>
            </a:r>
            <a:r>
              <a:rPr lang="en-US" sz="3000" i="1" dirty="0">
                <a:solidFill>
                  <a:schemeClr val="accent5">
                    <a:lumMod val="75000"/>
                  </a:schemeClr>
                </a:solidFill>
              </a:rPr>
              <a:t>eager for </a:t>
            </a:r>
            <a:r>
              <a:rPr lang="en-US" sz="3000" dirty="0">
                <a:solidFill>
                  <a:schemeClr val="accent5">
                    <a:lumMod val="75000"/>
                  </a:schemeClr>
                </a:solidFill>
              </a:rPr>
              <a:t>money, have wandered from the faith and pierced themselves with many griefs. </a:t>
            </a:r>
            <a:endParaRPr lang="en-US" sz="3000" dirty="0">
              <a:solidFill>
                <a:schemeClr val="accent5">
                  <a:lumMod val="75000"/>
                </a:schemeClr>
              </a:solidFill>
              <a:ea typeface="Calibri" panose="020F0502020204030204" pitchFamily="34" charset="0"/>
            </a:endParaRPr>
          </a:p>
        </p:txBody>
      </p:sp>
    </p:spTree>
    <p:extLst>
      <p:ext uri="{BB962C8B-B14F-4D97-AF65-F5344CB8AC3E}">
        <p14:creationId xmlns:p14="http://schemas.microsoft.com/office/powerpoint/2010/main" val="112415929"/>
      </p:ext>
    </p:extLst>
  </p:cSld>
  <p:clrMapOvr>
    <a:masterClrMapping/>
  </p:clrMapOvr>
  <p:transition spd="slow">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B76617-761F-0120-9092-DC5B0A39BA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E110C0-3DE6-15BA-DC64-66804A4B1AE5}"/>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1 Timothy 6</a:t>
            </a:r>
          </a:p>
        </p:txBody>
      </p:sp>
      <p:sp>
        <p:nvSpPr>
          <p:cNvPr id="7" name="Content Placeholder 2">
            <a:extLst>
              <a:ext uri="{FF2B5EF4-FFF2-40B4-BE49-F238E27FC236}">
                <a16:creationId xmlns:a16="http://schemas.microsoft.com/office/drawing/2014/main" id="{25DEE338-3E4D-9044-210A-875C8112ED4A}"/>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9</a:t>
            </a:r>
            <a:r>
              <a:rPr lang="en-US" sz="3000" b="1" dirty="0">
                <a:solidFill>
                  <a:schemeClr val="accent5">
                    <a:lumMod val="75000"/>
                  </a:schemeClr>
                </a:solidFill>
              </a:rPr>
              <a:t> </a:t>
            </a:r>
            <a:r>
              <a:rPr lang="en-US" sz="3000" dirty="0">
                <a:solidFill>
                  <a:schemeClr val="accent5">
                    <a:lumMod val="75000"/>
                  </a:schemeClr>
                </a:solidFill>
              </a:rPr>
              <a:t>Those who </a:t>
            </a:r>
            <a:r>
              <a:rPr lang="en-US" sz="3000" i="1" dirty="0">
                <a:solidFill>
                  <a:schemeClr val="accent5">
                    <a:lumMod val="75000"/>
                  </a:schemeClr>
                </a:solidFill>
              </a:rPr>
              <a:t>want </a:t>
            </a:r>
            <a:r>
              <a:rPr lang="en-US" sz="3000" dirty="0">
                <a:solidFill>
                  <a:schemeClr val="accent5">
                    <a:lumMod val="75000"/>
                  </a:schemeClr>
                </a:solidFill>
              </a:rPr>
              <a:t>to get rich fall into </a:t>
            </a:r>
            <a:r>
              <a:rPr lang="en-US" sz="3000" dirty="0">
                <a:solidFill>
                  <a:schemeClr val="tx1"/>
                </a:solidFill>
              </a:rPr>
              <a:t>temptation</a:t>
            </a:r>
            <a:r>
              <a:rPr lang="en-US" sz="3000" dirty="0">
                <a:solidFill>
                  <a:schemeClr val="accent5">
                    <a:lumMod val="75000"/>
                  </a:schemeClr>
                </a:solidFill>
              </a:rPr>
              <a:t> and a </a:t>
            </a:r>
            <a:r>
              <a:rPr lang="en-US" sz="3000" dirty="0">
                <a:solidFill>
                  <a:schemeClr val="tx1"/>
                </a:solidFill>
              </a:rPr>
              <a:t>trap </a:t>
            </a:r>
            <a:r>
              <a:rPr lang="en-US" sz="3000" dirty="0">
                <a:solidFill>
                  <a:schemeClr val="accent5">
                    <a:lumMod val="75000"/>
                  </a:schemeClr>
                </a:solidFill>
              </a:rPr>
              <a:t>and into many </a:t>
            </a:r>
            <a:r>
              <a:rPr lang="en-US" sz="3000" dirty="0">
                <a:solidFill>
                  <a:schemeClr val="tx1"/>
                </a:solidFill>
              </a:rPr>
              <a:t>foolish</a:t>
            </a:r>
            <a:r>
              <a:rPr lang="en-US" sz="3000" dirty="0">
                <a:solidFill>
                  <a:schemeClr val="accent5">
                    <a:lumMod val="75000"/>
                  </a:schemeClr>
                </a:solidFill>
              </a:rPr>
              <a:t> and </a:t>
            </a:r>
            <a:r>
              <a:rPr lang="en-US" sz="3000" dirty="0">
                <a:solidFill>
                  <a:schemeClr val="tx1"/>
                </a:solidFill>
              </a:rPr>
              <a:t>harmful</a:t>
            </a:r>
            <a:r>
              <a:rPr lang="en-US" sz="3000" dirty="0">
                <a:solidFill>
                  <a:schemeClr val="accent5">
                    <a:lumMod val="75000"/>
                  </a:schemeClr>
                </a:solidFill>
              </a:rPr>
              <a:t> desires that plunge people into </a:t>
            </a:r>
            <a:r>
              <a:rPr lang="en-US" sz="3000" dirty="0">
                <a:solidFill>
                  <a:schemeClr val="tx1"/>
                </a:solidFill>
              </a:rPr>
              <a:t>ruin </a:t>
            </a:r>
            <a:r>
              <a:rPr lang="en-US" sz="3000" dirty="0">
                <a:solidFill>
                  <a:schemeClr val="accent5">
                    <a:lumMod val="75000"/>
                  </a:schemeClr>
                </a:solidFill>
              </a:rPr>
              <a:t>and </a:t>
            </a:r>
            <a:r>
              <a:rPr lang="en-US" sz="3000" dirty="0">
                <a:solidFill>
                  <a:schemeClr val="tx1"/>
                </a:solidFill>
              </a:rPr>
              <a:t>destruction</a:t>
            </a:r>
            <a:r>
              <a:rPr lang="en-US" sz="3000" dirty="0">
                <a:solidFill>
                  <a:schemeClr val="accent5">
                    <a:lumMod val="75000"/>
                  </a:schemeClr>
                </a:solidFill>
              </a:rPr>
              <a:t>. </a:t>
            </a:r>
          </a:p>
          <a:p>
            <a:pPr marL="0" indent="0">
              <a:buSzPct val="100000"/>
              <a:buNone/>
            </a:pPr>
            <a:r>
              <a:rPr lang="en-US" sz="3000" baseline="30000" dirty="0">
                <a:solidFill>
                  <a:schemeClr val="accent5">
                    <a:lumMod val="75000"/>
                  </a:schemeClr>
                </a:solidFill>
              </a:rPr>
              <a:t>10</a:t>
            </a:r>
            <a:r>
              <a:rPr lang="en-US" sz="3000" dirty="0">
                <a:solidFill>
                  <a:schemeClr val="accent5">
                    <a:lumMod val="75000"/>
                  </a:schemeClr>
                </a:solidFill>
              </a:rPr>
              <a:t> For the </a:t>
            </a:r>
            <a:r>
              <a:rPr lang="en-US" sz="3000" i="1" dirty="0">
                <a:solidFill>
                  <a:schemeClr val="accent5">
                    <a:lumMod val="75000"/>
                  </a:schemeClr>
                </a:solidFill>
              </a:rPr>
              <a:t>love of </a:t>
            </a:r>
            <a:r>
              <a:rPr lang="en-US" sz="3000" dirty="0">
                <a:solidFill>
                  <a:schemeClr val="accent5">
                    <a:lumMod val="75000"/>
                  </a:schemeClr>
                </a:solidFill>
              </a:rPr>
              <a:t>money is a root of all kinds of evil. Some people, </a:t>
            </a:r>
            <a:r>
              <a:rPr lang="en-US" sz="3000" i="1" dirty="0">
                <a:solidFill>
                  <a:schemeClr val="accent5">
                    <a:lumMod val="75000"/>
                  </a:schemeClr>
                </a:solidFill>
              </a:rPr>
              <a:t>eager for </a:t>
            </a:r>
            <a:r>
              <a:rPr lang="en-US" sz="3000" dirty="0">
                <a:solidFill>
                  <a:schemeClr val="accent5">
                    <a:lumMod val="75000"/>
                  </a:schemeClr>
                </a:solidFill>
              </a:rPr>
              <a:t>money, have wandered from the faith and pierced themselves with many griefs. </a:t>
            </a:r>
            <a:endParaRPr lang="en-US" sz="3000" dirty="0">
              <a:solidFill>
                <a:schemeClr val="accent5">
                  <a:lumMod val="75000"/>
                </a:schemeClr>
              </a:solidFill>
              <a:ea typeface="Calibri" panose="020F0502020204030204" pitchFamily="34" charset="0"/>
            </a:endParaRPr>
          </a:p>
        </p:txBody>
      </p:sp>
    </p:spTree>
    <p:extLst>
      <p:ext uri="{BB962C8B-B14F-4D97-AF65-F5344CB8AC3E}">
        <p14:creationId xmlns:p14="http://schemas.microsoft.com/office/powerpoint/2010/main" val="342972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5C3F52-6CD9-29DA-5FCA-BAC82BB6E2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4D0BFB-DACE-A81C-DDA3-8E684F673301}"/>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Dangers and Deception of Greed</a:t>
            </a:r>
          </a:p>
        </p:txBody>
      </p:sp>
      <p:sp>
        <p:nvSpPr>
          <p:cNvPr id="7" name="Content Placeholder 2">
            <a:extLst>
              <a:ext uri="{FF2B5EF4-FFF2-40B4-BE49-F238E27FC236}">
                <a16:creationId xmlns:a16="http://schemas.microsoft.com/office/drawing/2014/main" id="{1FDFEFCD-4867-3ABF-2553-EDB374DB716E}"/>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Insatiable</a:t>
            </a:r>
          </a:p>
        </p:txBody>
      </p:sp>
      <p:sp>
        <p:nvSpPr>
          <p:cNvPr id="4" name="TextBox 3">
            <a:extLst>
              <a:ext uri="{FF2B5EF4-FFF2-40B4-BE49-F238E27FC236}">
                <a16:creationId xmlns:a16="http://schemas.microsoft.com/office/drawing/2014/main" id="{E77CFE54-FEFD-560B-2F7F-04E187ADE15C}"/>
              </a:ext>
            </a:extLst>
          </p:cNvPr>
          <p:cNvSpPr txBox="1"/>
          <p:nvPr/>
        </p:nvSpPr>
        <p:spPr>
          <a:xfrm>
            <a:off x="3556000" y="1596493"/>
            <a:ext cx="8157957" cy="2246769"/>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500" dirty="0"/>
              <a:t>(Luke 12:15) </a:t>
            </a:r>
            <a:r>
              <a:rPr lang="en-US" sz="3500" dirty="0">
                <a:ea typeface="Calibri" panose="020F0502020204030204" pitchFamily="34" charset="0"/>
                <a:cs typeface="Times New Roman" panose="02020603050405020304" pitchFamily="18" charset="0"/>
              </a:rPr>
              <a:t>“Then he said to them, “Watch out! Be on your guard against all kinds of greed; </a:t>
            </a:r>
            <a:r>
              <a:rPr lang="en-US" sz="3500" u="sng" dirty="0">
                <a:ea typeface="Calibri" panose="020F0502020204030204" pitchFamily="34" charset="0"/>
                <a:cs typeface="Times New Roman" panose="02020603050405020304" pitchFamily="18" charset="0"/>
              </a:rPr>
              <a:t>life does not consist in an abundance of possessions</a:t>
            </a:r>
            <a:r>
              <a:rPr lang="en-US" sz="3500" dirty="0">
                <a:ea typeface="Calibri" panose="020F0502020204030204" pitchFamily="34" charset="0"/>
                <a:cs typeface="Times New Roman" panose="02020603050405020304" pitchFamily="18" charset="0"/>
              </a:rPr>
              <a:t>.”</a:t>
            </a:r>
          </a:p>
        </p:txBody>
      </p:sp>
      <p:sp>
        <p:nvSpPr>
          <p:cNvPr id="6" name="TextBox 5">
            <a:extLst>
              <a:ext uri="{FF2B5EF4-FFF2-40B4-BE49-F238E27FC236}">
                <a16:creationId xmlns:a16="http://schemas.microsoft.com/office/drawing/2014/main" id="{280817DC-820A-1900-9319-2F5B72D9C54D}"/>
              </a:ext>
            </a:extLst>
          </p:cNvPr>
          <p:cNvSpPr txBox="1"/>
          <p:nvPr/>
        </p:nvSpPr>
        <p:spPr>
          <a:xfrm>
            <a:off x="864905" y="4171861"/>
            <a:ext cx="7034495" cy="2246769"/>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marL="0" lvl="1"/>
            <a:r>
              <a:rPr lang="en-US" sz="3500" dirty="0"/>
              <a:t>(Ecclesiastes 5:10) Whoever loves money never has enough;</a:t>
            </a:r>
          </a:p>
          <a:p>
            <a:pPr marL="0" lvl="1"/>
            <a:r>
              <a:rPr lang="en-US" sz="3500" dirty="0"/>
              <a:t>    whoever loves wealth is never satisfied with their income</a:t>
            </a:r>
          </a:p>
        </p:txBody>
      </p:sp>
    </p:spTree>
    <p:extLst>
      <p:ext uri="{BB962C8B-B14F-4D97-AF65-F5344CB8AC3E}">
        <p14:creationId xmlns:p14="http://schemas.microsoft.com/office/powerpoint/2010/main" val="13543151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xit" presetSubtype="32" fill="hold" grpId="1" nodeType="clickEffect">
                                  <p:stCondLst>
                                    <p:cond delay="0"/>
                                  </p:stCondLst>
                                  <p:childTnLst>
                                    <p:anim calcmode="lin" valueType="num">
                                      <p:cBhvr>
                                        <p:cTn id="25" dur="500"/>
                                        <p:tgtEl>
                                          <p:spTgt spid="6"/>
                                        </p:tgtEl>
                                        <p:attrNameLst>
                                          <p:attrName>ppt_w</p:attrName>
                                        </p:attrNameLst>
                                      </p:cBhvr>
                                      <p:tavLst>
                                        <p:tav tm="0">
                                          <p:val>
                                            <p:strVal val="ppt_w"/>
                                          </p:val>
                                        </p:tav>
                                        <p:tav tm="100000">
                                          <p:val>
                                            <p:fltVal val="0"/>
                                          </p:val>
                                        </p:tav>
                                      </p:tavLst>
                                    </p:anim>
                                    <p:anim calcmode="lin" valueType="num">
                                      <p:cBhvr>
                                        <p:cTn id="26" dur="500"/>
                                        <p:tgtEl>
                                          <p:spTgt spid="6"/>
                                        </p:tgtEl>
                                        <p:attrNameLst>
                                          <p:attrName>ppt_h</p:attrName>
                                        </p:attrNameLst>
                                      </p:cBhvr>
                                      <p:tavLst>
                                        <p:tav tm="0">
                                          <p:val>
                                            <p:strVal val="ppt_h"/>
                                          </p:val>
                                        </p:tav>
                                        <p:tav tm="100000">
                                          <p:val>
                                            <p:fltVal val="0"/>
                                          </p:val>
                                        </p:tav>
                                      </p:tavLst>
                                    </p:anim>
                                    <p:animEffect transition="out" filter="fade">
                                      <p:cBhvr>
                                        <p:cTn id="27" dur="500"/>
                                        <p:tgtEl>
                                          <p:spTgt spid="6"/>
                                        </p:tgtEl>
                                      </p:cBhvr>
                                    </p:animEffect>
                                    <p:set>
                                      <p:cBhvr>
                                        <p:cTn id="28" dur="1" fill="hold">
                                          <p:stCondLst>
                                            <p:cond delay="499"/>
                                          </p:stCondLst>
                                        </p:cTn>
                                        <p:tgtEl>
                                          <p:spTgt spid="6"/>
                                        </p:tgtEl>
                                        <p:attrNameLst>
                                          <p:attrName>style.visibility</p:attrName>
                                        </p:attrNameLst>
                                      </p:cBhvr>
                                      <p:to>
                                        <p:strVal val="hidden"/>
                                      </p:to>
                                    </p:set>
                                  </p:childTnLst>
                                </p:cTn>
                              </p:par>
                              <p:par>
                                <p:cTn id="29" presetID="53" presetClass="exit" presetSubtype="32" fill="hold" grpId="1" nodeType="withEffect">
                                  <p:stCondLst>
                                    <p:cond delay="0"/>
                                  </p:stCondLst>
                                  <p:childTnLst>
                                    <p:anim calcmode="lin" valueType="num">
                                      <p:cBhvr>
                                        <p:cTn id="30" dur="500"/>
                                        <p:tgtEl>
                                          <p:spTgt spid="4"/>
                                        </p:tgtEl>
                                        <p:attrNameLst>
                                          <p:attrName>ppt_w</p:attrName>
                                        </p:attrNameLst>
                                      </p:cBhvr>
                                      <p:tavLst>
                                        <p:tav tm="0">
                                          <p:val>
                                            <p:strVal val="ppt_w"/>
                                          </p:val>
                                        </p:tav>
                                        <p:tav tm="100000">
                                          <p:val>
                                            <p:fltVal val="0"/>
                                          </p:val>
                                        </p:tav>
                                      </p:tavLst>
                                    </p:anim>
                                    <p:anim calcmode="lin" valueType="num">
                                      <p:cBhvr>
                                        <p:cTn id="31" dur="500"/>
                                        <p:tgtEl>
                                          <p:spTgt spid="4"/>
                                        </p:tgtEl>
                                        <p:attrNameLst>
                                          <p:attrName>ppt_h</p:attrName>
                                        </p:attrNameLst>
                                      </p:cBhvr>
                                      <p:tavLst>
                                        <p:tav tm="0">
                                          <p:val>
                                            <p:strVal val="ppt_h"/>
                                          </p:val>
                                        </p:tav>
                                        <p:tav tm="100000">
                                          <p:val>
                                            <p:fltVal val="0"/>
                                          </p:val>
                                        </p:tav>
                                      </p:tavLst>
                                    </p:anim>
                                    <p:animEffect transition="out" filter="fade">
                                      <p:cBhvr>
                                        <p:cTn id="32" dur="500"/>
                                        <p:tgtEl>
                                          <p:spTgt spid="4"/>
                                        </p:tgtEl>
                                      </p:cBhvr>
                                    </p:animEffect>
                                    <p:set>
                                      <p:cBhvr>
                                        <p:cTn id="33"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6" grpId="0" animBg="1"/>
      <p:bldP spid="6"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F36C7E-25B3-1B1E-7959-3B06A32681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AC61E9-13BA-FDC9-B085-5EA446DDEDFE}"/>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Dangers and Deception of Greed</a:t>
            </a:r>
          </a:p>
        </p:txBody>
      </p:sp>
      <p:sp>
        <p:nvSpPr>
          <p:cNvPr id="7" name="Content Placeholder 2">
            <a:extLst>
              <a:ext uri="{FF2B5EF4-FFF2-40B4-BE49-F238E27FC236}">
                <a16:creationId xmlns:a16="http://schemas.microsoft.com/office/drawing/2014/main" id="{3E14C49F-B9A3-0779-71FC-C06CC3FAD1AA}"/>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Insatiable</a:t>
            </a:r>
          </a:p>
          <a:p>
            <a:pPr>
              <a:spcBef>
                <a:spcPts val="0"/>
              </a:spcBef>
              <a:buFont typeface="Courier New" panose="02070309020205020404" pitchFamily="49" charset="0"/>
              <a:buChar char="o"/>
            </a:pPr>
            <a:r>
              <a:rPr lang="en-US" sz="3500" dirty="0"/>
              <a:t>Disguises itself as reasonable</a:t>
            </a:r>
          </a:p>
          <a:p>
            <a:pPr marL="857250" lvl="1" indent="-457200">
              <a:spcBef>
                <a:spcPts val="0"/>
              </a:spcBef>
              <a:buFont typeface="Wingdings" pitchFamily="2" charset="2"/>
              <a:buChar char="ü"/>
            </a:pPr>
            <a:endParaRPr lang="en-US" sz="3500" dirty="0"/>
          </a:p>
        </p:txBody>
      </p:sp>
      <p:sp>
        <p:nvSpPr>
          <p:cNvPr id="3" name="TextBox 2">
            <a:extLst>
              <a:ext uri="{FF2B5EF4-FFF2-40B4-BE49-F238E27FC236}">
                <a16:creationId xmlns:a16="http://schemas.microsoft.com/office/drawing/2014/main" id="{50A7A718-E2C7-EC9E-9E29-91298F34B998}"/>
              </a:ext>
            </a:extLst>
          </p:cNvPr>
          <p:cNvSpPr txBox="1"/>
          <p:nvPr/>
        </p:nvSpPr>
        <p:spPr>
          <a:xfrm>
            <a:off x="1341965" y="3088430"/>
            <a:ext cx="9508067" cy="584775"/>
          </a:xfrm>
          <a:prstGeom prst="rect">
            <a:avLst/>
          </a:prstGeom>
          <a:noFill/>
        </p:spPr>
        <p:txBody>
          <a:bodyPr wrap="square" rtlCol="0">
            <a:spAutoFit/>
          </a:bodyPr>
          <a:lstStyle/>
          <a:p>
            <a:r>
              <a:rPr lang="en-US" sz="3200" dirty="0">
                <a:solidFill>
                  <a:srgbClr val="FFFF00"/>
                </a:solidFill>
              </a:rPr>
              <a:t>“I just want to be a little more comfortable.”</a:t>
            </a:r>
          </a:p>
        </p:txBody>
      </p:sp>
      <p:sp>
        <p:nvSpPr>
          <p:cNvPr id="4" name="TextBox 3">
            <a:extLst>
              <a:ext uri="{FF2B5EF4-FFF2-40B4-BE49-F238E27FC236}">
                <a16:creationId xmlns:a16="http://schemas.microsoft.com/office/drawing/2014/main" id="{CF55BCC8-309D-A44C-C9E2-34264523F563}"/>
              </a:ext>
            </a:extLst>
          </p:cNvPr>
          <p:cNvSpPr txBox="1"/>
          <p:nvPr/>
        </p:nvSpPr>
        <p:spPr>
          <a:xfrm>
            <a:off x="285082" y="3914786"/>
            <a:ext cx="9508067" cy="584775"/>
          </a:xfrm>
          <a:prstGeom prst="rect">
            <a:avLst/>
          </a:prstGeom>
          <a:noFill/>
        </p:spPr>
        <p:txBody>
          <a:bodyPr wrap="square" rtlCol="0">
            <a:spAutoFit/>
          </a:bodyPr>
          <a:lstStyle/>
          <a:p>
            <a:r>
              <a:rPr lang="en-US" sz="3200" dirty="0">
                <a:solidFill>
                  <a:srgbClr val="FFFF00"/>
                </a:solidFill>
              </a:rPr>
              <a:t>“I just want a little more convenience.”</a:t>
            </a:r>
          </a:p>
        </p:txBody>
      </p:sp>
      <p:sp>
        <p:nvSpPr>
          <p:cNvPr id="6" name="TextBox 5">
            <a:extLst>
              <a:ext uri="{FF2B5EF4-FFF2-40B4-BE49-F238E27FC236}">
                <a16:creationId xmlns:a16="http://schemas.microsoft.com/office/drawing/2014/main" id="{51CC63C3-27D0-2F69-813C-921169823FAC}"/>
              </a:ext>
            </a:extLst>
          </p:cNvPr>
          <p:cNvSpPr txBox="1"/>
          <p:nvPr/>
        </p:nvSpPr>
        <p:spPr>
          <a:xfrm>
            <a:off x="258233" y="5673125"/>
            <a:ext cx="11256433" cy="584775"/>
          </a:xfrm>
          <a:prstGeom prst="rect">
            <a:avLst/>
          </a:prstGeom>
          <a:noFill/>
        </p:spPr>
        <p:txBody>
          <a:bodyPr wrap="square" rtlCol="0">
            <a:spAutoFit/>
          </a:bodyPr>
          <a:lstStyle/>
          <a:p>
            <a:r>
              <a:rPr lang="en-US" sz="3200" dirty="0">
                <a:solidFill>
                  <a:srgbClr val="FFFF00"/>
                </a:solidFill>
              </a:rPr>
              <a:t>“We don’t have to be as ‘tight’ with our budget now.”</a:t>
            </a:r>
          </a:p>
        </p:txBody>
      </p:sp>
      <p:sp>
        <p:nvSpPr>
          <p:cNvPr id="10" name="TextBox 9">
            <a:extLst>
              <a:ext uri="{FF2B5EF4-FFF2-40B4-BE49-F238E27FC236}">
                <a16:creationId xmlns:a16="http://schemas.microsoft.com/office/drawing/2014/main" id="{C7615F31-FA0C-58AD-821E-6EFC132745BD}"/>
              </a:ext>
            </a:extLst>
          </p:cNvPr>
          <p:cNvSpPr txBox="1"/>
          <p:nvPr/>
        </p:nvSpPr>
        <p:spPr>
          <a:xfrm>
            <a:off x="3170543" y="4781763"/>
            <a:ext cx="6311009" cy="584775"/>
          </a:xfrm>
          <a:prstGeom prst="rect">
            <a:avLst/>
          </a:prstGeom>
          <a:noFill/>
        </p:spPr>
        <p:txBody>
          <a:bodyPr wrap="square" rtlCol="0">
            <a:spAutoFit/>
          </a:bodyPr>
          <a:lstStyle/>
          <a:p>
            <a:r>
              <a:rPr lang="en-US" sz="3200" dirty="0">
                <a:solidFill>
                  <a:srgbClr val="FFFF00"/>
                </a:solidFill>
              </a:rPr>
              <a:t>“But I just got a huge raise.”</a:t>
            </a:r>
          </a:p>
        </p:txBody>
      </p:sp>
    </p:spTree>
    <p:extLst>
      <p:ext uri="{BB962C8B-B14F-4D97-AF65-F5344CB8AC3E}">
        <p14:creationId xmlns:p14="http://schemas.microsoft.com/office/powerpoint/2010/main" val="2705714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282612-89C8-6379-6DF9-D93B64817B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145BBD-DC16-BC08-07FA-AE7DCAC247B7}"/>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Dangers and Deception of Greed</a:t>
            </a:r>
          </a:p>
        </p:txBody>
      </p:sp>
      <p:sp>
        <p:nvSpPr>
          <p:cNvPr id="7" name="Content Placeholder 2">
            <a:extLst>
              <a:ext uri="{FF2B5EF4-FFF2-40B4-BE49-F238E27FC236}">
                <a16:creationId xmlns:a16="http://schemas.microsoft.com/office/drawing/2014/main" id="{F6FF70A5-D883-48E4-BEAD-F8766EC0AB5C}"/>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Insatiable</a:t>
            </a:r>
          </a:p>
          <a:p>
            <a:pPr>
              <a:spcBef>
                <a:spcPts val="0"/>
              </a:spcBef>
              <a:buFont typeface="Courier New" panose="02070309020205020404" pitchFamily="49" charset="0"/>
              <a:buChar char="o"/>
            </a:pPr>
            <a:r>
              <a:rPr lang="en-US" sz="3500" dirty="0"/>
              <a:t>Disguises itself as reasonable</a:t>
            </a:r>
          </a:p>
          <a:p>
            <a:pPr marL="514350" lvl="1" indent="0">
              <a:spcBef>
                <a:spcPts val="0"/>
              </a:spcBef>
              <a:buClrTx/>
              <a:buSzPct val="100000"/>
              <a:buFont typeface="System Font Regular"/>
              <a:buChar char="–"/>
            </a:pPr>
            <a:r>
              <a:rPr lang="en-US" sz="2500" dirty="0">
                <a:solidFill>
                  <a:prstClr val="white"/>
                </a:solidFill>
                <a:ea typeface="Calibri" panose="020F0502020204030204" pitchFamily="34" charset="0"/>
              </a:rPr>
              <a:t>Easy to justify</a:t>
            </a:r>
          </a:p>
        </p:txBody>
      </p:sp>
      <p:sp>
        <p:nvSpPr>
          <p:cNvPr id="6" name="TextBox 5">
            <a:extLst>
              <a:ext uri="{FF2B5EF4-FFF2-40B4-BE49-F238E27FC236}">
                <a16:creationId xmlns:a16="http://schemas.microsoft.com/office/drawing/2014/main" id="{09ED6CF3-A2F1-8757-039B-0A9C10E67DD5}"/>
              </a:ext>
            </a:extLst>
          </p:cNvPr>
          <p:cNvSpPr txBox="1"/>
          <p:nvPr/>
        </p:nvSpPr>
        <p:spPr>
          <a:xfrm>
            <a:off x="304800" y="228123"/>
            <a:ext cx="11700933" cy="6478697"/>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Andrew Carnegie</a:t>
            </a:r>
          </a:p>
          <a:p>
            <a:pPr lvl="3"/>
            <a:r>
              <a:rPr lang="en-US" sz="2000" dirty="0"/>
              <a:t>		The Gospel of Wealth</a:t>
            </a: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p:txBody>
      </p:sp>
    </p:spTree>
    <p:extLst>
      <p:ext uri="{BB962C8B-B14F-4D97-AF65-F5344CB8AC3E}">
        <p14:creationId xmlns:p14="http://schemas.microsoft.com/office/powerpoint/2010/main" val="91525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wipe(left)">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85FBD7-C9F0-6C55-AE79-11D8CDF4CA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1F69E8-A49E-66CB-9573-E30F63319844}"/>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Dangers and Deception of Greed</a:t>
            </a:r>
          </a:p>
        </p:txBody>
      </p:sp>
      <p:sp>
        <p:nvSpPr>
          <p:cNvPr id="7" name="Content Placeholder 2">
            <a:extLst>
              <a:ext uri="{FF2B5EF4-FFF2-40B4-BE49-F238E27FC236}">
                <a16:creationId xmlns:a16="http://schemas.microsoft.com/office/drawing/2014/main" id="{7B502CC3-17DF-CDDE-B0AF-E0B6CF2C4A2C}"/>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Insatiable</a:t>
            </a:r>
          </a:p>
          <a:p>
            <a:pPr>
              <a:spcBef>
                <a:spcPts val="0"/>
              </a:spcBef>
              <a:buFont typeface="Courier New" panose="02070309020205020404" pitchFamily="49" charset="0"/>
              <a:buChar char="o"/>
            </a:pPr>
            <a:r>
              <a:rPr lang="en-US" sz="3500" dirty="0"/>
              <a:t>Disguises itself as reasonable</a:t>
            </a:r>
          </a:p>
          <a:p>
            <a:pPr marL="514350" lvl="1" indent="0">
              <a:spcBef>
                <a:spcPts val="0"/>
              </a:spcBef>
              <a:buClrTx/>
              <a:buSzPct val="100000"/>
              <a:buFont typeface="System Font Regular"/>
              <a:buChar char="–"/>
            </a:pPr>
            <a:r>
              <a:rPr lang="en-US" sz="2500" dirty="0">
                <a:solidFill>
                  <a:prstClr val="white"/>
                </a:solidFill>
                <a:ea typeface="Calibri" panose="020F0502020204030204" pitchFamily="34" charset="0"/>
              </a:rPr>
              <a:t>Easy to justify</a:t>
            </a:r>
          </a:p>
          <a:p>
            <a:pPr marL="514350" lvl="1" indent="0">
              <a:spcBef>
                <a:spcPts val="0"/>
              </a:spcBef>
              <a:buClrTx/>
              <a:buSzPct val="100000"/>
              <a:buFont typeface="System Font Regular"/>
              <a:buChar char="–"/>
            </a:pPr>
            <a:r>
              <a:rPr lang="en-US" sz="2500" dirty="0">
                <a:solidFill>
                  <a:prstClr val="white"/>
                </a:solidFill>
              </a:rPr>
              <a:t>What looks like greed to a blue-collar worker on minimum wage will be a necessary thing for someone in the middle class</a:t>
            </a:r>
            <a:endParaRPr lang="en-US" sz="3500" dirty="0"/>
          </a:p>
          <a:p>
            <a:pPr marL="857250" lvl="1" indent="-457200">
              <a:spcBef>
                <a:spcPts val="0"/>
              </a:spcBef>
              <a:buFont typeface="Wingdings" pitchFamily="2" charset="2"/>
              <a:buChar char="ü"/>
            </a:pPr>
            <a:endParaRPr lang="en-US" sz="3500" dirty="0"/>
          </a:p>
        </p:txBody>
      </p:sp>
      <p:sp>
        <p:nvSpPr>
          <p:cNvPr id="12" name="TextBox 11">
            <a:extLst>
              <a:ext uri="{FF2B5EF4-FFF2-40B4-BE49-F238E27FC236}">
                <a16:creationId xmlns:a16="http://schemas.microsoft.com/office/drawing/2014/main" id="{4AA89E41-06FC-C5B5-5A9A-C9AD82838DA6}"/>
              </a:ext>
            </a:extLst>
          </p:cNvPr>
          <p:cNvSpPr txBox="1"/>
          <p:nvPr/>
        </p:nvSpPr>
        <p:spPr>
          <a:xfrm>
            <a:off x="304800" y="228123"/>
            <a:ext cx="11700933" cy="6478697"/>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Andrew Carnegie</a:t>
            </a:r>
          </a:p>
          <a:p>
            <a:pPr lvl="3"/>
            <a:r>
              <a:rPr lang="en-US" sz="2000" dirty="0"/>
              <a:t>		The Gospel of Wealth</a:t>
            </a: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r>
              <a:rPr lang="en-US" sz="2500" dirty="0"/>
              <a:t>“The poor enjoy what the rich could not before afford. What were the luxuries have become the necessaries of life. The laborer has now more comforts than the farmer had a few generations ago. The farmer has more luxuries than the landlord had, and is more richly clad and better house. The landlord has books and pictures, rare, and appointments, more artistic, than the king could then obtain.” </a:t>
            </a:r>
          </a:p>
        </p:txBody>
      </p:sp>
    </p:spTree>
    <p:extLst>
      <p:ext uri="{BB962C8B-B14F-4D97-AF65-F5344CB8AC3E}">
        <p14:creationId xmlns:p14="http://schemas.microsoft.com/office/powerpoint/2010/main" val="131018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1" nodeType="clickEffect">
                                  <p:stCondLst>
                                    <p:cond delay="0"/>
                                  </p:stCondLst>
                                  <p:childTnLst>
                                    <p:anim calcmode="lin" valueType="num">
                                      <p:cBhvr>
                                        <p:cTn id="6" dur="500"/>
                                        <p:tgtEl>
                                          <p:spTgt spid="12"/>
                                        </p:tgtEl>
                                        <p:attrNameLst>
                                          <p:attrName>ppt_w</p:attrName>
                                        </p:attrNameLst>
                                      </p:cBhvr>
                                      <p:tavLst>
                                        <p:tav tm="0">
                                          <p:val>
                                            <p:strVal val="ppt_w"/>
                                          </p:val>
                                        </p:tav>
                                        <p:tav tm="100000">
                                          <p:val>
                                            <p:fltVal val="0"/>
                                          </p:val>
                                        </p:tav>
                                      </p:tavLst>
                                    </p:anim>
                                    <p:anim calcmode="lin" valueType="num">
                                      <p:cBhvr>
                                        <p:cTn id="7" dur="500"/>
                                        <p:tgtEl>
                                          <p:spTgt spid="12"/>
                                        </p:tgtEl>
                                        <p:attrNameLst>
                                          <p:attrName>ppt_h</p:attrName>
                                        </p:attrNameLst>
                                      </p:cBhvr>
                                      <p:tavLst>
                                        <p:tav tm="0">
                                          <p:val>
                                            <p:strVal val="ppt_h"/>
                                          </p:val>
                                        </p:tav>
                                        <p:tav tm="100000">
                                          <p:val>
                                            <p:fltVal val="0"/>
                                          </p:val>
                                        </p:tav>
                                      </p:tavLst>
                                    </p:anim>
                                    <p:animEffect transition="out" filter="fade">
                                      <p:cBhvr>
                                        <p:cTn id="8" dur="500"/>
                                        <p:tgtEl>
                                          <p:spTgt spid="12"/>
                                        </p:tgtEl>
                                      </p:cBhvr>
                                    </p:animEffect>
                                    <p:set>
                                      <p:cBhvr>
                                        <p:cTn id="9" dur="1" fill="hold">
                                          <p:stCondLst>
                                            <p:cond delay="499"/>
                                          </p:stCondLst>
                                        </p:cTn>
                                        <p:tgtEl>
                                          <p:spTgt spid="12"/>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7">
                                            <p:txEl>
                                              <p:pRg st="3" end="3"/>
                                            </p:txEl>
                                          </p:spTgt>
                                        </p:tgtEl>
                                        <p:attrNameLst>
                                          <p:attrName>style.visibility</p:attrName>
                                        </p:attrNameLst>
                                      </p:cBhvr>
                                      <p:to>
                                        <p:strVal val="visible"/>
                                      </p:to>
                                    </p:set>
                                    <p:animEffect transition="in" filter="wipe(left)">
                                      <p:cBhvr>
                                        <p:cTn id="14"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F6042A-6003-1D62-B6D1-0B1916E97E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7963DE-AA97-858A-23E3-0F8F82CE01D0}"/>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Dangers and Deception of Greed</a:t>
            </a:r>
          </a:p>
        </p:txBody>
      </p:sp>
      <p:sp>
        <p:nvSpPr>
          <p:cNvPr id="7" name="Content Placeholder 2">
            <a:extLst>
              <a:ext uri="{FF2B5EF4-FFF2-40B4-BE49-F238E27FC236}">
                <a16:creationId xmlns:a16="http://schemas.microsoft.com/office/drawing/2014/main" id="{3C160E84-05B5-22C5-EDB0-E28862F7F334}"/>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Insatiable</a:t>
            </a:r>
          </a:p>
          <a:p>
            <a:pPr>
              <a:spcBef>
                <a:spcPts val="0"/>
              </a:spcBef>
              <a:buFont typeface="Courier New" panose="02070309020205020404" pitchFamily="49" charset="0"/>
              <a:buChar char="o"/>
            </a:pPr>
            <a:r>
              <a:rPr lang="en-US" sz="3500" dirty="0"/>
              <a:t>Disguises itself as reasonable</a:t>
            </a:r>
          </a:p>
          <a:p>
            <a:pPr>
              <a:spcBef>
                <a:spcPts val="0"/>
              </a:spcBef>
              <a:buFont typeface="Courier New" panose="02070309020205020404" pitchFamily="49" charset="0"/>
              <a:buChar char="o"/>
            </a:pPr>
            <a:r>
              <a:rPr lang="en-US" sz="3500" dirty="0"/>
              <a:t>Warps our thinking</a:t>
            </a:r>
          </a:p>
        </p:txBody>
      </p:sp>
    </p:spTree>
    <p:extLst>
      <p:ext uri="{BB962C8B-B14F-4D97-AF65-F5344CB8AC3E}">
        <p14:creationId xmlns:p14="http://schemas.microsoft.com/office/powerpoint/2010/main" val="1406795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wipe(left)">
                                      <p:cBhvr>
                                        <p:cTn id="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F6042A-6003-1D62-B6D1-0B1916E97E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7963DE-AA97-858A-23E3-0F8F82CE01D0}"/>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Dangers and Deception of Greed</a:t>
            </a:r>
          </a:p>
        </p:txBody>
      </p:sp>
      <p:sp>
        <p:nvSpPr>
          <p:cNvPr id="7" name="Content Placeholder 2">
            <a:extLst>
              <a:ext uri="{FF2B5EF4-FFF2-40B4-BE49-F238E27FC236}">
                <a16:creationId xmlns:a16="http://schemas.microsoft.com/office/drawing/2014/main" id="{3C160E84-05B5-22C5-EDB0-E28862F7F334}"/>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Insatiable</a:t>
            </a:r>
          </a:p>
          <a:p>
            <a:pPr>
              <a:spcBef>
                <a:spcPts val="0"/>
              </a:spcBef>
              <a:buFont typeface="Courier New" panose="02070309020205020404" pitchFamily="49" charset="0"/>
              <a:buChar char="o"/>
            </a:pPr>
            <a:r>
              <a:rPr lang="en-US" sz="3500" dirty="0"/>
              <a:t>Disguises itself as reasonable</a:t>
            </a:r>
          </a:p>
          <a:p>
            <a:pPr>
              <a:spcBef>
                <a:spcPts val="0"/>
              </a:spcBef>
              <a:buFont typeface="Courier New" panose="02070309020205020404" pitchFamily="49" charset="0"/>
              <a:buChar char="o"/>
            </a:pPr>
            <a:r>
              <a:rPr lang="en-US" sz="3500" dirty="0"/>
              <a:t>Warps our thinking</a:t>
            </a:r>
          </a:p>
        </p:txBody>
      </p:sp>
      <p:sp>
        <p:nvSpPr>
          <p:cNvPr id="3" name="TextBox 2">
            <a:extLst>
              <a:ext uri="{FF2B5EF4-FFF2-40B4-BE49-F238E27FC236}">
                <a16:creationId xmlns:a16="http://schemas.microsoft.com/office/drawing/2014/main" id="{25B5D360-0152-94EA-009B-C88FBB35E8A9}"/>
              </a:ext>
            </a:extLst>
          </p:cNvPr>
          <p:cNvSpPr txBox="1"/>
          <p:nvPr/>
        </p:nvSpPr>
        <p:spPr>
          <a:xfrm rot="10800000" flipV="1">
            <a:off x="2043854" y="352968"/>
            <a:ext cx="10066866" cy="6124754"/>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marL="457200" indent="-457200">
              <a:buFont typeface="Wingdings" pitchFamily="2" charset="2"/>
              <a:buChar char="ü"/>
            </a:pPr>
            <a:r>
              <a:rPr lang="en-US" sz="3300" b="1" dirty="0"/>
              <a:t>More money, less empathy?</a:t>
            </a:r>
          </a:p>
          <a:p>
            <a:pPr marL="1028700" lvl="1" indent="-571500">
              <a:buFont typeface="Courier New" panose="02070309020205020404" pitchFamily="49" charset="0"/>
              <a:buChar char="o"/>
            </a:pPr>
            <a:r>
              <a:rPr lang="en-US" sz="2000" dirty="0"/>
              <a:t>“Having less, giving more: The influence of social class on prosocial behavior,” </a:t>
            </a:r>
            <a:r>
              <a:rPr lang="en-US" sz="2000" i="1" dirty="0"/>
              <a:t>Journal of Personality and Social Psychology, </a:t>
            </a:r>
            <a:r>
              <a:rPr lang="en-US" sz="2000" dirty="0"/>
              <a:t>2010.</a:t>
            </a:r>
          </a:p>
          <a:p>
            <a:pPr marL="1028700" lvl="1" indent="-571500">
              <a:buFont typeface="Courier New" panose="02070309020205020404" pitchFamily="49" charset="0"/>
              <a:buChar char="o"/>
            </a:pPr>
            <a:r>
              <a:rPr lang="en-US" sz="2000" dirty="0"/>
              <a:t>Social Class, Contextualism, and Empathic Accuracy," </a:t>
            </a:r>
            <a:r>
              <a:rPr lang="en-US" sz="2000" i="1" dirty="0"/>
              <a:t>Psychological Science</a:t>
            </a:r>
            <a:r>
              <a:rPr lang="en-US" sz="2000" dirty="0"/>
              <a:t>, 2010.</a:t>
            </a:r>
          </a:p>
          <a:p>
            <a:pPr marL="457200" indent="-457200">
              <a:buFont typeface="Wingdings" pitchFamily="2" charset="2"/>
              <a:buChar char="ü"/>
            </a:pPr>
            <a:r>
              <a:rPr lang="en-US" sz="3300" b="1" dirty="0"/>
              <a:t>Wealth can cloud moral judgment</a:t>
            </a:r>
          </a:p>
          <a:p>
            <a:pPr marL="914400" lvl="1" indent="-457200">
              <a:buFont typeface="Courier New" panose="02070309020205020404" pitchFamily="49" charset="0"/>
              <a:buChar char="o"/>
            </a:pPr>
            <a:r>
              <a:rPr lang="en-US" sz="2000" dirty="0"/>
              <a:t>"Higher social class predicts increased unethical behavior,” </a:t>
            </a:r>
            <a:r>
              <a:rPr lang="en-US" sz="2000" i="1" dirty="0"/>
              <a:t>Proceedings of the National Academy of Sciences</a:t>
            </a:r>
            <a:r>
              <a:rPr lang="en-US" sz="2000" dirty="0"/>
              <a:t>, 2012.</a:t>
            </a:r>
          </a:p>
          <a:p>
            <a:pPr marL="914400" lvl="1" indent="-457200">
              <a:buFont typeface="Courier New" panose="02070309020205020404" pitchFamily="49" charset="0"/>
              <a:buChar char="o"/>
            </a:pPr>
            <a:r>
              <a:rPr lang="en-US" sz="2000" dirty="0"/>
              <a:t>"Seeing green: Mere exposure to money triggers a business decision frame and unethical outcomes,” </a:t>
            </a:r>
            <a:r>
              <a:rPr lang="en-US" sz="2000" i="1" dirty="0"/>
              <a:t>Organizational Behavior and Human Decision Processes</a:t>
            </a:r>
            <a:r>
              <a:rPr lang="en-US" sz="2000" dirty="0"/>
              <a:t>, 2013.</a:t>
            </a:r>
          </a:p>
          <a:p>
            <a:pPr marL="457200" indent="-457200">
              <a:buFont typeface="Wingdings" pitchFamily="2" charset="2"/>
              <a:buChar char="ü"/>
            </a:pPr>
            <a:r>
              <a:rPr lang="en-US" sz="3300" b="1" dirty="0"/>
              <a:t>Money itself can become a behavioral addiction</a:t>
            </a:r>
          </a:p>
          <a:p>
            <a:pPr marL="914400" lvl="1" indent="-457200">
              <a:buFont typeface="Courier New" panose="02070309020205020404" pitchFamily="49" charset="0"/>
              <a:buChar char="o"/>
            </a:pPr>
            <a:r>
              <a:rPr lang="en-US" sz="2000" dirty="0">
                <a:solidFill>
                  <a:prstClr val="white"/>
                </a:solidFill>
              </a:rPr>
              <a:t>“</a:t>
            </a:r>
            <a:r>
              <a:rPr lang="en-US" sz="2000" dirty="0"/>
              <a:t>Pride drives cycle of greed, according to new psychology study,”</a:t>
            </a:r>
            <a:r>
              <a:rPr lang="en-US" sz="2000" dirty="0">
                <a:solidFill>
                  <a:prstClr val="white"/>
                </a:solidFill>
              </a:rPr>
              <a:t> </a:t>
            </a:r>
            <a:r>
              <a:rPr lang="en-US" sz="2000" i="1" dirty="0">
                <a:solidFill>
                  <a:prstClr val="white"/>
                </a:solidFill>
              </a:rPr>
              <a:t>Journal of Personality, </a:t>
            </a:r>
            <a:r>
              <a:rPr lang="en-US" sz="2000" dirty="0">
                <a:solidFill>
                  <a:prstClr val="white"/>
                </a:solidFill>
              </a:rPr>
              <a:t>2023</a:t>
            </a:r>
            <a:r>
              <a:rPr lang="en-US" sz="2000" i="1" dirty="0">
                <a:solidFill>
                  <a:prstClr val="white"/>
                </a:solidFill>
              </a:rPr>
              <a:t>.</a:t>
            </a:r>
            <a:endParaRPr lang="en-US" sz="3300" dirty="0"/>
          </a:p>
          <a:p>
            <a:pPr marL="457200" indent="-457200">
              <a:buFont typeface="Wingdings" pitchFamily="2" charset="2"/>
              <a:buChar char="ü"/>
            </a:pPr>
            <a:r>
              <a:rPr lang="en-US" sz="3300" b="1" dirty="0"/>
              <a:t>Harder time regulating negative emotions </a:t>
            </a:r>
          </a:p>
          <a:p>
            <a:pPr marL="1028700" lvl="1" indent="-571500">
              <a:buFont typeface="Courier New" panose="02070309020205020404" pitchFamily="49" charset="0"/>
              <a:buChar char="o"/>
            </a:pPr>
            <a:r>
              <a:rPr lang="en-US" sz="2000" dirty="0"/>
              <a:t>"Greed personality trait links to negative psychopathology and underlying neural substrates," </a:t>
            </a:r>
            <a:r>
              <a:rPr lang="en-US" sz="2000" i="1" dirty="0"/>
              <a:t>Social Cognitive and Affective Neuroscience</a:t>
            </a:r>
            <a:r>
              <a:rPr lang="en-US" sz="2000" dirty="0"/>
              <a:t>, 2023.</a:t>
            </a:r>
          </a:p>
        </p:txBody>
      </p:sp>
    </p:spTree>
    <p:extLst>
      <p:ext uri="{BB962C8B-B14F-4D97-AF65-F5344CB8AC3E}">
        <p14:creationId xmlns:p14="http://schemas.microsoft.com/office/powerpoint/2010/main" val="314419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wipe(left)">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wipe(left)">
                                      <p:cBhvr>
                                        <p:cTn id="19" dur="500"/>
                                        <p:tgtEl>
                                          <p:spTgt spid="3">
                                            <p:txEl>
                                              <p:pRg st="0" end="0"/>
                                            </p:txEl>
                                          </p:spTgt>
                                        </p:tgtEl>
                                      </p:cBhvr>
                                    </p:animEffect>
                                  </p:childTnLst>
                                </p:cTn>
                              </p:par>
                              <p:par>
                                <p:cTn id="20" presetID="22" presetClass="entr" presetSubtype="8"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left)">
                                      <p:cBhvr>
                                        <p:cTn id="22" dur="500"/>
                                        <p:tgtEl>
                                          <p:spTgt spid="3">
                                            <p:txEl>
                                              <p:pRg st="1" end="1"/>
                                            </p:txEl>
                                          </p:spTgt>
                                        </p:tgtEl>
                                      </p:cBhvr>
                                    </p:animEffect>
                                  </p:childTnLst>
                                </p:cTn>
                              </p:par>
                              <p:par>
                                <p:cTn id="23" presetID="22" presetClass="entr" presetSubtype="8"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left)">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wipe(left)">
                                      <p:cBhvr>
                                        <p:cTn id="30" dur="500"/>
                                        <p:tgtEl>
                                          <p:spTgt spid="3">
                                            <p:txEl>
                                              <p:pRg st="3" end="3"/>
                                            </p:txEl>
                                          </p:spTgt>
                                        </p:tgtEl>
                                      </p:cBhvr>
                                    </p:animEffect>
                                  </p:childTnLst>
                                </p:cTn>
                              </p:par>
                              <p:par>
                                <p:cTn id="31" presetID="22" presetClass="entr" presetSubtype="8"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left)">
                                      <p:cBhvr>
                                        <p:cTn id="33" dur="500"/>
                                        <p:tgtEl>
                                          <p:spTgt spid="3">
                                            <p:txEl>
                                              <p:pRg st="4" end="4"/>
                                            </p:txEl>
                                          </p:spTgt>
                                        </p:tgtEl>
                                      </p:cBhvr>
                                    </p:animEffect>
                                  </p:childTnLst>
                                </p:cTn>
                              </p:par>
                              <p:par>
                                <p:cTn id="34" presetID="22" presetClass="entr" presetSubtype="8"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wipe(left)">
                                      <p:cBhvr>
                                        <p:cTn id="36" dur="5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wipe(left)">
                                      <p:cBhvr>
                                        <p:cTn id="41" dur="500"/>
                                        <p:tgtEl>
                                          <p:spTgt spid="3">
                                            <p:txEl>
                                              <p:pRg st="6" end="6"/>
                                            </p:txEl>
                                          </p:spTgt>
                                        </p:tgtEl>
                                      </p:cBhvr>
                                    </p:animEffect>
                                  </p:childTnLst>
                                </p:cTn>
                              </p:par>
                              <p:par>
                                <p:cTn id="42" presetID="22" presetClass="entr" presetSubtype="8" fill="hold"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wipe(left)">
                                      <p:cBhvr>
                                        <p:cTn id="44" dur="5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wipe(left)">
                                      <p:cBhvr>
                                        <p:cTn id="49" dur="500"/>
                                        <p:tgtEl>
                                          <p:spTgt spid="3">
                                            <p:txEl>
                                              <p:pRg st="8" end="8"/>
                                            </p:txEl>
                                          </p:spTgt>
                                        </p:tgtEl>
                                      </p:cBhvr>
                                    </p:animEffect>
                                  </p:childTnLst>
                                </p:cTn>
                              </p:par>
                              <p:par>
                                <p:cTn id="50" presetID="22" presetClass="entr" presetSubtype="8" fill="hold"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left)">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xit" presetSubtype="32" fill="hold" grpId="1" nodeType="clickEffect">
                                  <p:stCondLst>
                                    <p:cond delay="0"/>
                                  </p:stCondLst>
                                  <p:childTnLst>
                                    <p:anim calcmode="lin" valueType="num">
                                      <p:cBhvr>
                                        <p:cTn id="56" dur="500"/>
                                        <p:tgtEl>
                                          <p:spTgt spid="3">
                                            <p:txEl>
                                              <p:pRg st="0" end="0"/>
                                            </p:txEl>
                                          </p:spTgt>
                                        </p:tgtEl>
                                        <p:attrNameLst>
                                          <p:attrName>ppt_w</p:attrName>
                                        </p:attrNameLst>
                                      </p:cBhvr>
                                      <p:tavLst>
                                        <p:tav tm="0">
                                          <p:val>
                                            <p:strVal val="ppt_w"/>
                                          </p:val>
                                        </p:tav>
                                        <p:tav tm="100000">
                                          <p:val>
                                            <p:fltVal val="0"/>
                                          </p:val>
                                        </p:tav>
                                      </p:tavLst>
                                    </p:anim>
                                    <p:anim calcmode="lin" valueType="num">
                                      <p:cBhvr>
                                        <p:cTn id="57" dur="500"/>
                                        <p:tgtEl>
                                          <p:spTgt spid="3">
                                            <p:txEl>
                                              <p:pRg st="0" end="0"/>
                                            </p:txEl>
                                          </p:spTgt>
                                        </p:tgtEl>
                                        <p:attrNameLst>
                                          <p:attrName>ppt_h</p:attrName>
                                        </p:attrNameLst>
                                      </p:cBhvr>
                                      <p:tavLst>
                                        <p:tav tm="0">
                                          <p:val>
                                            <p:strVal val="ppt_h"/>
                                          </p:val>
                                        </p:tav>
                                        <p:tav tm="100000">
                                          <p:val>
                                            <p:fltVal val="0"/>
                                          </p:val>
                                        </p:tav>
                                      </p:tavLst>
                                    </p:anim>
                                    <p:animEffect transition="out" filter="fade">
                                      <p:cBhvr>
                                        <p:cTn id="58" dur="500"/>
                                        <p:tgtEl>
                                          <p:spTgt spid="3">
                                            <p:txEl>
                                              <p:pRg st="0" end="0"/>
                                            </p:txEl>
                                          </p:spTgt>
                                        </p:tgtEl>
                                      </p:cBhvr>
                                    </p:animEffect>
                                    <p:set>
                                      <p:cBhvr>
                                        <p:cTn id="59" dur="1" fill="hold">
                                          <p:stCondLst>
                                            <p:cond delay="499"/>
                                          </p:stCondLst>
                                        </p:cTn>
                                        <p:tgtEl>
                                          <p:spTgt spid="3">
                                            <p:txEl>
                                              <p:pRg st="0" end="0"/>
                                            </p:txEl>
                                          </p:spTgt>
                                        </p:tgtEl>
                                        <p:attrNameLst>
                                          <p:attrName>style.visibility</p:attrName>
                                        </p:attrNameLst>
                                      </p:cBhvr>
                                      <p:to>
                                        <p:strVal val="hidden"/>
                                      </p:to>
                                    </p:set>
                                  </p:childTnLst>
                                </p:cTn>
                              </p:par>
                              <p:par>
                                <p:cTn id="60" presetID="53" presetClass="exit" presetSubtype="32" fill="hold" grpId="1" nodeType="withEffect">
                                  <p:stCondLst>
                                    <p:cond delay="0"/>
                                  </p:stCondLst>
                                  <p:childTnLst>
                                    <p:anim calcmode="lin" valueType="num">
                                      <p:cBhvr>
                                        <p:cTn id="61" dur="500"/>
                                        <p:tgtEl>
                                          <p:spTgt spid="3">
                                            <p:txEl>
                                              <p:pRg st="1" end="1"/>
                                            </p:txEl>
                                          </p:spTgt>
                                        </p:tgtEl>
                                        <p:attrNameLst>
                                          <p:attrName>ppt_w</p:attrName>
                                        </p:attrNameLst>
                                      </p:cBhvr>
                                      <p:tavLst>
                                        <p:tav tm="0">
                                          <p:val>
                                            <p:strVal val="ppt_w"/>
                                          </p:val>
                                        </p:tav>
                                        <p:tav tm="100000">
                                          <p:val>
                                            <p:fltVal val="0"/>
                                          </p:val>
                                        </p:tav>
                                      </p:tavLst>
                                    </p:anim>
                                    <p:anim calcmode="lin" valueType="num">
                                      <p:cBhvr>
                                        <p:cTn id="62" dur="500"/>
                                        <p:tgtEl>
                                          <p:spTgt spid="3">
                                            <p:txEl>
                                              <p:pRg st="1" end="1"/>
                                            </p:txEl>
                                          </p:spTgt>
                                        </p:tgtEl>
                                        <p:attrNameLst>
                                          <p:attrName>ppt_h</p:attrName>
                                        </p:attrNameLst>
                                      </p:cBhvr>
                                      <p:tavLst>
                                        <p:tav tm="0">
                                          <p:val>
                                            <p:strVal val="ppt_h"/>
                                          </p:val>
                                        </p:tav>
                                        <p:tav tm="100000">
                                          <p:val>
                                            <p:fltVal val="0"/>
                                          </p:val>
                                        </p:tav>
                                      </p:tavLst>
                                    </p:anim>
                                    <p:animEffect transition="out" filter="fade">
                                      <p:cBhvr>
                                        <p:cTn id="63" dur="500"/>
                                        <p:tgtEl>
                                          <p:spTgt spid="3">
                                            <p:txEl>
                                              <p:pRg st="1" end="1"/>
                                            </p:txEl>
                                          </p:spTgt>
                                        </p:tgtEl>
                                      </p:cBhvr>
                                    </p:animEffect>
                                    <p:set>
                                      <p:cBhvr>
                                        <p:cTn id="64" dur="1" fill="hold">
                                          <p:stCondLst>
                                            <p:cond delay="499"/>
                                          </p:stCondLst>
                                        </p:cTn>
                                        <p:tgtEl>
                                          <p:spTgt spid="3">
                                            <p:txEl>
                                              <p:pRg st="1" end="1"/>
                                            </p:txEl>
                                          </p:spTgt>
                                        </p:tgtEl>
                                        <p:attrNameLst>
                                          <p:attrName>style.visibility</p:attrName>
                                        </p:attrNameLst>
                                      </p:cBhvr>
                                      <p:to>
                                        <p:strVal val="hidden"/>
                                      </p:to>
                                    </p:set>
                                  </p:childTnLst>
                                </p:cTn>
                              </p:par>
                              <p:par>
                                <p:cTn id="65" presetID="53" presetClass="exit" presetSubtype="32" fill="hold" grpId="1" nodeType="withEffect">
                                  <p:stCondLst>
                                    <p:cond delay="0"/>
                                  </p:stCondLst>
                                  <p:childTnLst>
                                    <p:anim calcmode="lin" valueType="num">
                                      <p:cBhvr>
                                        <p:cTn id="66" dur="500"/>
                                        <p:tgtEl>
                                          <p:spTgt spid="3">
                                            <p:txEl>
                                              <p:pRg st="2" end="2"/>
                                            </p:txEl>
                                          </p:spTgt>
                                        </p:tgtEl>
                                        <p:attrNameLst>
                                          <p:attrName>ppt_w</p:attrName>
                                        </p:attrNameLst>
                                      </p:cBhvr>
                                      <p:tavLst>
                                        <p:tav tm="0">
                                          <p:val>
                                            <p:strVal val="ppt_w"/>
                                          </p:val>
                                        </p:tav>
                                        <p:tav tm="100000">
                                          <p:val>
                                            <p:fltVal val="0"/>
                                          </p:val>
                                        </p:tav>
                                      </p:tavLst>
                                    </p:anim>
                                    <p:anim calcmode="lin" valueType="num">
                                      <p:cBhvr>
                                        <p:cTn id="67" dur="500"/>
                                        <p:tgtEl>
                                          <p:spTgt spid="3">
                                            <p:txEl>
                                              <p:pRg st="2" end="2"/>
                                            </p:txEl>
                                          </p:spTgt>
                                        </p:tgtEl>
                                        <p:attrNameLst>
                                          <p:attrName>ppt_h</p:attrName>
                                        </p:attrNameLst>
                                      </p:cBhvr>
                                      <p:tavLst>
                                        <p:tav tm="0">
                                          <p:val>
                                            <p:strVal val="ppt_h"/>
                                          </p:val>
                                        </p:tav>
                                        <p:tav tm="100000">
                                          <p:val>
                                            <p:fltVal val="0"/>
                                          </p:val>
                                        </p:tav>
                                      </p:tavLst>
                                    </p:anim>
                                    <p:animEffect transition="out" filter="fade">
                                      <p:cBhvr>
                                        <p:cTn id="68" dur="500"/>
                                        <p:tgtEl>
                                          <p:spTgt spid="3">
                                            <p:txEl>
                                              <p:pRg st="2" end="2"/>
                                            </p:txEl>
                                          </p:spTgt>
                                        </p:tgtEl>
                                      </p:cBhvr>
                                    </p:animEffect>
                                    <p:set>
                                      <p:cBhvr>
                                        <p:cTn id="69" dur="1" fill="hold">
                                          <p:stCondLst>
                                            <p:cond delay="499"/>
                                          </p:stCondLst>
                                        </p:cTn>
                                        <p:tgtEl>
                                          <p:spTgt spid="3">
                                            <p:txEl>
                                              <p:pRg st="2" end="2"/>
                                            </p:txEl>
                                          </p:spTgt>
                                        </p:tgtEl>
                                        <p:attrNameLst>
                                          <p:attrName>style.visibility</p:attrName>
                                        </p:attrNameLst>
                                      </p:cBhvr>
                                      <p:to>
                                        <p:strVal val="hidden"/>
                                      </p:to>
                                    </p:set>
                                  </p:childTnLst>
                                </p:cTn>
                              </p:par>
                              <p:par>
                                <p:cTn id="70" presetID="53" presetClass="exit" presetSubtype="32" fill="hold" grpId="1" nodeType="withEffect">
                                  <p:stCondLst>
                                    <p:cond delay="0"/>
                                  </p:stCondLst>
                                  <p:childTnLst>
                                    <p:anim calcmode="lin" valueType="num">
                                      <p:cBhvr>
                                        <p:cTn id="71" dur="500"/>
                                        <p:tgtEl>
                                          <p:spTgt spid="3">
                                            <p:txEl>
                                              <p:pRg st="3" end="3"/>
                                            </p:txEl>
                                          </p:spTgt>
                                        </p:tgtEl>
                                        <p:attrNameLst>
                                          <p:attrName>ppt_w</p:attrName>
                                        </p:attrNameLst>
                                      </p:cBhvr>
                                      <p:tavLst>
                                        <p:tav tm="0">
                                          <p:val>
                                            <p:strVal val="ppt_w"/>
                                          </p:val>
                                        </p:tav>
                                        <p:tav tm="100000">
                                          <p:val>
                                            <p:fltVal val="0"/>
                                          </p:val>
                                        </p:tav>
                                      </p:tavLst>
                                    </p:anim>
                                    <p:anim calcmode="lin" valueType="num">
                                      <p:cBhvr>
                                        <p:cTn id="72" dur="500"/>
                                        <p:tgtEl>
                                          <p:spTgt spid="3">
                                            <p:txEl>
                                              <p:pRg st="3" end="3"/>
                                            </p:txEl>
                                          </p:spTgt>
                                        </p:tgtEl>
                                        <p:attrNameLst>
                                          <p:attrName>ppt_h</p:attrName>
                                        </p:attrNameLst>
                                      </p:cBhvr>
                                      <p:tavLst>
                                        <p:tav tm="0">
                                          <p:val>
                                            <p:strVal val="ppt_h"/>
                                          </p:val>
                                        </p:tav>
                                        <p:tav tm="100000">
                                          <p:val>
                                            <p:fltVal val="0"/>
                                          </p:val>
                                        </p:tav>
                                      </p:tavLst>
                                    </p:anim>
                                    <p:animEffect transition="out" filter="fade">
                                      <p:cBhvr>
                                        <p:cTn id="73" dur="500"/>
                                        <p:tgtEl>
                                          <p:spTgt spid="3">
                                            <p:txEl>
                                              <p:pRg st="3" end="3"/>
                                            </p:txEl>
                                          </p:spTgt>
                                        </p:tgtEl>
                                      </p:cBhvr>
                                    </p:animEffect>
                                    <p:set>
                                      <p:cBhvr>
                                        <p:cTn id="74" dur="1" fill="hold">
                                          <p:stCondLst>
                                            <p:cond delay="499"/>
                                          </p:stCondLst>
                                        </p:cTn>
                                        <p:tgtEl>
                                          <p:spTgt spid="3">
                                            <p:txEl>
                                              <p:pRg st="3" end="3"/>
                                            </p:txEl>
                                          </p:spTgt>
                                        </p:tgtEl>
                                        <p:attrNameLst>
                                          <p:attrName>style.visibility</p:attrName>
                                        </p:attrNameLst>
                                      </p:cBhvr>
                                      <p:to>
                                        <p:strVal val="hidden"/>
                                      </p:to>
                                    </p:set>
                                  </p:childTnLst>
                                </p:cTn>
                              </p:par>
                              <p:par>
                                <p:cTn id="75" presetID="53" presetClass="exit" presetSubtype="32" fill="hold" grpId="1" nodeType="withEffect">
                                  <p:stCondLst>
                                    <p:cond delay="0"/>
                                  </p:stCondLst>
                                  <p:childTnLst>
                                    <p:anim calcmode="lin" valueType="num">
                                      <p:cBhvr>
                                        <p:cTn id="76" dur="500"/>
                                        <p:tgtEl>
                                          <p:spTgt spid="3">
                                            <p:txEl>
                                              <p:pRg st="4" end="4"/>
                                            </p:txEl>
                                          </p:spTgt>
                                        </p:tgtEl>
                                        <p:attrNameLst>
                                          <p:attrName>ppt_w</p:attrName>
                                        </p:attrNameLst>
                                      </p:cBhvr>
                                      <p:tavLst>
                                        <p:tav tm="0">
                                          <p:val>
                                            <p:strVal val="ppt_w"/>
                                          </p:val>
                                        </p:tav>
                                        <p:tav tm="100000">
                                          <p:val>
                                            <p:fltVal val="0"/>
                                          </p:val>
                                        </p:tav>
                                      </p:tavLst>
                                    </p:anim>
                                    <p:anim calcmode="lin" valueType="num">
                                      <p:cBhvr>
                                        <p:cTn id="77" dur="500"/>
                                        <p:tgtEl>
                                          <p:spTgt spid="3">
                                            <p:txEl>
                                              <p:pRg st="4" end="4"/>
                                            </p:txEl>
                                          </p:spTgt>
                                        </p:tgtEl>
                                        <p:attrNameLst>
                                          <p:attrName>ppt_h</p:attrName>
                                        </p:attrNameLst>
                                      </p:cBhvr>
                                      <p:tavLst>
                                        <p:tav tm="0">
                                          <p:val>
                                            <p:strVal val="ppt_h"/>
                                          </p:val>
                                        </p:tav>
                                        <p:tav tm="100000">
                                          <p:val>
                                            <p:fltVal val="0"/>
                                          </p:val>
                                        </p:tav>
                                      </p:tavLst>
                                    </p:anim>
                                    <p:animEffect transition="out" filter="fade">
                                      <p:cBhvr>
                                        <p:cTn id="78" dur="500"/>
                                        <p:tgtEl>
                                          <p:spTgt spid="3">
                                            <p:txEl>
                                              <p:pRg st="4" end="4"/>
                                            </p:txEl>
                                          </p:spTgt>
                                        </p:tgtEl>
                                      </p:cBhvr>
                                    </p:animEffect>
                                    <p:set>
                                      <p:cBhvr>
                                        <p:cTn id="79" dur="1" fill="hold">
                                          <p:stCondLst>
                                            <p:cond delay="499"/>
                                          </p:stCondLst>
                                        </p:cTn>
                                        <p:tgtEl>
                                          <p:spTgt spid="3">
                                            <p:txEl>
                                              <p:pRg st="4" end="4"/>
                                            </p:txEl>
                                          </p:spTgt>
                                        </p:tgtEl>
                                        <p:attrNameLst>
                                          <p:attrName>style.visibility</p:attrName>
                                        </p:attrNameLst>
                                      </p:cBhvr>
                                      <p:to>
                                        <p:strVal val="hidden"/>
                                      </p:to>
                                    </p:set>
                                  </p:childTnLst>
                                </p:cTn>
                              </p:par>
                              <p:par>
                                <p:cTn id="80" presetID="53" presetClass="exit" presetSubtype="32" fill="hold" grpId="1" nodeType="withEffect">
                                  <p:stCondLst>
                                    <p:cond delay="0"/>
                                  </p:stCondLst>
                                  <p:childTnLst>
                                    <p:anim calcmode="lin" valueType="num">
                                      <p:cBhvr>
                                        <p:cTn id="81" dur="500"/>
                                        <p:tgtEl>
                                          <p:spTgt spid="3">
                                            <p:txEl>
                                              <p:pRg st="5" end="5"/>
                                            </p:txEl>
                                          </p:spTgt>
                                        </p:tgtEl>
                                        <p:attrNameLst>
                                          <p:attrName>ppt_w</p:attrName>
                                        </p:attrNameLst>
                                      </p:cBhvr>
                                      <p:tavLst>
                                        <p:tav tm="0">
                                          <p:val>
                                            <p:strVal val="ppt_w"/>
                                          </p:val>
                                        </p:tav>
                                        <p:tav tm="100000">
                                          <p:val>
                                            <p:fltVal val="0"/>
                                          </p:val>
                                        </p:tav>
                                      </p:tavLst>
                                    </p:anim>
                                    <p:anim calcmode="lin" valueType="num">
                                      <p:cBhvr>
                                        <p:cTn id="82" dur="500"/>
                                        <p:tgtEl>
                                          <p:spTgt spid="3">
                                            <p:txEl>
                                              <p:pRg st="5" end="5"/>
                                            </p:txEl>
                                          </p:spTgt>
                                        </p:tgtEl>
                                        <p:attrNameLst>
                                          <p:attrName>ppt_h</p:attrName>
                                        </p:attrNameLst>
                                      </p:cBhvr>
                                      <p:tavLst>
                                        <p:tav tm="0">
                                          <p:val>
                                            <p:strVal val="ppt_h"/>
                                          </p:val>
                                        </p:tav>
                                        <p:tav tm="100000">
                                          <p:val>
                                            <p:fltVal val="0"/>
                                          </p:val>
                                        </p:tav>
                                      </p:tavLst>
                                    </p:anim>
                                    <p:animEffect transition="out" filter="fade">
                                      <p:cBhvr>
                                        <p:cTn id="83" dur="500"/>
                                        <p:tgtEl>
                                          <p:spTgt spid="3">
                                            <p:txEl>
                                              <p:pRg st="5" end="5"/>
                                            </p:txEl>
                                          </p:spTgt>
                                        </p:tgtEl>
                                      </p:cBhvr>
                                    </p:animEffect>
                                    <p:set>
                                      <p:cBhvr>
                                        <p:cTn id="84" dur="1" fill="hold">
                                          <p:stCondLst>
                                            <p:cond delay="499"/>
                                          </p:stCondLst>
                                        </p:cTn>
                                        <p:tgtEl>
                                          <p:spTgt spid="3">
                                            <p:txEl>
                                              <p:pRg st="5" end="5"/>
                                            </p:txEl>
                                          </p:spTgt>
                                        </p:tgtEl>
                                        <p:attrNameLst>
                                          <p:attrName>style.visibility</p:attrName>
                                        </p:attrNameLst>
                                      </p:cBhvr>
                                      <p:to>
                                        <p:strVal val="hidden"/>
                                      </p:to>
                                    </p:set>
                                  </p:childTnLst>
                                </p:cTn>
                              </p:par>
                              <p:par>
                                <p:cTn id="85" presetID="53" presetClass="exit" presetSubtype="32" fill="hold" grpId="1" nodeType="withEffect">
                                  <p:stCondLst>
                                    <p:cond delay="0"/>
                                  </p:stCondLst>
                                  <p:childTnLst>
                                    <p:anim calcmode="lin" valueType="num">
                                      <p:cBhvr>
                                        <p:cTn id="86" dur="500"/>
                                        <p:tgtEl>
                                          <p:spTgt spid="3">
                                            <p:txEl>
                                              <p:pRg st="6" end="6"/>
                                            </p:txEl>
                                          </p:spTgt>
                                        </p:tgtEl>
                                        <p:attrNameLst>
                                          <p:attrName>ppt_w</p:attrName>
                                        </p:attrNameLst>
                                      </p:cBhvr>
                                      <p:tavLst>
                                        <p:tav tm="0">
                                          <p:val>
                                            <p:strVal val="ppt_w"/>
                                          </p:val>
                                        </p:tav>
                                        <p:tav tm="100000">
                                          <p:val>
                                            <p:fltVal val="0"/>
                                          </p:val>
                                        </p:tav>
                                      </p:tavLst>
                                    </p:anim>
                                    <p:anim calcmode="lin" valueType="num">
                                      <p:cBhvr>
                                        <p:cTn id="87" dur="500"/>
                                        <p:tgtEl>
                                          <p:spTgt spid="3">
                                            <p:txEl>
                                              <p:pRg st="6" end="6"/>
                                            </p:txEl>
                                          </p:spTgt>
                                        </p:tgtEl>
                                        <p:attrNameLst>
                                          <p:attrName>ppt_h</p:attrName>
                                        </p:attrNameLst>
                                      </p:cBhvr>
                                      <p:tavLst>
                                        <p:tav tm="0">
                                          <p:val>
                                            <p:strVal val="ppt_h"/>
                                          </p:val>
                                        </p:tav>
                                        <p:tav tm="100000">
                                          <p:val>
                                            <p:fltVal val="0"/>
                                          </p:val>
                                        </p:tav>
                                      </p:tavLst>
                                    </p:anim>
                                    <p:animEffect transition="out" filter="fade">
                                      <p:cBhvr>
                                        <p:cTn id="88" dur="500"/>
                                        <p:tgtEl>
                                          <p:spTgt spid="3">
                                            <p:txEl>
                                              <p:pRg st="6" end="6"/>
                                            </p:txEl>
                                          </p:spTgt>
                                        </p:tgtEl>
                                      </p:cBhvr>
                                    </p:animEffect>
                                    <p:set>
                                      <p:cBhvr>
                                        <p:cTn id="89" dur="1" fill="hold">
                                          <p:stCondLst>
                                            <p:cond delay="499"/>
                                          </p:stCondLst>
                                        </p:cTn>
                                        <p:tgtEl>
                                          <p:spTgt spid="3">
                                            <p:txEl>
                                              <p:pRg st="6" end="6"/>
                                            </p:txEl>
                                          </p:spTgt>
                                        </p:tgtEl>
                                        <p:attrNameLst>
                                          <p:attrName>style.visibility</p:attrName>
                                        </p:attrNameLst>
                                      </p:cBhvr>
                                      <p:to>
                                        <p:strVal val="hidden"/>
                                      </p:to>
                                    </p:set>
                                  </p:childTnLst>
                                </p:cTn>
                              </p:par>
                              <p:par>
                                <p:cTn id="90" presetID="53" presetClass="exit" presetSubtype="32" fill="hold" grpId="1" nodeType="withEffect">
                                  <p:stCondLst>
                                    <p:cond delay="0"/>
                                  </p:stCondLst>
                                  <p:childTnLst>
                                    <p:anim calcmode="lin" valueType="num">
                                      <p:cBhvr>
                                        <p:cTn id="91" dur="500"/>
                                        <p:tgtEl>
                                          <p:spTgt spid="3">
                                            <p:txEl>
                                              <p:pRg st="7" end="7"/>
                                            </p:txEl>
                                          </p:spTgt>
                                        </p:tgtEl>
                                        <p:attrNameLst>
                                          <p:attrName>ppt_w</p:attrName>
                                        </p:attrNameLst>
                                      </p:cBhvr>
                                      <p:tavLst>
                                        <p:tav tm="0">
                                          <p:val>
                                            <p:strVal val="ppt_w"/>
                                          </p:val>
                                        </p:tav>
                                        <p:tav tm="100000">
                                          <p:val>
                                            <p:fltVal val="0"/>
                                          </p:val>
                                        </p:tav>
                                      </p:tavLst>
                                    </p:anim>
                                    <p:anim calcmode="lin" valueType="num">
                                      <p:cBhvr>
                                        <p:cTn id="92" dur="500"/>
                                        <p:tgtEl>
                                          <p:spTgt spid="3">
                                            <p:txEl>
                                              <p:pRg st="7" end="7"/>
                                            </p:txEl>
                                          </p:spTgt>
                                        </p:tgtEl>
                                        <p:attrNameLst>
                                          <p:attrName>ppt_h</p:attrName>
                                        </p:attrNameLst>
                                      </p:cBhvr>
                                      <p:tavLst>
                                        <p:tav tm="0">
                                          <p:val>
                                            <p:strVal val="ppt_h"/>
                                          </p:val>
                                        </p:tav>
                                        <p:tav tm="100000">
                                          <p:val>
                                            <p:fltVal val="0"/>
                                          </p:val>
                                        </p:tav>
                                      </p:tavLst>
                                    </p:anim>
                                    <p:animEffect transition="out" filter="fade">
                                      <p:cBhvr>
                                        <p:cTn id="93" dur="500"/>
                                        <p:tgtEl>
                                          <p:spTgt spid="3">
                                            <p:txEl>
                                              <p:pRg st="7" end="7"/>
                                            </p:txEl>
                                          </p:spTgt>
                                        </p:tgtEl>
                                      </p:cBhvr>
                                    </p:animEffect>
                                    <p:set>
                                      <p:cBhvr>
                                        <p:cTn id="94" dur="1" fill="hold">
                                          <p:stCondLst>
                                            <p:cond delay="499"/>
                                          </p:stCondLst>
                                        </p:cTn>
                                        <p:tgtEl>
                                          <p:spTgt spid="3">
                                            <p:txEl>
                                              <p:pRg st="7" end="7"/>
                                            </p:txEl>
                                          </p:spTgt>
                                        </p:tgtEl>
                                        <p:attrNameLst>
                                          <p:attrName>style.visibility</p:attrName>
                                        </p:attrNameLst>
                                      </p:cBhvr>
                                      <p:to>
                                        <p:strVal val="hidden"/>
                                      </p:to>
                                    </p:set>
                                  </p:childTnLst>
                                </p:cTn>
                              </p:par>
                              <p:par>
                                <p:cTn id="95" presetID="53" presetClass="exit" presetSubtype="32" fill="hold" grpId="1" nodeType="withEffect">
                                  <p:stCondLst>
                                    <p:cond delay="0"/>
                                  </p:stCondLst>
                                  <p:childTnLst>
                                    <p:anim calcmode="lin" valueType="num">
                                      <p:cBhvr>
                                        <p:cTn id="96" dur="500"/>
                                        <p:tgtEl>
                                          <p:spTgt spid="3">
                                            <p:txEl>
                                              <p:pRg st="8" end="8"/>
                                            </p:txEl>
                                          </p:spTgt>
                                        </p:tgtEl>
                                        <p:attrNameLst>
                                          <p:attrName>ppt_w</p:attrName>
                                        </p:attrNameLst>
                                      </p:cBhvr>
                                      <p:tavLst>
                                        <p:tav tm="0">
                                          <p:val>
                                            <p:strVal val="ppt_w"/>
                                          </p:val>
                                        </p:tav>
                                        <p:tav tm="100000">
                                          <p:val>
                                            <p:fltVal val="0"/>
                                          </p:val>
                                        </p:tav>
                                      </p:tavLst>
                                    </p:anim>
                                    <p:anim calcmode="lin" valueType="num">
                                      <p:cBhvr>
                                        <p:cTn id="97" dur="500"/>
                                        <p:tgtEl>
                                          <p:spTgt spid="3">
                                            <p:txEl>
                                              <p:pRg st="8" end="8"/>
                                            </p:txEl>
                                          </p:spTgt>
                                        </p:tgtEl>
                                        <p:attrNameLst>
                                          <p:attrName>ppt_h</p:attrName>
                                        </p:attrNameLst>
                                      </p:cBhvr>
                                      <p:tavLst>
                                        <p:tav tm="0">
                                          <p:val>
                                            <p:strVal val="ppt_h"/>
                                          </p:val>
                                        </p:tav>
                                        <p:tav tm="100000">
                                          <p:val>
                                            <p:fltVal val="0"/>
                                          </p:val>
                                        </p:tav>
                                      </p:tavLst>
                                    </p:anim>
                                    <p:animEffect transition="out" filter="fade">
                                      <p:cBhvr>
                                        <p:cTn id="98" dur="500"/>
                                        <p:tgtEl>
                                          <p:spTgt spid="3">
                                            <p:txEl>
                                              <p:pRg st="8" end="8"/>
                                            </p:txEl>
                                          </p:spTgt>
                                        </p:tgtEl>
                                      </p:cBhvr>
                                    </p:animEffect>
                                    <p:set>
                                      <p:cBhvr>
                                        <p:cTn id="99" dur="1" fill="hold">
                                          <p:stCondLst>
                                            <p:cond delay="499"/>
                                          </p:stCondLst>
                                        </p:cTn>
                                        <p:tgtEl>
                                          <p:spTgt spid="3">
                                            <p:txEl>
                                              <p:pRg st="8" end="8"/>
                                            </p:txEl>
                                          </p:spTgt>
                                        </p:tgtEl>
                                        <p:attrNameLst>
                                          <p:attrName>style.visibility</p:attrName>
                                        </p:attrNameLst>
                                      </p:cBhvr>
                                      <p:to>
                                        <p:strVal val="hidden"/>
                                      </p:to>
                                    </p:set>
                                  </p:childTnLst>
                                </p:cTn>
                              </p:par>
                              <p:par>
                                <p:cTn id="100" presetID="53" presetClass="exit" presetSubtype="32" fill="hold" grpId="1" nodeType="withEffect">
                                  <p:stCondLst>
                                    <p:cond delay="0"/>
                                  </p:stCondLst>
                                  <p:childTnLst>
                                    <p:anim calcmode="lin" valueType="num">
                                      <p:cBhvr>
                                        <p:cTn id="101" dur="500"/>
                                        <p:tgtEl>
                                          <p:spTgt spid="3">
                                            <p:txEl>
                                              <p:pRg st="9" end="9"/>
                                            </p:txEl>
                                          </p:spTgt>
                                        </p:tgtEl>
                                        <p:attrNameLst>
                                          <p:attrName>ppt_w</p:attrName>
                                        </p:attrNameLst>
                                      </p:cBhvr>
                                      <p:tavLst>
                                        <p:tav tm="0">
                                          <p:val>
                                            <p:strVal val="ppt_w"/>
                                          </p:val>
                                        </p:tav>
                                        <p:tav tm="100000">
                                          <p:val>
                                            <p:fltVal val="0"/>
                                          </p:val>
                                        </p:tav>
                                      </p:tavLst>
                                    </p:anim>
                                    <p:anim calcmode="lin" valueType="num">
                                      <p:cBhvr>
                                        <p:cTn id="102" dur="500"/>
                                        <p:tgtEl>
                                          <p:spTgt spid="3">
                                            <p:txEl>
                                              <p:pRg st="9" end="9"/>
                                            </p:txEl>
                                          </p:spTgt>
                                        </p:tgtEl>
                                        <p:attrNameLst>
                                          <p:attrName>ppt_h</p:attrName>
                                        </p:attrNameLst>
                                      </p:cBhvr>
                                      <p:tavLst>
                                        <p:tav tm="0">
                                          <p:val>
                                            <p:strVal val="ppt_h"/>
                                          </p:val>
                                        </p:tav>
                                        <p:tav tm="100000">
                                          <p:val>
                                            <p:fltVal val="0"/>
                                          </p:val>
                                        </p:tav>
                                      </p:tavLst>
                                    </p:anim>
                                    <p:animEffect transition="out" filter="fade">
                                      <p:cBhvr>
                                        <p:cTn id="103" dur="500"/>
                                        <p:tgtEl>
                                          <p:spTgt spid="3">
                                            <p:txEl>
                                              <p:pRg st="9" end="9"/>
                                            </p:txEl>
                                          </p:spTgt>
                                        </p:tgtEl>
                                      </p:cBhvr>
                                    </p:animEffect>
                                    <p:set>
                                      <p:cBhvr>
                                        <p:cTn id="104" dur="1" fill="hold">
                                          <p:stCondLst>
                                            <p:cond delay="499"/>
                                          </p:stCondLst>
                                        </p:cTn>
                                        <p:tgtEl>
                                          <p:spTgt spid="3">
                                            <p:txEl>
                                              <p:pRg st="9" end="9"/>
                                            </p:txEl>
                                          </p:spTgt>
                                        </p:tgtEl>
                                        <p:attrNameLst>
                                          <p:attrName>style.visibility</p:attrName>
                                        </p:attrNameLst>
                                      </p:cBhvr>
                                      <p:to>
                                        <p:strVal val="hidden"/>
                                      </p:to>
                                    </p:set>
                                  </p:childTnLst>
                                </p:cTn>
                              </p:par>
                              <p:par>
                                <p:cTn id="105" presetID="53" presetClass="exit" presetSubtype="32" fill="hold" grpId="1" nodeType="withEffect">
                                  <p:stCondLst>
                                    <p:cond delay="0"/>
                                  </p:stCondLst>
                                  <p:childTnLst>
                                    <p:anim calcmode="lin" valueType="num">
                                      <p:cBhvr>
                                        <p:cTn id="106" dur="500"/>
                                        <p:tgtEl>
                                          <p:spTgt spid="3">
                                            <p:bg/>
                                          </p:spTgt>
                                        </p:tgtEl>
                                        <p:attrNameLst>
                                          <p:attrName>ppt_w</p:attrName>
                                        </p:attrNameLst>
                                      </p:cBhvr>
                                      <p:tavLst>
                                        <p:tav tm="0">
                                          <p:val>
                                            <p:strVal val="ppt_w"/>
                                          </p:val>
                                        </p:tav>
                                        <p:tav tm="100000">
                                          <p:val>
                                            <p:fltVal val="0"/>
                                          </p:val>
                                        </p:tav>
                                      </p:tavLst>
                                    </p:anim>
                                    <p:anim calcmode="lin" valueType="num">
                                      <p:cBhvr>
                                        <p:cTn id="107" dur="500"/>
                                        <p:tgtEl>
                                          <p:spTgt spid="3">
                                            <p:bg/>
                                          </p:spTgt>
                                        </p:tgtEl>
                                        <p:attrNameLst>
                                          <p:attrName>ppt_h</p:attrName>
                                        </p:attrNameLst>
                                      </p:cBhvr>
                                      <p:tavLst>
                                        <p:tav tm="0">
                                          <p:val>
                                            <p:strVal val="ppt_h"/>
                                          </p:val>
                                        </p:tav>
                                        <p:tav tm="100000">
                                          <p:val>
                                            <p:fltVal val="0"/>
                                          </p:val>
                                        </p:tav>
                                      </p:tavLst>
                                    </p:anim>
                                    <p:animEffect transition="out" filter="fade">
                                      <p:cBhvr>
                                        <p:cTn id="108" dur="500"/>
                                        <p:tgtEl>
                                          <p:spTgt spid="3">
                                            <p:bg/>
                                          </p:spTgt>
                                        </p:tgtEl>
                                      </p:cBhvr>
                                    </p:animEffect>
                                    <p:set>
                                      <p:cBhvr>
                                        <p:cTn id="109" dur="1" fill="hold">
                                          <p:stCondLst>
                                            <p:cond delay="4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build="allAtOnce"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A77DC1-EA10-0D2A-1967-285A91614E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DCB4BE-5E62-6978-CA3D-696A174D32E7}"/>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Dangers and Deception of Greed</a:t>
            </a:r>
          </a:p>
        </p:txBody>
      </p:sp>
      <p:sp>
        <p:nvSpPr>
          <p:cNvPr id="7" name="Content Placeholder 2">
            <a:extLst>
              <a:ext uri="{FF2B5EF4-FFF2-40B4-BE49-F238E27FC236}">
                <a16:creationId xmlns:a16="http://schemas.microsoft.com/office/drawing/2014/main" id="{4FCFB807-A61A-964B-CFFC-BD32EE9F2A96}"/>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Insatiable</a:t>
            </a:r>
          </a:p>
          <a:p>
            <a:pPr>
              <a:spcBef>
                <a:spcPts val="0"/>
              </a:spcBef>
              <a:buFont typeface="Courier New" panose="02070309020205020404" pitchFamily="49" charset="0"/>
              <a:buChar char="o"/>
            </a:pPr>
            <a:r>
              <a:rPr lang="en-US" sz="3500" dirty="0"/>
              <a:t>Disguises itself as reasonable</a:t>
            </a:r>
          </a:p>
          <a:p>
            <a:pPr>
              <a:spcBef>
                <a:spcPts val="0"/>
              </a:spcBef>
              <a:buFont typeface="Courier New" panose="02070309020205020404" pitchFamily="49" charset="0"/>
              <a:buChar char="o"/>
            </a:pPr>
            <a:r>
              <a:rPr lang="en-US" sz="3500" dirty="0"/>
              <a:t>Warps our thinking</a:t>
            </a:r>
          </a:p>
          <a:p>
            <a:pPr>
              <a:spcBef>
                <a:spcPts val="0"/>
              </a:spcBef>
              <a:buFont typeface="Courier New" panose="02070309020205020404" pitchFamily="49" charset="0"/>
              <a:buChar char="o"/>
            </a:pPr>
            <a:r>
              <a:rPr lang="en-US" sz="3500" dirty="0"/>
              <a:t>Does not lead to happiness</a:t>
            </a:r>
          </a:p>
        </p:txBody>
      </p:sp>
    </p:spTree>
    <p:extLst>
      <p:ext uri="{BB962C8B-B14F-4D97-AF65-F5344CB8AC3E}">
        <p14:creationId xmlns:p14="http://schemas.microsoft.com/office/powerpoint/2010/main" val="1761877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wipe(left)">
                                      <p:cBhvr>
                                        <p:cTn id="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9C45AA-B416-A477-6FEF-FE7E69099F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B3006A-259D-3D07-A7B9-D385A97B3734}"/>
              </a:ext>
            </a:extLst>
          </p:cNvPr>
          <p:cNvSpPr>
            <a:spLocks noGrp="1"/>
          </p:cNvSpPr>
          <p:nvPr>
            <p:ph type="title"/>
          </p:nvPr>
        </p:nvSpPr>
        <p:spPr>
          <a:xfrm>
            <a:off x="386862" y="609600"/>
            <a:ext cx="10837331" cy="1320800"/>
          </a:xfrm>
        </p:spPr>
        <p:txBody>
          <a:bodyPr>
            <a:noAutofit/>
          </a:bodyPr>
          <a:lstStyle/>
          <a:p>
            <a:r>
              <a:rPr lang="en-US" sz="5000" dirty="0">
                <a:solidFill>
                  <a:schemeClr val="tx1"/>
                </a:solidFill>
              </a:rPr>
              <a:t>Money: A HOT Topic!</a:t>
            </a:r>
          </a:p>
        </p:txBody>
      </p:sp>
      <p:sp>
        <p:nvSpPr>
          <p:cNvPr id="7" name="Content Placeholder 2">
            <a:extLst>
              <a:ext uri="{FF2B5EF4-FFF2-40B4-BE49-F238E27FC236}">
                <a16:creationId xmlns:a16="http://schemas.microsoft.com/office/drawing/2014/main" id="{F070AE2D-62DC-AD3B-2325-6CD1D555DB29}"/>
              </a:ext>
            </a:extLst>
          </p:cNvPr>
          <p:cNvSpPr txBox="1">
            <a:spLocks/>
          </p:cNvSpPr>
          <p:nvPr/>
        </p:nvSpPr>
        <p:spPr>
          <a:xfrm>
            <a:off x="677334" y="1781848"/>
            <a:ext cx="10837332" cy="43954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SzPct val="100000"/>
              <a:buFont typeface="Courier New" panose="02070309020205020404" pitchFamily="49" charset="0"/>
              <a:buChar char="o"/>
            </a:pPr>
            <a:r>
              <a:rPr lang="en-US" sz="3300" dirty="0">
                <a:ea typeface="Calibri" panose="020F0502020204030204" pitchFamily="34" charset="0"/>
              </a:rPr>
              <a:t>Over 2,000 verses on the topic!</a:t>
            </a:r>
          </a:p>
          <a:p>
            <a:pPr>
              <a:buSzPct val="100000"/>
              <a:buFont typeface="Courier New" panose="02070309020205020404" pitchFamily="49" charset="0"/>
              <a:buChar char="o"/>
            </a:pPr>
            <a:r>
              <a:rPr lang="en-US" sz="3300" dirty="0">
                <a:ea typeface="Calibri" panose="020F0502020204030204" pitchFamily="34" charset="0"/>
              </a:rPr>
              <a:t>Very important issue to God…especially for leaders!</a:t>
            </a:r>
          </a:p>
          <a:p>
            <a:pPr>
              <a:buSzPct val="100000"/>
              <a:buFont typeface="Courier New" panose="02070309020205020404" pitchFamily="49" charset="0"/>
              <a:buChar char="o"/>
            </a:pPr>
            <a:r>
              <a:rPr lang="en-US" sz="3300" dirty="0">
                <a:ea typeface="Calibri" panose="020F0502020204030204" pitchFamily="34" charset="0"/>
              </a:rPr>
              <a:t>Context in 1 Timothy: Paul is warning Timothy about false teachers that are motivated by money</a:t>
            </a:r>
          </a:p>
          <a:p>
            <a:pPr>
              <a:buSzPct val="100000"/>
              <a:buFont typeface="Courier New" panose="02070309020205020404" pitchFamily="49" charset="0"/>
              <a:buChar char="o"/>
            </a:pPr>
            <a:endParaRPr lang="en-US" sz="3300" dirty="0">
              <a:ea typeface="Calibri" panose="020F0502020204030204" pitchFamily="34" charset="0"/>
            </a:endParaRPr>
          </a:p>
          <a:p>
            <a:pPr>
              <a:buSzPct val="100000"/>
              <a:buFont typeface="Courier New" panose="02070309020205020404" pitchFamily="49" charset="0"/>
              <a:buChar char="o"/>
            </a:pPr>
            <a:endParaRPr lang="en-US" sz="3300" dirty="0">
              <a:ea typeface="Calibri" panose="020F0502020204030204" pitchFamily="34" charset="0"/>
            </a:endParaRPr>
          </a:p>
        </p:txBody>
      </p:sp>
    </p:spTree>
    <p:extLst>
      <p:ext uri="{BB962C8B-B14F-4D97-AF65-F5344CB8AC3E}">
        <p14:creationId xmlns:p14="http://schemas.microsoft.com/office/powerpoint/2010/main" val="1495714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C71577-6591-ED4A-B2C8-88958839DE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972B6D-1A5C-7E95-D679-B8D58D7AAD91}"/>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Dangers and Deception of Greed</a:t>
            </a:r>
          </a:p>
        </p:txBody>
      </p:sp>
      <p:sp>
        <p:nvSpPr>
          <p:cNvPr id="7" name="Content Placeholder 2">
            <a:extLst>
              <a:ext uri="{FF2B5EF4-FFF2-40B4-BE49-F238E27FC236}">
                <a16:creationId xmlns:a16="http://schemas.microsoft.com/office/drawing/2014/main" id="{D3D01FE4-E678-6F62-B05E-7365C51A107A}"/>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Insatiable</a:t>
            </a:r>
          </a:p>
          <a:p>
            <a:pPr>
              <a:spcBef>
                <a:spcPts val="0"/>
              </a:spcBef>
              <a:buFont typeface="Courier New" panose="02070309020205020404" pitchFamily="49" charset="0"/>
              <a:buChar char="o"/>
            </a:pPr>
            <a:r>
              <a:rPr lang="en-US" sz="3500" dirty="0"/>
              <a:t>Disguises itself as reasonable</a:t>
            </a:r>
          </a:p>
          <a:p>
            <a:pPr>
              <a:spcBef>
                <a:spcPts val="0"/>
              </a:spcBef>
              <a:buFont typeface="Courier New" panose="02070309020205020404" pitchFamily="49" charset="0"/>
              <a:buChar char="o"/>
            </a:pPr>
            <a:r>
              <a:rPr lang="en-US" sz="3500" dirty="0"/>
              <a:t>Warps our thinking</a:t>
            </a:r>
          </a:p>
          <a:p>
            <a:pPr>
              <a:spcBef>
                <a:spcPts val="0"/>
              </a:spcBef>
              <a:buFont typeface="Courier New" panose="02070309020205020404" pitchFamily="49" charset="0"/>
              <a:buChar char="o"/>
            </a:pPr>
            <a:r>
              <a:rPr lang="en-US" sz="3500" dirty="0"/>
              <a:t>Does not lead to happiness</a:t>
            </a:r>
          </a:p>
          <a:p>
            <a:pPr>
              <a:spcBef>
                <a:spcPts val="0"/>
              </a:spcBef>
              <a:buFont typeface="Courier New" panose="02070309020205020404" pitchFamily="49" charset="0"/>
              <a:buChar char="o"/>
            </a:pPr>
            <a:r>
              <a:rPr lang="en-US" sz="3500" dirty="0"/>
              <a:t>It’s painful and will ruin your life</a:t>
            </a:r>
          </a:p>
        </p:txBody>
      </p:sp>
      <p:sp>
        <p:nvSpPr>
          <p:cNvPr id="3" name="TextBox 2">
            <a:extLst>
              <a:ext uri="{FF2B5EF4-FFF2-40B4-BE49-F238E27FC236}">
                <a16:creationId xmlns:a16="http://schemas.microsoft.com/office/drawing/2014/main" id="{3C0C6B14-FC12-969C-62D2-793A6B75D277}"/>
              </a:ext>
            </a:extLst>
          </p:cNvPr>
          <p:cNvSpPr txBox="1"/>
          <p:nvPr/>
        </p:nvSpPr>
        <p:spPr>
          <a:xfrm rot="10800000" flipV="1">
            <a:off x="592837" y="305070"/>
            <a:ext cx="8023625" cy="6247864"/>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r>
              <a:rPr lang="en-US" sz="4000" b="1" dirty="0"/>
              <a:t>Piercing Griefs of Greed</a:t>
            </a:r>
          </a:p>
          <a:p>
            <a:pPr marL="457200" indent="-457200">
              <a:buFont typeface="Wingdings" pitchFamily="2" charset="2"/>
              <a:buChar char="ü"/>
            </a:pPr>
            <a:r>
              <a:rPr lang="en-US" sz="3000" dirty="0"/>
              <a:t>Enslaved to envy or even debt</a:t>
            </a:r>
          </a:p>
          <a:p>
            <a:pPr marL="457200" indent="-457200">
              <a:buFont typeface="Wingdings" pitchFamily="2" charset="2"/>
              <a:buChar char="ü"/>
            </a:pPr>
            <a:r>
              <a:rPr lang="en-US" sz="3000" dirty="0"/>
              <a:t>Anxiety/worry</a:t>
            </a:r>
          </a:p>
          <a:p>
            <a:pPr marL="457200" indent="-457200">
              <a:buFont typeface="Wingdings" pitchFamily="2" charset="2"/>
              <a:buChar char="ü"/>
            </a:pPr>
            <a:r>
              <a:rPr lang="en-US" sz="3000" dirty="0"/>
              <a:t>Depression and disappointment </a:t>
            </a:r>
          </a:p>
          <a:p>
            <a:pPr marL="457200" indent="-457200">
              <a:buFont typeface="Wingdings" pitchFamily="2" charset="2"/>
              <a:buChar char="ü"/>
            </a:pPr>
            <a:r>
              <a:rPr lang="en-US" sz="3000" dirty="0"/>
              <a:t>Unsettled conscience/Stunted character growth</a:t>
            </a:r>
          </a:p>
          <a:p>
            <a:pPr marL="457200" indent="-457200">
              <a:buFont typeface="Wingdings" pitchFamily="2" charset="2"/>
              <a:buChar char="ü"/>
            </a:pPr>
            <a:r>
              <a:rPr lang="en-US" sz="3000" dirty="0"/>
              <a:t>Negative impact on kids</a:t>
            </a:r>
          </a:p>
          <a:p>
            <a:pPr marL="457200" indent="-457200">
              <a:buFont typeface="Wingdings" pitchFamily="2" charset="2"/>
              <a:buChar char="ü"/>
            </a:pPr>
            <a:endParaRPr lang="en-US" sz="3000" dirty="0"/>
          </a:p>
          <a:p>
            <a:pPr marL="457200" indent="-457200">
              <a:buFont typeface="Wingdings" pitchFamily="2" charset="2"/>
              <a:buChar char="ü"/>
            </a:pPr>
            <a:endParaRPr lang="en-US" sz="3000" dirty="0"/>
          </a:p>
          <a:p>
            <a:pPr marL="457200" indent="-457200">
              <a:buFont typeface="Wingdings" pitchFamily="2" charset="2"/>
              <a:buChar char="ü"/>
            </a:pPr>
            <a:endParaRPr lang="en-US" sz="3000" dirty="0"/>
          </a:p>
          <a:p>
            <a:pPr marL="457200" indent="-457200">
              <a:buFont typeface="Wingdings" pitchFamily="2" charset="2"/>
              <a:buChar char="ü"/>
            </a:pPr>
            <a:endParaRPr lang="en-US" sz="3000" dirty="0"/>
          </a:p>
          <a:p>
            <a:pPr marL="457200" indent="-457200">
              <a:buFont typeface="Wingdings" pitchFamily="2" charset="2"/>
              <a:buChar char="ü"/>
            </a:pPr>
            <a:endParaRPr lang="en-US" sz="3000" dirty="0"/>
          </a:p>
          <a:p>
            <a:pPr marL="457200" indent="-457200">
              <a:buFont typeface="Wingdings" pitchFamily="2" charset="2"/>
              <a:buChar char="ü"/>
            </a:pPr>
            <a:endParaRPr lang="en-US" sz="3000" dirty="0"/>
          </a:p>
        </p:txBody>
      </p:sp>
      <p:sp>
        <p:nvSpPr>
          <p:cNvPr id="4" name="TextBox 3">
            <a:extLst>
              <a:ext uri="{FF2B5EF4-FFF2-40B4-BE49-F238E27FC236}">
                <a16:creationId xmlns:a16="http://schemas.microsoft.com/office/drawing/2014/main" id="{0B18B458-93FE-7D1C-5013-C33FC748767E}"/>
              </a:ext>
            </a:extLst>
          </p:cNvPr>
          <p:cNvSpPr txBox="1"/>
          <p:nvPr/>
        </p:nvSpPr>
        <p:spPr>
          <a:xfrm>
            <a:off x="6928814" y="547886"/>
            <a:ext cx="4850019" cy="3785652"/>
          </a:xfrm>
          <a:prstGeom prst="rect">
            <a:avLst/>
          </a:prstGeom>
          <a:solidFill>
            <a:schemeClr val="accent1">
              <a:lumMod val="60000"/>
              <a:lumOff val="40000"/>
            </a:schemeClr>
          </a:solidFill>
          <a:ln w="38100">
            <a:solidFill>
              <a:schemeClr val="accent1">
                <a:lumMod val="40000"/>
                <a:lumOff val="60000"/>
              </a:schemeClr>
            </a:solidFill>
          </a:ln>
        </p:spPr>
        <p:txBody>
          <a:bodyPr wrap="square" rtlCol="0">
            <a:spAutoFit/>
          </a:bodyPr>
          <a:lstStyle/>
          <a:p>
            <a:pPr marL="0" lvl="2" algn="ctr"/>
            <a:r>
              <a:rPr lang="en-US" sz="3000" dirty="0"/>
              <a:t>(Psalm 49:16-17) Do not be overawed when others grow rich,</a:t>
            </a:r>
          </a:p>
          <a:p>
            <a:pPr marL="0" lvl="2" algn="ctr"/>
            <a:r>
              <a:rPr lang="en-US" sz="3000" dirty="0"/>
              <a:t>when the splendor of their houses increases;</a:t>
            </a:r>
          </a:p>
          <a:p>
            <a:pPr marL="0" lvl="2" algn="ctr"/>
            <a:r>
              <a:rPr lang="en-US" sz="3000" baseline="30000" dirty="0"/>
              <a:t>17</a:t>
            </a:r>
            <a:r>
              <a:rPr lang="en-US" sz="3000" dirty="0"/>
              <a:t> for they will take nothing with them when they die</a:t>
            </a:r>
          </a:p>
        </p:txBody>
      </p:sp>
      <p:sp>
        <p:nvSpPr>
          <p:cNvPr id="6" name="TextBox 5">
            <a:extLst>
              <a:ext uri="{FF2B5EF4-FFF2-40B4-BE49-F238E27FC236}">
                <a16:creationId xmlns:a16="http://schemas.microsoft.com/office/drawing/2014/main" id="{739E86D1-DE1E-C2AD-EE12-4222B1652CE7}"/>
              </a:ext>
            </a:extLst>
          </p:cNvPr>
          <p:cNvSpPr txBox="1"/>
          <p:nvPr/>
        </p:nvSpPr>
        <p:spPr>
          <a:xfrm>
            <a:off x="304800" y="228123"/>
            <a:ext cx="11700933" cy="6401753"/>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Madeline Levine, PhD</a:t>
            </a:r>
          </a:p>
          <a:p>
            <a:pPr lvl="3"/>
            <a:r>
              <a:rPr lang="en-US" sz="2000" dirty="0"/>
              <a:t>	</a:t>
            </a:r>
            <a:r>
              <a:rPr lang="en-US" sz="2000" i="1" dirty="0"/>
              <a:t>	The Price of Privilege</a:t>
            </a:r>
            <a:r>
              <a:rPr lang="en-US" sz="2000" dirty="0"/>
              <a:t>, pg. 17</a:t>
            </a:r>
            <a:endParaRPr lang="en-US" sz="2500" dirty="0"/>
          </a:p>
          <a:p>
            <a:pPr algn="ctr"/>
            <a:endParaRPr lang="en-US" sz="2500" dirty="0"/>
          </a:p>
          <a:p>
            <a:pPr algn="ctr"/>
            <a:endParaRPr lang="en-US" sz="2500" dirty="0"/>
          </a:p>
          <a:p>
            <a:pPr algn="ctr"/>
            <a:endParaRPr lang="en-US" sz="3000" dirty="0"/>
          </a:p>
          <a:p>
            <a:pPr algn="ctr"/>
            <a:endParaRPr lang="en-US" sz="2500" dirty="0"/>
          </a:p>
          <a:p>
            <a:pPr algn="ctr"/>
            <a:endParaRPr lang="en-US" sz="2500" dirty="0"/>
          </a:p>
          <a:p>
            <a:pPr algn="ctr"/>
            <a:r>
              <a:rPr lang="en-US" sz="3300" dirty="0"/>
              <a:t>America’s newly identified at-risk group is preteens and teens from affluent, well-educated families. They experience among the highest rates of depression, substance abuse, anxiety disorders, somatic complaints, and unhappiness of any group of children in this country…</a:t>
            </a:r>
          </a:p>
        </p:txBody>
      </p:sp>
    </p:spTree>
    <p:extLst>
      <p:ext uri="{BB962C8B-B14F-4D97-AF65-F5344CB8AC3E}">
        <p14:creationId xmlns:p14="http://schemas.microsoft.com/office/powerpoint/2010/main" val="2835383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left)">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left)">
                                      <p:cBhvr>
                                        <p:cTn id="24" dur="5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xit" presetSubtype="32" fill="hold" grpId="1" nodeType="clickEffect">
                                  <p:stCondLst>
                                    <p:cond delay="0"/>
                                  </p:stCondLst>
                                  <p:childTnLst>
                                    <p:anim calcmode="lin" valueType="num">
                                      <p:cBhvr>
                                        <p:cTn id="28" dur="500"/>
                                        <p:tgtEl>
                                          <p:spTgt spid="4"/>
                                        </p:tgtEl>
                                        <p:attrNameLst>
                                          <p:attrName>ppt_w</p:attrName>
                                        </p:attrNameLst>
                                      </p:cBhvr>
                                      <p:tavLst>
                                        <p:tav tm="0">
                                          <p:val>
                                            <p:strVal val="ppt_w"/>
                                          </p:val>
                                        </p:tav>
                                        <p:tav tm="100000">
                                          <p:val>
                                            <p:fltVal val="0"/>
                                          </p:val>
                                        </p:tav>
                                      </p:tavLst>
                                    </p:anim>
                                    <p:anim calcmode="lin" valueType="num">
                                      <p:cBhvr>
                                        <p:cTn id="29" dur="500"/>
                                        <p:tgtEl>
                                          <p:spTgt spid="4"/>
                                        </p:tgtEl>
                                        <p:attrNameLst>
                                          <p:attrName>ppt_h</p:attrName>
                                        </p:attrNameLst>
                                      </p:cBhvr>
                                      <p:tavLst>
                                        <p:tav tm="0">
                                          <p:val>
                                            <p:strVal val="ppt_h"/>
                                          </p:val>
                                        </p:tav>
                                        <p:tav tm="100000">
                                          <p:val>
                                            <p:fltVal val="0"/>
                                          </p:val>
                                        </p:tav>
                                      </p:tavLst>
                                    </p:anim>
                                    <p:animEffect transition="out" filter="fade">
                                      <p:cBhvr>
                                        <p:cTn id="30" dur="500"/>
                                        <p:tgtEl>
                                          <p:spTgt spid="4"/>
                                        </p:tgtEl>
                                      </p:cBhvr>
                                    </p:animEffect>
                                    <p:set>
                                      <p:cBhvr>
                                        <p:cTn id="31" dur="1" fill="hold">
                                          <p:stCondLst>
                                            <p:cond delay="499"/>
                                          </p:stCondLst>
                                        </p:cTn>
                                        <p:tgtEl>
                                          <p:spTgt spid="4"/>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wipe(left)">
                                      <p:cBhvr>
                                        <p:cTn id="36" dur="500"/>
                                        <p:tgtEl>
                                          <p:spTgt spid="3">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wipe(left)">
                                      <p:cBhvr>
                                        <p:cTn id="41" dur="500"/>
                                        <p:tgtEl>
                                          <p:spTgt spid="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Effect transition="in" filter="wipe(left)">
                                      <p:cBhvr>
                                        <p:cTn id="46" dur="500"/>
                                        <p:tgtEl>
                                          <p:spTgt spid="3">
                                            <p:txEl>
                                              <p:pRg st="4" end="4"/>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animEffect transition="in" filter="wipe(left)">
                                      <p:cBhvr>
                                        <p:cTn id="51" dur="500"/>
                                        <p:tgtEl>
                                          <p:spTgt spid="3">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6"/>
                                        </p:tgtEl>
                                        <p:attrNameLst>
                                          <p:attrName>style.visibility</p:attrName>
                                        </p:attrNameLst>
                                      </p:cBhvr>
                                      <p:to>
                                        <p:strVal val="visible"/>
                                      </p:to>
                                    </p:set>
                                    <p:anim calcmode="lin" valueType="num">
                                      <p:cBhvr>
                                        <p:cTn id="56" dur="500" fill="hold"/>
                                        <p:tgtEl>
                                          <p:spTgt spid="6"/>
                                        </p:tgtEl>
                                        <p:attrNameLst>
                                          <p:attrName>ppt_w</p:attrName>
                                        </p:attrNameLst>
                                      </p:cBhvr>
                                      <p:tavLst>
                                        <p:tav tm="0">
                                          <p:val>
                                            <p:fltVal val="0"/>
                                          </p:val>
                                        </p:tav>
                                        <p:tav tm="100000">
                                          <p:val>
                                            <p:strVal val="#ppt_w"/>
                                          </p:val>
                                        </p:tav>
                                      </p:tavLst>
                                    </p:anim>
                                    <p:anim calcmode="lin" valueType="num">
                                      <p:cBhvr>
                                        <p:cTn id="57" dur="500" fill="hold"/>
                                        <p:tgtEl>
                                          <p:spTgt spid="6"/>
                                        </p:tgtEl>
                                        <p:attrNameLst>
                                          <p:attrName>ppt_h</p:attrName>
                                        </p:attrNameLst>
                                      </p:cBhvr>
                                      <p:tavLst>
                                        <p:tav tm="0">
                                          <p:val>
                                            <p:fltVal val="0"/>
                                          </p:val>
                                        </p:tav>
                                        <p:tav tm="100000">
                                          <p:val>
                                            <p:strVal val="#ppt_h"/>
                                          </p:val>
                                        </p:tav>
                                      </p:tavLst>
                                    </p:anim>
                                    <p:animEffect transition="in" filter="fade">
                                      <p:cBhvr>
                                        <p:cTn id="5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4" grpId="1"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B38DCA-B70B-EA60-642E-5700699A96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B1298C-DE57-FB6E-A5BD-EADFBDF3335E}"/>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Dangers and Deception of Greed</a:t>
            </a:r>
          </a:p>
        </p:txBody>
      </p:sp>
      <p:sp>
        <p:nvSpPr>
          <p:cNvPr id="7" name="Content Placeholder 2">
            <a:extLst>
              <a:ext uri="{FF2B5EF4-FFF2-40B4-BE49-F238E27FC236}">
                <a16:creationId xmlns:a16="http://schemas.microsoft.com/office/drawing/2014/main" id="{5A5EB60C-3DD1-D02C-39CF-C85888092AE6}"/>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Insatiable</a:t>
            </a:r>
          </a:p>
          <a:p>
            <a:pPr>
              <a:spcBef>
                <a:spcPts val="0"/>
              </a:spcBef>
              <a:buFont typeface="Courier New" panose="02070309020205020404" pitchFamily="49" charset="0"/>
              <a:buChar char="o"/>
            </a:pPr>
            <a:r>
              <a:rPr lang="en-US" sz="3500" dirty="0"/>
              <a:t>Disguises itself as reasonable</a:t>
            </a:r>
          </a:p>
          <a:p>
            <a:pPr>
              <a:spcBef>
                <a:spcPts val="0"/>
              </a:spcBef>
              <a:buFont typeface="Courier New" panose="02070309020205020404" pitchFamily="49" charset="0"/>
              <a:buChar char="o"/>
            </a:pPr>
            <a:r>
              <a:rPr lang="en-US" sz="3500" dirty="0"/>
              <a:t>Warps our thinking</a:t>
            </a:r>
          </a:p>
          <a:p>
            <a:pPr>
              <a:spcBef>
                <a:spcPts val="0"/>
              </a:spcBef>
              <a:buFont typeface="Courier New" panose="02070309020205020404" pitchFamily="49" charset="0"/>
              <a:buChar char="o"/>
            </a:pPr>
            <a:r>
              <a:rPr lang="en-US" sz="3500" dirty="0"/>
              <a:t>Does not lead to happiness</a:t>
            </a:r>
          </a:p>
          <a:p>
            <a:pPr>
              <a:spcBef>
                <a:spcPts val="0"/>
              </a:spcBef>
              <a:buFont typeface="Courier New" panose="02070309020205020404" pitchFamily="49" charset="0"/>
              <a:buChar char="o"/>
            </a:pPr>
            <a:r>
              <a:rPr lang="en-US" sz="3500" dirty="0"/>
              <a:t>It’s painful and will ruin your life</a:t>
            </a:r>
          </a:p>
        </p:txBody>
      </p:sp>
      <p:sp>
        <p:nvSpPr>
          <p:cNvPr id="3" name="TextBox 2">
            <a:extLst>
              <a:ext uri="{FF2B5EF4-FFF2-40B4-BE49-F238E27FC236}">
                <a16:creationId xmlns:a16="http://schemas.microsoft.com/office/drawing/2014/main" id="{DA4559C6-B1D7-AD48-583E-D2B6056A7DD1}"/>
              </a:ext>
            </a:extLst>
          </p:cNvPr>
          <p:cNvSpPr txBox="1"/>
          <p:nvPr/>
        </p:nvSpPr>
        <p:spPr>
          <a:xfrm rot="10800000" flipV="1">
            <a:off x="592837" y="305070"/>
            <a:ext cx="8023625" cy="6247864"/>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r>
              <a:rPr lang="en-US" sz="4000" b="1" dirty="0"/>
              <a:t>Piercing Griefs of Greed</a:t>
            </a:r>
          </a:p>
          <a:p>
            <a:pPr marL="457200" indent="-457200">
              <a:buFont typeface="Wingdings" pitchFamily="2" charset="2"/>
              <a:buChar char="ü"/>
            </a:pPr>
            <a:r>
              <a:rPr lang="en-US" sz="3000" dirty="0"/>
              <a:t>Enslaved to envy or even debt</a:t>
            </a:r>
          </a:p>
          <a:p>
            <a:pPr marL="457200" indent="-457200">
              <a:buFont typeface="Wingdings" pitchFamily="2" charset="2"/>
              <a:buChar char="ü"/>
            </a:pPr>
            <a:r>
              <a:rPr lang="en-US" sz="3000" dirty="0"/>
              <a:t>Anxiety/worry</a:t>
            </a:r>
          </a:p>
          <a:p>
            <a:pPr marL="457200" indent="-457200">
              <a:buFont typeface="Wingdings" pitchFamily="2" charset="2"/>
              <a:buChar char="ü"/>
            </a:pPr>
            <a:r>
              <a:rPr lang="en-US" sz="3000" dirty="0"/>
              <a:t>Depression and disappointment </a:t>
            </a:r>
          </a:p>
          <a:p>
            <a:pPr marL="457200" indent="-457200">
              <a:buFont typeface="Wingdings" pitchFamily="2" charset="2"/>
              <a:buChar char="ü"/>
            </a:pPr>
            <a:r>
              <a:rPr lang="en-US" sz="3000" dirty="0"/>
              <a:t>Unsettled conscience/Stunted character growth</a:t>
            </a:r>
          </a:p>
          <a:p>
            <a:pPr marL="457200" indent="-457200">
              <a:buFont typeface="Wingdings" pitchFamily="2" charset="2"/>
              <a:buChar char="ü"/>
            </a:pPr>
            <a:r>
              <a:rPr lang="en-US" sz="3000" dirty="0"/>
              <a:t>Negative impact on kids</a:t>
            </a:r>
          </a:p>
          <a:p>
            <a:pPr marL="457200" indent="-457200">
              <a:buFont typeface="Wingdings" pitchFamily="2" charset="2"/>
              <a:buChar char="ü"/>
            </a:pPr>
            <a:endParaRPr lang="en-US" sz="3000" dirty="0"/>
          </a:p>
          <a:p>
            <a:pPr marL="457200" indent="-457200">
              <a:buFont typeface="Wingdings" pitchFamily="2" charset="2"/>
              <a:buChar char="ü"/>
            </a:pPr>
            <a:endParaRPr lang="en-US" sz="3000" dirty="0"/>
          </a:p>
          <a:p>
            <a:pPr marL="457200" indent="-457200">
              <a:buFont typeface="Wingdings" pitchFamily="2" charset="2"/>
              <a:buChar char="ü"/>
            </a:pPr>
            <a:endParaRPr lang="en-US" sz="3000" dirty="0"/>
          </a:p>
          <a:p>
            <a:pPr marL="457200" indent="-457200">
              <a:buFont typeface="Wingdings" pitchFamily="2" charset="2"/>
              <a:buChar char="ü"/>
            </a:pPr>
            <a:endParaRPr lang="en-US" sz="3000" dirty="0"/>
          </a:p>
          <a:p>
            <a:pPr marL="457200" indent="-457200">
              <a:buFont typeface="Wingdings" pitchFamily="2" charset="2"/>
              <a:buChar char="ü"/>
            </a:pPr>
            <a:endParaRPr lang="en-US" sz="3000" dirty="0"/>
          </a:p>
          <a:p>
            <a:pPr marL="457200" indent="-457200">
              <a:buFont typeface="Wingdings" pitchFamily="2" charset="2"/>
              <a:buChar char="ü"/>
            </a:pPr>
            <a:endParaRPr lang="en-US" sz="3000" dirty="0"/>
          </a:p>
        </p:txBody>
      </p:sp>
      <p:sp>
        <p:nvSpPr>
          <p:cNvPr id="6" name="TextBox 5">
            <a:extLst>
              <a:ext uri="{FF2B5EF4-FFF2-40B4-BE49-F238E27FC236}">
                <a16:creationId xmlns:a16="http://schemas.microsoft.com/office/drawing/2014/main" id="{DA133E7C-F86A-2C6C-025C-310FCAEB84DB}"/>
              </a:ext>
            </a:extLst>
          </p:cNvPr>
          <p:cNvSpPr txBox="1"/>
          <p:nvPr/>
        </p:nvSpPr>
        <p:spPr>
          <a:xfrm>
            <a:off x="304800" y="228123"/>
            <a:ext cx="11700933" cy="6355586"/>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Madeline Levine, PhD</a:t>
            </a:r>
          </a:p>
          <a:p>
            <a:pPr lvl="3"/>
            <a:r>
              <a:rPr lang="en-US" sz="2000" dirty="0"/>
              <a:t>	</a:t>
            </a:r>
            <a:r>
              <a:rPr lang="en-US" sz="2000" i="1" dirty="0"/>
              <a:t>	The Price of Privilege</a:t>
            </a:r>
            <a:r>
              <a:rPr lang="en-US" sz="2000" dirty="0"/>
              <a:t>, pg. 17</a:t>
            </a:r>
            <a:endParaRPr lang="en-US" sz="2500" dirty="0"/>
          </a:p>
          <a:p>
            <a:pPr algn="ctr"/>
            <a:endParaRPr lang="en-US" sz="2500" dirty="0"/>
          </a:p>
          <a:p>
            <a:pPr algn="ctr"/>
            <a:endParaRPr lang="en-US" sz="2500" dirty="0"/>
          </a:p>
          <a:p>
            <a:pPr algn="ctr"/>
            <a:endParaRPr lang="en-US" sz="3000" dirty="0"/>
          </a:p>
          <a:p>
            <a:pPr algn="ctr"/>
            <a:endParaRPr lang="en-US" sz="3000" dirty="0"/>
          </a:p>
          <a:p>
            <a:pPr algn="ctr"/>
            <a:endParaRPr lang="en-US" sz="2500" dirty="0"/>
          </a:p>
          <a:p>
            <a:pPr algn="ctr"/>
            <a:endParaRPr lang="en-US" sz="2500" dirty="0"/>
          </a:p>
          <a:p>
            <a:pPr algn="ctr"/>
            <a:r>
              <a:rPr lang="en-US" sz="3300" dirty="0"/>
              <a:t>It is becoming increasingly clear as research accumulates, that past age eleven or twelve, increases in material wealth do not translate into advantages in emotional health; on the contrary, they can translate into </a:t>
            </a:r>
            <a:r>
              <a:rPr lang="en-US" sz="3300" u="sng" dirty="0"/>
              <a:t>significant disadvantages</a:t>
            </a:r>
            <a:r>
              <a:rPr lang="en-US" sz="3300" dirty="0"/>
              <a:t>.” </a:t>
            </a:r>
          </a:p>
        </p:txBody>
      </p:sp>
    </p:spTree>
    <p:extLst>
      <p:ext uri="{BB962C8B-B14F-4D97-AF65-F5344CB8AC3E}">
        <p14:creationId xmlns:p14="http://schemas.microsoft.com/office/powerpoint/2010/main" val="3363515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6"/>
                                        </p:tgtEl>
                                        <p:attrNameLst>
                                          <p:attrName>ppt_w</p:attrName>
                                        </p:attrNameLst>
                                      </p:cBhvr>
                                      <p:tavLst>
                                        <p:tav tm="0">
                                          <p:val>
                                            <p:strVal val="ppt_w"/>
                                          </p:val>
                                        </p:tav>
                                        <p:tav tm="100000">
                                          <p:val>
                                            <p:fltVal val="0"/>
                                          </p:val>
                                        </p:tav>
                                      </p:tavLst>
                                    </p:anim>
                                    <p:anim calcmode="lin" valueType="num">
                                      <p:cBhvr>
                                        <p:cTn id="7" dur="500"/>
                                        <p:tgtEl>
                                          <p:spTgt spid="6"/>
                                        </p:tgtEl>
                                        <p:attrNameLst>
                                          <p:attrName>ppt_h</p:attrName>
                                        </p:attrNameLst>
                                      </p:cBhvr>
                                      <p:tavLst>
                                        <p:tav tm="0">
                                          <p:val>
                                            <p:strVal val="ppt_h"/>
                                          </p:val>
                                        </p:tav>
                                        <p:tav tm="100000">
                                          <p:val>
                                            <p:fltVal val="0"/>
                                          </p:val>
                                        </p:tav>
                                      </p:tavLst>
                                    </p:anim>
                                    <p:animEffect transition="out" filter="fade">
                                      <p:cBhvr>
                                        <p:cTn id="8" dur="500"/>
                                        <p:tgtEl>
                                          <p:spTgt spid="6"/>
                                        </p:tgtEl>
                                      </p:cBhvr>
                                    </p:animEffect>
                                    <p:set>
                                      <p:cBhvr>
                                        <p:cTn id="9"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924ABA-E077-4072-7C88-AE3365876D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2DEA4D-FC08-63FC-F9F9-8CC2DA605E7C}"/>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Dangers and Deception of Greed</a:t>
            </a:r>
          </a:p>
        </p:txBody>
      </p:sp>
      <p:sp>
        <p:nvSpPr>
          <p:cNvPr id="7" name="Content Placeholder 2">
            <a:extLst>
              <a:ext uri="{FF2B5EF4-FFF2-40B4-BE49-F238E27FC236}">
                <a16:creationId xmlns:a16="http://schemas.microsoft.com/office/drawing/2014/main" id="{3100579B-3980-6AED-C7CE-BDBB7EB7334C}"/>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Insatiable</a:t>
            </a:r>
          </a:p>
          <a:p>
            <a:pPr>
              <a:spcBef>
                <a:spcPts val="0"/>
              </a:spcBef>
              <a:buFont typeface="Courier New" panose="02070309020205020404" pitchFamily="49" charset="0"/>
              <a:buChar char="o"/>
            </a:pPr>
            <a:r>
              <a:rPr lang="en-US" sz="3500" dirty="0"/>
              <a:t>Disguises itself as reasonable</a:t>
            </a:r>
          </a:p>
          <a:p>
            <a:pPr>
              <a:spcBef>
                <a:spcPts val="0"/>
              </a:spcBef>
              <a:buFont typeface="Courier New" panose="02070309020205020404" pitchFamily="49" charset="0"/>
              <a:buChar char="o"/>
            </a:pPr>
            <a:r>
              <a:rPr lang="en-US" sz="3500" dirty="0"/>
              <a:t>Warps our thinking</a:t>
            </a:r>
          </a:p>
          <a:p>
            <a:pPr>
              <a:spcBef>
                <a:spcPts val="0"/>
              </a:spcBef>
              <a:buFont typeface="Courier New" panose="02070309020205020404" pitchFamily="49" charset="0"/>
              <a:buChar char="o"/>
            </a:pPr>
            <a:r>
              <a:rPr lang="en-US" sz="3500" dirty="0"/>
              <a:t>Does not lead to happiness</a:t>
            </a:r>
          </a:p>
          <a:p>
            <a:pPr>
              <a:spcBef>
                <a:spcPts val="0"/>
              </a:spcBef>
              <a:buFont typeface="Courier New" panose="02070309020205020404" pitchFamily="49" charset="0"/>
              <a:buChar char="o"/>
            </a:pPr>
            <a:r>
              <a:rPr lang="en-US" sz="3500" dirty="0"/>
              <a:t>It’s painful and will ruin your life</a:t>
            </a:r>
          </a:p>
        </p:txBody>
      </p:sp>
      <p:sp>
        <p:nvSpPr>
          <p:cNvPr id="3" name="TextBox 2">
            <a:extLst>
              <a:ext uri="{FF2B5EF4-FFF2-40B4-BE49-F238E27FC236}">
                <a16:creationId xmlns:a16="http://schemas.microsoft.com/office/drawing/2014/main" id="{D68AD9A0-2EE1-0912-6359-E5A70A0F9188}"/>
              </a:ext>
            </a:extLst>
          </p:cNvPr>
          <p:cNvSpPr txBox="1"/>
          <p:nvPr/>
        </p:nvSpPr>
        <p:spPr>
          <a:xfrm rot="10800000" flipV="1">
            <a:off x="592837" y="305070"/>
            <a:ext cx="8023625" cy="6247864"/>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r>
              <a:rPr lang="en-US" sz="4000" b="1" dirty="0"/>
              <a:t>Piercing Griefs of Greed</a:t>
            </a:r>
          </a:p>
          <a:p>
            <a:pPr marL="457200" indent="-457200">
              <a:buFont typeface="Wingdings" pitchFamily="2" charset="2"/>
              <a:buChar char="ü"/>
            </a:pPr>
            <a:r>
              <a:rPr lang="en-US" sz="3000" dirty="0"/>
              <a:t>Enslaved to envy or even debt</a:t>
            </a:r>
          </a:p>
          <a:p>
            <a:pPr marL="457200" indent="-457200">
              <a:buFont typeface="Wingdings" pitchFamily="2" charset="2"/>
              <a:buChar char="ü"/>
            </a:pPr>
            <a:r>
              <a:rPr lang="en-US" sz="3000" dirty="0"/>
              <a:t>Anxiety/worry</a:t>
            </a:r>
          </a:p>
          <a:p>
            <a:pPr marL="457200" indent="-457200">
              <a:buFont typeface="Wingdings" pitchFamily="2" charset="2"/>
              <a:buChar char="ü"/>
            </a:pPr>
            <a:r>
              <a:rPr lang="en-US" sz="3000" dirty="0"/>
              <a:t>Depression and disappointment </a:t>
            </a:r>
          </a:p>
          <a:p>
            <a:pPr marL="457200" indent="-457200">
              <a:buFont typeface="Wingdings" pitchFamily="2" charset="2"/>
              <a:buChar char="ü"/>
            </a:pPr>
            <a:r>
              <a:rPr lang="en-US" sz="3000" dirty="0"/>
              <a:t>Unsettled conscience/Stunted character growth</a:t>
            </a:r>
          </a:p>
          <a:p>
            <a:pPr marL="457200" indent="-457200">
              <a:buFont typeface="Wingdings" pitchFamily="2" charset="2"/>
              <a:buChar char="ü"/>
            </a:pPr>
            <a:r>
              <a:rPr lang="en-US" sz="3000" dirty="0"/>
              <a:t>Negative impact on kids</a:t>
            </a:r>
          </a:p>
          <a:p>
            <a:pPr marL="457200" indent="-457200">
              <a:buFont typeface="Wingdings" pitchFamily="2" charset="2"/>
              <a:buChar char="ü"/>
            </a:pPr>
            <a:r>
              <a:rPr lang="en-US" sz="3000" dirty="0"/>
              <a:t>Robs us of rich family relationships</a:t>
            </a:r>
          </a:p>
          <a:p>
            <a:pPr marL="457200" indent="-457200">
              <a:buFont typeface="Wingdings" pitchFamily="2" charset="2"/>
              <a:buChar char="ü"/>
            </a:pPr>
            <a:endParaRPr lang="en-US" sz="3000" dirty="0"/>
          </a:p>
          <a:p>
            <a:pPr marL="457200" indent="-457200">
              <a:buFont typeface="Wingdings" pitchFamily="2" charset="2"/>
              <a:buChar char="ü"/>
            </a:pPr>
            <a:endParaRPr lang="en-US" sz="3000" dirty="0"/>
          </a:p>
          <a:p>
            <a:pPr marL="457200" indent="-457200">
              <a:buFont typeface="Wingdings" pitchFamily="2" charset="2"/>
              <a:buChar char="ü"/>
            </a:pPr>
            <a:endParaRPr lang="en-US" sz="3000" dirty="0"/>
          </a:p>
          <a:p>
            <a:pPr marL="457200" indent="-457200">
              <a:buFont typeface="Wingdings" pitchFamily="2" charset="2"/>
              <a:buChar char="ü"/>
            </a:pPr>
            <a:endParaRPr lang="en-US" sz="3000" dirty="0"/>
          </a:p>
          <a:p>
            <a:pPr marL="457200" indent="-457200">
              <a:buFont typeface="Wingdings" pitchFamily="2" charset="2"/>
              <a:buChar char="ü"/>
            </a:pPr>
            <a:endParaRPr lang="en-US" sz="3000" dirty="0"/>
          </a:p>
        </p:txBody>
      </p:sp>
      <p:sp>
        <p:nvSpPr>
          <p:cNvPr id="6" name="TextBox 5">
            <a:extLst>
              <a:ext uri="{FF2B5EF4-FFF2-40B4-BE49-F238E27FC236}">
                <a16:creationId xmlns:a16="http://schemas.microsoft.com/office/drawing/2014/main" id="{2BA7856D-F851-8B1D-CF1E-57E79369D41E}"/>
              </a:ext>
            </a:extLst>
          </p:cNvPr>
          <p:cNvSpPr txBox="1"/>
          <p:nvPr/>
        </p:nvSpPr>
        <p:spPr>
          <a:xfrm>
            <a:off x="304800" y="228123"/>
            <a:ext cx="11700933" cy="6432530"/>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Andrew Carnegie</a:t>
            </a:r>
          </a:p>
          <a:p>
            <a:pPr lvl="3"/>
            <a:r>
              <a:rPr lang="en-US" sz="2000" dirty="0"/>
              <a:t>		</a:t>
            </a:r>
            <a:r>
              <a:rPr lang="en-US" sz="2000" i="1" dirty="0"/>
              <a:t>Advantages of Poverty</a:t>
            </a:r>
            <a:endParaRPr lang="en-US" sz="2500" i="1" dirty="0"/>
          </a:p>
          <a:p>
            <a:pPr algn="ctr"/>
            <a:endParaRPr lang="en-US" sz="2500" dirty="0"/>
          </a:p>
          <a:p>
            <a:pPr algn="ctr"/>
            <a:endParaRPr lang="en-US" sz="2500" dirty="0"/>
          </a:p>
          <a:p>
            <a:pPr algn="ctr"/>
            <a:endParaRPr lang="en-US" sz="4000" dirty="0"/>
          </a:p>
          <a:p>
            <a:pPr algn="ctr"/>
            <a:endParaRPr lang="en-US" sz="2500" dirty="0"/>
          </a:p>
          <a:p>
            <a:pPr algn="ctr"/>
            <a:endParaRPr lang="en-US" sz="2500" dirty="0"/>
          </a:p>
          <a:p>
            <a:pPr algn="ctr"/>
            <a:endParaRPr lang="en-US" sz="2500" dirty="0"/>
          </a:p>
          <a:p>
            <a:pPr algn="ctr"/>
            <a:r>
              <a:rPr lang="en-US" sz="3300" dirty="0"/>
              <a:t>The name of father, and the holier name of mother, are but names to the child of the rich and the noble. To the poor boy, these are the words he conjures with; his guides, the anchors of his soul, the objects of his adoration… </a:t>
            </a:r>
          </a:p>
        </p:txBody>
      </p:sp>
    </p:spTree>
    <p:extLst>
      <p:ext uri="{BB962C8B-B14F-4D97-AF65-F5344CB8AC3E}">
        <p14:creationId xmlns:p14="http://schemas.microsoft.com/office/powerpoint/2010/main" val="377697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wipe(left)">
                                      <p:cBhvr>
                                        <p:cTn id="7" dur="5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E2F563-8F5F-66FF-5BCD-72B9D1B6E2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3F1FCF-D6FA-9F37-82CC-A870A6C4756F}"/>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Dangers and Deception of Greed</a:t>
            </a:r>
          </a:p>
        </p:txBody>
      </p:sp>
      <p:sp>
        <p:nvSpPr>
          <p:cNvPr id="7" name="Content Placeholder 2">
            <a:extLst>
              <a:ext uri="{FF2B5EF4-FFF2-40B4-BE49-F238E27FC236}">
                <a16:creationId xmlns:a16="http://schemas.microsoft.com/office/drawing/2014/main" id="{C2F46F66-E065-3490-2B66-94AB691FA60D}"/>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Insatiable</a:t>
            </a:r>
          </a:p>
          <a:p>
            <a:pPr>
              <a:spcBef>
                <a:spcPts val="0"/>
              </a:spcBef>
              <a:buFont typeface="Courier New" panose="02070309020205020404" pitchFamily="49" charset="0"/>
              <a:buChar char="o"/>
            </a:pPr>
            <a:r>
              <a:rPr lang="en-US" sz="3500" dirty="0"/>
              <a:t>Disguises itself as reasonable</a:t>
            </a:r>
          </a:p>
          <a:p>
            <a:pPr>
              <a:spcBef>
                <a:spcPts val="0"/>
              </a:spcBef>
              <a:buFont typeface="Courier New" panose="02070309020205020404" pitchFamily="49" charset="0"/>
              <a:buChar char="o"/>
            </a:pPr>
            <a:r>
              <a:rPr lang="en-US" sz="3500" dirty="0"/>
              <a:t>Warps our thinking</a:t>
            </a:r>
          </a:p>
          <a:p>
            <a:pPr>
              <a:spcBef>
                <a:spcPts val="0"/>
              </a:spcBef>
              <a:buFont typeface="Courier New" panose="02070309020205020404" pitchFamily="49" charset="0"/>
              <a:buChar char="o"/>
            </a:pPr>
            <a:r>
              <a:rPr lang="en-US" sz="3500" dirty="0"/>
              <a:t>Does not lead to happiness</a:t>
            </a:r>
          </a:p>
          <a:p>
            <a:pPr>
              <a:spcBef>
                <a:spcPts val="0"/>
              </a:spcBef>
              <a:buFont typeface="Courier New" panose="02070309020205020404" pitchFamily="49" charset="0"/>
              <a:buChar char="o"/>
            </a:pPr>
            <a:r>
              <a:rPr lang="en-US" sz="3500" dirty="0"/>
              <a:t>It’s painful and will ruin your life</a:t>
            </a:r>
          </a:p>
        </p:txBody>
      </p:sp>
      <p:sp>
        <p:nvSpPr>
          <p:cNvPr id="3" name="TextBox 2">
            <a:extLst>
              <a:ext uri="{FF2B5EF4-FFF2-40B4-BE49-F238E27FC236}">
                <a16:creationId xmlns:a16="http://schemas.microsoft.com/office/drawing/2014/main" id="{1AB58CBA-C95A-BC6B-0C5C-E2D21F2013E6}"/>
              </a:ext>
            </a:extLst>
          </p:cNvPr>
          <p:cNvSpPr txBox="1"/>
          <p:nvPr/>
        </p:nvSpPr>
        <p:spPr>
          <a:xfrm rot="10800000" flipV="1">
            <a:off x="592837" y="305070"/>
            <a:ext cx="8023625" cy="6247864"/>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r>
              <a:rPr lang="en-US" sz="4000" b="1" dirty="0"/>
              <a:t>Piercing Griefs of Greed</a:t>
            </a:r>
          </a:p>
          <a:p>
            <a:pPr marL="457200" indent="-457200">
              <a:buFont typeface="Wingdings" pitchFamily="2" charset="2"/>
              <a:buChar char="ü"/>
            </a:pPr>
            <a:r>
              <a:rPr lang="en-US" sz="3000" dirty="0"/>
              <a:t>Enslaved to envy or even debt</a:t>
            </a:r>
          </a:p>
          <a:p>
            <a:pPr marL="457200" indent="-457200">
              <a:buFont typeface="Wingdings" pitchFamily="2" charset="2"/>
              <a:buChar char="ü"/>
            </a:pPr>
            <a:r>
              <a:rPr lang="en-US" sz="3000" dirty="0"/>
              <a:t>Anxiety/worry</a:t>
            </a:r>
          </a:p>
          <a:p>
            <a:pPr marL="457200" indent="-457200">
              <a:buFont typeface="Wingdings" pitchFamily="2" charset="2"/>
              <a:buChar char="ü"/>
            </a:pPr>
            <a:r>
              <a:rPr lang="en-US" sz="3000" dirty="0"/>
              <a:t>Depression and disappointment </a:t>
            </a:r>
          </a:p>
          <a:p>
            <a:pPr marL="457200" indent="-457200">
              <a:buFont typeface="Wingdings" pitchFamily="2" charset="2"/>
              <a:buChar char="ü"/>
            </a:pPr>
            <a:r>
              <a:rPr lang="en-US" sz="3000" dirty="0"/>
              <a:t>Unsettled conscience/Stunted character growth</a:t>
            </a:r>
          </a:p>
          <a:p>
            <a:pPr marL="457200" indent="-457200">
              <a:buFont typeface="Wingdings" pitchFamily="2" charset="2"/>
              <a:buChar char="ü"/>
            </a:pPr>
            <a:r>
              <a:rPr lang="en-US" sz="3000" dirty="0"/>
              <a:t>Negative impact on kids</a:t>
            </a:r>
          </a:p>
          <a:p>
            <a:pPr marL="457200" indent="-457200">
              <a:buFont typeface="Wingdings" pitchFamily="2" charset="2"/>
              <a:buChar char="ü"/>
            </a:pPr>
            <a:r>
              <a:rPr lang="en-US" sz="3000" dirty="0"/>
              <a:t>Robs us of rich family relationships</a:t>
            </a:r>
          </a:p>
          <a:p>
            <a:pPr marL="457200" indent="-457200">
              <a:buFont typeface="Wingdings" pitchFamily="2" charset="2"/>
              <a:buChar char="ü"/>
            </a:pPr>
            <a:endParaRPr lang="en-US" sz="3000" dirty="0"/>
          </a:p>
          <a:p>
            <a:pPr marL="457200" indent="-457200">
              <a:buFont typeface="Wingdings" pitchFamily="2" charset="2"/>
              <a:buChar char="ü"/>
            </a:pPr>
            <a:endParaRPr lang="en-US" sz="3000" dirty="0"/>
          </a:p>
          <a:p>
            <a:pPr marL="457200" indent="-457200">
              <a:buFont typeface="Wingdings" pitchFamily="2" charset="2"/>
              <a:buChar char="ü"/>
            </a:pPr>
            <a:endParaRPr lang="en-US" sz="3000" dirty="0"/>
          </a:p>
          <a:p>
            <a:pPr marL="457200" indent="-457200">
              <a:buFont typeface="Wingdings" pitchFamily="2" charset="2"/>
              <a:buChar char="ü"/>
            </a:pPr>
            <a:endParaRPr lang="en-US" sz="3000" dirty="0"/>
          </a:p>
          <a:p>
            <a:pPr marL="457200" indent="-457200">
              <a:buFont typeface="Wingdings" pitchFamily="2" charset="2"/>
              <a:buChar char="ü"/>
            </a:pPr>
            <a:endParaRPr lang="en-US" sz="3000" dirty="0"/>
          </a:p>
        </p:txBody>
      </p:sp>
      <p:sp>
        <p:nvSpPr>
          <p:cNvPr id="6" name="TextBox 5">
            <a:extLst>
              <a:ext uri="{FF2B5EF4-FFF2-40B4-BE49-F238E27FC236}">
                <a16:creationId xmlns:a16="http://schemas.microsoft.com/office/drawing/2014/main" id="{A74318B6-D0FF-C307-62AF-51ED106F72B4}"/>
              </a:ext>
            </a:extLst>
          </p:cNvPr>
          <p:cNvSpPr txBox="1"/>
          <p:nvPr/>
        </p:nvSpPr>
        <p:spPr>
          <a:xfrm>
            <a:off x="304800" y="228123"/>
            <a:ext cx="11700933" cy="6478697"/>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Andrew Carnegie</a:t>
            </a:r>
          </a:p>
          <a:p>
            <a:pPr lvl="3"/>
            <a:r>
              <a:rPr lang="en-US" sz="2000" dirty="0"/>
              <a:t>		</a:t>
            </a:r>
            <a:r>
              <a:rPr lang="en-US" sz="2000" i="1" dirty="0"/>
              <a:t>Advantages of Poverty</a:t>
            </a:r>
            <a:endParaRPr lang="en-US" sz="2500" i="1" dirty="0"/>
          </a:p>
          <a:p>
            <a:pPr algn="ctr"/>
            <a:endParaRPr lang="en-US" sz="2500" dirty="0"/>
          </a:p>
          <a:p>
            <a:pPr algn="ctr"/>
            <a:endParaRPr lang="en-US" sz="3500" dirty="0"/>
          </a:p>
          <a:p>
            <a:pPr algn="ctr"/>
            <a:endParaRPr lang="en-US" sz="2500" dirty="0"/>
          </a:p>
          <a:p>
            <a:pPr algn="ctr"/>
            <a:endParaRPr lang="en-US" sz="2500" dirty="0"/>
          </a:p>
          <a:p>
            <a:pPr algn="ctr"/>
            <a:endParaRPr lang="en-US" sz="2500" dirty="0"/>
          </a:p>
          <a:p>
            <a:pPr algn="ctr"/>
            <a:r>
              <a:rPr lang="en-US" sz="3300" dirty="0"/>
              <a:t>wealth and position tend to rob, father and mother of their children, and the children of father and mother. It cannot be long before their disadvantages are felt more and more, and the advantages of plain and simple living more clearly seen.” </a:t>
            </a:r>
          </a:p>
        </p:txBody>
      </p:sp>
    </p:spTree>
    <p:extLst>
      <p:ext uri="{BB962C8B-B14F-4D97-AF65-F5344CB8AC3E}">
        <p14:creationId xmlns:p14="http://schemas.microsoft.com/office/powerpoint/2010/main" val="176561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1" nodeType="clickEffect">
                                  <p:stCondLst>
                                    <p:cond delay="0"/>
                                  </p:stCondLst>
                                  <p:childTnLst>
                                    <p:anim calcmode="lin" valueType="num">
                                      <p:cBhvr>
                                        <p:cTn id="6" dur="500"/>
                                        <p:tgtEl>
                                          <p:spTgt spid="6"/>
                                        </p:tgtEl>
                                        <p:attrNameLst>
                                          <p:attrName>ppt_w</p:attrName>
                                        </p:attrNameLst>
                                      </p:cBhvr>
                                      <p:tavLst>
                                        <p:tav tm="0">
                                          <p:val>
                                            <p:strVal val="ppt_w"/>
                                          </p:val>
                                        </p:tav>
                                        <p:tav tm="100000">
                                          <p:val>
                                            <p:fltVal val="0"/>
                                          </p:val>
                                        </p:tav>
                                      </p:tavLst>
                                    </p:anim>
                                    <p:anim calcmode="lin" valueType="num">
                                      <p:cBhvr>
                                        <p:cTn id="7" dur="500"/>
                                        <p:tgtEl>
                                          <p:spTgt spid="6"/>
                                        </p:tgtEl>
                                        <p:attrNameLst>
                                          <p:attrName>ppt_h</p:attrName>
                                        </p:attrNameLst>
                                      </p:cBhvr>
                                      <p:tavLst>
                                        <p:tav tm="0">
                                          <p:val>
                                            <p:strVal val="ppt_h"/>
                                          </p:val>
                                        </p:tav>
                                        <p:tav tm="100000">
                                          <p:val>
                                            <p:fltVal val="0"/>
                                          </p:val>
                                        </p:tav>
                                      </p:tavLst>
                                    </p:anim>
                                    <p:animEffect transition="out" filter="fade">
                                      <p:cBhvr>
                                        <p:cTn id="8" dur="500"/>
                                        <p:tgtEl>
                                          <p:spTgt spid="6"/>
                                        </p:tgtEl>
                                      </p:cBhvr>
                                    </p:animEffect>
                                    <p:set>
                                      <p:cBhvr>
                                        <p:cTn id="9"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658ECC-641F-B2EF-8F25-218B8EF9F2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9FAD86-E0EA-B9AF-7E36-188BC1623770}"/>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Dangers and Deception of Greed</a:t>
            </a:r>
          </a:p>
        </p:txBody>
      </p:sp>
      <p:sp>
        <p:nvSpPr>
          <p:cNvPr id="7" name="Content Placeholder 2">
            <a:extLst>
              <a:ext uri="{FF2B5EF4-FFF2-40B4-BE49-F238E27FC236}">
                <a16:creationId xmlns:a16="http://schemas.microsoft.com/office/drawing/2014/main" id="{4F1F4026-830F-E9E6-36D9-9C2F8AFE9587}"/>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Insatiable</a:t>
            </a:r>
          </a:p>
          <a:p>
            <a:pPr>
              <a:spcBef>
                <a:spcPts val="0"/>
              </a:spcBef>
              <a:buFont typeface="Courier New" panose="02070309020205020404" pitchFamily="49" charset="0"/>
              <a:buChar char="o"/>
            </a:pPr>
            <a:r>
              <a:rPr lang="en-US" sz="3500" dirty="0"/>
              <a:t>Disguises itself as reasonable</a:t>
            </a:r>
          </a:p>
          <a:p>
            <a:pPr>
              <a:spcBef>
                <a:spcPts val="0"/>
              </a:spcBef>
              <a:buFont typeface="Courier New" panose="02070309020205020404" pitchFamily="49" charset="0"/>
              <a:buChar char="o"/>
            </a:pPr>
            <a:r>
              <a:rPr lang="en-US" sz="3500" dirty="0"/>
              <a:t>Warps our thinking</a:t>
            </a:r>
          </a:p>
          <a:p>
            <a:pPr>
              <a:spcBef>
                <a:spcPts val="0"/>
              </a:spcBef>
              <a:buFont typeface="Courier New" panose="02070309020205020404" pitchFamily="49" charset="0"/>
              <a:buChar char="o"/>
            </a:pPr>
            <a:r>
              <a:rPr lang="en-US" sz="3500" dirty="0"/>
              <a:t>Does not lead to happiness</a:t>
            </a:r>
          </a:p>
          <a:p>
            <a:pPr>
              <a:spcBef>
                <a:spcPts val="0"/>
              </a:spcBef>
              <a:buFont typeface="Courier New" panose="02070309020205020404" pitchFamily="49" charset="0"/>
              <a:buChar char="o"/>
            </a:pPr>
            <a:r>
              <a:rPr lang="en-US" sz="3500" dirty="0"/>
              <a:t>It’s painful and will ruin your life</a:t>
            </a:r>
          </a:p>
        </p:txBody>
      </p:sp>
      <p:sp>
        <p:nvSpPr>
          <p:cNvPr id="3" name="TextBox 2">
            <a:extLst>
              <a:ext uri="{FF2B5EF4-FFF2-40B4-BE49-F238E27FC236}">
                <a16:creationId xmlns:a16="http://schemas.microsoft.com/office/drawing/2014/main" id="{3FE2DA21-C2C0-0E99-7A66-8AB7E39173E3}"/>
              </a:ext>
            </a:extLst>
          </p:cNvPr>
          <p:cNvSpPr txBox="1"/>
          <p:nvPr/>
        </p:nvSpPr>
        <p:spPr>
          <a:xfrm rot="10800000" flipV="1">
            <a:off x="592837" y="305068"/>
            <a:ext cx="8023625" cy="6247864"/>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r>
              <a:rPr lang="en-US" sz="4000" b="1" dirty="0"/>
              <a:t>Piercing Griefs of Greed</a:t>
            </a:r>
          </a:p>
          <a:p>
            <a:pPr marL="457200" indent="-457200">
              <a:buFont typeface="Wingdings" pitchFamily="2" charset="2"/>
              <a:buChar char="ü"/>
            </a:pPr>
            <a:r>
              <a:rPr lang="en-US" sz="3000" dirty="0"/>
              <a:t>Enslaved to envy or even debt</a:t>
            </a:r>
          </a:p>
          <a:p>
            <a:pPr marL="457200" indent="-457200">
              <a:buFont typeface="Wingdings" pitchFamily="2" charset="2"/>
              <a:buChar char="ü"/>
            </a:pPr>
            <a:r>
              <a:rPr lang="en-US" sz="3000" dirty="0"/>
              <a:t>Anxiety/worry</a:t>
            </a:r>
          </a:p>
          <a:p>
            <a:pPr marL="457200" indent="-457200">
              <a:buFont typeface="Wingdings" pitchFamily="2" charset="2"/>
              <a:buChar char="ü"/>
            </a:pPr>
            <a:r>
              <a:rPr lang="en-US" sz="3000" dirty="0"/>
              <a:t>Depression and disappointment </a:t>
            </a:r>
          </a:p>
          <a:p>
            <a:pPr marL="457200" indent="-457200">
              <a:buFont typeface="Wingdings" pitchFamily="2" charset="2"/>
              <a:buChar char="ü"/>
            </a:pPr>
            <a:r>
              <a:rPr lang="en-US" sz="3000" dirty="0"/>
              <a:t>Unsettled conscience/Stunted character growth</a:t>
            </a:r>
          </a:p>
          <a:p>
            <a:pPr marL="457200" indent="-457200">
              <a:buFont typeface="Wingdings" pitchFamily="2" charset="2"/>
              <a:buChar char="ü"/>
            </a:pPr>
            <a:r>
              <a:rPr lang="en-US" sz="3000" dirty="0"/>
              <a:t>Negative impact on kids</a:t>
            </a:r>
          </a:p>
          <a:p>
            <a:pPr marL="457200" indent="-457200">
              <a:buFont typeface="Wingdings" pitchFamily="2" charset="2"/>
              <a:buChar char="ü"/>
            </a:pPr>
            <a:r>
              <a:rPr lang="en-US" sz="3000" dirty="0"/>
              <a:t>Robs us of rich family relationships</a:t>
            </a:r>
          </a:p>
          <a:p>
            <a:pPr marL="457200" indent="-457200">
              <a:buFont typeface="Wingdings" pitchFamily="2" charset="2"/>
              <a:buChar char="ü"/>
            </a:pPr>
            <a:r>
              <a:rPr lang="en-US" sz="3000" dirty="0"/>
              <a:t>Pressure and exhaustion</a:t>
            </a:r>
          </a:p>
          <a:p>
            <a:pPr marL="457200" indent="-457200">
              <a:buFont typeface="Wingdings" pitchFamily="2" charset="2"/>
              <a:buChar char="ü"/>
            </a:pPr>
            <a:r>
              <a:rPr lang="en-US" sz="3000" dirty="0"/>
              <a:t>Interrupts communion with God </a:t>
            </a:r>
            <a:r>
              <a:rPr lang="en-US" sz="2400" dirty="0"/>
              <a:t>(Matt. 6:24)</a:t>
            </a:r>
          </a:p>
          <a:p>
            <a:pPr marL="457200" indent="-457200">
              <a:buFont typeface="Wingdings" pitchFamily="2" charset="2"/>
              <a:buChar char="ü"/>
            </a:pPr>
            <a:r>
              <a:rPr lang="en-US" sz="3000" dirty="0"/>
              <a:t>Spiritual complacency/loss of effectiveness </a:t>
            </a:r>
            <a:r>
              <a:rPr lang="en-US" sz="2400" dirty="0"/>
              <a:t>(Rev. 3:15-17; Matt. 13:22)</a:t>
            </a:r>
          </a:p>
          <a:p>
            <a:pPr marL="457200" indent="-457200">
              <a:buFont typeface="Wingdings" pitchFamily="2" charset="2"/>
              <a:buChar char="ü"/>
            </a:pPr>
            <a:r>
              <a:rPr lang="en-US" sz="3000" dirty="0"/>
              <a:t>Regret/Remorse</a:t>
            </a:r>
          </a:p>
        </p:txBody>
      </p:sp>
      <p:sp>
        <p:nvSpPr>
          <p:cNvPr id="4" name="TextBox 3">
            <a:extLst>
              <a:ext uri="{FF2B5EF4-FFF2-40B4-BE49-F238E27FC236}">
                <a16:creationId xmlns:a16="http://schemas.microsoft.com/office/drawing/2014/main" id="{DCF38255-E409-6555-872E-D380DE2E79EE}"/>
              </a:ext>
            </a:extLst>
          </p:cNvPr>
          <p:cNvSpPr txBox="1"/>
          <p:nvPr/>
        </p:nvSpPr>
        <p:spPr>
          <a:xfrm>
            <a:off x="7304399" y="1734992"/>
            <a:ext cx="4751864" cy="2862322"/>
          </a:xfrm>
          <a:prstGeom prst="rect">
            <a:avLst/>
          </a:prstGeom>
          <a:solidFill>
            <a:schemeClr val="accent1">
              <a:lumMod val="60000"/>
              <a:lumOff val="40000"/>
            </a:schemeClr>
          </a:solidFill>
          <a:ln w="38100">
            <a:solidFill>
              <a:schemeClr val="accent1">
                <a:lumMod val="40000"/>
                <a:lumOff val="60000"/>
              </a:schemeClr>
            </a:solidFill>
          </a:ln>
        </p:spPr>
        <p:txBody>
          <a:bodyPr wrap="square" rtlCol="0">
            <a:spAutoFit/>
          </a:bodyPr>
          <a:lstStyle/>
          <a:p>
            <a:pPr marL="0" lvl="2" algn="ctr"/>
            <a:r>
              <a:rPr lang="en-US" sz="3000" dirty="0"/>
              <a:t>(James 5:1) Now listen, you rich people, </a:t>
            </a:r>
            <a:r>
              <a:rPr lang="en-US" sz="3000" b="1" dirty="0"/>
              <a:t>weep and wail </a:t>
            </a:r>
            <a:r>
              <a:rPr lang="en-US" sz="3000" dirty="0"/>
              <a:t>because of the misery that is coming on you.</a:t>
            </a:r>
          </a:p>
        </p:txBody>
      </p:sp>
    </p:spTree>
    <p:extLst>
      <p:ext uri="{BB962C8B-B14F-4D97-AF65-F5344CB8AC3E}">
        <p14:creationId xmlns:p14="http://schemas.microsoft.com/office/powerpoint/2010/main" val="939108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wipe(left)">
                                      <p:cBhvr>
                                        <p:cTn id="7" dur="500"/>
                                        <p:tgtEl>
                                          <p:spTgt spid="3">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wipe(left)">
                                      <p:cBhvr>
                                        <p:cTn id="12" dur="500"/>
                                        <p:tgtEl>
                                          <p:spTgt spid="3">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animEffect transition="in" filter="wipe(left)">
                                      <p:cBhvr>
                                        <p:cTn id="17" dur="500"/>
                                        <p:tgtEl>
                                          <p:spTgt spid="3">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wipe(left)">
                                      <p:cBhvr>
                                        <p:cTn id="22" dur="500"/>
                                        <p:tgtEl>
                                          <p:spTgt spid="3">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1187FF-4DA1-8780-40D1-D3AF46DD58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C3874F-EC63-B39F-FFF8-39FE0C5968F0}"/>
              </a:ext>
            </a:extLst>
          </p:cNvPr>
          <p:cNvSpPr>
            <a:spLocks noGrp="1"/>
          </p:cNvSpPr>
          <p:nvPr>
            <p:ph type="title"/>
          </p:nvPr>
        </p:nvSpPr>
        <p:spPr>
          <a:xfrm>
            <a:off x="677334" y="609600"/>
            <a:ext cx="8596668" cy="959708"/>
          </a:xfrm>
        </p:spPr>
        <p:txBody>
          <a:bodyPr>
            <a:normAutofit/>
          </a:bodyPr>
          <a:lstStyle/>
          <a:p>
            <a:r>
              <a:rPr lang="en-US" sz="4500" dirty="0">
                <a:solidFill>
                  <a:schemeClr val="tx1"/>
                </a:solidFill>
              </a:rPr>
              <a:t>1 Timothy 6</a:t>
            </a:r>
          </a:p>
        </p:txBody>
      </p:sp>
      <p:sp>
        <p:nvSpPr>
          <p:cNvPr id="7" name="Content Placeholder 2">
            <a:extLst>
              <a:ext uri="{FF2B5EF4-FFF2-40B4-BE49-F238E27FC236}">
                <a16:creationId xmlns:a16="http://schemas.microsoft.com/office/drawing/2014/main" id="{0EF467C9-C907-6350-62E4-823E15E0FA8E}"/>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tx1"/>
                </a:solidFill>
              </a:rPr>
              <a:t>9</a:t>
            </a:r>
            <a:r>
              <a:rPr lang="en-US" sz="3000" b="1" dirty="0">
                <a:solidFill>
                  <a:schemeClr val="tx1"/>
                </a:solidFill>
              </a:rPr>
              <a:t> </a:t>
            </a:r>
            <a:r>
              <a:rPr lang="en-US" sz="3000" dirty="0">
                <a:solidFill>
                  <a:schemeClr val="tx1"/>
                </a:solidFill>
              </a:rPr>
              <a:t>Those who want to get rich fall into temptation and a trap and into many foolish and harmful desires that plunge people into ruin and destruction. </a:t>
            </a:r>
          </a:p>
          <a:p>
            <a:pPr marL="0" indent="0">
              <a:buSzPct val="100000"/>
              <a:buNone/>
            </a:pPr>
            <a:r>
              <a:rPr lang="en-US" sz="3000" baseline="30000" dirty="0">
                <a:solidFill>
                  <a:schemeClr val="tx1"/>
                </a:solidFill>
              </a:rPr>
              <a:t>10</a:t>
            </a:r>
            <a:r>
              <a:rPr lang="en-US" sz="3000" dirty="0">
                <a:solidFill>
                  <a:schemeClr val="tx1"/>
                </a:solidFill>
              </a:rPr>
              <a:t> For the love of money is a root of all kinds of evil. Some people, eager for money, have wandered from the faith and pierced themselves with many griefs. </a:t>
            </a:r>
            <a:endParaRPr lang="en-US" sz="3000" dirty="0">
              <a:solidFill>
                <a:schemeClr val="tx1"/>
              </a:solidFill>
              <a:ea typeface="Calibri" panose="020F0502020204030204" pitchFamily="34" charset="0"/>
            </a:endParaRPr>
          </a:p>
        </p:txBody>
      </p:sp>
    </p:spTree>
    <p:extLst>
      <p:ext uri="{BB962C8B-B14F-4D97-AF65-F5344CB8AC3E}">
        <p14:creationId xmlns:p14="http://schemas.microsoft.com/office/powerpoint/2010/main" val="367224038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BDCE9E-0294-B711-02FC-D8C108F483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F98DA8-BAFD-3C54-EF5D-4107EEB2D911}"/>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1 Timothy 6</a:t>
            </a:r>
          </a:p>
        </p:txBody>
      </p:sp>
      <p:sp>
        <p:nvSpPr>
          <p:cNvPr id="7" name="Content Placeholder 2">
            <a:extLst>
              <a:ext uri="{FF2B5EF4-FFF2-40B4-BE49-F238E27FC236}">
                <a16:creationId xmlns:a16="http://schemas.microsoft.com/office/drawing/2014/main" id="{CC6A3C94-68E4-02BB-C98F-B1084F5ECB83}"/>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9</a:t>
            </a:r>
            <a:r>
              <a:rPr lang="en-US" sz="3000" b="1" dirty="0">
                <a:solidFill>
                  <a:schemeClr val="accent5">
                    <a:lumMod val="75000"/>
                  </a:schemeClr>
                </a:solidFill>
              </a:rPr>
              <a:t> </a:t>
            </a:r>
            <a:r>
              <a:rPr lang="en-US" sz="3000" dirty="0">
                <a:solidFill>
                  <a:schemeClr val="accent5">
                    <a:lumMod val="75000"/>
                  </a:schemeClr>
                </a:solidFill>
              </a:rPr>
              <a:t>Those who want to get rich fall into temptation and a trap and into many foolish and harmful desires that plunge people into ruin and destruction. </a:t>
            </a:r>
          </a:p>
          <a:p>
            <a:pPr marL="0" indent="0">
              <a:buSzPct val="100000"/>
              <a:buNone/>
            </a:pPr>
            <a:r>
              <a:rPr lang="en-US" sz="3000" baseline="30000" dirty="0">
                <a:solidFill>
                  <a:schemeClr val="accent5">
                    <a:lumMod val="75000"/>
                  </a:schemeClr>
                </a:solidFill>
              </a:rPr>
              <a:t>10</a:t>
            </a:r>
            <a:r>
              <a:rPr lang="en-US" sz="3000" dirty="0">
                <a:solidFill>
                  <a:schemeClr val="accent5">
                    <a:lumMod val="75000"/>
                  </a:schemeClr>
                </a:solidFill>
              </a:rPr>
              <a:t> For the love of money is a root of all kinds of evil. Some people, </a:t>
            </a:r>
            <a:r>
              <a:rPr lang="en-US" sz="3000" dirty="0">
                <a:solidFill>
                  <a:schemeClr val="tx1"/>
                </a:solidFill>
              </a:rPr>
              <a:t>eager for money</a:t>
            </a:r>
            <a:r>
              <a:rPr lang="en-US" sz="3000" dirty="0">
                <a:solidFill>
                  <a:schemeClr val="accent5">
                    <a:lumMod val="75000"/>
                  </a:schemeClr>
                </a:solidFill>
              </a:rPr>
              <a:t>, have </a:t>
            </a:r>
            <a:r>
              <a:rPr lang="en-US" sz="3000" dirty="0">
                <a:solidFill>
                  <a:schemeClr val="tx1"/>
                </a:solidFill>
              </a:rPr>
              <a:t>wandered from the faith </a:t>
            </a:r>
            <a:r>
              <a:rPr lang="en-US" sz="3000" dirty="0">
                <a:solidFill>
                  <a:schemeClr val="accent5">
                    <a:lumMod val="75000"/>
                  </a:schemeClr>
                </a:solidFill>
              </a:rPr>
              <a:t>and </a:t>
            </a:r>
            <a:r>
              <a:rPr lang="en-US" sz="3000" dirty="0">
                <a:solidFill>
                  <a:schemeClr val="tx1"/>
                </a:solidFill>
              </a:rPr>
              <a:t>pierced themselves </a:t>
            </a:r>
            <a:r>
              <a:rPr lang="en-US" sz="3000" dirty="0">
                <a:solidFill>
                  <a:schemeClr val="accent5">
                    <a:lumMod val="75000"/>
                  </a:schemeClr>
                </a:solidFill>
              </a:rPr>
              <a:t>with many griefs. </a:t>
            </a:r>
            <a:endParaRPr lang="en-US" sz="3000" dirty="0">
              <a:solidFill>
                <a:schemeClr val="accent5">
                  <a:lumMod val="75000"/>
                </a:schemeClr>
              </a:solidFill>
              <a:ea typeface="Calibri" panose="020F0502020204030204" pitchFamily="34" charset="0"/>
            </a:endParaRPr>
          </a:p>
        </p:txBody>
      </p:sp>
      <p:sp>
        <p:nvSpPr>
          <p:cNvPr id="3" name="TextBox 2">
            <a:extLst>
              <a:ext uri="{FF2B5EF4-FFF2-40B4-BE49-F238E27FC236}">
                <a16:creationId xmlns:a16="http://schemas.microsoft.com/office/drawing/2014/main" id="{C851D5C9-086E-D94C-861C-1E7A06E711C5}"/>
              </a:ext>
            </a:extLst>
          </p:cNvPr>
          <p:cNvSpPr txBox="1"/>
          <p:nvPr/>
        </p:nvSpPr>
        <p:spPr>
          <a:xfrm>
            <a:off x="891889" y="4869092"/>
            <a:ext cx="10408222" cy="784830"/>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marL="0" lvl="1" algn="ctr"/>
            <a:r>
              <a:rPr lang="en-US" sz="4500" dirty="0"/>
              <a:t>Longing </a:t>
            </a:r>
            <a:r>
              <a:rPr lang="en-US" sz="4500" dirty="0">
                <a:sym typeface="Wingdings" pitchFamily="2" charset="2"/>
              </a:rPr>
              <a:t> Wandering  Destruction</a:t>
            </a:r>
            <a:endParaRPr lang="en-US" sz="4500" dirty="0"/>
          </a:p>
        </p:txBody>
      </p:sp>
    </p:spTree>
    <p:extLst>
      <p:ext uri="{BB962C8B-B14F-4D97-AF65-F5344CB8AC3E}">
        <p14:creationId xmlns:p14="http://schemas.microsoft.com/office/powerpoint/2010/main" val="1881446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B3989D-D4E3-8CBE-6579-84E7BFC7F1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7622EA-CCF9-07E3-F39F-166FDCF57841}"/>
              </a:ext>
            </a:extLst>
          </p:cNvPr>
          <p:cNvSpPr>
            <a:spLocks noGrp="1"/>
          </p:cNvSpPr>
          <p:nvPr>
            <p:ph type="title"/>
          </p:nvPr>
        </p:nvSpPr>
        <p:spPr>
          <a:xfrm>
            <a:off x="677334" y="609600"/>
            <a:ext cx="8596668" cy="959708"/>
          </a:xfrm>
        </p:spPr>
        <p:txBody>
          <a:bodyPr>
            <a:normAutofit/>
          </a:bodyPr>
          <a:lstStyle/>
          <a:p>
            <a:r>
              <a:rPr lang="en-US" sz="4500" dirty="0">
                <a:solidFill>
                  <a:schemeClr val="tx1"/>
                </a:solidFill>
              </a:rPr>
              <a:t>1 Timothy 6</a:t>
            </a:r>
          </a:p>
        </p:txBody>
      </p:sp>
      <p:sp>
        <p:nvSpPr>
          <p:cNvPr id="7" name="Content Placeholder 2">
            <a:extLst>
              <a:ext uri="{FF2B5EF4-FFF2-40B4-BE49-F238E27FC236}">
                <a16:creationId xmlns:a16="http://schemas.microsoft.com/office/drawing/2014/main" id="{1E63C6EB-9393-7BE6-C11C-5CF127AC70C0}"/>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t>11</a:t>
            </a:r>
            <a:r>
              <a:rPr lang="en-US" sz="3000" b="1" dirty="0"/>
              <a:t> </a:t>
            </a:r>
            <a:r>
              <a:rPr lang="en-US" sz="3000" dirty="0"/>
              <a:t>But you, man of God, flee from all this, and pursue righteousness, godliness, faith, love, endurance and gentleness. </a:t>
            </a:r>
          </a:p>
          <a:p>
            <a:pPr marL="0" indent="0">
              <a:buSzPct val="100000"/>
              <a:buNone/>
            </a:pPr>
            <a:r>
              <a:rPr lang="en-US" sz="3000" baseline="30000" dirty="0"/>
              <a:t>12</a:t>
            </a:r>
            <a:r>
              <a:rPr lang="en-US" sz="3000" dirty="0"/>
              <a:t> Fight the good fight of the faith. Take hold of the eternal life to which you were called when you made your good confession in the presence of many witnesses.</a:t>
            </a:r>
          </a:p>
        </p:txBody>
      </p:sp>
    </p:spTree>
    <p:extLst>
      <p:ext uri="{BB962C8B-B14F-4D97-AF65-F5344CB8AC3E}">
        <p14:creationId xmlns:p14="http://schemas.microsoft.com/office/powerpoint/2010/main" val="289297282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28F62A-7E10-D60A-E472-E1A320DEE5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748715-9212-9E62-1E6E-CF749AFC6A4C}"/>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1 Timothy 6</a:t>
            </a:r>
          </a:p>
        </p:txBody>
      </p:sp>
      <p:sp>
        <p:nvSpPr>
          <p:cNvPr id="7" name="Content Placeholder 2">
            <a:extLst>
              <a:ext uri="{FF2B5EF4-FFF2-40B4-BE49-F238E27FC236}">
                <a16:creationId xmlns:a16="http://schemas.microsoft.com/office/drawing/2014/main" id="{8ACD29C7-0A16-8186-2CB2-0E72FB1D13F7}"/>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11</a:t>
            </a:r>
            <a:r>
              <a:rPr lang="en-US" sz="3000" b="1" dirty="0">
                <a:solidFill>
                  <a:schemeClr val="accent5">
                    <a:lumMod val="75000"/>
                  </a:schemeClr>
                </a:solidFill>
              </a:rPr>
              <a:t> </a:t>
            </a:r>
            <a:r>
              <a:rPr lang="en-US" sz="3000" dirty="0">
                <a:solidFill>
                  <a:schemeClr val="accent5">
                    <a:lumMod val="75000"/>
                  </a:schemeClr>
                </a:solidFill>
              </a:rPr>
              <a:t>But you, man of God, </a:t>
            </a:r>
            <a:r>
              <a:rPr lang="en-US" sz="3000" b="1" u="sng" dirty="0">
                <a:solidFill>
                  <a:schemeClr val="tx1"/>
                </a:solidFill>
              </a:rPr>
              <a:t>flee</a:t>
            </a:r>
            <a:r>
              <a:rPr lang="en-US" sz="3000" b="1" dirty="0">
                <a:solidFill>
                  <a:schemeClr val="tx1"/>
                </a:solidFill>
              </a:rPr>
              <a:t> </a:t>
            </a:r>
            <a:r>
              <a:rPr lang="en-US" sz="3000" dirty="0">
                <a:solidFill>
                  <a:schemeClr val="tx1"/>
                </a:solidFill>
              </a:rPr>
              <a:t>from all this</a:t>
            </a:r>
            <a:r>
              <a:rPr lang="en-US" sz="3000" dirty="0">
                <a:solidFill>
                  <a:schemeClr val="accent5">
                    <a:lumMod val="75000"/>
                  </a:schemeClr>
                </a:solidFill>
              </a:rPr>
              <a:t>, and pursue righteousness, godliness, faith, love, endurance and gentleness. </a:t>
            </a:r>
          </a:p>
          <a:p>
            <a:pPr marL="0" indent="0">
              <a:buSzPct val="100000"/>
              <a:buNone/>
            </a:pPr>
            <a:r>
              <a:rPr lang="en-US" sz="3000" baseline="30000" dirty="0">
                <a:solidFill>
                  <a:schemeClr val="accent5">
                    <a:lumMod val="75000"/>
                  </a:schemeClr>
                </a:solidFill>
              </a:rPr>
              <a:t>12</a:t>
            </a:r>
            <a:r>
              <a:rPr lang="en-US" sz="3000" dirty="0">
                <a:solidFill>
                  <a:schemeClr val="accent5">
                    <a:lumMod val="75000"/>
                  </a:schemeClr>
                </a:solidFill>
              </a:rPr>
              <a:t> Fight the good fight of the faith. Take hold of the eternal life to which you were called when you made your good confession in the presence of many witnesses.</a:t>
            </a:r>
          </a:p>
        </p:txBody>
      </p:sp>
    </p:spTree>
    <p:extLst>
      <p:ext uri="{BB962C8B-B14F-4D97-AF65-F5344CB8AC3E}">
        <p14:creationId xmlns:p14="http://schemas.microsoft.com/office/powerpoint/2010/main" val="10336053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CC4BA9-7607-0BCD-E3EB-D0551D3476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BE6862-3762-C0EB-A778-6B185D5FE1E4}"/>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1 Timothy 6</a:t>
            </a:r>
          </a:p>
        </p:txBody>
      </p:sp>
      <p:sp>
        <p:nvSpPr>
          <p:cNvPr id="7" name="Content Placeholder 2">
            <a:extLst>
              <a:ext uri="{FF2B5EF4-FFF2-40B4-BE49-F238E27FC236}">
                <a16:creationId xmlns:a16="http://schemas.microsoft.com/office/drawing/2014/main" id="{41365DC8-A1CA-9A71-4414-465165DF40ED}"/>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11</a:t>
            </a:r>
            <a:r>
              <a:rPr lang="en-US" sz="3000" b="1" dirty="0">
                <a:solidFill>
                  <a:schemeClr val="accent5">
                    <a:lumMod val="75000"/>
                  </a:schemeClr>
                </a:solidFill>
              </a:rPr>
              <a:t> </a:t>
            </a:r>
            <a:r>
              <a:rPr lang="en-US" sz="3000" dirty="0">
                <a:solidFill>
                  <a:schemeClr val="accent5">
                    <a:lumMod val="75000"/>
                  </a:schemeClr>
                </a:solidFill>
              </a:rPr>
              <a:t>But you, man of God, flee from all this, and </a:t>
            </a:r>
            <a:r>
              <a:rPr lang="en-US" sz="3000" b="1" u="sng" dirty="0">
                <a:solidFill>
                  <a:schemeClr val="tx1"/>
                </a:solidFill>
              </a:rPr>
              <a:t>pursue</a:t>
            </a:r>
            <a:r>
              <a:rPr lang="en-US" sz="3000" dirty="0">
                <a:solidFill>
                  <a:schemeClr val="tx1"/>
                </a:solidFill>
              </a:rPr>
              <a:t> righteousness, godliness, faith, love, endurance and gentleness. </a:t>
            </a:r>
          </a:p>
          <a:p>
            <a:pPr marL="0" indent="0">
              <a:buSzPct val="100000"/>
              <a:buNone/>
            </a:pPr>
            <a:r>
              <a:rPr lang="en-US" sz="3000" baseline="30000" dirty="0">
                <a:solidFill>
                  <a:schemeClr val="accent5">
                    <a:lumMod val="75000"/>
                  </a:schemeClr>
                </a:solidFill>
              </a:rPr>
              <a:t>12</a:t>
            </a:r>
            <a:r>
              <a:rPr lang="en-US" sz="3000" dirty="0">
                <a:solidFill>
                  <a:schemeClr val="accent5">
                    <a:lumMod val="75000"/>
                  </a:schemeClr>
                </a:solidFill>
              </a:rPr>
              <a:t> Fight the good fight of the faith. Take hold of the eternal life to which you were called when you made your good confession in the presence of many witnesses.</a:t>
            </a:r>
          </a:p>
        </p:txBody>
      </p:sp>
      <p:sp>
        <p:nvSpPr>
          <p:cNvPr id="3" name="TextBox 2">
            <a:extLst>
              <a:ext uri="{FF2B5EF4-FFF2-40B4-BE49-F238E27FC236}">
                <a16:creationId xmlns:a16="http://schemas.microsoft.com/office/drawing/2014/main" id="{2B78A8BC-885A-7A6C-071D-F405E2C6D123}"/>
              </a:ext>
            </a:extLst>
          </p:cNvPr>
          <p:cNvSpPr txBox="1"/>
          <p:nvPr/>
        </p:nvSpPr>
        <p:spPr>
          <a:xfrm>
            <a:off x="4409440" y="381568"/>
            <a:ext cx="7560714" cy="707886"/>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b="1" dirty="0"/>
              <a:t>These are the true riches!</a:t>
            </a:r>
            <a:endParaRPr lang="en-US" sz="4000" dirty="0"/>
          </a:p>
        </p:txBody>
      </p:sp>
    </p:spTree>
    <p:extLst>
      <p:ext uri="{BB962C8B-B14F-4D97-AF65-F5344CB8AC3E}">
        <p14:creationId xmlns:p14="http://schemas.microsoft.com/office/powerpoint/2010/main" val="1533731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064236-E67B-C7A2-94F3-2361E83CA6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7281A2-7F8D-7431-85CA-8C3003E16F34}"/>
              </a:ext>
            </a:extLst>
          </p:cNvPr>
          <p:cNvSpPr>
            <a:spLocks noGrp="1"/>
          </p:cNvSpPr>
          <p:nvPr>
            <p:ph type="title"/>
          </p:nvPr>
        </p:nvSpPr>
        <p:spPr>
          <a:xfrm>
            <a:off x="677334" y="609600"/>
            <a:ext cx="8596668" cy="959708"/>
          </a:xfrm>
        </p:spPr>
        <p:txBody>
          <a:bodyPr>
            <a:normAutofit/>
          </a:bodyPr>
          <a:lstStyle/>
          <a:p>
            <a:r>
              <a:rPr lang="en-US" sz="4500" dirty="0">
                <a:solidFill>
                  <a:schemeClr val="tx1"/>
                </a:solidFill>
              </a:rPr>
              <a:t>1 Timothy 6</a:t>
            </a:r>
          </a:p>
        </p:txBody>
      </p:sp>
      <p:sp>
        <p:nvSpPr>
          <p:cNvPr id="7" name="Content Placeholder 2">
            <a:extLst>
              <a:ext uri="{FF2B5EF4-FFF2-40B4-BE49-F238E27FC236}">
                <a16:creationId xmlns:a16="http://schemas.microsoft.com/office/drawing/2014/main" id="{BDBD3B30-DBC0-4BE9-666D-92E20042AB47}"/>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t>6</a:t>
            </a:r>
            <a:r>
              <a:rPr lang="en-US" sz="3000" b="1" dirty="0"/>
              <a:t> </a:t>
            </a:r>
            <a:r>
              <a:rPr lang="en-US" sz="3000" dirty="0"/>
              <a:t>But godliness with contentment is great gain. </a:t>
            </a:r>
            <a:r>
              <a:rPr lang="en-US" sz="3000" baseline="30000" dirty="0"/>
              <a:t>7</a:t>
            </a:r>
            <a:r>
              <a:rPr lang="en-US" sz="3000" dirty="0"/>
              <a:t> For we brought nothing into the world, and we can take nothing out of it. </a:t>
            </a:r>
            <a:r>
              <a:rPr lang="en-US" sz="3000" baseline="30000" dirty="0"/>
              <a:t>8</a:t>
            </a:r>
            <a:r>
              <a:rPr lang="en-US" sz="3000" dirty="0"/>
              <a:t> But if we have food and clothing, we will be content with that.  </a:t>
            </a:r>
            <a:endParaRPr lang="en-US" sz="3000" dirty="0">
              <a:ea typeface="Calibri" panose="020F0502020204030204" pitchFamily="34" charset="0"/>
            </a:endParaRPr>
          </a:p>
        </p:txBody>
      </p:sp>
    </p:spTree>
    <p:extLst>
      <p:ext uri="{BB962C8B-B14F-4D97-AF65-F5344CB8AC3E}">
        <p14:creationId xmlns:p14="http://schemas.microsoft.com/office/powerpoint/2010/main" val="258677219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DB32D-E70E-85F4-AAA2-475FAAB5D7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202D79-B3F3-6056-B4F2-AB1CDD80D728}"/>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1 Timothy 6</a:t>
            </a:r>
          </a:p>
        </p:txBody>
      </p:sp>
      <p:sp>
        <p:nvSpPr>
          <p:cNvPr id="7" name="Content Placeholder 2">
            <a:extLst>
              <a:ext uri="{FF2B5EF4-FFF2-40B4-BE49-F238E27FC236}">
                <a16:creationId xmlns:a16="http://schemas.microsoft.com/office/drawing/2014/main" id="{855ACD00-B497-9732-FA9A-05A6842C5AF4}"/>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aseline="30000" dirty="0">
                <a:solidFill>
                  <a:schemeClr val="accent5">
                    <a:lumMod val="75000"/>
                  </a:schemeClr>
                </a:solidFill>
              </a:rPr>
              <a:t>11</a:t>
            </a:r>
            <a:r>
              <a:rPr lang="en-US" sz="3000" dirty="0">
                <a:solidFill>
                  <a:schemeClr val="accent5">
                    <a:lumMod val="75000"/>
                  </a:schemeClr>
                </a:solidFill>
              </a:rPr>
              <a:t> But you, man of God, flee from all this, and pursue righteousness, godliness, faith, love, endurance and gentleness. </a:t>
            </a:r>
          </a:p>
          <a:p>
            <a:pPr marL="0" indent="0">
              <a:buSzPct val="100000"/>
              <a:buNone/>
            </a:pPr>
            <a:r>
              <a:rPr lang="en-US" sz="3000" baseline="30000" dirty="0">
                <a:solidFill>
                  <a:schemeClr val="accent5">
                    <a:lumMod val="75000"/>
                  </a:schemeClr>
                </a:solidFill>
              </a:rPr>
              <a:t>12</a:t>
            </a:r>
            <a:r>
              <a:rPr lang="en-US" sz="3000" dirty="0">
                <a:solidFill>
                  <a:schemeClr val="accent5">
                    <a:lumMod val="75000"/>
                  </a:schemeClr>
                </a:solidFill>
              </a:rPr>
              <a:t> </a:t>
            </a:r>
            <a:r>
              <a:rPr lang="en-US" sz="3000" b="1" u="sng" dirty="0">
                <a:solidFill>
                  <a:schemeClr val="tx1"/>
                </a:solidFill>
              </a:rPr>
              <a:t>Fight the good fight</a:t>
            </a:r>
            <a:r>
              <a:rPr lang="en-US" sz="3000" dirty="0">
                <a:solidFill>
                  <a:schemeClr val="accent5">
                    <a:lumMod val="75000"/>
                  </a:schemeClr>
                </a:solidFill>
              </a:rPr>
              <a:t> of the faith. Take hold of the eternal life to which you were called when you made your good confession in the presence of many witnesses.</a:t>
            </a:r>
          </a:p>
        </p:txBody>
      </p:sp>
      <p:sp>
        <p:nvSpPr>
          <p:cNvPr id="4" name="TextBox 3">
            <a:extLst>
              <a:ext uri="{FF2B5EF4-FFF2-40B4-BE49-F238E27FC236}">
                <a16:creationId xmlns:a16="http://schemas.microsoft.com/office/drawing/2014/main" id="{E1D3FB99-726E-D328-25DC-D1B4BBCB5764}"/>
              </a:ext>
            </a:extLst>
          </p:cNvPr>
          <p:cNvSpPr txBox="1"/>
          <p:nvPr/>
        </p:nvSpPr>
        <p:spPr>
          <a:xfrm>
            <a:off x="873760" y="4953730"/>
            <a:ext cx="3332480" cy="615553"/>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400" dirty="0" err="1"/>
              <a:t>agōnizomai</a:t>
            </a:r>
            <a:endParaRPr lang="en-US" sz="3400" dirty="0"/>
          </a:p>
        </p:txBody>
      </p:sp>
      <p:sp>
        <p:nvSpPr>
          <p:cNvPr id="6" name="TextBox 5">
            <a:extLst>
              <a:ext uri="{FF2B5EF4-FFF2-40B4-BE49-F238E27FC236}">
                <a16:creationId xmlns:a16="http://schemas.microsoft.com/office/drawing/2014/main" id="{E01E873E-164B-9467-CAE5-B42CC3E97661}"/>
              </a:ext>
            </a:extLst>
          </p:cNvPr>
          <p:cNvSpPr txBox="1"/>
          <p:nvPr/>
        </p:nvSpPr>
        <p:spPr>
          <a:xfrm rot="10800000" flipV="1">
            <a:off x="3510288" y="343900"/>
            <a:ext cx="8562582" cy="4401205"/>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500" dirty="0"/>
              <a:t>(Proverbs 30:8,9) </a:t>
            </a:r>
          </a:p>
          <a:p>
            <a:pPr algn="ctr"/>
            <a:r>
              <a:rPr lang="en-US" sz="3500" dirty="0"/>
              <a:t>Give me neither poverty nor riches,</a:t>
            </a:r>
            <a:br>
              <a:rPr lang="en-US" sz="3500" dirty="0"/>
            </a:br>
            <a:r>
              <a:rPr lang="en-US" sz="3500" dirty="0"/>
              <a:t>    but give me only my daily bread.</a:t>
            </a:r>
            <a:br>
              <a:rPr lang="en-US" sz="3500" dirty="0"/>
            </a:br>
            <a:r>
              <a:rPr lang="en-US" sz="3500" b="1" baseline="30000" dirty="0"/>
              <a:t>9 </a:t>
            </a:r>
            <a:r>
              <a:rPr lang="en-US" sz="3500" dirty="0"/>
              <a:t>Otherwise, I may have too much and disown you</a:t>
            </a:r>
            <a:br>
              <a:rPr lang="en-US" sz="3500" dirty="0"/>
            </a:br>
            <a:r>
              <a:rPr lang="en-US" sz="3500" dirty="0"/>
              <a:t>    and say, ‘Who is the </a:t>
            </a:r>
            <a:r>
              <a:rPr lang="en-US" sz="3500" cap="small" dirty="0"/>
              <a:t>Lord</a:t>
            </a:r>
            <a:r>
              <a:rPr lang="en-US" sz="3500" dirty="0"/>
              <a:t>?’</a:t>
            </a:r>
            <a:br>
              <a:rPr lang="en-US" sz="3500" dirty="0"/>
            </a:br>
            <a:r>
              <a:rPr lang="en-US" sz="3500" dirty="0"/>
              <a:t>Or I may become poor and steal,</a:t>
            </a:r>
            <a:br>
              <a:rPr lang="en-US" sz="3500" dirty="0"/>
            </a:br>
            <a:r>
              <a:rPr lang="en-US" sz="3500" dirty="0"/>
              <a:t>    and so dishonor the name of my God.</a:t>
            </a:r>
            <a:endParaRPr lang="en-US" sz="35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856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96EC21-A68A-5F61-72C2-FDDC6098DE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F5A5A3-F00B-0118-78B4-438A2A33A317}"/>
              </a:ext>
            </a:extLst>
          </p:cNvPr>
          <p:cNvSpPr>
            <a:spLocks noGrp="1"/>
          </p:cNvSpPr>
          <p:nvPr>
            <p:ph type="title"/>
          </p:nvPr>
        </p:nvSpPr>
        <p:spPr>
          <a:xfrm>
            <a:off x="677334" y="609600"/>
            <a:ext cx="8596668" cy="959708"/>
          </a:xfrm>
        </p:spPr>
        <p:txBody>
          <a:bodyPr>
            <a:normAutofit/>
          </a:bodyPr>
          <a:lstStyle/>
          <a:p>
            <a:r>
              <a:rPr lang="en-US" sz="4500" dirty="0">
                <a:solidFill>
                  <a:schemeClr val="tx1"/>
                </a:solidFill>
              </a:rPr>
              <a:t>1 Timothy 6</a:t>
            </a:r>
          </a:p>
        </p:txBody>
      </p:sp>
      <p:sp>
        <p:nvSpPr>
          <p:cNvPr id="7" name="Content Placeholder 2">
            <a:extLst>
              <a:ext uri="{FF2B5EF4-FFF2-40B4-BE49-F238E27FC236}">
                <a16:creationId xmlns:a16="http://schemas.microsoft.com/office/drawing/2014/main" id="{5F278988-8799-F871-FACD-C8DB96862936}"/>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t>17</a:t>
            </a:r>
            <a:r>
              <a:rPr lang="en-US" sz="3000" b="1" dirty="0"/>
              <a:t> </a:t>
            </a:r>
            <a:r>
              <a:rPr lang="en-US" sz="3000" dirty="0"/>
              <a:t>Command those who are rich in this present world not to be arrogant nor to put their hope in wealth, which is so uncertain, but to put their hope in God, who richly provides us with everything for our enjoyment.  </a:t>
            </a:r>
          </a:p>
        </p:txBody>
      </p:sp>
    </p:spTree>
    <p:extLst>
      <p:ext uri="{BB962C8B-B14F-4D97-AF65-F5344CB8AC3E}">
        <p14:creationId xmlns:p14="http://schemas.microsoft.com/office/powerpoint/2010/main" val="379087559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0243A3-CE78-D869-453F-F21ABC546E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66232B-73BD-AF3A-C274-D614C556A91B}"/>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1 Timothy 6</a:t>
            </a:r>
          </a:p>
        </p:txBody>
      </p:sp>
      <p:sp>
        <p:nvSpPr>
          <p:cNvPr id="7" name="Content Placeholder 2">
            <a:extLst>
              <a:ext uri="{FF2B5EF4-FFF2-40B4-BE49-F238E27FC236}">
                <a16:creationId xmlns:a16="http://schemas.microsoft.com/office/drawing/2014/main" id="{14E1741A-346F-80CD-F5B7-657095967DAC}"/>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17</a:t>
            </a:r>
            <a:r>
              <a:rPr lang="en-US" sz="3000" b="1" dirty="0">
                <a:solidFill>
                  <a:schemeClr val="accent5">
                    <a:lumMod val="75000"/>
                  </a:schemeClr>
                </a:solidFill>
              </a:rPr>
              <a:t> </a:t>
            </a:r>
            <a:r>
              <a:rPr lang="en-US" sz="3000" dirty="0">
                <a:solidFill>
                  <a:schemeClr val="accent5">
                    <a:lumMod val="75000"/>
                  </a:schemeClr>
                </a:solidFill>
              </a:rPr>
              <a:t>Command </a:t>
            </a:r>
            <a:r>
              <a:rPr lang="en-US" sz="3000" dirty="0">
                <a:solidFill>
                  <a:schemeClr val="tx1"/>
                </a:solidFill>
              </a:rPr>
              <a:t>those who are rich in this present world </a:t>
            </a:r>
            <a:r>
              <a:rPr lang="en-US" sz="3000" dirty="0">
                <a:solidFill>
                  <a:schemeClr val="accent5">
                    <a:lumMod val="75000"/>
                  </a:schemeClr>
                </a:solidFill>
              </a:rPr>
              <a:t>not to be arrogant nor to put their hope in wealth, which is so uncertain, but to put their hope in God, who richly provides us with everything for our enjoyment.  </a:t>
            </a:r>
          </a:p>
        </p:txBody>
      </p:sp>
      <p:sp>
        <p:nvSpPr>
          <p:cNvPr id="3" name="TextBox 2">
            <a:extLst>
              <a:ext uri="{FF2B5EF4-FFF2-40B4-BE49-F238E27FC236}">
                <a16:creationId xmlns:a16="http://schemas.microsoft.com/office/drawing/2014/main" id="{CB65811D-FD93-BFDC-7072-A59390F91796}"/>
              </a:ext>
            </a:extLst>
          </p:cNvPr>
          <p:cNvSpPr txBox="1"/>
          <p:nvPr/>
        </p:nvSpPr>
        <p:spPr>
          <a:xfrm>
            <a:off x="5127414" y="183536"/>
            <a:ext cx="5955434" cy="1323439"/>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b="1" dirty="0"/>
              <a:t>He’s talking about you and me!</a:t>
            </a:r>
            <a:endParaRPr lang="en-US" sz="4000" dirty="0"/>
          </a:p>
        </p:txBody>
      </p:sp>
      <p:sp>
        <p:nvSpPr>
          <p:cNvPr id="4" name="TextBox 3">
            <a:extLst>
              <a:ext uri="{FF2B5EF4-FFF2-40B4-BE49-F238E27FC236}">
                <a16:creationId xmlns:a16="http://schemas.microsoft.com/office/drawing/2014/main" id="{D328843A-7047-DD98-93D6-C72912FD44DC}"/>
              </a:ext>
            </a:extLst>
          </p:cNvPr>
          <p:cNvSpPr txBox="1"/>
          <p:nvPr/>
        </p:nvSpPr>
        <p:spPr>
          <a:xfrm>
            <a:off x="4793799" y="2610683"/>
            <a:ext cx="7315683" cy="4247317"/>
          </a:xfrm>
          <a:prstGeom prst="rect">
            <a:avLst/>
          </a:prstGeom>
          <a:solidFill>
            <a:schemeClr val="accent1">
              <a:lumMod val="60000"/>
              <a:lumOff val="40000"/>
            </a:schemeClr>
          </a:solidFill>
          <a:ln w="38100">
            <a:solidFill>
              <a:schemeClr val="accent1">
                <a:lumMod val="40000"/>
                <a:lumOff val="60000"/>
              </a:schemeClr>
            </a:solidFill>
          </a:ln>
        </p:spPr>
        <p:txBody>
          <a:bodyPr wrap="square" rtlCol="0">
            <a:spAutoFit/>
          </a:bodyPr>
          <a:lstStyle/>
          <a:p>
            <a:pPr marL="457200" indent="-457200">
              <a:buFont typeface="Courier New" panose="02070309020205020404" pitchFamily="49" charset="0"/>
              <a:buChar char="o"/>
            </a:pPr>
            <a:r>
              <a:rPr lang="en-US" sz="3500" dirty="0"/>
              <a:t>89% of Americans do not consider themselves wealthy!</a:t>
            </a:r>
          </a:p>
          <a:p>
            <a:pPr marL="457200" indent="-457200">
              <a:buFont typeface="Courier New" panose="02070309020205020404" pitchFamily="49" charset="0"/>
              <a:buChar char="o"/>
            </a:pPr>
            <a:r>
              <a:rPr lang="en-US" sz="3500" dirty="0"/>
              <a:t>Poverty line as of 2025 for a family of 4: $32,150</a:t>
            </a:r>
          </a:p>
          <a:p>
            <a:pPr marL="457200" indent="-457200">
              <a:buFont typeface="Courier New" panose="02070309020205020404" pitchFamily="49" charset="0"/>
              <a:buChar char="o"/>
            </a:pPr>
            <a:r>
              <a:rPr lang="en-US" sz="3500" dirty="0"/>
              <a:t>How much income Americans think they need to feel rich:</a:t>
            </a:r>
          </a:p>
          <a:p>
            <a:pPr algn="ctr"/>
            <a:r>
              <a:rPr lang="en-US" sz="6000" b="1" dirty="0"/>
              <a:t>$520,000</a:t>
            </a:r>
          </a:p>
        </p:txBody>
      </p:sp>
      <p:sp>
        <p:nvSpPr>
          <p:cNvPr id="6" name="TextBox 5">
            <a:extLst>
              <a:ext uri="{FF2B5EF4-FFF2-40B4-BE49-F238E27FC236}">
                <a16:creationId xmlns:a16="http://schemas.microsoft.com/office/drawing/2014/main" id="{439177A0-53A6-F06B-089B-0ACAD4E8433C}"/>
              </a:ext>
            </a:extLst>
          </p:cNvPr>
          <p:cNvSpPr txBox="1"/>
          <p:nvPr/>
        </p:nvSpPr>
        <p:spPr>
          <a:xfrm>
            <a:off x="644763" y="4052943"/>
            <a:ext cx="3554220" cy="2554545"/>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b="1" dirty="0"/>
              <a:t>God, help us not to be deceived like this!!</a:t>
            </a:r>
            <a:endParaRPr lang="en-US" sz="4000" dirty="0"/>
          </a:p>
        </p:txBody>
      </p:sp>
    </p:spTree>
    <p:extLst>
      <p:ext uri="{BB962C8B-B14F-4D97-AF65-F5344CB8AC3E}">
        <p14:creationId xmlns:p14="http://schemas.microsoft.com/office/powerpoint/2010/main" val="3938326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wipe(left)">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wipe(left)">
                                      <p:cBhvr>
                                        <p:cTn id="32" dur="5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ipe(left)">
                                      <p:cBhvr>
                                        <p:cTn id="3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521D30-990E-64BB-4C24-FC78504433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86FFB7-4BCD-3191-E7CE-EA8342327F7A}"/>
              </a:ext>
            </a:extLst>
          </p:cNvPr>
          <p:cNvSpPr>
            <a:spLocks noGrp="1"/>
          </p:cNvSpPr>
          <p:nvPr>
            <p:ph type="title"/>
          </p:nvPr>
        </p:nvSpPr>
        <p:spPr>
          <a:xfrm>
            <a:off x="677334" y="609600"/>
            <a:ext cx="8596668" cy="959708"/>
          </a:xfrm>
        </p:spPr>
        <p:txBody>
          <a:bodyPr>
            <a:normAutofit/>
          </a:bodyPr>
          <a:lstStyle/>
          <a:p>
            <a:r>
              <a:rPr lang="en-US" sz="4500" dirty="0">
                <a:solidFill>
                  <a:schemeClr val="tx1"/>
                </a:solidFill>
              </a:rPr>
              <a:t>1 Timothy 6</a:t>
            </a:r>
          </a:p>
        </p:txBody>
      </p:sp>
      <p:sp>
        <p:nvSpPr>
          <p:cNvPr id="7" name="Content Placeholder 2">
            <a:extLst>
              <a:ext uri="{FF2B5EF4-FFF2-40B4-BE49-F238E27FC236}">
                <a16:creationId xmlns:a16="http://schemas.microsoft.com/office/drawing/2014/main" id="{724EE455-6D6C-7A79-1FF7-57CBFAAA1B63}"/>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t>18</a:t>
            </a:r>
            <a:r>
              <a:rPr lang="en-US" sz="3000" b="1" dirty="0"/>
              <a:t> </a:t>
            </a:r>
            <a:r>
              <a:rPr lang="en-US" sz="3000" dirty="0"/>
              <a:t>Command them to do good, to be rich in good deeds, and to be generous and willing to share. </a:t>
            </a:r>
          </a:p>
          <a:p>
            <a:pPr marL="0" indent="0">
              <a:buSzPct val="100000"/>
              <a:buNone/>
            </a:pPr>
            <a:r>
              <a:rPr lang="en-US" sz="3000" baseline="30000" dirty="0"/>
              <a:t>19</a:t>
            </a:r>
            <a:r>
              <a:rPr lang="en-US" sz="3000" dirty="0"/>
              <a:t> In this way they will lay up treasure for themselves as a firm foundation for the coming age, so that they may take hold of the life that is truly life. </a:t>
            </a:r>
          </a:p>
        </p:txBody>
      </p:sp>
    </p:spTree>
    <p:extLst>
      <p:ext uri="{BB962C8B-B14F-4D97-AF65-F5344CB8AC3E}">
        <p14:creationId xmlns:p14="http://schemas.microsoft.com/office/powerpoint/2010/main" val="309536483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9D9F5F-3DEE-6E26-3AE5-1CD0EFDAFB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6914E5-7E42-B1F4-5BF0-DE08F2A04631}"/>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1 Timothy 6</a:t>
            </a:r>
          </a:p>
        </p:txBody>
      </p:sp>
      <p:sp>
        <p:nvSpPr>
          <p:cNvPr id="7" name="Content Placeholder 2">
            <a:extLst>
              <a:ext uri="{FF2B5EF4-FFF2-40B4-BE49-F238E27FC236}">
                <a16:creationId xmlns:a16="http://schemas.microsoft.com/office/drawing/2014/main" id="{5E278BD7-FAB6-8F5C-B1EA-E225F60A5345}"/>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18</a:t>
            </a:r>
            <a:r>
              <a:rPr lang="en-US" sz="3000" b="1" dirty="0">
                <a:solidFill>
                  <a:schemeClr val="accent5">
                    <a:lumMod val="75000"/>
                  </a:schemeClr>
                </a:solidFill>
              </a:rPr>
              <a:t> </a:t>
            </a:r>
            <a:r>
              <a:rPr lang="en-US" sz="3000" dirty="0">
                <a:solidFill>
                  <a:schemeClr val="accent5">
                    <a:lumMod val="75000"/>
                  </a:schemeClr>
                </a:solidFill>
              </a:rPr>
              <a:t>Command them to </a:t>
            </a:r>
            <a:r>
              <a:rPr lang="en-US" sz="3000" dirty="0">
                <a:solidFill>
                  <a:schemeClr val="tx1"/>
                </a:solidFill>
              </a:rPr>
              <a:t>do good</a:t>
            </a:r>
            <a:r>
              <a:rPr lang="en-US" sz="3000" dirty="0">
                <a:solidFill>
                  <a:schemeClr val="accent5">
                    <a:lumMod val="75000"/>
                  </a:schemeClr>
                </a:solidFill>
              </a:rPr>
              <a:t>, to </a:t>
            </a:r>
            <a:r>
              <a:rPr lang="en-US" sz="3000" dirty="0">
                <a:solidFill>
                  <a:schemeClr val="tx1"/>
                </a:solidFill>
              </a:rPr>
              <a:t>be rich in good deeds</a:t>
            </a:r>
            <a:r>
              <a:rPr lang="en-US" sz="3000" dirty="0">
                <a:solidFill>
                  <a:schemeClr val="accent5">
                    <a:lumMod val="75000"/>
                  </a:schemeClr>
                </a:solidFill>
              </a:rPr>
              <a:t>, and to be generous and willing to share. </a:t>
            </a:r>
          </a:p>
          <a:p>
            <a:pPr marL="0" indent="0">
              <a:buSzPct val="100000"/>
              <a:buNone/>
            </a:pPr>
            <a:r>
              <a:rPr lang="en-US" sz="3000" baseline="30000" dirty="0">
                <a:solidFill>
                  <a:schemeClr val="accent5">
                    <a:lumMod val="75000"/>
                  </a:schemeClr>
                </a:solidFill>
              </a:rPr>
              <a:t>19</a:t>
            </a:r>
            <a:r>
              <a:rPr lang="en-US" sz="3000" dirty="0">
                <a:solidFill>
                  <a:schemeClr val="accent5">
                    <a:lumMod val="75000"/>
                  </a:schemeClr>
                </a:solidFill>
              </a:rPr>
              <a:t> In this way they will lay up treasure for themselves as a firm foundation for the coming age, so that they may take hold of the life that is truly life. </a:t>
            </a:r>
          </a:p>
        </p:txBody>
      </p:sp>
      <p:sp>
        <p:nvSpPr>
          <p:cNvPr id="3" name="TextBox 2">
            <a:extLst>
              <a:ext uri="{FF2B5EF4-FFF2-40B4-BE49-F238E27FC236}">
                <a16:creationId xmlns:a16="http://schemas.microsoft.com/office/drawing/2014/main" id="{27F45920-64B1-6FAE-E825-F43B2C924C59}"/>
              </a:ext>
            </a:extLst>
          </p:cNvPr>
          <p:cNvSpPr txBox="1"/>
          <p:nvPr/>
        </p:nvSpPr>
        <p:spPr>
          <a:xfrm>
            <a:off x="885760" y="4676731"/>
            <a:ext cx="7730702" cy="1169551"/>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500" dirty="0"/>
              <a:t>Service and ministry to others – not just helping from a distance!</a:t>
            </a:r>
          </a:p>
        </p:txBody>
      </p:sp>
    </p:spTree>
    <p:extLst>
      <p:ext uri="{BB962C8B-B14F-4D97-AF65-F5344CB8AC3E}">
        <p14:creationId xmlns:p14="http://schemas.microsoft.com/office/powerpoint/2010/main" val="82340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grpId="1" nodeType="clickEffect">
                                  <p:stCondLst>
                                    <p:cond delay="0"/>
                                  </p:stCondLst>
                                  <p:childTnLst>
                                    <p:anim calcmode="lin" valueType="num">
                                      <p:cBhvr>
                                        <p:cTn id="13" dur="500"/>
                                        <p:tgtEl>
                                          <p:spTgt spid="3"/>
                                        </p:tgtEl>
                                        <p:attrNameLst>
                                          <p:attrName>ppt_w</p:attrName>
                                        </p:attrNameLst>
                                      </p:cBhvr>
                                      <p:tavLst>
                                        <p:tav tm="0">
                                          <p:val>
                                            <p:strVal val="ppt_w"/>
                                          </p:val>
                                        </p:tav>
                                        <p:tav tm="100000">
                                          <p:val>
                                            <p:fltVal val="0"/>
                                          </p:val>
                                        </p:tav>
                                      </p:tavLst>
                                    </p:anim>
                                    <p:anim calcmode="lin" valueType="num">
                                      <p:cBhvr>
                                        <p:cTn id="14" dur="500"/>
                                        <p:tgtEl>
                                          <p:spTgt spid="3"/>
                                        </p:tgtEl>
                                        <p:attrNameLst>
                                          <p:attrName>ppt_h</p:attrName>
                                        </p:attrNameLst>
                                      </p:cBhvr>
                                      <p:tavLst>
                                        <p:tav tm="0">
                                          <p:val>
                                            <p:strVal val="ppt_h"/>
                                          </p:val>
                                        </p:tav>
                                        <p:tav tm="100000">
                                          <p:val>
                                            <p:fltVal val="0"/>
                                          </p:val>
                                        </p:tav>
                                      </p:tavLst>
                                    </p:anim>
                                    <p:animEffect transition="out" filter="fade">
                                      <p:cBhvr>
                                        <p:cTn id="15" dur="500"/>
                                        <p:tgtEl>
                                          <p:spTgt spid="3"/>
                                        </p:tgtEl>
                                      </p:cBhvr>
                                    </p:animEffect>
                                    <p:set>
                                      <p:cBhvr>
                                        <p:cTn id="16"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BC08D9-E94D-7B65-104A-7C4DF6B25B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CA001D-9227-5FD2-5533-0F7ACF9FB7C7}"/>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1 Timothy 6</a:t>
            </a:r>
          </a:p>
        </p:txBody>
      </p:sp>
      <p:sp>
        <p:nvSpPr>
          <p:cNvPr id="7" name="Content Placeholder 2">
            <a:extLst>
              <a:ext uri="{FF2B5EF4-FFF2-40B4-BE49-F238E27FC236}">
                <a16:creationId xmlns:a16="http://schemas.microsoft.com/office/drawing/2014/main" id="{574657C4-C6C8-1BEF-5576-8EC4C4304DFF}"/>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18</a:t>
            </a:r>
            <a:r>
              <a:rPr lang="en-US" sz="3000" b="1" dirty="0">
                <a:solidFill>
                  <a:schemeClr val="accent5">
                    <a:lumMod val="75000"/>
                  </a:schemeClr>
                </a:solidFill>
              </a:rPr>
              <a:t> </a:t>
            </a:r>
            <a:r>
              <a:rPr lang="en-US" sz="3000" dirty="0">
                <a:solidFill>
                  <a:schemeClr val="accent5">
                    <a:lumMod val="75000"/>
                  </a:schemeClr>
                </a:solidFill>
              </a:rPr>
              <a:t>Command them to </a:t>
            </a:r>
            <a:r>
              <a:rPr lang="en-US" sz="3000" dirty="0">
                <a:solidFill>
                  <a:schemeClr val="tx1"/>
                </a:solidFill>
              </a:rPr>
              <a:t>do good</a:t>
            </a:r>
            <a:r>
              <a:rPr lang="en-US" sz="3000" dirty="0">
                <a:solidFill>
                  <a:schemeClr val="accent5">
                    <a:lumMod val="75000"/>
                  </a:schemeClr>
                </a:solidFill>
              </a:rPr>
              <a:t>, to </a:t>
            </a:r>
            <a:r>
              <a:rPr lang="en-US" sz="3000" dirty="0">
                <a:solidFill>
                  <a:schemeClr val="tx1"/>
                </a:solidFill>
              </a:rPr>
              <a:t>be rich in good deeds</a:t>
            </a:r>
            <a:r>
              <a:rPr lang="en-US" sz="3000" dirty="0">
                <a:solidFill>
                  <a:schemeClr val="accent5">
                    <a:lumMod val="75000"/>
                  </a:schemeClr>
                </a:solidFill>
              </a:rPr>
              <a:t>, and to </a:t>
            </a:r>
            <a:r>
              <a:rPr lang="en-US" sz="3000" dirty="0">
                <a:solidFill>
                  <a:schemeClr val="tx1"/>
                </a:solidFill>
              </a:rPr>
              <a:t>be generous and willing to share</a:t>
            </a:r>
            <a:r>
              <a:rPr lang="en-US" sz="3000" dirty="0">
                <a:solidFill>
                  <a:schemeClr val="accent5">
                    <a:lumMod val="75000"/>
                  </a:schemeClr>
                </a:solidFill>
              </a:rPr>
              <a:t>. </a:t>
            </a:r>
          </a:p>
          <a:p>
            <a:pPr marL="0" indent="0">
              <a:buSzPct val="100000"/>
              <a:buNone/>
            </a:pPr>
            <a:r>
              <a:rPr lang="en-US" sz="3000" baseline="30000" dirty="0">
                <a:solidFill>
                  <a:schemeClr val="accent5">
                    <a:lumMod val="75000"/>
                  </a:schemeClr>
                </a:solidFill>
              </a:rPr>
              <a:t>19</a:t>
            </a:r>
            <a:r>
              <a:rPr lang="en-US" sz="3000" dirty="0">
                <a:solidFill>
                  <a:schemeClr val="accent5">
                    <a:lumMod val="75000"/>
                  </a:schemeClr>
                </a:solidFill>
              </a:rPr>
              <a:t> In this way </a:t>
            </a:r>
            <a:r>
              <a:rPr lang="en-US" sz="3000" dirty="0">
                <a:solidFill>
                  <a:schemeClr val="tx1"/>
                </a:solidFill>
              </a:rPr>
              <a:t>they will lay up treasure for themselves </a:t>
            </a:r>
            <a:r>
              <a:rPr lang="en-US" sz="3000" dirty="0">
                <a:solidFill>
                  <a:schemeClr val="accent5">
                    <a:lumMod val="75000"/>
                  </a:schemeClr>
                </a:solidFill>
              </a:rPr>
              <a:t>as a firm foundation for the coming age, so that they may take hold of the life that is truly life. </a:t>
            </a:r>
          </a:p>
        </p:txBody>
      </p:sp>
    </p:spTree>
    <p:extLst>
      <p:ext uri="{BB962C8B-B14F-4D97-AF65-F5344CB8AC3E}">
        <p14:creationId xmlns:p14="http://schemas.microsoft.com/office/powerpoint/2010/main" val="31984188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2326F-1E00-828A-DFB3-FD8DD667EB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EF2DB8-2479-09E5-95C3-35EC6C3C2D51}"/>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93BB75A6-3C06-129A-A640-14B8E06FB9B5}"/>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Having wealth is an important stewardship</a:t>
            </a:r>
          </a:p>
          <a:p>
            <a:pPr marL="514350" lvl="1" indent="0">
              <a:spcBef>
                <a:spcPts val="0"/>
              </a:spcBef>
              <a:buClrTx/>
              <a:buSzPct val="100000"/>
              <a:buNone/>
            </a:pPr>
            <a:endParaRPr lang="en-US" sz="3000" dirty="0">
              <a:solidFill>
                <a:prstClr val="white"/>
              </a:solidFill>
              <a:ea typeface="Calibri" panose="020F0502020204030204" pitchFamily="34" charset="0"/>
            </a:endParaRPr>
          </a:p>
          <a:p>
            <a:pPr marL="514350" lvl="1" indent="0">
              <a:spcBef>
                <a:spcPts val="0"/>
              </a:spcBef>
              <a:buClrTx/>
              <a:buSzPct val="100000"/>
              <a:buFont typeface="System Font Regular"/>
              <a:buChar char="–"/>
            </a:pPr>
            <a:endParaRPr lang="en-US" sz="3000" dirty="0">
              <a:solidFill>
                <a:prstClr val="white"/>
              </a:solidFill>
              <a:ea typeface="Calibri" panose="020F0502020204030204" pitchFamily="34" charset="0"/>
            </a:endParaRPr>
          </a:p>
        </p:txBody>
      </p:sp>
      <p:sp>
        <p:nvSpPr>
          <p:cNvPr id="3" name="TextBox 2">
            <a:extLst>
              <a:ext uri="{FF2B5EF4-FFF2-40B4-BE49-F238E27FC236}">
                <a16:creationId xmlns:a16="http://schemas.microsoft.com/office/drawing/2014/main" id="{263D8890-2181-5FF3-956F-12AA835433E3}"/>
              </a:ext>
            </a:extLst>
          </p:cNvPr>
          <p:cNvSpPr txBox="1"/>
          <p:nvPr/>
        </p:nvSpPr>
        <p:spPr>
          <a:xfrm>
            <a:off x="5823476" y="2209422"/>
            <a:ext cx="5955434" cy="1323439"/>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b="1" dirty="0"/>
              <a:t>Why has God given us so much??</a:t>
            </a:r>
            <a:endParaRPr lang="en-US" sz="4000" dirty="0"/>
          </a:p>
        </p:txBody>
      </p:sp>
      <p:sp>
        <p:nvSpPr>
          <p:cNvPr id="4" name="TextBox 3">
            <a:extLst>
              <a:ext uri="{FF2B5EF4-FFF2-40B4-BE49-F238E27FC236}">
                <a16:creationId xmlns:a16="http://schemas.microsoft.com/office/drawing/2014/main" id="{F3890DDD-C2CE-AB78-05FB-6986BDDFF1D1}"/>
              </a:ext>
            </a:extLst>
          </p:cNvPr>
          <p:cNvSpPr txBox="1"/>
          <p:nvPr/>
        </p:nvSpPr>
        <p:spPr>
          <a:xfrm>
            <a:off x="531560" y="3639521"/>
            <a:ext cx="10837332" cy="3323987"/>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500" dirty="0"/>
              <a:t>(2 Cor. 9:10-11) </a:t>
            </a:r>
            <a:r>
              <a:rPr lang="en-US" sz="3500" dirty="0">
                <a:ea typeface="Calibri" panose="020F0502020204030204" pitchFamily="34" charset="0"/>
                <a:cs typeface="Times New Roman" panose="02020603050405020304" pitchFamily="18" charset="0"/>
              </a:rPr>
              <a:t>Now he who supplies seed to the </a:t>
            </a:r>
            <a:r>
              <a:rPr lang="en-US" sz="3500" dirty="0" err="1">
                <a:ea typeface="Calibri" panose="020F0502020204030204" pitchFamily="34" charset="0"/>
                <a:cs typeface="Times New Roman" panose="02020603050405020304" pitchFamily="18" charset="0"/>
              </a:rPr>
              <a:t>sower</a:t>
            </a:r>
            <a:r>
              <a:rPr lang="en-US" sz="3500" dirty="0">
                <a:ea typeface="Calibri" panose="020F0502020204030204" pitchFamily="34" charset="0"/>
                <a:cs typeface="Times New Roman" panose="02020603050405020304" pitchFamily="18" charset="0"/>
              </a:rPr>
              <a:t> and bread for food will also supply and increase your store of seed and will enlarge the harvest of your righteousness. </a:t>
            </a:r>
            <a:r>
              <a:rPr lang="en-US" sz="3500" baseline="30000" dirty="0">
                <a:ea typeface="Calibri" panose="020F0502020204030204" pitchFamily="34" charset="0"/>
                <a:cs typeface="Times New Roman" panose="02020603050405020304" pitchFamily="18" charset="0"/>
              </a:rPr>
              <a:t>11</a:t>
            </a:r>
            <a:r>
              <a:rPr lang="en-US" sz="3500" dirty="0">
                <a:ea typeface="Calibri" panose="020F0502020204030204" pitchFamily="34" charset="0"/>
                <a:cs typeface="Times New Roman" panose="02020603050405020304" pitchFamily="18" charset="0"/>
              </a:rPr>
              <a:t> You will be enriched in every way so that…</a:t>
            </a:r>
          </a:p>
          <a:p>
            <a:pPr algn="ctr"/>
            <a:r>
              <a:rPr lang="en-US" sz="3500" dirty="0">
                <a:ea typeface="Calibri" panose="020F0502020204030204" pitchFamily="34" charset="0"/>
                <a:cs typeface="Times New Roman" panose="02020603050405020304" pitchFamily="18" charset="0"/>
              </a:rPr>
              <a:t> </a:t>
            </a:r>
            <a:endParaRPr lang="en-US" sz="35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69419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E0A77E-121B-72B8-7563-AB0D2E735B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BB44EE-5EC1-3957-2B61-1D656BC348C9}"/>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89E1C5CF-4442-C3D9-5470-AE5959CF6ED5}"/>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Having wealth is an important stewardship</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God gives to us generously so that we can increase our generosity </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We will give an account for how we handled God’s money (Rom. 14:12; 1 Cor. 3:10-15) </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Do you think about eternal investments as much as earthly ones?</a:t>
            </a:r>
          </a:p>
          <a:p>
            <a:pPr marL="514350" lvl="1" indent="0">
              <a:spcBef>
                <a:spcPts val="0"/>
              </a:spcBef>
              <a:buClrTx/>
              <a:buSzPct val="100000"/>
              <a:buFont typeface="System Font Regular"/>
              <a:buChar char="–"/>
            </a:pPr>
            <a:endParaRPr lang="en-US" sz="3000" dirty="0">
              <a:solidFill>
                <a:prstClr val="white"/>
              </a:solidFill>
              <a:ea typeface="Calibri" panose="020F0502020204030204" pitchFamily="34" charset="0"/>
            </a:endParaRPr>
          </a:p>
          <a:p>
            <a:pPr marL="514350" lvl="1" indent="0">
              <a:spcBef>
                <a:spcPts val="0"/>
              </a:spcBef>
              <a:buClrTx/>
              <a:buSzPct val="100000"/>
              <a:buFont typeface="System Font Regular"/>
              <a:buChar char="–"/>
            </a:pPr>
            <a:endParaRPr lang="en-US" sz="3000" dirty="0">
              <a:solidFill>
                <a:prstClr val="white"/>
              </a:solidFill>
              <a:ea typeface="Calibri" panose="020F0502020204030204" pitchFamily="34" charset="0"/>
            </a:endParaRPr>
          </a:p>
        </p:txBody>
      </p:sp>
      <p:sp>
        <p:nvSpPr>
          <p:cNvPr id="3" name="TextBox 2">
            <a:extLst>
              <a:ext uri="{FF2B5EF4-FFF2-40B4-BE49-F238E27FC236}">
                <a16:creationId xmlns:a16="http://schemas.microsoft.com/office/drawing/2014/main" id="{97601968-689E-D7BE-803C-3385B46859E2}"/>
              </a:ext>
            </a:extLst>
          </p:cNvPr>
          <p:cNvSpPr txBox="1"/>
          <p:nvPr/>
        </p:nvSpPr>
        <p:spPr>
          <a:xfrm>
            <a:off x="5823476" y="245869"/>
            <a:ext cx="5955434" cy="1323439"/>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b="1" dirty="0"/>
              <a:t>Why has God given us so much??</a:t>
            </a:r>
            <a:endParaRPr lang="en-US" sz="4000" dirty="0"/>
          </a:p>
        </p:txBody>
      </p:sp>
      <p:sp>
        <p:nvSpPr>
          <p:cNvPr id="6" name="TextBox 5">
            <a:extLst>
              <a:ext uri="{FF2B5EF4-FFF2-40B4-BE49-F238E27FC236}">
                <a16:creationId xmlns:a16="http://schemas.microsoft.com/office/drawing/2014/main" id="{C618F798-4D7C-B9DA-2718-1CF3D0971986}"/>
              </a:ext>
            </a:extLst>
          </p:cNvPr>
          <p:cNvSpPr txBox="1"/>
          <p:nvPr/>
        </p:nvSpPr>
        <p:spPr>
          <a:xfrm>
            <a:off x="531560" y="3429000"/>
            <a:ext cx="10837332" cy="3323987"/>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500" dirty="0"/>
              <a:t>(2 Cor. 9:10-11) </a:t>
            </a:r>
            <a:r>
              <a:rPr lang="en-US" sz="3500" dirty="0">
                <a:ea typeface="Calibri" panose="020F0502020204030204" pitchFamily="34" charset="0"/>
                <a:cs typeface="Times New Roman" panose="02020603050405020304" pitchFamily="18" charset="0"/>
              </a:rPr>
              <a:t>Now he who supplies seed to the </a:t>
            </a:r>
            <a:r>
              <a:rPr lang="en-US" sz="3500" dirty="0" err="1">
                <a:ea typeface="Calibri" panose="020F0502020204030204" pitchFamily="34" charset="0"/>
                <a:cs typeface="Times New Roman" panose="02020603050405020304" pitchFamily="18" charset="0"/>
              </a:rPr>
              <a:t>sower</a:t>
            </a:r>
            <a:r>
              <a:rPr lang="en-US" sz="3500" dirty="0">
                <a:ea typeface="Calibri" panose="020F0502020204030204" pitchFamily="34" charset="0"/>
                <a:cs typeface="Times New Roman" panose="02020603050405020304" pitchFamily="18" charset="0"/>
              </a:rPr>
              <a:t> and bread for food will also supply and increase your store of seed and will enlarge the harvest of your righteousness. </a:t>
            </a:r>
            <a:r>
              <a:rPr lang="en-US" sz="3500" baseline="30000" dirty="0">
                <a:ea typeface="Calibri" panose="020F0502020204030204" pitchFamily="34" charset="0"/>
                <a:cs typeface="Times New Roman" panose="02020603050405020304" pitchFamily="18" charset="0"/>
              </a:rPr>
              <a:t>11</a:t>
            </a:r>
            <a:r>
              <a:rPr lang="en-US" sz="3500" dirty="0">
                <a:ea typeface="Calibri" panose="020F0502020204030204" pitchFamily="34" charset="0"/>
                <a:cs typeface="Times New Roman" panose="02020603050405020304" pitchFamily="18" charset="0"/>
              </a:rPr>
              <a:t> You will be enriched in every way so that…</a:t>
            </a:r>
          </a:p>
          <a:p>
            <a:pPr algn="ctr"/>
            <a:r>
              <a:rPr lang="en-US" sz="3500" i="1" dirty="0">
                <a:ea typeface="Calibri" panose="020F0502020204030204" pitchFamily="34" charset="0"/>
                <a:cs typeface="Times New Roman" panose="02020603050405020304" pitchFamily="18" charset="0"/>
              </a:rPr>
              <a:t>you can be generous on every occasion</a:t>
            </a:r>
            <a:endParaRPr lang="en-US" sz="3500" i="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8731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par>
                                <p:cTn id="8" presetID="22" presetClass="exit" presetSubtype="8" fill="hold" grpId="0" nodeType="withEffect">
                                  <p:stCondLst>
                                    <p:cond delay="0"/>
                                  </p:stCondLst>
                                  <p:childTnLst>
                                    <p:animEffect transition="out" filter="wipe(left)">
                                      <p:cBhvr>
                                        <p:cTn id="9" dur="500"/>
                                        <p:tgtEl>
                                          <p:spTgt spid="3"/>
                                        </p:tgtEl>
                                      </p:cBhvr>
                                    </p:animEffect>
                                    <p:set>
                                      <p:cBhvr>
                                        <p:cTn id="10" dur="1" fill="hold">
                                          <p:stCondLst>
                                            <p:cond delay="499"/>
                                          </p:stCondLst>
                                        </p:cTn>
                                        <p:tgtEl>
                                          <p:spTgt spid="3"/>
                                        </p:tgtEl>
                                        <p:attrNameLst>
                                          <p:attrName>style.visibility</p:attrName>
                                        </p:attrNameLst>
                                      </p:cBhvr>
                                      <p:to>
                                        <p:strVal val="hidden"/>
                                      </p:to>
                                    </p:se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wipe(left)">
                                      <p:cBhvr>
                                        <p:cTn id="14" dur="500"/>
                                        <p:tgtEl>
                                          <p:spTgt spid="7">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wipe(left)">
                                      <p:cBhvr>
                                        <p:cTn id="19" dur="500"/>
                                        <p:tgtEl>
                                          <p:spTgt spid="7">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7">
                                            <p:txEl>
                                              <p:pRg st="3" end="3"/>
                                            </p:txEl>
                                          </p:spTgt>
                                        </p:tgtEl>
                                        <p:attrNameLst>
                                          <p:attrName>style.visibility</p:attrName>
                                        </p:attrNameLst>
                                      </p:cBhvr>
                                      <p:to>
                                        <p:strVal val="visible"/>
                                      </p:to>
                                    </p:set>
                                    <p:animEffect transition="in" filter="wipe(left)">
                                      <p:cBhvr>
                                        <p:cTn id="24"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29DFEB-A548-B31E-6E6B-5384879FD5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5B5450-157F-997B-C770-D4CE8E02992F}"/>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32EDE5EB-8273-3B16-DC84-54788D0B3A0A}"/>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Paul’s main appeal here is for the protection of the believer!</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The appeal: not that the church needs money, but because </a:t>
            </a:r>
            <a:r>
              <a:rPr lang="en-US" sz="3000" b="1" i="1" dirty="0">
                <a:solidFill>
                  <a:prstClr val="white"/>
                </a:solidFill>
                <a:ea typeface="Calibri" panose="020F0502020204030204" pitchFamily="34" charset="0"/>
              </a:rPr>
              <a:t>you</a:t>
            </a:r>
            <a:r>
              <a:rPr lang="en-US" sz="3000" b="1" dirty="0">
                <a:solidFill>
                  <a:prstClr val="white"/>
                </a:solidFill>
                <a:ea typeface="Calibri" panose="020F0502020204030204" pitchFamily="34" charset="0"/>
              </a:rPr>
              <a:t> </a:t>
            </a:r>
            <a:r>
              <a:rPr lang="en-US" sz="3000" dirty="0">
                <a:solidFill>
                  <a:prstClr val="white"/>
                </a:solidFill>
                <a:ea typeface="Calibri" panose="020F0502020204030204" pitchFamily="34" charset="0"/>
              </a:rPr>
              <a:t>need to be a giver</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He wants us to have wealth that lasts!</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He wants us to have greater joy here! (Acts 20:35)</a:t>
            </a:r>
          </a:p>
          <a:p>
            <a:pPr marL="514350" lvl="1" indent="0">
              <a:spcBef>
                <a:spcPts val="0"/>
              </a:spcBef>
              <a:buClrTx/>
              <a:buSzPct val="100000"/>
              <a:buFont typeface="System Font Regular"/>
              <a:buChar char="–"/>
            </a:pPr>
            <a:endParaRPr lang="en-US" sz="3000" dirty="0">
              <a:solidFill>
                <a:prstClr val="white"/>
              </a:solidFill>
              <a:ea typeface="Calibri" panose="020F0502020204030204" pitchFamily="34" charset="0"/>
            </a:endParaRPr>
          </a:p>
        </p:txBody>
      </p:sp>
    </p:spTree>
    <p:extLst>
      <p:ext uri="{BB962C8B-B14F-4D97-AF65-F5344CB8AC3E}">
        <p14:creationId xmlns:p14="http://schemas.microsoft.com/office/powerpoint/2010/main" val="2232532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C319FA-DA15-C1AA-B425-BDA1FD9FD6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3594E8-B92F-AB9F-98BC-4A7C1BD22382}"/>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86F1B6E1-6907-E182-9E21-5DD1C29909DC}"/>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Our generosity should grow as we mature </a:t>
            </a:r>
            <a:r>
              <a:rPr lang="en-US" sz="2500" dirty="0"/>
              <a:t>(2 Cor. 8:7)</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OT tithing (10%) should be “the training wheels for giving” (Alcorn)</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Our basis is totally different</a:t>
            </a:r>
          </a:p>
          <a:p>
            <a:pPr marL="514350" lvl="1" indent="0">
              <a:spcBef>
                <a:spcPts val="0"/>
              </a:spcBef>
              <a:buClrTx/>
              <a:buSzPct val="100000"/>
              <a:buFont typeface="System Font Regular"/>
              <a:buChar char="–"/>
            </a:pPr>
            <a:r>
              <a:rPr lang="en-US" sz="3000" dirty="0">
                <a:solidFill>
                  <a:prstClr val="white"/>
                </a:solidFill>
              </a:rPr>
              <a:t>The more we grasp the riches of grace and God’s incredible provision for us, the looser our grip on God’s money will be </a:t>
            </a:r>
          </a:p>
          <a:p>
            <a:pPr marL="514350" lvl="1" indent="0">
              <a:spcBef>
                <a:spcPts val="0"/>
              </a:spcBef>
              <a:buClrTx/>
              <a:buSzPct val="100000"/>
              <a:buFont typeface="System Font Regular"/>
              <a:buChar char="–"/>
            </a:pPr>
            <a:r>
              <a:rPr lang="en-US" sz="3000" dirty="0">
                <a:solidFill>
                  <a:prstClr val="white"/>
                </a:solidFill>
              </a:rPr>
              <a:t>“How much do I need to keep?”</a:t>
            </a:r>
            <a:endParaRPr lang="en-US" sz="2500" dirty="0"/>
          </a:p>
          <a:p>
            <a:pPr marL="514350" lvl="1" indent="0">
              <a:spcBef>
                <a:spcPts val="0"/>
              </a:spcBef>
              <a:buClrTx/>
              <a:buSzPct val="100000"/>
              <a:buFont typeface="System Font Regular"/>
              <a:buChar char="–"/>
            </a:pPr>
            <a:endParaRPr lang="en-US" sz="3000" dirty="0">
              <a:solidFill>
                <a:prstClr val="white"/>
              </a:solidFill>
              <a:ea typeface="Calibri" panose="020F0502020204030204" pitchFamily="34" charset="0"/>
            </a:endParaRPr>
          </a:p>
        </p:txBody>
      </p:sp>
    </p:spTree>
    <p:extLst>
      <p:ext uri="{BB962C8B-B14F-4D97-AF65-F5344CB8AC3E}">
        <p14:creationId xmlns:p14="http://schemas.microsoft.com/office/powerpoint/2010/main" val="419944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left)">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5BB56A-7677-3FDE-E1B9-97255EFE31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F3FA4F-651E-CD06-134C-0043D8486EA7}"/>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1 Timothy 6</a:t>
            </a:r>
          </a:p>
        </p:txBody>
      </p:sp>
      <p:sp>
        <p:nvSpPr>
          <p:cNvPr id="7" name="Content Placeholder 2">
            <a:extLst>
              <a:ext uri="{FF2B5EF4-FFF2-40B4-BE49-F238E27FC236}">
                <a16:creationId xmlns:a16="http://schemas.microsoft.com/office/drawing/2014/main" id="{86F52B93-55DC-3DDA-0B21-6FB59302BAA1}"/>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6</a:t>
            </a:r>
            <a:r>
              <a:rPr lang="en-US" sz="3000" b="1" dirty="0">
                <a:solidFill>
                  <a:schemeClr val="accent5">
                    <a:lumMod val="75000"/>
                  </a:schemeClr>
                </a:solidFill>
              </a:rPr>
              <a:t> </a:t>
            </a:r>
            <a:r>
              <a:rPr lang="en-US" sz="3000" dirty="0">
                <a:solidFill>
                  <a:schemeClr val="accent5">
                    <a:lumMod val="75000"/>
                  </a:schemeClr>
                </a:solidFill>
              </a:rPr>
              <a:t>But godliness with </a:t>
            </a:r>
            <a:r>
              <a:rPr lang="en-US" sz="3000" dirty="0">
                <a:solidFill>
                  <a:schemeClr val="tx1"/>
                </a:solidFill>
              </a:rPr>
              <a:t>contentment</a:t>
            </a:r>
            <a:r>
              <a:rPr lang="en-US" sz="3000" dirty="0">
                <a:solidFill>
                  <a:schemeClr val="accent5">
                    <a:lumMod val="75000"/>
                  </a:schemeClr>
                </a:solidFill>
              </a:rPr>
              <a:t> is great gain. </a:t>
            </a:r>
            <a:r>
              <a:rPr lang="en-US" sz="3000" baseline="30000" dirty="0">
                <a:solidFill>
                  <a:schemeClr val="accent5">
                    <a:lumMod val="75000"/>
                  </a:schemeClr>
                </a:solidFill>
              </a:rPr>
              <a:t>7</a:t>
            </a:r>
            <a:r>
              <a:rPr lang="en-US" sz="3000" dirty="0">
                <a:solidFill>
                  <a:schemeClr val="accent5">
                    <a:lumMod val="75000"/>
                  </a:schemeClr>
                </a:solidFill>
              </a:rPr>
              <a:t> For we brought nothing into the world, and we can take nothing out of it. </a:t>
            </a:r>
            <a:r>
              <a:rPr lang="en-US" sz="3000" baseline="30000" dirty="0">
                <a:solidFill>
                  <a:schemeClr val="accent5">
                    <a:lumMod val="75000"/>
                  </a:schemeClr>
                </a:solidFill>
              </a:rPr>
              <a:t>8</a:t>
            </a:r>
            <a:r>
              <a:rPr lang="en-US" sz="3000" dirty="0">
                <a:solidFill>
                  <a:schemeClr val="accent5">
                    <a:lumMod val="75000"/>
                  </a:schemeClr>
                </a:solidFill>
              </a:rPr>
              <a:t> But if we have food and clothing, </a:t>
            </a:r>
            <a:r>
              <a:rPr lang="en-US" sz="3000" dirty="0">
                <a:solidFill>
                  <a:schemeClr val="tx1"/>
                </a:solidFill>
              </a:rPr>
              <a:t>we will be content </a:t>
            </a:r>
            <a:r>
              <a:rPr lang="en-US" sz="3000" dirty="0">
                <a:solidFill>
                  <a:schemeClr val="accent5">
                    <a:lumMod val="75000"/>
                  </a:schemeClr>
                </a:solidFill>
              </a:rPr>
              <a:t>with that.  </a:t>
            </a:r>
            <a:endParaRPr lang="en-US" sz="3000" dirty="0">
              <a:solidFill>
                <a:schemeClr val="accent5">
                  <a:lumMod val="75000"/>
                </a:schemeClr>
              </a:solidFill>
              <a:ea typeface="Calibri" panose="020F0502020204030204" pitchFamily="34" charset="0"/>
            </a:endParaRPr>
          </a:p>
        </p:txBody>
      </p:sp>
      <p:sp>
        <p:nvSpPr>
          <p:cNvPr id="4" name="TextBox 3">
            <a:extLst>
              <a:ext uri="{FF2B5EF4-FFF2-40B4-BE49-F238E27FC236}">
                <a16:creationId xmlns:a16="http://schemas.microsoft.com/office/drawing/2014/main" id="{0F5EE938-15DB-D037-4BAE-4433FEF68FAC}"/>
              </a:ext>
            </a:extLst>
          </p:cNvPr>
          <p:cNvSpPr txBox="1"/>
          <p:nvPr/>
        </p:nvSpPr>
        <p:spPr>
          <a:xfrm>
            <a:off x="2986670" y="3199182"/>
            <a:ext cx="8382370" cy="1631216"/>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600" i="1" dirty="0" err="1"/>
              <a:t>Autarkeia</a:t>
            </a:r>
            <a:endParaRPr lang="en-US" sz="3600" i="1" dirty="0"/>
          </a:p>
          <a:p>
            <a:pPr algn="ctr"/>
            <a:r>
              <a:rPr lang="en-US" sz="3200" dirty="0"/>
              <a:t>Sufficiency independent of outward things</a:t>
            </a:r>
          </a:p>
          <a:p>
            <a:pPr algn="ctr"/>
            <a:r>
              <a:rPr lang="en-US" sz="3200" dirty="0"/>
              <a:t>Also based on abundance of spiritual riches</a:t>
            </a:r>
          </a:p>
        </p:txBody>
      </p:sp>
    </p:spTree>
    <p:extLst>
      <p:ext uri="{BB962C8B-B14F-4D97-AF65-F5344CB8AC3E}">
        <p14:creationId xmlns:p14="http://schemas.microsoft.com/office/powerpoint/2010/main" val="140012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ipe(left)">
                                      <p:cBhvr>
                                        <p:cTn id="10" dur="500"/>
                                        <p:tgtEl>
                                          <p:spTgt spid="4">
                                            <p:txEl>
                                              <p:pRg st="0" end="0"/>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wipe(left)">
                                      <p:cBhvr>
                                        <p:cTn id="13" dur="500"/>
                                        <p:tgtEl>
                                          <p:spTgt spid="4">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wipe(left)">
                                      <p:cBhvr>
                                        <p:cTn id="18"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C319FA-DA15-C1AA-B425-BDA1FD9FD6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3594E8-B92F-AB9F-98BC-4A7C1BD22382}"/>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86F1B6E1-6907-E182-9E21-5DD1C29909DC}"/>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Our generosity should grow as we mature </a:t>
            </a:r>
            <a:r>
              <a:rPr lang="en-US" sz="2500" dirty="0"/>
              <a:t>(2 Cor. 8:7)</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OT tithing (10%) should be “the training wheels for giving” (Alcorn)</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Our basis is totally different</a:t>
            </a:r>
          </a:p>
          <a:p>
            <a:pPr marL="514350" lvl="1" indent="0">
              <a:spcBef>
                <a:spcPts val="0"/>
              </a:spcBef>
              <a:buClrTx/>
              <a:buSzPct val="100000"/>
              <a:buFont typeface="System Font Regular"/>
              <a:buChar char="–"/>
            </a:pPr>
            <a:r>
              <a:rPr lang="en-US" sz="3000" dirty="0">
                <a:solidFill>
                  <a:prstClr val="white"/>
                </a:solidFill>
              </a:rPr>
              <a:t>The more we grasp the riches of grace and God’s incredible provision for us, the looser our grip on God’s money will be </a:t>
            </a:r>
          </a:p>
          <a:p>
            <a:pPr marL="514350" lvl="1" indent="0">
              <a:spcBef>
                <a:spcPts val="0"/>
              </a:spcBef>
              <a:buClrTx/>
              <a:buSzPct val="100000"/>
              <a:buFont typeface="System Font Regular"/>
              <a:buChar char="–"/>
            </a:pPr>
            <a:r>
              <a:rPr lang="en-US" sz="3000" dirty="0">
                <a:solidFill>
                  <a:prstClr val="white"/>
                </a:solidFill>
              </a:rPr>
              <a:t>“How much do I need to keep?”</a:t>
            </a:r>
            <a:endParaRPr lang="en-US" sz="2500" dirty="0"/>
          </a:p>
          <a:p>
            <a:pPr marL="514350" lvl="1" indent="0">
              <a:spcBef>
                <a:spcPts val="0"/>
              </a:spcBef>
              <a:buClrTx/>
              <a:buSzPct val="100000"/>
              <a:buFont typeface="System Font Regular"/>
              <a:buChar char="–"/>
            </a:pPr>
            <a:endParaRPr lang="en-US" sz="3000" dirty="0">
              <a:solidFill>
                <a:prstClr val="white"/>
              </a:solidFill>
              <a:ea typeface="Calibri" panose="020F0502020204030204" pitchFamily="34" charset="0"/>
            </a:endParaRPr>
          </a:p>
        </p:txBody>
      </p:sp>
      <p:sp>
        <p:nvSpPr>
          <p:cNvPr id="3" name="TextBox 2">
            <a:extLst>
              <a:ext uri="{FF2B5EF4-FFF2-40B4-BE49-F238E27FC236}">
                <a16:creationId xmlns:a16="http://schemas.microsoft.com/office/drawing/2014/main" id="{7B4CDE66-5EBC-9F3E-1DF2-8AE24C3749E9}"/>
              </a:ext>
            </a:extLst>
          </p:cNvPr>
          <p:cNvSpPr txBox="1"/>
          <p:nvPr/>
        </p:nvSpPr>
        <p:spPr>
          <a:xfrm>
            <a:off x="1295846" y="4529362"/>
            <a:ext cx="9889066" cy="2246769"/>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500" dirty="0"/>
              <a:t>(2 Cor. 8:9) For you know the grace of our Lord Jesus Christ, that though he was rich, yet for your sake he became poor, so that you through his poverty might become rich.</a:t>
            </a:r>
            <a:endParaRPr lang="en-US" sz="3500" dirty="0">
              <a:effectLst/>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79D21A45-5EE2-E5AB-72CE-07F025622166}"/>
              </a:ext>
            </a:extLst>
          </p:cNvPr>
          <p:cNvSpPr txBox="1"/>
          <p:nvPr/>
        </p:nvSpPr>
        <p:spPr>
          <a:xfrm>
            <a:off x="6728604" y="2715382"/>
            <a:ext cx="5023128" cy="1708160"/>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500" dirty="0"/>
              <a:t>(2 Cor. 8:7) see that you also excel in this grace of giving</a:t>
            </a:r>
            <a:endParaRPr lang="en-US" sz="35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4537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Effect transition="in" filter="wipe(left)">
                                      <p:cBhvr>
                                        <p:cTn id="19" dur="500"/>
                                        <p:tgtEl>
                                          <p:spTgt spid="7">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xit" presetSubtype="32" fill="hold" grpId="1" nodeType="clickEffect">
                                  <p:stCondLst>
                                    <p:cond delay="0"/>
                                  </p:stCondLst>
                                  <p:childTnLst>
                                    <p:anim calcmode="lin" valueType="num">
                                      <p:cBhvr>
                                        <p:cTn id="23" dur="500"/>
                                        <p:tgtEl>
                                          <p:spTgt spid="4"/>
                                        </p:tgtEl>
                                        <p:attrNameLst>
                                          <p:attrName>ppt_w</p:attrName>
                                        </p:attrNameLst>
                                      </p:cBhvr>
                                      <p:tavLst>
                                        <p:tav tm="0">
                                          <p:val>
                                            <p:strVal val="ppt_w"/>
                                          </p:val>
                                        </p:tav>
                                        <p:tav tm="100000">
                                          <p:val>
                                            <p:fltVal val="0"/>
                                          </p:val>
                                        </p:tav>
                                      </p:tavLst>
                                    </p:anim>
                                    <p:anim calcmode="lin" valueType="num">
                                      <p:cBhvr>
                                        <p:cTn id="24" dur="500"/>
                                        <p:tgtEl>
                                          <p:spTgt spid="4"/>
                                        </p:tgtEl>
                                        <p:attrNameLst>
                                          <p:attrName>ppt_h</p:attrName>
                                        </p:attrNameLst>
                                      </p:cBhvr>
                                      <p:tavLst>
                                        <p:tav tm="0">
                                          <p:val>
                                            <p:strVal val="ppt_h"/>
                                          </p:val>
                                        </p:tav>
                                        <p:tav tm="100000">
                                          <p:val>
                                            <p:fltVal val="0"/>
                                          </p:val>
                                        </p:tav>
                                      </p:tavLst>
                                    </p:anim>
                                    <p:animEffect transition="out" filter="fade">
                                      <p:cBhvr>
                                        <p:cTn id="25" dur="500"/>
                                        <p:tgtEl>
                                          <p:spTgt spid="4"/>
                                        </p:tgtEl>
                                      </p:cBhvr>
                                    </p:animEffect>
                                    <p:set>
                                      <p:cBhvr>
                                        <p:cTn id="26" dur="1" fill="hold">
                                          <p:stCondLst>
                                            <p:cond delay="499"/>
                                          </p:stCondLst>
                                        </p:cTn>
                                        <p:tgtEl>
                                          <p:spTgt spid="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animEffect transition="in" filter="wipe(left)">
                                      <p:cBhvr>
                                        <p:cTn id="31" dur="500"/>
                                        <p:tgtEl>
                                          <p:spTgt spid="7">
                                            <p:txEl>
                                              <p:pRg st="2" end="2"/>
                                            </p:txEl>
                                          </p:spTgt>
                                        </p:tgtEl>
                                      </p:cBhvr>
                                    </p:animEffect>
                                  </p:childTnLst>
                                </p:cTn>
                              </p:par>
                            </p:childTnLst>
                          </p:cTn>
                        </p:par>
                        <p:par>
                          <p:cTn id="32" fill="hold">
                            <p:stCondLst>
                              <p:cond delay="500"/>
                            </p:stCondLst>
                            <p:childTnLst>
                              <p:par>
                                <p:cTn id="33" presetID="53" presetClass="entr" presetSubtype="16" fill="hold" grpId="0" nodeType="after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p:cTn id="35" dur="500" fill="hold"/>
                                        <p:tgtEl>
                                          <p:spTgt spid="3"/>
                                        </p:tgtEl>
                                        <p:attrNameLst>
                                          <p:attrName>ppt_w</p:attrName>
                                        </p:attrNameLst>
                                      </p:cBhvr>
                                      <p:tavLst>
                                        <p:tav tm="0">
                                          <p:val>
                                            <p:fltVal val="0"/>
                                          </p:val>
                                        </p:tav>
                                        <p:tav tm="100000">
                                          <p:val>
                                            <p:strVal val="#ppt_w"/>
                                          </p:val>
                                        </p:tav>
                                      </p:tavLst>
                                    </p:anim>
                                    <p:anim calcmode="lin" valueType="num">
                                      <p:cBhvr>
                                        <p:cTn id="36" dur="500" fill="hold"/>
                                        <p:tgtEl>
                                          <p:spTgt spid="3"/>
                                        </p:tgtEl>
                                        <p:attrNameLst>
                                          <p:attrName>ppt_h</p:attrName>
                                        </p:attrNameLst>
                                      </p:cBhvr>
                                      <p:tavLst>
                                        <p:tav tm="0">
                                          <p:val>
                                            <p:fltVal val="0"/>
                                          </p:val>
                                        </p:tav>
                                        <p:tav tm="100000">
                                          <p:val>
                                            <p:strVal val="#ppt_h"/>
                                          </p:val>
                                        </p:tav>
                                      </p:tavLst>
                                    </p:anim>
                                    <p:animEffect transition="in" filter="fade">
                                      <p:cBhvr>
                                        <p:cTn id="37" dur="500"/>
                                        <p:tgtEl>
                                          <p:spTgt spid="3"/>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xit" presetSubtype="32" fill="hold" grpId="1" nodeType="clickEffect">
                                  <p:stCondLst>
                                    <p:cond delay="0"/>
                                  </p:stCondLst>
                                  <p:childTnLst>
                                    <p:anim calcmode="lin" valueType="num">
                                      <p:cBhvr>
                                        <p:cTn id="41" dur="500"/>
                                        <p:tgtEl>
                                          <p:spTgt spid="3"/>
                                        </p:tgtEl>
                                        <p:attrNameLst>
                                          <p:attrName>ppt_w</p:attrName>
                                        </p:attrNameLst>
                                      </p:cBhvr>
                                      <p:tavLst>
                                        <p:tav tm="0">
                                          <p:val>
                                            <p:strVal val="ppt_w"/>
                                          </p:val>
                                        </p:tav>
                                        <p:tav tm="100000">
                                          <p:val>
                                            <p:fltVal val="0"/>
                                          </p:val>
                                        </p:tav>
                                      </p:tavLst>
                                    </p:anim>
                                    <p:anim calcmode="lin" valueType="num">
                                      <p:cBhvr>
                                        <p:cTn id="42" dur="500"/>
                                        <p:tgtEl>
                                          <p:spTgt spid="3"/>
                                        </p:tgtEl>
                                        <p:attrNameLst>
                                          <p:attrName>ppt_h</p:attrName>
                                        </p:attrNameLst>
                                      </p:cBhvr>
                                      <p:tavLst>
                                        <p:tav tm="0">
                                          <p:val>
                                            <p:strVal val="ppt_h"/>
                                          </p:val>
                                        </p:tav>
                                        <p:tav tm="100000">
                                          <p:val>
                                            <p:fltVal val="0"/>
                                          </p:val>
                                        </p:tav>
                                      </p:tavLst>
                                    </p:anim>
                                    <p:animEffect transition="out" filter="fade">
                                      <p:cBhvr>
                                        <p:cTn id="43" dur="500"/>
                                        <p:tgtEl>
                                          <p:spTgt spid="3"/>
                                        </p:tgtEl>
                                      </p:cBhvr>
                                    </p:animEffect>
                                    <p:set>
                                      <p:cBhvr>
                                        <p:cTn id="44" dur="1" fill="hold">
                                          <p:stCondLst>
                                            <p:cond delay="499"/>
                                          </p:stCondLst>
                                        </p:cTn>
                                        <p:tgtEl>
                                          <p:spTgt spid="3"/>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7">
                                            <p:txEl>
                                              <p:pRg st="3" end="3"/>
                                            </p:txEl>
                                          </p:spTgt>
                                        </p:tgtEl>
                                        <p:attrNameLst>
                                          <p:attrName>style.visibility</p:attrName>
                                        </p:attrNameLst>
                                      </p:cBhvr>
                                      <p:to>
                                        <p:strVal val="visible"/>
                                      </p:to>
                                    </p:set>
                                    <p:animEffect transition="in" filter="wipe(left)">
                                      <p:cBhvr>
                                        <p:cTn id="49" dur="500"/>
                                        <p:tgtEl>
                                          <p:spTgt spid="7">
                                            <p:txEl>
                                              <p:pRg st="3" end="3"/>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7">
                                            <p:txEl>
                                              <p:pRg st="4" end="4"/>
                                            </p:txEl>
                                          </p:spTgt>
                                        </p:tgtEl>
                                        <p:attrNameLst>
                                          <p:attrName>style.visibility</p:attrName>
                                        </p:attrNameLst>
                                      </p:cBhvr>
                                      <p:to>
                                        <p:strVal val="visible"/>
                                      </p:to>
                                    </p:set>
                                    <p:animEffect transition="in" filter="wipe(left)">
                                      <p:cBhvr>
                                        <p:cTn id="54"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96B612-AAC2-2C85-D9F9-5B0769FA8E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5B0EA1-E0FE-1929-2658-95F47933CECB}"/>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2CB6357B-CB1E-32EA-4D27-FEDA2FF60CAB}"/>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Give now, not later!</a:t>
            </a:r>
          </a:p>
          <a:p>
            <a:pPr marL="514350" lvl="1" indent="0">
              <a:spcBef>
                <a:spcPts val="0"/>
              </a:spcBef>
              <a:buClrTx/>
              <a:buSzPct val="100000"/>
              <a:buFont typeface="System Font Regular"/>
              <a:buChar char="–"/>
            </a:pPr>
            <a:endParaRPr lang="en-US" sz="3000" dirty="0">
              <a:solidFill>
                <a:prstClr val="white"/>
              </a:solidFill>
              <a:ea typeface="Calibri" panose="020F0502020204030204" pitchFamily="34" charset="0"/>
            </a:endParaRPr>
          </a:p>
        </p:txBody>
      </p:sp>
      <p:sp>
        <p:nvSpPr>
          <p:cNvPr id="3" name="TextBox 2">
            <a:extLst>
              <a:ext uri="{FF2B5EF4-FFF2-40B4-BE49-F238E27FC236}">
                <a16:creationId xmlns:a16="http://schemas.microsoft.com/office/drawing/2014/main" id="{78CE45F5-AB0C-13CF-7133-B40EE34DE177}"/>
              </a:ext>
            </a:extLst>
          </p:cNvPr>
          <p:cNvSpPr txBox="1"/>
          <p:nvPr/>
        </p:nvSpPr>
        <p:spPr>
          <a:xfrm>
            <a:off x="245533" y="306802"/>
            <a:ext cx="11700933" cy="6170920"/>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Randy Alcorn</a:t>
            </a:r>
          </a:p>
          <a:p>
            <a:pPr lvl="3"/>
            <a:r>
              <a:rPr lang="en-US" sz="2000" dirty="0"/>
              <a:t>The Treasure Principle, pg. 71</a:t>
            </a: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r>
              <a:rPr lang="en-US" sz="3500" dirty="0"/>
              <a:t>People ask, “Should I give now, or should I hang on to it, hoping my investments will do well and I’ll have more to give in a year?”</a:t>
            </a:r>
          </a:p>
        </p:txBody>
      </p:sp>
    </p:spTree>
    <p:extLst>
      <p:ext uri="{BB962C8B-B14F-4D97-AF65-F5344CB8AC3E}">
        <p14:creationId xmlns:p14="http://schemas.microsoft.com/office/powerpoint/2010/main" val="37396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744481-3181-8596-9490-6E53727623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6165E7-5325-7A17-6759-267E125D172F}"/>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1CABF43F-AA14-8096-7422-E5610036CECC}"/>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Give now, not later!</a:t>
            </a:r>
          </a:p>
          <a:p>
            <a:pPr marL="514350" lvl="1" indent="0">
              <a:spcBef>
                <a:spcPts val="0"/>
              </a:spcBef>
              <a:buClrTx/>
              <a:buSzPct val="100000"/>
              <a:buFont typeface="System Font Regular"/>
              <a:buChar char="–"/>
            </a:pPr>
            <a:endParaRPr lang="en-US" sz="3000" dirty="0">
              <a:solidFill>
                <a:prstClr val="white"/>
              </a:solidFill>
              <a:ea typeface="Calibri" panose="020F0502020204030204" pitchFamily="34" charset="0"/>
            </a:endParaRPr>
          </a:p>
        </p:txBody>
      </p:sp>
      <p:sp>
        <p:nvSpPr>
          <p:cNvPr id="3" name="TextBox 2">
            <a:extLst>
              <a:ext uri="{FF2B5EF4-FFF2-40B4-BE49-F238E27FC236}">
                <a16:creationId xmlns:a16="http://schemas.microsoft.com/office/drawing/2014/main" id="{DA7B92C9-2E70-A881-BEDC-981C16562744}"/>
              </a:ext>
            </a:extLst>
          </p:cNvPr>
          <p:cNvSpPr txBox="1"/>
          <p:nvPr/>
        </p:nvSpPr>
        <p:spPr>
          <a:xfrm>
            <a:off x="304800" y="228123"/>
            <a:ext cx="11700933" cy="6324808"/>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Randy Alcorn</a:t>
            </a:r>
          </a:p>
          <a:p>
            <a:pPr lvl="3"/>
            <a:r>
              <a:rPr lang="en-US" sz="2000" dirty="0"/>
              <a:t>The Treasure Principle, pg. 71</a:t>
            </a: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r>
              <a:rPr lang="en-US" sz="3500" dirty="0"/>
              <a:t>I respond with two questions: “How soon do you want to experience God’s blessing?” And “Do you want to be sure the money goes to God’s kingdom, or are you willing to risk that it won’t?” </a:t>
            </a:r>
          </a:p>
        </p:txBody>
      </p:sp>
    </p:spTree>
    <p:extLst>
      <p:ext uri="{BB962C8B-B14F-4D97-AF65-F5344CB8AC3E}">
        <p14:creationId xmlns:p14="http://schemas.microsoft.com/office/powerpoint/2010/main" val="10136343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D78E2C-D3C3-BD06-7B84-157ED3ACE7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EC568E-8BB6-D350-38FB-750517B3BBAD}"/>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7CE2A94A-5DF1-674B-9D7F-C6FA2BCC7B7A}"/>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Give now, not later!</a:t>
            </a:r>
          </a:p>
          <a:p>
            <a:pPr marL="514350" lvl="1" indent="0">
              <a:spcBef>
                <a:spcPts val="0"/>
              </a:spcBef>
              <a:buClrTx/>
              <a:buSzPct val="100000"/>
              <a:buFont typeface="System Font Regular"/>
              <a:buChar char="–"/>
            </a:pPr>
            <a:endParaRPr lang="en-US" sz="3000" dirty="0">
              <a:solidFill>
                <a:prstClr val="white"/>
              </a:solidFill>
              <a:ea typeface="Calibri" panose="020F0502020204030204" pitchFamily="34" charset="0"/>
            </a:endParaRPr>
          </a:p>
        </p:txBody>
      </p:sp>
      <p:sp>
        <p:nvSpPr>
          <p:cNvPr id="3" name="TextBox 2">
            <a:extLst>
              <a:ext uri="{FF2B5EF4-FFF2-40B4-BE49-F238E27FC236}">
                <a16:creationId xmlns:a16="http://schemas.microsoft.com/office/drawing/2014/main" id="{5314167F-6988-3B48-3ECF-59BD630D04C9}"/>
              </a:ext>
            </a:extLst>
          </p:cNvPr>
          <p:cNvSpPr txBox="1"/>
          <p:nvPr/>
        </p:nvSpPr>
        <p:spPr>
          <a:xfrm>
            <a:off x="304800" y="228123"/>
            <a:ext cx="11700933" cy="6170920"/>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Randy Alcorn</a:t>
            </a:r>
          </a:p>
          <a:p>
            <a:pPr lvl="3"/>
            <a:r>
              <a:rPr lang="en-US" sz="2000" dirty="0"/>
              <a:t>The Treasure Principle, pg. 71</a:t>
            </a: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r>
              <a:rPr lang="en-US" sz="3500" dirty="0"/>
              <a:t>When we stand before God, I don’t believe He’ll say, “You blew it when you gave Me all that money before the stock market peaked.”</a:t>
            </a:r>
          </a:p>
        </p:txBody>
      </p:sp>
    </p:spTree>
    <p:extLst>
      <p:ext uri="{BB962C8B-B14F-4D97-AF65-F5344CB8AC3E}">
        <p14:creationId xmlns:p14="http://schemas.microsoft.com/office/powerpoint/2010/main" val="1287419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3"/>
                                        </p:tgtEl>
                                        <p:attrNameLst>
                                          <p:attrName>ppt_w</p:attrName>
                                        </p:attrNameLst>
                                      </p:cBhvr>
                                      <p:tavLst>
                                        <p:tav tm="0">
                                          <p:val>
                                            <p:strVal val="ppt_w"/>
                                          </p:val>
                                        </p:tav>
                                        <p:tav tm="100000">
                                          <p:val>
                                            <p:fltVal val="0"/>
                                          </p:val>
                                        </p:tav>
                                      </p:tavLst>
                                    </p:anim>
                                    <p:anim calcmode="lin" valueType="num">
                                      <p:cBhvr>
                                        <p:cTn id="7" dur="500"/>
                                        <p:tgtEl>
                                          <p:spTgt spid="3"/>
                                        </p:tgtEl>
                                        <p:attrNameLst>
                                          <p:attrName>ppt_h</p:attrName>
                                        </p:attrNameLst>
                                      </p:cBhvr>
                                      <p:tavLst>
                                        <p:tav tm="0">
                                          <p:val>
                                            <p:strVal val="ppt_h"/>
                                          </p:val>
                                        </p:tav>
                                        <p:tav tm="100000">
                                          <p:val>
                                            <p:fltVal val="0"/>
                                          </p:val>
                                        </p:tav>
                                      </p:tavLst>
                                    </p:anim>
                                    <p:animEffect transition="out" filter="fade">
                                      <p:cBhvr>
                                        <p:cTn id="8" dur="500"/>
                                        <p:tgtEl>
                                          <p:spTgt spid="3"/>
                                        </p:tgtEl>
                                      </p:cBhvr>
                                    </p:animEffect>
                                    <p:set>
                                      <p:cBhvr>
                                        <p:cTn id="9"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55C533-0FA0-7218-A2BA-1EE9C3CD55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B056F6-2AA6-D8F1-1617-CEA8A26A8B5B}"/>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E99D00F9-52A1-731E-4BF4-54D1E612BC3D}"/>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Give now, not later!</a:t>
            </a:r>
          </a:p>
          <a:p>
            <a:pPr marL="514350" lvl="1" indent="0">
              <a:spcBef>
                <a:spcPts val="0"/>
              </a:spcBef>
              <a:buClrTx/>
              <a:buSzPct val="100000"/>
              <a:buFont typeface="System Font Regular"/>
              <a:buChar char="–"/>
            </a:pPr>
            <a:r>
              <a:rPr lang="en-US" sz="3000" dirty="0">
                <a:solidFill>
                  <a:prstClr val="white"/>
                </a:solidFill>
              </a:rPr>
              <a:t>There are great risks in waiting</a:t>
            </a:r>
            <a:endParaRPr lang="en-US" sz="2800" dirty="0"/>
          </a:p>
          <a:p>
            <a:pPr marL="514350" lvl="1" indent="0">
              <a:spcBef>
                <a:spcPts val="0"/>
              </a:spcBef>
              <a:buClrTx/>
              <a:buSzPct val="100000"/>
              <a:buFont typeface="System Font Regular"/>
              <a:buChar char="–"/>
            </a:pPr>
            <a:endParaRPr lang="en-US" sz="3000" dirty="0">
              <a:solidFill>
                <a:prstClr val="white"/>
              </a:solidFill>
              <a:ea typeface="Calibri" panose="020F0502020204030204" pitchFamily="34" charset="0"/>
            </a:endParaRPr>
          </a:p>
        </p:txBody>
      </p:sp>
    </p:spTree>
    <p:extLst>
      <p:ext uri="{BB962C8B-B14F-4D97-AF65-F5344CB8AC3E}">
        <p14:creationId xmlns:p14="http://schemas.microsoft.com/office/powerpoint/2010/main" val="21635335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4057C5-45C8-3176-76DB-B6C83008D2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CE4F95-4193-91FC-FD61-2558686E6EB0}"/>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A5D640C9-BCB8-A267-9931-D7EED9FADC23}"/>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Give now, not later!</a:t>
            </a:r>
          </a:p>
          <a:p>
            <a:pPr marL="514350" lvl="1" indent="0">
              <a:spcBef>
                <a:spcPts val="0"/>
              </a:spcBef>
              <a:buClrTx/>
              <a:buSzPct val="100000"/>
              <a:buFont typeface="System Font Regular"/>
              <a:buChar char="–"/>
            </a:pPr>
            <a:r>
              <a:rPr lang="en-US" sz="3000" dirty="0">
                <a:solidFill>
                  <a:prstClr val="white"/>
                </a:solidFill>
              </a:rPr>
              <a:t>There are great risks in waiting</a:t>
            </a:r>
          </a:p>
          <a:p>
            <a:pPr marL="514350" lvl="1" indent="0">
              <a:spcBef>
                <a:spcPts val="0"/>
              </a:spcBef>
              <a:buClrTx/>
              <a:buSzPct val="100000"/>
              <a:buFont typeface="System Font Regular"/>
              <a:buChar char="–"/>
            </a:pPr>
            <a:r>
              <a:rPr lang="en-US" sz="3000" dirty="0">
                <a:solidFill>
                  <a:prstClr val="white"/>
                </a:solidFill>
              </a:rPr>
              <a:t>What about inheritances?</a:t>
            </a:r>
          </a:p>
          <a:p>
            <a:pPr marL="914400" lvl="2" indent="0">
              <a:spcBef>
                <a:spcPts val="0"/>
              </a:spcBef>
              <a:buClrTx/>
              <a:buSzPct val="100000"/>
              <a:buFont typeface="System Font Regular"/>
              <a:buChar char="–"/>
            </a:pPr>
            <a:endParaRPr lang="en-US" sz="2800" dirty="0">
              <a:solidFill>
                <a:prstClr val="white"/>
              </a:solidFill>
            </a:endParaRPr>
          </a:p>
          <a:p>
            <a:pPr marL="914400" lvl="2" indent="0">
              <a:spcBef>
                <a:spcPts val="0"/>
              </a:spcBef>
              <a:buClrTx/>
              <a:buSzPct val="100000"/>
              <a:buFont typeface="System Font Regular"/>
              <a:buChar char="–"/>
            </a:pPr>
            <a:endParaRPr lang="en-US" sz="2800" dirty="0"/>
          </a:p>
          <a:p>
            <a:pPr marL="514350" lvl="1" indent="0">
              <a:spcBef>
                <a:spcPts val="0"/>
              </a:spcBef>
              <a:buClrTx/>
              <a:buSzPct val="100000"/>
              <a:buFont typeface="System Font Regular"/>
              <a:buChar char="–"/>
            </a:pPr>
            <a:endParaRPr lang="en-US" sz="3000" dirty="0">
              <a:solidFill>
                <a:prstClr val="white"/>
              </a:solidFill>
              <a:ea typeface="Calibri" panose="020F0502020204030204" pitchFamily="34" charset="0"/>
            </a:endParaRPr>
          </a:p>
        </p:txBody>
      </p:sp>
    </p:spTree>
    <p:extLst>
      <p:ext uri="{BB962C8B-B14F-4D97-AF65-F5344CB8AC3E}">
        <p14:creationId xmlns:p14="http://schemas.microsoft.com/office/powerpoint/2010/main" val="31239223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4057C5-45C8-3176-76DB-B6C83008D2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CE4F95-4193-91FC-FD61-2558686E6EB0}"/>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A5D640C9-BCB8-A267-9931-D7EED9FADC23}"/>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Give now, not later!</a:t>
            </a:r>
          </a:p>
          <a:p>
            <a:pPr marL="514350" lvl="1" indent="0">
              <a:spcBef>
                <a:spcPts val="0"/>
              </a:spcBef>
              <a:buClrTx/>
              <a:buSzPct val="100000"/>
              <a:buFont typeface="System Font Regular"/>
              <a:buChar char="–"/>
            </a:pPr>
            <a:r>
              <a:rPr lang="en-US" sz="3000" dirty="0">
                <a:solidFill>
                  <a:prstClr val="white"/>
                </a:solidFill>
              </a:rPr>
              <a:t>There are great risks in waiting</a:t>
            </a:r>
          </a:p>
          <a:p>
            <a:pPr marL="514350" lvl="1" indent="0">
              <a:spcBef>
                <a:spcPts val="0"/>
              </a:spcBef>
              <a:buClrTx/>
              <a:buSzPct val="100000"/>
              <a:buFont typeface="System Font Regular"/>
              <a:buChar char="–"/>
            </a:pPr>
            <a:r>
              <a:rPr lang="en-US" sz="3000" dirty="0">
                <a:solidFill>
                  <a:prstClr val="white"/>
                </a:solidFill>
              </a:rPr>
              <a:t>What about inheritances?</a:t>
            </a:r>
          </a:p>
          <a:p>
            <a:pPr marL="914400" lvl="2" indent="0">
              <a:spcBef>
                <a:spcPts val="0"/>
              </a:spcBef>
              <a:buClrTx/>
              <a:buSzPct val="100000"/>
              <a:buFont typeface="System Font Regular"/>
              <a:buChar char="–"/>
            </a:pPr>
            <a:endParaRPr lang="en-US" sz="2800" dirty="0">
              <a:solidFill>
                <a:prstClr val="white"/>
              </a:solidFill>
            </a:endParaRPr>
          </a:p>
          <a:p>
            <a:pPr marL="914400" lvl="2" indent="0">
              <a:spcBef>
                <a:spcPts val="0"/>
              </a:spcBef>
              <a:buClrTx/>
              <a:buSzPct val="100000"/>
              <a:buFont typeface="System Font Regular"/>
              <a:buChar char="–"/>
            </a:pPr>
            <a:endParaRPr lang="en-US" sz="2800" dirty="0"/>
          </a:p>
          <a:p>
            <a:pPr marL="514350" lvl="1" indent="0">
              <a:spcBef>
                <a:spcPts val="0"/>
              </a:spcBef>
              <a:buClrTx/>
              <a:buSzPct val="100000"/>
              <a:buFont typeface="System Font Regular"/>
              <a:buChar char="–"/>
            </a:pPr>
            <a:endParaRPr lang="en-US" sz="3000" dirty="0">
              <a:solidFill>
                <a:prstClr val="white"/>
              </a:solidFill>
              <a:ea typeface="Calibri" panose="020F0502020204030204" pitchFamily="34" charset="0"/>
            </a:endParaRPr>
          </a:p>
        </p:txBody>
      </p:sp>
      <p:sp>
        <p:nvSpPr>
          <p:cNvPr id="6" name="TextBox 5">
            <a:extLst>
              <a:ext uri="{FF2B5EF4-FFF2-40B4-BE49-F238E27FC236}">
                <a16:creationId xmlns:a16="http://schemas.microsoft.com/office/drawing/2014/main" id="{D971318D-BC6F-6F2E-D8BF-B5AE9AFFF687}"/>
              </a:ext>
            </a:extLst>
          </p:cNvPr>
          <p:cNvSpPr txBox="1"/>
          <p:nvPr/>
        </p:nvSpPr>
        <p:spPr>
          <a:xfrm>
            <a:off x="245533" y="196364"/>
            <a:ext cx="11700933" cy="6432530"/>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Andrew Carnegie</a:t>
            </a:r>
          </a:p>
          <a:p>
            <a:pPr lvl="3"/>
            <a:r>
              <a:rPr lang="en-US" sz="2000" dirty="0"/>
              <a:t>		</a:t>
            </a:r>
            <a:r>
              <a:rPr lang="en-US" sz="2000" i="1" dirty="0"/>
              <a:t>The Gospel of Wealth</a:t>
            </a:r>
            <a:endParaRPr lang="en-US" sz="2500" i="1" dirty="0"/>
          </a:p>
          <a:p>
            <a:pPr algn="ctr"/>
            <a:endParaRPr lang="en-US" sz="2500" dirty="0"/>
          </a:p>
          <a:p>
            <a:pPr algn="ctr"/>
            <a:endParaRPr lang="en-US" sz="2500" dirty="0"/>
          </a:p>
          <a:p>
            <a:pPr algn="ctr"/>
            <a:endParaRPr lang="en-US" sz="4000" dirty="0"/>
          </a:p>
          <a:p>
            <a:pPr algn="ctr"/>
            <a:endParaRPr lang="en-US" sz="4000" dirty="0"/>
          </a:p>
          <a:p>
            <a:pPr algn="ctr"/>
            <a:endParaRPr lang="en-US" sz="1200" dirty="0"/>
          </a:p>
          <a:p>
            <a:pPr algn="ctr"/>
            <a:endParaRPr lang="en-US" sz="2500" dirty="0"/>
          </a:p>
          <a:p>
            <a:pPr algn="ctr"/>
            <a:endParaRPr lang="en-US" sz="2500" dirty="0"/>
          </a:p>
          <a:p>
            <a:pPr algn="ctr"/>
            <a:r>
              <a:rPr lang="en-US" sz="3500" dirty="0"/>
              <a:t>Why should men leave great fortunes to their children? If this is done from affection, is it not misguided affection?</a:t>
            </a:r>
          </a:p>
          <a:p>
            <a:pPr algn="ctr"/>
            <a:r>
              <a:rPr lang="en-US" sz="3500" dirty="0"/>
              <a:t> </a:t>
            </a:r>
          </a:p>
        </p:txBody>
      </p:sp>
    </p:spTree>
    <p:extLst>
      <p:ext uri="{BB962C8B-B14F-4D97-AF65-F5344CB8AC3E}">
        <p14:creationId xmlns:p14="http://schemas.microsoft.com/office/powerpoint/2010/main" val="3853267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486F64-F9CB-68F9-F07B-54A5510245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860D68-4F91-AE38-D478-5030C93FEBD0}"/>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E94AAA1B-FD80-3FFE-7864-5DBCC939297C}"/>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Give now, not later!</a:t>
            </a:r>
          </a:p>
          <a:p>
            <a:pPr marL="514350" lvl="1" indent="0">
              <a:spcBef>
                <a:spcPts val="0"/>
              </a:spcBef>
              <a:buClrTx/>
              <a:buSzPct val="100000"/>
              <a:buFont typeface="System Font Regular"/>
              <a:buChar char="–"/>
            </a:pPr>
            <a:r>
              <a:rPr lang="en-US" sz="3000" dirty="0">
                <a:solidFill>
                  <a:prstClr val="white"/>
                </a:solidFill>
              </a:rPr>
              <a:t>There are great risks in waiting</a:t>
            </a:r>
          </a:p>
          <a:p>
            <a:pPr marL="514350" lvl="1" indent="0">
              <a:spcBef>
                <a:spcPts val="0"/>
              </a:spcBef>
              <a:buClrTx/>
              <a:buSzPct val="100000"/>
              <a:buFont typeface="System Font Regular"/>
              <a:buChar char="–"/>
            </a:pPr>
            <a:r>
              <a:rPr lang="en-US" sz="3000" dirty="0">
                <a:solidFill>
                  <a:prstClr val="white"/>
                </a:solidFill>
              </a:rPr>
              <a:t>What about inheritances?</a:t>
            </a:r>
          </a:p>
          <a:p>
            <a:pPr marL="914400" lvl="2" indent="0">
              <a:spcBef>
                <a:spcPts val="0"/>
              </a:spcBef>
              <a:buClrTx/>
              <a:buSzPct val="100000"/>
              <a:buFont typeface="System Font Regular"/>
              <a:buChar char="–"/>
            </a:pPr>
            <a:endParaRPr lang="en-US" sz="2800" dirty="0">
              <a:solidFill>
                <a:prstClr val="white"/>
              </a:solidFill>
            </a:endParaRPr>
          </a:p>
          <a:p>
            <a:pPr marL="914400" lvl="2" indent="0">
              <a:spcBef>
                <a:spcPts val="0"/>
              </a:spcBef>
              <a:buClrTx/>
              <a:buSzPct val="100000"/>
              <a:buFont typeface="System Font Regular"/>
              <a:buChar char="–"/>
            </a:pPr>
            <a:endParaRPr lang="en-US" sz="2800" dirty="0"/>
          </a:p>
          <a:p>
            <a:pPr marL="514350" lvl="1" indent="0">
              <a:spcBef>
                <a:spcPts val="0"/>
              </a:spcBef>
              <a:buClrTx/>
              <a:buSzPct val="100000"/>
              <a:buFont typeface="System Font Regular"/>
              <a:buChar char="–"/>
            </a:pPr>
            <a:endParaRPr lang="en-US" sz="3000" dirty="0">
              <a:solidFill>
                <a:prstClr val="white"/>
              </a:solidFill>
              <a:ea typeface="Calibri" panose="020F0502020204030204" pitchFamily="34" charset="0"/>
            </a:endParaRPr>
          </a:p>
        </p:txBody>
      </p:sp>
      <p:sp>
        <p:nvSpPr>
          <p:cNvPr id="6" name="TextBox 5">
            <a:extLst>
              <a:ext uri="{FF2B5EF4-FFF2-40B4-BE49-F238E27FC236}">
                <a16:creationId xmlns:a16="http://schemas.microsoft.com/office/drawing/2014/main" id="{996D8BED-F38B-8E29-EF1E-C4656AF9ED1F}"/>
              </a:ext>
            </a:extLst>
          </p:cNvPr>
          <p:cNvSpPr txBox="1"/>
          <p:nvPr/>
        </p:nvSpPr>
        <p:spPr>
          <a:xfrm>
            <a:off x="304800" y="228123"/>
            <a:ext cx="11700933" cy="6401753"/>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Andrew Carnegie</a:t>
            </a:r>
          </a:p>
          <a:p>
            <a:pPr lvl="3"/>
            <a:r>
              <a:rPr lang="en-US" sz="2000" dirty="0"/>
              <a:t>		</a:t>
            </a:r>
            <a:r>
              <a:rPr lang="en-US" sz="2000" i="1" dirty="0"/>
              <a:t>The Gospel of Wealth</a:t>
            </a:r>
            <a:endParaRPr lang="en-US" sz="2500" i="1" dirty="0"/>
          </a:p>
          <a:p>
            <a:pPr algn="ctr"/>
            <a:endParaRPr lang="en-US" sz="2500" dirty="0"/>
          </a:p>
          <a:p>
            <a:pPr algn="ctr"/>
            <a:endParaRPr lang="en-US" sz="2500" dirty="0"/>
          </a:p>
          <a:p>
            <a:pPr algn="ctr"/>
            <a:endParaRPr lang="en-US" sz="4000" dirty="0"/>
          </a:p>
          <a:p>
            <a:pPr algn="ctr"/>
            <a:endParaRPr lang="en-US" sz="4000" dirty="0"/>
          </a:p>
          <a:p>
            <a:pPr algn="ctr"/>
            <a:endParaRPr lang="en-US" sz="1000" dirty="0"/>
          </a:p>
          <a:p>
            <a:pPr algn="ctr"/>
            <a:endParaRPr lang="en-US" sz="2500" dirty="0"/>
          </a:p>
          <a:p>
            <a:pPr algn="ctr"/>
            <a:endParaRPr lang="en-US" sz="2500" dirty="0"/>
          </a:p>
          <a:p>
            <a:pPr algn="ctr"/>
            <a:r>
              <a:rPr lang="en-US" sz="3500" dirty="0"/>
              <a:t>Observation teaches that, generally speaking, it is not well for the children that they should be so burdened…</a:t>
            </a:r>
          </a:p>
          <a:p>
            <a:pPr algn="ctr"/>
            <a:endParaRPr lang="en-US" sz="3500" dirty="0"/>
          </a:p>
        </p:txBody>
      </p:sp>
    </p:spTree>
    <p:extLst>
      <p:ext uri="{BB962C8B-B14F-4D97-AF65-F5344CB8AC3E}">
        <p14:creationId xmlns:p14="http://schemas.microsoft.com/office/powerpoint/2010/main" val="9514798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9FD8B5-FFD4-3182-8365-C65ED99EEF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D9C89B-EBCE-C71F-2CC1-C905838117CE}"/>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DD3F3772-5BC8-C5DE-2333-D59E2E98AC4B}"/>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Give now, not later!</a:t>
            </a:r>
          </a:p>
          <a:p>
            <a:pPr marL="514350" lvl="1" indent="0">
              <a:spcBef>
                <a:spcPts val="0"/>
              </a:spcBef>
              <a:buClrTx/>
              <a:buSzPct val="100000"/>
              <a:buFont typeface="System Font Regular"/>
              <a:buChar char="–"/>
            </a:pPr>
            <a:r>
              <a:rPr lang="en-US" sz="3000" dirty="0">
                <a:solidFill>
                  <a:prstClr val="white"/>
                </a:solidFill>
              </a:rPr>
              <a:t>There are great risks in waiting</a:t>
            </a:r>
          </a:p>
          <a:p>
            <a:pPr marL="514350" lvl="1" indent="0">
              <a:spcBef>
                <a:spcPts val="0"/>
              </a:spcBef>
              <a:buClrTx/>
              <a:buSzPct val="100000"/>
              <a:buFont typeface="System Font Regular"/>
              <a:buChar char="–"/>
            </a:pPr>
            <a:r>
              <a:rPr lang="en-US" sz="3000" dirty="0">
                <a:solidFill>
                  <a:prstClr val="white"/>
                </a:solidFill>
              </a:rPr>
              <a:t>What about inheritances?</a:t>
            </a:r>
          </a:p>
          <a:p>
            <a:pPr marL="914400" lvl="2" indent="0">
              <a:spcBef>
                <a:spcPts val="0"/>
              </a:spcBef>
              <a:buClrTx/>
              <a:buSzPct val="100000"/>
              <a:buFont typeface="System Font Regular"/>
              <a:buChar char="–"/>
            </a:pPr>
            <a:endParaRPr lang="en-US" sz="2800" dirty="0">
              <a:solidFill>
                <a:prstClr val="white"/>
              </a:solidFill>
            </a:endParaRPr>
          </a:p>
          <a:p>
            <a:pPr marL="914400" lvl="2" indent="0">
              <a:spcBef>
                <a:spcPts val="0"/>
              </a:spcBef>
              <a:buClrTx/>
              <a:buSzPct val="100000"/>
              <a:buFont typeface="System Font Regular"/>
              <a:buChar char="–"/>
            </a:pPr>
            <a:endParaRPr lang="en-US" sz="2800" dirty="0"/>
          </a:p>
          <a:p>
            <a:pPr marL="514350" lvl="1" indent="0">
              <a:spcBef>
                <a:spcPts val="0"/>
              </a:spcBef>
              <a:buClrTx/>
              <a:buSzPct val="100000"/>
              <a:buFont typeface="System Font Regular"/>
              <a:buChar char="–"/>
            </a:pPr>
            <a:endParaRPr lang="en-US" sz="3000" dirty="0">
              <a:solidFill>
                <a:prstClr val="white"/>
              </a:solidFill>
              <a:ea typeface="Calibri" panose="020F0502020204030204" pitchFamily="34" charset="0"/>
            </a:endParaRPr>
          </a:p>
        </p:txBody>
      </p:sp>
      <p:sp>
        <p:nvSpPr>
          <p:cNvPr id="6" name="TextBox 5">
            <a:extLst>
              <a:ext uri="{FF2B5EF4-FFF2-40B4-BE49-F238E27FC236}">
                <a16:creationId xmlns:a16="http://schemas.microsoft.com/office/drawing/2014/main" id="{189448A3-5EF4-E88E-B7E9-BB00F034CDFD}"/>
              </a:ext>
            </a:extLst>
          </p:cNvPr>
          <p:cNvSpPr txBox="1"/>
          <p:nvPr/>
        </p:nvSpPr>
        <p:spPr>
          <a:xfrm>
            <a:off x="304800" y="228123"/>
            <a:ext cx="11700933" cy="6401753"/>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Andrew Carnegie</a:t>
            </a:r>
          </a:p>
          <a:p>
            <a:pPr lvl="3"/>
            <a:r>
              <a:rPr lang="en-US" sz="2000" dirty="0"/>
              <a:t>		</a:t>
            </a:r>
            <a:r>
              <a:rPr lang="en-US" sz="2000" i="1" dirty="0"/>
              <a:t>The Gospel of Wealth</a:t>
            </a:r>
            <a:endParaRPr lang="en-US" sz="2500" i="1" dirty="0"/>
          </a:p>
          <a:p>
            <a:pPr algn="ctr"/>
            <a:endParaRPr lang="en-US" sz="2500" dirty="0"/>
          </a:p>
          <a:p>
            <a:pPr algn="ctr"/>
            <a:endParaRPr lang="en-US" sz="2500" dirty="0"/>
          </a:p>
          <a:p>
            <a:pPr algn="ctr"/>
            <a:endParaRPr lang="en-US" sz="4000" dirty="0"/>
          </a:p>
          <a:p>
            <a:pPr algn="ctr"/>
            <a:endParaRPr lang="en-US" sz="4000" dirty="0"/>
          </a:p>
          <a:p>
            <a:pPr algn="ctr"/>
            <a:endParaRPr lang="en-US" sz="1000" dirty="0"/>
          </a:p>
          <a:p>
            <a:pPr algn="ctr"/>
            <a:endParaRPr lang="en-US" sz="2500" dirty="0"/>
          </a:p>
          <a:p>
            <a:pPr algn="ctr"/>
            <a:endParaRPr lang="en-US" sz="2500" dirty="0"/>
          </a:p>
          <a:p>
            <a:pPr algn="ctr"/>
            <a:r>
              <a:rPr lang="en-US" sz="3500" dirty="0"/>
              <a:t>it is no longer questionable that great sums bequeathed oftener work more for the injury than for the good of the recipients…</a:t>
            </a:r>
          </a:p>
        </p:txBody>
      </p:sp>
    </p:spTree>
    <p:extLst>
      <p:ext uri="{BB962C8B-B14F-4D97-AF65-F5344CB8AC3E}">
        <p14:creationId xmlns:p14="http://schemas.microsoft.com/office/powerpoint/2010/main" val="14952899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C6A2A5-C2CC-E028-4B95-8E5CAFDCE9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D049D8-C3F1-CCB7-5B87-36799177D4D1}"/>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48A41597-AB3F-9D00-5106-17E3B04573EA}"/>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Give now, not later!</a:t>
            </a:r>
          </a:p>
          <a:p>
            <a:pPr marL="514350" lvl="1" indent="0">
              <a:spcBef>
                <a:spcPts val="0"/>
              </a:spcBef>
              <a:buClrTx/>
              <a:buSzPct val="100000"/>
              <a:buFont typeface="System Font Regular"/>
              <a:buChar char="–"/>
            </a:pPr>
            <a:r>
              <a:rPr lang="en-US" sz="3000" dirty="0">
                <a:solidFill>
                  <a:prstClr val="white"/>
                </a:solidFill>
              </a:rPr>
              <a:t>There are great risks in waiting</a:t>
            </a:r>
          </a:p>
          <a:p>
            <a:pPr marL="514350" lvl="1" indent="0">
              <a:spcBef>
                <a:spcPts val="0"/>
              </a:spcBef>
              <a:buClrTx/>
              <a:buSzPct val="100000"/>
              <a:buFont typeface="System Font Regular"/>
              <a:buChar char="–"/>
            </a:pPr>
            <a:r>
              <a:rPr lang="en-US" sz="3000" dirty="0">
                <a:solidFill>
                  <a:prstClr val="white"/>
                </a:solidFill>
              </a:rPr>
              <a:t>What about inheritances?</a:t>
            </a:r>
          </a:p>
          <a:p>
            <a:pPr marL="914400" lvl="2" indent="0">
              <a:spcBef>
                <a:spcPts val="0"/>
              </a:spcBef>
              <a:buClrTx/>
              <a:buSzPct val="100000"/>
              <a:buFont typeface="System Font Regular"/>
              <a:buChar char="–"/>
            </a:pPr>
            <a:endParaRPr lang="en-US" sz="2800" dirty="0">
              <a:solidFill>
                <a:prstClr val="white"/>
              </a:solidFill>
            </a:endParaRPr>
          </a:p>
          <a:p>
            <a:pPr marL="914400" lvl="2" indent="0">
              <a:spcBef>
                <a:spcPts val="0"/>
              </a:spcBef>
              <a:buClrTx/>
              <a:buSzPct val="100000"/>
              <a:buFont typeface="System Font Regular"/>
              <a:buChar char="–"/>
            </a:pPr>
            <a:endParaRPr lang="en-US" sz="2800" dirty="0"/>
          </a:p>
          <a:p>
            <a:pPr marL="514350" lvl="1" indent="0">
              <a:spcBef>
                <a:spcPts val="0"/>
              </a:spcBef>
              <a:buClrTx/>
              <a:buSzPct val="100000"/>
              <a:buFont typeface="System Font Regular"/>
              <a:buChar char="–"/>
            </a:pPr>
            <a:endParaRPr lang="en-US" sz="3000" dirty="0">
              <a:solidFill>
                <a:prstClr val="white"/>
              </a:solidFill>
              <a:ea typeface="Calibri" panose="020F0502020204030204" pitchFamily="34" charset="0"/>
            </a:endParaRPr>
          </a:p>
        </p:txBody>
      </p:sp>
      <p:sp>
        <p:nvSpPr>
          <p:cNvPr id="6" name="TextBox 5">
            <a:extLst>
              <a:ext uri="{FF2B5EF4-FFF2-40B4-BE49-F238E27FC236}">
                <a16:creationId xmlns:a16="http://schemas.microsoft.com/office/drawing/2014/main" id="{7888284F-2C3F-4E00-1C3A-F4882706B187}"/>
              </a:ext>
            </a:extLst>
          </p:cNvPr>
          <p:cNvSpPr txBox="1"/>
          <p:nvPr/>
        </p:nvSpPr>
        <p:spPr>
          <a:xfrm>
            <a:off x="304800" y="228123"/>
            <a:ext cx="11700933" cy="6401753"/>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Andrew Carnegie</a:t>
            </a:r>
          </a:p>
          <a:p>
            <a:pPr lvl="3"/>
            <a:r>
              <a:rPr lang="en-US" sz="2000" dirty="0"/>
              <a:t>		</a:t>
            </a:r>
            <a:r>
              <a:rPr lang="en-US" sz="2000" i="1" dirty="0"/>
              <a:t>The Gospel of Wealth</a:t>
            </a:r>
            <a:endParaRPr lang="en-US" sz="2500" i="1" dirty="0"/>
          </a:p>
          <a:p>
            <a:pPr algn="ctr"/>
            <a:endParaRPr lang="en-US" sz="2500" dirty="0"/>
          </a:p>
          <a:p>
            <a:pPr algn="ctr"/>
            <a:endParaRPr lang="en-US" sz="2500" dirty="0"/>
          </a:p>
          <a:p>
            <a:pPr algn="ctr"/>
            <a:endParaRPr lang="en-US" sz="4000" dirty="0"/>
          </a:p>
          <a:p>
            <a:pPr algn="ctr"/>
            <a:endParaRPr lang="en-US" sz="4000" dirty="0"/>
          </a:p>
          <a:p>
            <a:pPr algn="ctr"/>
            <a:endParaRPr lang="en-US" sz="1000" dirty="0"/>
          </a:p>
          <a:p>
            <a:pPr algn="ctr"/>
            <a:endParaRPr lang="en-US" sz="2500" dirty="0"/>
          </a:p>
          <a:p>
            <a:pPr algn="ctr"/>
            <a:endParaRPr lang="en-US" sz="2500" dirty="0"/>
          </a:p>
          <a:p>
            <a:pPr algn="ctr"/>
            <a:r>
              <a:rPr lang="en-US" sz="3500" dirty="0"/>
              <a:t>the thoughtful man must shortly say, “I would soon leave to my son a curse as the almighty dollar”</a:t>
            </a:r>
          </a:p>
          <a:p>
            <a:pPr algn="ctr"/>
            <a:endParaRPr lang="en-US" sz="3500" dirty="0"/>
          </a:p>
        </p:txBody>
      </p:sp>
    </p:spTree>
    <p:extLst>
      <p:ext uri="{BB962C8B-B14F-4D97-AF65-F5344CB8AC3E}">
        <p14:creationId xmlns:p14="http://schemas.microsoft.com/office/powerpoint/2010/main" val="2435647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6"/>
                                        </p:tgtEl>
                                        <p:attrNameLst>
                                          <p:attrName>ppt_w</p:attrName>
                                        </p:attrNameLst>
                                      </p:cBhvr>
                                      <p:tavLst>
                                        <p:tav tm="0">
                                          <p:val>
                                            <p:strVal val="ppt_w"/>
                                          </p:val>
                                        </p:tav>
                                        <p:tav tm="100000">
                                          <p:val>
                                            <p:fltVal val="0"/>
                                          </p:val>
                                        </p:tav>
                                      </p:tavLst>
                                    </p:anim>
                                    <p:anim calcmode="lin" valueType="num">
                                      <p:cBhvr>
                                        <p:cTn id="7" dur="500"/>
                                        <p:tgtEl>
                                          <p:spTgt spid="6"/>
                                        </p:tgtEl>
                                        <p:attrNameLst>
                                          <p:attrName>ppt_h</p:attrName>
                                        </p:attrNameLst>
                                      </p:cBhvr>
                                      <p:tavLst>
                                        <p:tav tm="0">
                                          <p:val>
                                            <p:strVal val="ppt_h"/>
                                          </p:val>
                                        </p:tav>
                                        <p:tav tm="100000">
                                          <p:val>
                                            <p:fltVal val="0"/>
                                          </p:val>
                                        </p:tav>
                                      </p:tavLst>
                                    </p:anim>
                                    <p:animEffect transition="out" filter="fade">
                                      <p:cBhvr>
                                        <p:cTn id="8" dur="500"/>
                                        <p:tgtEl>
                                          <p:spTgt spid="6"/>
                                        </p:tgtEl>
                                      </p:cBhvr>
                                    </p:animEffect>
                                    <p:set>
                                      <p:cBhvr>
                                        <p:cTn id="9"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67C901-C7C8-43D7-9494-185E87B196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66BD03-8030-3AFF-817D-0557BAA5F6C9}"/>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1 Timothy 6</a:t>
            </a:r>
          </a:p>
        </p:txBody>
      </p:sp>
      <p:sp>
        <p:nvSpPr>
          <p:cNvPr id="7" name="Content Placeholder 2">
            <a:extLst>
              <a:ext uri="{FF2B5EF4-FFF2-40B4-BE49-F238E27FC236}">
                <a16:creationId xmlns:a16="http://schemas.microsoft.com/office/drawing/2014/main" id="{D938BA75-8B3B-8B41-0347-F2E5FF87B561}"/>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6</a:t>
            </a:r>
            <a:r>
              <a:rPr lang="en-US" sz="3000" b="1" dirty="0">
                <a:solidFill>
                  <a:schemeClr val="accent5">
                    <a:lumMod val="75000"/>
                  </a:schemeClr>
                </a:solidFill>
              </a:rPr>
              <a:t> </a:t>
            </a:r>
            <a:r>
              <a:rPr lang="en-US" sz="3000" dirty="0">
                <a:solidFill>
                  <a:schemeClr val="accent5">
                    <a:lumMod val="75000"/>
                  </a:schemeClr>
                </a:solidFill>
              </a:rPr>
              <a:t>But godliness with </a:t>
            </a:r>
            <a:r>
              <a:rPr lang="en-US" sz="3000" dirty="0">
                <a:solidFill>
                  <a:schemeClr val="tx1"/>
                </a:solidFill>
              </a:rPr>
              <a:t>contentment</a:t>
            </a:r>
            <a:r>
              <a:rPr lang="en-US" sz="3000" dirty="0">
                <a:solidFill>
                  <a:schemeClr val="accent5">
                    <a:lumMod val="75000"/>
                  </a:schemeClr>
                </a:solidFill>
              </a:rPr>
              <a:t> is great gain. </a:t>
            </a:r>
            <a:r>
              <a:rPr lang="en-US" sz="3000" baseline="30000" dirty="0">
                <a:solidFill>
                  <a:schemeClr val="accent5">
                    <a:lumMod val="75000"/>
                  </a:schemeClr>
                </a:solidFill>
              </a:rPr>
              <a:t>7</a:t>
            </a:r>
            <a:r>
              <a:rPr lang="en-US" sz="3000" dirty="0">
                <a:solidFill>
                  <a:schemeClr val="accent5">
                    <a:lumMod val="75000"/>
                  </a:schemeClr>
                </a:solidFill>
              </a:rPr>
              <a:t> For </a:t>
            </a:r>
            <a:r>
              <a:rPr lang="en-US" sz="3000" dirty="0">
                <a:solidFill>
                  <a:schemeClr val="tx1"/>
                </a:solidFill>
              </a:rPr>
              <a:t>we brought nothing into the world, and we can take nothing out of it</a:t>
            </a:r>
            <a:r>
              <a:rPr lang="en-US" sz="3000" dirty="0">
                <a:solidFill>
                  <a:schemeClr val="accent5">
                    <a:lumMod val="75000"/>
                  </a:schemeClr>
                </a:solidFill>
              </a:rPr>
              <a:t>. </a:t>
            </a:r>
            <a:r>
              <a:rPr lang="en-US" sz="3000" baseline="30000" dirty="0">
                <a:solidFill>
                  <a:schemeClr val="accent5">
                    <a:lumMod val="75000"/>
                  </a:schemeClr>
                </a:solidFill>
              </a:rPr>
              <a:t>8</a:t>
            </a:r>
            <a:r>
              <a:rPr lang="en-US" sz="3000" dirty="0">
                <a:solidFill>
                  <a:schemeClr val="accent5">
                    <a:lumMod val="75000"/>
                  </a:schemeClr>
                </a:solidFill>
              </a:rPr>
              <a:t> But if we have food and clothing, </a:t>
            </a:r>
            <a:r>
              <a:rPr lang="en-US" sz="3000" dirty="0">
                <a:solidFill>
                  <a:schemeClr val="tx1"/>
                </a:solidFill>
              </a:rPr>
              <a:t>we will be content </a:t>
            </a:r>
            <a:r>
              <a:rPr lang="en-US" sz="3000" dirty="0">
                <a:solidFill>
                  <a:schemeClr val="accent5">
                    <a:lumMod val="75000"/>
                  </a:schemeClr>
                </a:solidFill>
              </a:rPr>
              <a:t>with that.  </a:t>
            </a:r>
            <a:endParaRPr lang="en-US" sz="3000" dirty="0">
              <a:solidFill>
                <a:schemeClr val="accent5">
                  <a:lumMod val="75000"/>
                </a:schemeClr>
              </a:solidFill>
              <a:ea typeface="Calibri" panose="020F0502020204030204" pitchFamily="34" charset="0"/>
            </a:endParaRPr>
          </a:p>
        </p:txBody>
      </p:sp>
      <p:sp>
        <p:nvSpPr>
          <p:cNvPr id="4" name="TextBox 3">
            <a:extLst>
              <a:ext uri="{FF2B5EF4-FFF2-40B4-BE49-F238E27FC236}">
                <a16:creationId xmlns:a16="http://schemas.microsoft.com/office/drawing/2014/main" id="{87E54EF6-8836-EE8A-7B90-040ACB703287}"/>
              </a:ext>
            </a:extLst>
          </p:cNvPr>
          <p:cNvSpPr txBox="1"/>
          <p:nvPr/>
        </p:nvSpPr>
        <p:spPr>
          <a:xfrm>
            <a:off x="2986670" y="3199182"/>
            <a:ext cx="8382370" cy="1631216"/>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600" i="1" dirty="0" err="1"/>
              <a:t>Autarkeia</a:t>
            </a:r>
            <a:endParaRPr lang="en-US" sz="3600" i="1" dirty="0"/>
          </a:p>
          <a:p>
            <a:pPr algn="ctr"/>
            <a:r>
              <a:rPr lang="en-US" sz="3200" dirty="0"/>
              <a:t>Sufficiency independent of outward things</a:t>
            </a:r>
          </a:p>
          <a:p>
            <a:pPr algn="ctr"/>
            <a:r>
              <a:rPr lang="en-US" sz="3200" dirty="0"/>
              <a:t>Also based on abundance of spiritual riches</a:t>
            </a:r>
          </a:p>
        </p:txBody>
      </p:sp>
    </p:spTree>
    <p:extLst>
      <p:ext uri="{BB962C8B-B14F-4D97-AF65-F5344CB8AC3E}">
        <p14:creationId xmlns:p14="http://schemas.microsoft.com/office/powerpoint/2010/main" val="23478725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882822-61EC-D289-CEBE-4377E4CEA2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57045A-F24F-ABA9-2E45-EA53D7C67E7F}"/>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3AE81929-36C9-340F-E885-EE637C092BCB}"/>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Give now, not later!</a:t>
            </a:r>
          </a:p>
          <a:p>
            <a:pPr marL="514350" lvl="1" indent="0">
              <a:spcBef>
                <a:spcPts val="0"/>
              </a:spcBef>
              <a:buClrTx/>
              <a:buSzPct val="100000"/>
              <a:buFont typeface="System Font Regular"/>
              <a:buChar char="–"/>
            </a:pPr>
            <a:r>
              <a:rPr lang="en-US" sz="3000" dirty="0">
                <a:solidFill>
                  <a:prstClr val="white"/>
                </a:solidFill>
              </a:rPr>
              <a:t>There are great risks in waiting</a:t>
            </a:r>
          </a:p>
          <a:p>
            <a:pPr marL="514350" lvl="1" indent="0">
              <a:spcBef>
                <a:spcPts val="0"/>
              </a:spcBef>
              <a:buClrTx/>
              <a:buSzPct val="100000"/>
              <a:buFont typeface="System Font Regular"/>
              <a:buChar char="–"/>
            </a:pPr>
            <a:r>
              <a:rPr lang="en-US" sz="3000" dirty="0">
                <a:solidFill>
                  <a:prstClr val="white"/>
                </a:solidFill>
              </a:rPr>
              <a:t>What about inheritances?</a:t>
            </a:r>
          </a:p>
          <a:p>
            <a:pPr marL="914400" lvl="2" indent="0">
              <a:spcBef>
                <a:spcPts val="0"/>
              </a:spcBef>
              <a:buClrTx/>
              <a:buSzPct val="100000"/>
              <a:buFont typeface="System Font Regular"/>
              <a:buChar char="–"/>
            </a:pPr>
            <a:r>
              <a:rPr lang="en-US" sz="2800" dirty="0">
                <a:solidFill>
                  <a:prstClr val="white"/>
                </a:solidFill>
              </a:rPr>
              <a:t>Ask God now to prepare you to wisely handle such a stewardship of his money</a:t>
            </a:r>
          </a:p>
          <a:p>
            <a:pPr marL="914400" lvl="2" indent="0">
              <a:spcBef>
                <a:spcPts val="0"/>
              </a:spcBef>
              <a:buClrTx/>
              <a:buSzPct val="100000"/>
              <a:buNone/>
            </a:pPr>
            <a:endParaRPr lang="en-US" sz="2800" dirty="0">
              <a:solidFill>
                <a:prstClr val="white"/>
              </a:solidFill>
            </a:endParaRPr>
          </a:p>
          <a:p>
            <a:pPr marL="914400" lvl="2" indent="0">
              <a:spcBef>
                <a:spcPts val="0"/>
              </a:spcBef>
              <a:buClrTx/>
              <a:buSzPct val="100000"/>
              <a:buFont typeface="System Font Regular"/>
              <a:buChar char="–"/>
            </a:pPr>
            <a:endParaRPr lang="en-US" sz="2800" dirty="0"/>
          </a:p>
          <a:p>
            <a:pPr marL="514350" lvl="1" indent="0">
              <a:spcBef>
                <a:spcPts val="0"/>
              </a:spcBef>
              <a:buClrTx/>
              <a:buSzPct val="100000"/>
              <a:buFont typeface="System Font Regular"/>
              <a:buChar char="–"/>
            </a:pPr>
            <a:endParaRPr lang="en-US" sz="3000" dirty="0">
              <a:solidFill>
                <a:prstClr val="white"/>
              </a:solidFill>
              <a:ea typeface="Calibri" panose="020F0502020204030204" pitchFamily="34" charset="0"/>
            </a:endParaRPr>
          </a:p>
        </p:txBody>
      </p:sp>
      <p:sp>
        <p:nvSpPr>
          <p:cNvPr id="6" name="TextBox 5">
            <a:extLst>
              <a:ext uri="{FF2B5EF4-FFF2-40B4-BE49-F238E27FC236}">
                <a16:creationId xmlns:a16="http://schemas.microsoft.com/office/drawing/2014/main" id="{2F423620-B273-F6D8-F119-D02DA52E741B}"/>
              </a:ext>
            </a:extLst>
          </p:cNvPr>
          <p:cNvSpPr txBox="1"/>
          <p:nvPr/>
        </p:nvSpPr>
        <p:spPr>
          <a:xfrm>
            <a:off x="304800" y="228123"/>
            <a:ext cx="11700933" cy="6401753"/>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Andrew Carnegie</a:t>
            </a:r>
          </a:p>
          <a:p>
            <a:pPr lvl="3"/>
            <a:r>
              <a:rPr lang="en-US" sz="2000" dirty="0"/>
              <a:t>		</a:t>
            </a:r>
            <a:r>
              <a:rPr lang="en-US" sz="2000" i="1" dirty="0"/>
              <a:t>The Gospel of Wealth</a:t>
            </a:r>
            <a:endParaRPr lang="en-US" sz="2500" i="1" dirty="0"/>
          </a:p>
          <a:p>
            <a:pPr algn="ctr"/>
            <a:endParaRPr lang="en-US" sz="2500" dirty="0"/>
          </a:p>
          <a:p>
            <a:pPr algn="ctr"/>
            <a:endParaRPr lang="en-US" sz="2500" dirty="0"/>
          </a:p>
          <a:p>
            <a:pPr algn="ctr"/>
            <a:endParaRPr lang="en-US" sz="4000" dirty="0"/>
          </a:p>
          <a:p>
            <a:pPr algn="ctr"/>
            <a:endParaRPr lang="en-US" sz="2500" dirty="0"/>
          </a:p>
          <a:p>
            <a:pPr algn="ctr"/>
            <a:endParaRPr lang="en-US" sz="3300" dirty="0"/>
          </a:p>
          <a:p>
            <a:pPr algn="ctr"/>
            <a:r>
              <a:rPr lang="en-US" sz="3300" dirty="0"/>
              <a:t>As to leaving wealth at death for public uses, it may be said that this is only a means for the disposal of wealth, provided a man is content to wait until he is dead before it becomes of much good in the world…</a:t>
            </a:r>
          </a:p>
          <a:p>
            <a:pPr algn="ctr"/>
            <a:endParaRPr lang="en-US" sz="1500" dirty="0"/>
          </a:p>
        </p:txBody>
      </p:sp>
    </p:spTree>
    <p:extLst>
      <p:ext uri="{BB962C8B-B14F-4D97-AF65-F5344CB8AC3E}">
        <p14:creationId xmlns:p14="http://schemas.microsoft.com/office/powerpoint/2010/main" val="1093952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wipe(left)">
                                      <p:cBhvr>
                                        <p:cTn id="7" dur="500"/>
                                        <p:tgtEl>
                                          <p:spTgt spid="7">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A106FB-555A-9C2D-1FBF-3C09BC84AC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52F920-6755-D84B-5FA9-FFB2379E04B1}"/>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2AB13559-A15C-DC02-72DC-407D09E54298}"/>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Give now, not later!</a:t>
            </a:r>
          </a:p>
          <a:p>
            <a:pPr marL="514350" lvl="1" indent="0">
              <a:spcBef>
                <a:spcPts val="0"/>
              </a:spcBef>
              <a:buClrTx/>
              <a:buSzPct val="100000"/>
              <a:buFont typeface="System Font Regular"/>
              <a:buChar char="–"/>
            </a:pPr>
            <a:r>
              <a:rPr lang="en-US" sz="3000" dirty="0">
                <a:solidFill>
                  <a:prstClr val="white"/>
                </a:solidFill>
              </a:rPr>
              <a:t>There are great risks in waiting</a:t>
            </a:r>
          </a:p>
          <a:p>
            <a:pPr marL="514350" lvl="1" indent="0">
              <a:spcBef>
                <a:spcPts val="0"/>
              </a:spcBef>
              <a:buClrTx/>
              <a:buSzPct val="100000"/>
              <a:buFont typeface="System Font Regular"/>
              <a:buChar char="–"/>
            </a:pPr>
            <a:r>
              <a:rPr lang="en-US" sz="3000" dirty="0">
                <a:solidFill>
                  <a:prstClr val="white"/>
                </a:solidFill>
              </a:rPr>
              <a:t>What about inheritances?</a:t>
            </a:r>
          </a:p>
          <a:p>
            <a:pPr marL="914400" lvl="2" indent="0">
              <a:spcBef>
                <a:spcPts val="0"/>
              </a:spcBef>
              <a:buClrTx/>
              <a:buSzPct val="100000"/>
              <a:buFont typeface="System Font Regular"/>
              <a:buChar char="–"/>
            </a:pPr>
            <a:r>
              <a:rPr lang="en-US" sz="2800" dirty="0">
                <a:solidFill>
                  <a:prstClr val="white"/>
                </a:solidFill>
              </a:rPr>
              <a:t>Ask God now to prepare you to wisely handle such a stewardship of his money</a:t>
            </a:r>
          </a:p>
          <a:p>
            <a:pPr marL="914400" lvl="2" indent="0">
              <a:spcBef>
                <a:spcPts val="0"/>
              </a:spcBef>
              <a:buClrTx/>
              <a:buSzPct val="100000"/>
              <a:buNone/>
            </a:pPr>
            <a:endParaRPr lang="en-US" sz="2800" dirty="0">
              <a:solidFill>
                <a:prstClr val="white"/>
              </a:solidFill>
            </a:endParaRPr>
          </a:p>
          <a:p>
            <a:pPr marL="914400" lvl="2" indent="0">
              <a:spcBef>
                <a:spcPts val="0"/>
              </a:spcBef>
              <a:buClrTx/>
              <a:buSzPct val="100000"/>
              <a:buFont typeface="System Font Regular"/>
              <a:buChar char="–"/>
            </a:pPr>
            <a:endParaRPr lang="en-US" sz="2800" dirty="0"/>
          </a:p>
          <a:p>
            <a:pPr marL="514350" lvl="1" indent="0">
              <a:spcBef>
                <a:spcPts val="0"/>
              </a:spcBef>
              <a:buClrTx/>
              <a:buSzPct val="100000"/>
              <a:buFont typeface="System Font Regular"/>
              <a:buChar char="–"/>
            </a:pPr>
            <a:endParaRPr lang="en-US" sz="3000" dirty="0">
              <a:solidFill>
                <a:prstClr val="white"/>
              </a:solidFill>
              <a:ea typeface="Calibri" panose="020F0502020204030204" pitchFamily="34" charset="0"/>
            </a:endParaRPr>
          </a:p>
        </p:txBody>
      </p:sp>
      <p:sp>
        <p:nvSpPr>
          <p:cNvPr id="6" name="TextBox 5">
            <a:extLst>
              <a:ext uri="{FF2B5EF4-FFF2-40B4-BE49-F238E27FC236}">
                <a16:creationId xmlns:a16="http://schemas.microsoft.com/office/drawing/2014/main" id="{D58560DB-1952-DE2F-8D67-04756E7E8AC3}"/>
              </a:ext>
            </a:extLst>
          </p:cNvPr>
          <p:cNvSpPr txBox="1"/>
          <p:nvPr/>
        </p:nvSpPr>
        <p:spPr>
          <a:xfrm>
            <a:off x="304800" y="228123"/>
            <a:ext cx="11700933" cy="6432530"/>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Andrew Carnegie</a:t>
            </a:r>
          </a:p>
          <a:p>
            <a:pPr lvl="3"/>
            <a:r>
              <a:rPr lang="en-US" sz="2000" dirty="0"/>
              <a:t>		</a:t>
            </a:r>
            <a:r>
              <a:rPr lang="en-US" sz="2000" i="1" dirty="0"/>
              <a:t>The Gospel of Wealth</a:t>
            </a:r>
            <a:endParaRPr lang="en-US" sz="2500" i="1" dirty="0"/>
          </a:p>
          <a:p>
            <a:pPr algn="ctr"/>
            <a:endParaRPr lang="en-US" sz="2500" dirty="0"/>
          </a:p>
          <a:p>
            <a:pPr algn="ctr"/>
            <a:endParaRPr lang="en-US" sz="2500" dirty="0"/>
          </a:p>
          <a:p>
            <a:pPr algn="ctr"/>
            <a:endParaRPr lang="en-US" sz="4000" dirty="0"/>
          </a:p>
          <a:p>
            <a:pPr algn="ctr"/>
            <a:endParaRPr lang="en-US" sz="2500" dirty="0"/>
          </a:p>
          <a:p>
            <a:pPr algn="ctr"/>
            <a:endParaRPr lang="en-US" sz="2500" dirty="0"/>
          </a:p>
          <a:p>
            <a:pPr algn="ctr"/>
            <a:endParaRPr lang="en-US" sz="3300" dirty="0"/>
          </a:p>
          <a:p>
            <a:pPr algn="ctr"/>
            <a:r>
              <a:rPr lang="en-US" sz="3300" dirty="0"/>
              <a:t>The cases are not few in which the real object sought by the testator is not attained, nor are they few in which his real wishes are thwarted…</a:t>
            </a:r>
          </a:p>
          <a:p>
            <a:pPr algn="ctr"/>
            <a:endParaRPr lang="en-US" sz="2500" dirty="0"/>
          </a:p>
        </p:txBody>
      </p:sp>
    </p:spTree>
    <p:extLst>
      <p:ext uri="{BB962C8B-B14F-4D97-AF65-F5344CB8AC3E}">
        <p14:creationId xmlns:p14="http://schemas.microsoft.com/office/powerpoint/2010/main" val="288430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6"/>
                                        </p:tgtEl>
                                        <p:attrNameLst>
                                          <p:attrName>ppt_w</p:attrName>
                                        </p:attrNameLst>
                                      </p:cBhvr>
                                      <p:tavLst>
                                        <p:tav tm="0">
                                          <p:val>
                                            <p:strVal val="ppt_w"/>
                                          </p:val>
                                        </p:tav>
                                        <p:tav tm="100000">
                                          <p:val>
                                            <p:fltVal val="0"/>
                                          </p:val>
                                        </p:tav>
                                      </p:tavLst>
                                    </p:anim>
                                    <p:anim calcmode="lin" valueType="num">
                                      <p:cBhvr>
                                        <p:cTn id="7" dur="500"/>
                                        <p:tgtEl>
                                          <p:spTgt spid="6"/>
                                        </p:tgtEl>
                                        <p:attrNameLst>
                                          <p:attrName>ppt_h</p:attrName>
                                        </p:attrNameLst>
                                      </p:cBhvr>
                                      <p:tavLst>
                                        <p:tav tm="0">
                                          <p:val>
                                            <p:strVal val="ppt_h"/>
                                          </p:val>
                                        </p:tav>
                                        <p:tav tm="100000">
                                          <p:val>
                                            <p:fltVal val="0"/>
                                          </p:val>
                                        </p:tav>
                                      </p:tavLst>
                                    </p:anim>
                                    <p:animEffect transition="out" filter="fade">
                                      <p:cBhvr>
                                        <p:cTn id="8" dur="500"/>
                                        <p:tgtEl>
                                          <p:spTgt spid="6"/>
                                        </p:tgtEl>
                                      </p:cBhvr>
                                    </p:animEffect>
                                    <p:set>
                                      <p:cBhvr>
                                        <p:cTn id="9"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F867C6-5FF7-F95A-77F7-52BEF15A1C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A71933-B189-CD3C-6417-F78BB4F4B396}"/>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E7403E34-5B2B-2007-4811-02B7E3B1D771}"/>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Give now, not later!</a:t>
            </a:r>
          </a:p>
          <a:p>
            <a:pPr marL="514350" lvl="1" indent="0">
              <a:spcBef>
                <a:spcPts val="0"/>
              </a:spcBef>
              <a:buClrTx/>
              <a:buSzPct val="100000"/>
              <a:buFont typeface="System Font Regular"/>
              <a:buChar char="–"/>
            </a:pPr>
            <a:r>
              <a:rPr lang="en-US" sz="3000" dirty="0">
                <a:solidFill>
                  <a:prstClr val="white"/>
                </a:solidFill>
              </a:rPr>
              <a:t>There are great risks in waiting</a:t>
            </a:r>
          </a:p>
          <a:p>
            <a:pPr marL="514350" lvl="1" indent="0">
              <a:spcBef>
                <a:spcPts val="0"/>
              </a:spcBef>
              <a:buClrTx/>
              <a:buSzPct val="100000"/>
              <a:buFont typeface="System Font Regular"/>
              <a:buChar char="–"/>
            </a:pPr>
            <a:r>
              <a:rPr lang="en-US" sz="3000" dirty="0">
                <a:solidFill>
                  <a:prstClr val="white"/>
                </a:solidFill>
              </a:rPr>
              <a:t>What about inheritances?</a:t>
            </a:r>
          </a:p>
          <a:p>
            <a:pPr marL="914400" lvl="2" indent="0">
              <a:spcBef>
                <a:spcPts val="0"/>
              </a:spcBef>
              <a:buClrTx/>
              <a:buSzPct val="100000"/>
              <a:buFont typeface="System Font Regular"/>
              <a:buChar char="–"/>
            </a:pPr>
            <a:r>
              <a:rPr lang="en-US" sz="2800" dirty="0">
                <a:solidFill>
                  <a:prstClr val="white"/>
                </a:solidFill>
              </a:rPr>
              <a:t>Ask God now to prepare you to wisely handle such a stewardship of his money</a:t>
            </a:r>
          </a:p>
          <a:p>
            <a:pPr marL="914400" lvl="2" indent="0">
              <a:spcBef>
                <a:spcPts val="0"/>
              </a:spcBef>
              <a:buClrTx/>
              <a:buSzPct val="100000"/>
              <a:buFont typeface="System Font Regular"/>
              <a:buChar char="–"/>
            </a:pPr>
            <a:r>
              <a:rPr lang="en-US" sz="2800" dirty="0">
                <a:solidFill>
                  <a:prstClr val="white"/>
                </a:solidFill>
              </a:rPr>
              <a:t>Plan wisely, but don’t miss the opportunity YOU have to give significantly! </a:t>
            </a:r>
          </a:p>
          <a:p>
            <a:pPr marL="914400" lvl="2" indent="0">
              <a:spcBef>
                <a:spcPts val="0"/>
              </a:spcBef>
              <a:buClrTx/>
              <a:buSzPct val="100000"/>
              <a:buFont typeface="System Font Regular"/>
              <a:buChar char="–"/>
            </a:pPr>
            <a:endParaRPr lang="en-US" sz="2800" dirty="0">
              <a:solidFill>
                <a:prstClr val="white"/>
              </a:solidFill>
            </a:endParaRPr>
          </a:p>
          <a:p>
            <a:pPr marL="914400" lvl="2" indent="0">
              <a:spcBef>
                <a:spcPts val="0"/>
              </a:spcBef>
              <a:buClrTx/>
              <a:buSzPct val="100000"/>
              <a:buFont typeface="System Font Regular"/>
              <a:buChar char="–"/>
            </a:pPr>
            <a:endParaRPr lang="en-US" sz="2800" dirty="0"/>
          </a:p>
          <a:p>
            <a:pPr marL="514350" lvl="1" indent="0">
              <a:spcBef>
                <a:spcPts val="0"/>
              </a:spcBef>
              <a:buClrTx/>
              <a:buSzPct val="100000"/>
              <a:buFont typeface="System Font Regular"/>
              <a:buChar char="–"/>
            </a:pPr>
            <a:endParaRPr lang="en-US" sz="3000" dirty="0">
              <a:solidFill>
                <a:prstClr val="white"/>
              </a:solidFill>
              <a:ea typeface="Calibri" panose="020F0502020204030204" pitchFamily="34" charset="0"/>
            </a:endParaRPr>
          </a:p>
        </p:txBody>
      </p:sp>
      <p:sp>
        <p:nvSpPr>
          <p:cNvPr id="3" name="TextBox 2">
            <a:extLst>
              <a:ext uri="{FF2B5EF4-FFF2-40B4-BE49-F238E27FC236}">
                <a16:creationId xmlns:a16="http://schemas.microsoft.com/office/drawing/2014/main" id="{8B633EEF-8AEE-C8AA-AF11-240E70B445C4}"/>
              </a:ext>
            </a:extLst>
          </p:cNvPr>
          <p:cNvSpPr txBox="1"/>
          <p:nvPr/>
        </p:nvSpPr>
        <p:spPr>
          <a:xfrm>
            <a:off x="273804" y="104139"/>
            <a:ext cx="11700933" cy="6586418"/>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Randy Alcorn</a:t>
            </a:r>
          </a:p>
          <a:p>
            <a:pPr lvl="3"/>
            <a:r>
              <a:rPr lang="en-US" sz="2000" dirty="0"/>
              <a:t>The Treasure Principle, pg. 72</a:t>
            </a: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r>
              <a:rPr lang="en-US" sz="3300" dirty="0"/>
              <a:t>What kind of conviction does it take to part with your money once you die? You’ll have no choice! Death isn’t your best opportunity to give; it’s the end of your opportunity to give. God rewards acts of faith done while we’re still living.</a:t>
            </a:r>
          </a:p>
        </p:txBody>
      </p:sp>
    </p:spTree>
    <p:extLst>
      <p:ext uri="{BB962C8B-B14F-4D97-AF65-F5344CB8AC3E}">
        <p14:creationId xmlns:p14="http://schemas.microsoft.com/office/powerpoint/2010/main" val="682621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Effect transition="in" filter="wipe(left)">
                                      <p:cBhvr>
                                        <p:cTn id="7" dur="500"/>
                                        <p:tgtEl>
                                          <p:spTgt spid="7">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xit" presetSubtype="32" fill="hold" grpId="1" nodeType="clickEffect">
                                  <p:stCondLst>
                                    <p:cond delay="0"/>
                                  </p:stCondLst>
                                  <p:childTnLst>
                                    <p:anim calcmode="lin" valueType="num">
                                      <p:cBhvr>
                                        <p:cTn id="18" dur="500"/>
                                        <p:tgtEl>
                                          <p:spTgt spid="3"/>
                                        </p:tgtEl>
                                        <p:attrNameLst>
                                          <p:attrName>ppt_w</p:attrName>
                                        </p:attrNameLst>
                                      </p:cBhvr>
                                      <p:tavLst>
                                        <p:tav tm="0">
                                          <p:val>
                                            <p:strVal val="ppt_w"/>
                                          </p:val>
                                        </p:tav>
                                        <p:tav tm="100000">
                                          <p:val>
                                            <p:fltVal val="0"/>
                                          </p:val>
                                        </p:tav>
                                      </p:tavLst>
                                    </p:anim>
                                    <p:anim calcmode="lin" valueType="num">
                                      <p:cBhvr>
                                        <p:cTn id="19" dur="500"/>
                                        <p:tgtEl>
                                          <p:spTgt spid="3"/>
                                        </p:tgtEl>
                                        <p:attrNameLst>
                                          <p:attrName>ppt_h</p:attrName>
                                        </p:attrNameLst>
                                      </p:cBhvr>
                                      <p:tavLst>
                                        <p:tav tm="0">
                                          <p:val>
                                            <p:strVal val="ppt_h"/>
                                          </p:val>
                                        </p:tav>
                                        <p:tav tm="100000">
                                          <p:val>
                                            <p:fltVal val="0"/>
                                          </p:val>
                                        </p:tav>
                                      </p:tavLst>
                                    </p:anim>
                                    <p:animEffect transition="out" filter="fade">
                                      <p:cBhvr>
                                        <p:cTn id="20" dur="500"/>
                                        <p:tgtEl>
                                          <p:spTgt spid="3"/>
                                        </p:tgtEl>
                                      </p:cBhvr>
                                    </p:animEffect>
                                    <p:set>
                                      <p:cBhvr>
                                        <p:cTn id="21"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EBFC23-C796-7309-4D29-1A9038EBFA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C59560-1586-9038-F789-43F1D1FE7F70}"/>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F002BD15-0F6C-A61D-5D44-39FC06966E1C}"/>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If we’re investing wisely, our anticipation for heaven should be growing.</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We all have accounts in heaven we can be depositing into</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We can’t build up treasure in both places!</a:t>
            </a:r>
          </a:p>
        </p:txBody>
      </p:sp>
    </p:spTree>
    <p:extLst>
      <p:ext uri="{BB962C8B-B14F-4D97-AF65-F5344CB8AC3E}">
        <p14:creationId xmlns:p14="http://schemas.microsoft.com/office/powerpoint/2010/main" val="499041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EBFC23-C796-7309-4D29-1A9038EBFA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C59560-1586-9038-F789-43F1D1FE7F70}"/>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F002BD15-0F6C-A61D-5D44-39FC06966E1C}"/>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If we’re investing wisely, our anticipation for heaven should be growing.</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We all have accounts in heaven we can be depositing into</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We can’t build up treasure in both places!</a:t>
            </a:r>
          </a:p>
        </p:txBody>
      </p:sp>
      <p:sp>
        <p:nvSpPr>
          <p:cNvPr id="4" name="TextBox 3">
            <a:extLst>
              <a:ext uri="{FF2B5EF4-FFF2-40B4-BE49-F238E27FC236}">
                <a16:creationId xmlns:a16="http://schemas.microsoft.com/office/drawing/2014/main" id="{BE536933-8E8A-EEDC-5013-56674CEDE2F9}"/>
              </a:ext>
            </a:extLst>
          </p:cNvPr>
          <p:cNvSpPr txBox="1"/>
          <p:nvPr/>
        </p:nvSpPr>
        <p:spPr>
          <a:xfrm rot="10800000" flipV="1">
            <a:off x="2148324" y="4572365"/>
            <a:ext cx="7662225" cy="1708160"/>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500" dirty="0"/>
              <a:t>(Phil. 4:17) Not that I desire your gifts; what I desire is that </a:t>
            </a:r>
            <a:r>
              <a:rPr lang="en-US" sz="3500" b="1" i="1" dirty="0"/>
              <a:t>more be credited to your account</a:t>
            </a:r>
            <a:r>
              <a:rPr lang="en-US" sz="3500" dirty="0"/>
              <a:t>.</a:t>
            </a:r>
          </a:p>
        </p:txBody>
      </p:sp>
      <p:sp>
        <p:nvSpPr>
          <p:cNvPr id="6" name="TextBox 5">
            <a:extLst>
              <a:ext uri="{FF2B5EF4-FFF2-40B4-BE49-F238E27FC236}">
                <a16:creationId xmlns:a16="http://schemas.microsoft.com/office/drawing/2014/main" id="{DDA78C09-3531-0AEE-774F-8503808DFB8B}"/>
              </a:ext>
            </a:extLst>
          </p:cNvPr>
          <p:cNvSpPr txBox="1"/>
          <p:nvPr/>
        </p:nvSpPr>
        <p:spPr>
          <a:xfrm rot="10800000" flipV="1">
            <a:off x="92212" y="262319"/>
            <a:ext cx="10505589" cy="3862596"/>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500" dirty="0"/>
              <a:t>(Matt. 6:19-21) “Do not store up for yourselves treasures on earth, where moths and vermin destroy, and where thieves break in and steal. </a:t>
            </a:r>
            <a:r>
              <a:rPr lang="en-US" sz="3500" baseline="30000" dirty="0"/>
              <a:t>20</a:t>
            </a:r>
            <a:r>
              <a:rPr lang="en-US" sz="3500" dirty="0"/>
              <a:t> But store up for yourselves treasures in heaven, where moths and vermin do not destroy, and where thieves do not break in and steal. </a:t>
            </a:r>
            <a:r>
              <a:rPr lang="en-US" sz="3500" baseline="30000" dirty="0"/>
              <a:t>21</a:t>
            </a:r>
            <a:r>
              <a:rPr lang="en-US" sz="3500" dirty="0"/>
              <a:t> For where your treasure is, there your heart will be also.”</a:t>
            </a:r>
          </a:p>
        </p:txBody>
      </p:sp>
    </p:spTree>
    <p:extLst>
      <p:ext uri="{BB962C8B-B14F-4D97-AF65-F5344CB8AC3E}">
        <p14:creationId xmlns:p14="http://schemas.microsoft.com/office/powerpoint/2010/main" val="3101377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xit" presetSubtype="8" fill="hold" grpId="1" nodeType="clickEffect">
                                  <p:stCondLst>
                                    <p:cond delay="0"/>
                                  </p:stCondLst>
                                  <p:childTnLst>
                                    <p:animEffect transition="out" filter="wipe(left)">
                                      <p:cBhvr>
                                        <p:cTn id="23" dur="500"/>
                                        <p:tgtEl>
                                          <p:spTgt spid="4"/>
                                        </p:tgtEl>
                                      </p:cBhvr>
                                    </p:animEffect>
                                    <p:set>
                                      <p:cBhvr>
                                        <p:cTn id="24" dur="1" fill="hold">
                                          <p:stCondLst>
                                            <p:cond delay="499"/>
                                          </p:stCondLst>
                                        </p:cTn>
                                        <p:tgtEl>
                                          <p:spTgt spid="4"/>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animEffect transition="in" filter="wipe(left)">
                                      <p:cBhvr>
                                        <p:cTn id="29" dur="500"/>
                                        <p:tgtEl>
                                          <p:spTgt spid="7">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p:cTn id="34" dur="500" fill="hold"/>
                                        <p:tgtEl>
                                          <p:spTgt spid="6"/>
                                        </p:tgtEl>
                                        <p:attrNameLst>
                                          <p:attrName>ppt_w</p:attrName>
                                        </p:attrNameLst>
                                      </p:cBhvr>
                                      <p:tavLst>
                                        <p:tav tm="0">
                                          <p:val>
                                            <p:fltVal val="0"/>
                                          </p:val>
                                        </p:tav>
                                        <p:tav tm="100000">
                                          <p:val>
                                            <p:strVal val="#ppt_w"/>
                                          </p:val>
                                        </p:tav>
                                      </p:tavLst>
                                    </p:anim>
                                    <p:anim calcmode="lin" valueType="num">
                                      <p:cBhvr>
                                        <p:cTn id="35" dur="500" fill="hold"/>
                                        <p:tgtEl>
                                          <p:spTgt spid="6"/>
                                        </p:tgtEl>
                                        <p:attrNameLst>
                                          <p:attrName>ppt_h</p:attrName>
                                        </p:attrNameLst>
                                      </p:cBhvr>
                                      <p:tavLst>
                                        <p:tav tm="0">
                                          <p:val>
                                            <p:fltVal val="0"/>
                                          </p:val>
                                        </p:tav>
                                        <p:tav tm="100000">
                                          <p:val>
                                            <p:strVal val="#ppt_h"/>
                                          </p:val>
                                        </p:tav>
                                      </p:tavLst>
                                    </p:anim>
                                    <p:animEffect transition="in" filter="fade">
                                      <p:cBhvr>
                                        <p:cTn id="36" dur="5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xit" presetSubtype="8" fill="hold" grpId="1" nodeType="clickEffect">
                                  <p:stCondLst>
                                    <p:cond delay="0"/>
                                  </p:stCondLst>
                                  <p:childTnLst>
                                    <p:animEffect transition="out" filter="wipe(left)">
                                      <p:cBhvr>
                                        <p:cTn id="40" dur="500"/>
                                        <p:tgtEl>
                                          <p:spTgt spid="6"/>
                                        </p:tgtEl>
                                      </p:cBhvr>
                                    </p:animEffect>
                                    <p:set>
                                      <p:cBhvr>
                                        <p:cTn id="41"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6" grpId="0" animBg="1"/>
      <p:bldP spid="6" grpId="1"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EBFC23-C796-7309-4D29-1A9038EBFA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C59560-1586-9038-F789-43F1D1FE7F70}"/>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F002BD15-0F6C-A61D-5D44-39FC06966E1C}"/>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If we’re investing wisely, our anticipation for heaven should be growing.</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We all have accounts in heaven we can be depositing into</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We can’t build up treasure in both places!</a:t>
            </a:r>
          </a:p>
        </p:txBody>
      </p:sp>
      <p:sp>
        <p:nvSpPr>
          <p:cNvPr id="4" name="TextBox 3">
            <a:extLst>
              <a:ext uri="{FF2B5EF4-FFF2-40B4-BE49-F238E27FC236}">
                <a16:creationId xmlns:a16="http://schemas.microsoft.com/office/drawing/2014/main" id="{BE536933-8E8A-EEDC-5013-56674CEDE2F9}"/>
              </a:ext>
            </a:extLst>
          </p:cNvPr>
          <p:cNvSpPr txBox="1"/>
          <p:nvPr/>
        </p:nvSpPr>
        <p:spPr>
          <a:xfrm rot="10800000" flipV="1">
            <a:off x="3081975" y="3553347"/>
            <a:ext cx="7662225" cy="1708160"/>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500" dirty="0"/>
              <a:t>(Phil. 4:17) Not that I desire your gifts; what I desire is that </a:t>
            </a:r>
            <a:r>
              <a:rPr lang="en-US" sz="3500" b="1" i="1" dirty="0"/>
              <a:t>more be credited to your account</a:t>
            </a:r>
            <a:r>
              <a:rPr lang="en-US" sz="3500" dirty="0"/>
              <a:t>.</a:t>
            </a:r>
          </a:p>
        </p:txBody>
      </p:sp>
      <p:sp>
        <p:nvSpPr>
          <p:cNvPr id="6" name="TextBox 5">
            <a:extLst>
              <a:ext uri="{FF2B5EF4-FFF2-40B4-BE49-F238E27FC236}">
                <a16:creationId xmlns:a16="http://schemas.microsoft.com/office/drawing/2014/main" id="{DDA78C09-3531-0AEE-774F-8503808DFB8B}"/>
              </a:ext>
            </a:extLst>
          </p:cNvPr>
          <p:cNvSpPr txBox="1"/>
          <p:nvPr/>
        </p:nvSpPr>
        <p:spPr>
          <a:xfrm rot="10800000" flipV="1">
            <a:off x="677334" y="2795115"/>
            <a:ext cx="10505589" cy="3862596"/>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500" dirty="0"/>
              <a:t>(Matt. 6:19-21) “Do not store up for yourselves treasures on earth, where moths and vermin destroy, and where thieves break in and steal. </a:t>
            </a:r>
            <a:r>
              <a:rPr lang="en-US" sz="3500" baseline="30000" dirty="0"/>
              <a:t>20</a:t>
            </a:r>
            <a:r>
              <a:rPr lang="en-US" sz="3500" dirty="0"/>
              <a:t> But store up for yourselves treasures in heaven, where moths and vermin do not destroy, and where thieves do not break in and steal. </a:t>
            </a:r>
            <a:r>
              <a:rPr lang="en-US" sz="3500" baseline="30000" dirty="0"/>
              <a:t>21</a:t>
            </a:r>
            <a:r>
              <a:rPr lang="en-US" sz="3500" dirty="0"/>
              <a:t> For where your treasure is, there your heart will be also.”</a:t>
            </a:r>
          </a:p>
        </p:txBody>
      </p:sp>
      <p:sp>
        <p:nvSpPr>
          <p:cNvPr id="8" name="TextBox 7">
            <a:extLst>
              <a:ext uri="{FF2B5EF4-FFF2-40B4-BE49-F238E27FC236}">
                <a16:creationId xmlns:a16="http://schemas.microsoft.com/office/drawing/2014/main" id="{325D8BD6-C001-46F7-CEB0-4E89461F01BF}"/>
              </a:ext>
            </a:extLst>
          </p:cNvPr>
          <p:cNvSpPr txBox="1"/>
          <p:nvPr/>
        </p:nvSpPr>
        <p:spPr>
          <a:xfrm>
            <a:off x="245533" y="271348"/>
            <a:ext cx="11700933" cy="6386364"/>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   John Lennox</a:t>
            </a:r>
          </a:p>
          <a:p>
            <a:pPr lvl="3"/>
            <a:r>
              <a:rPr lang="en-US" sz="2000" i="1" dirty="0"/>
              <a:t>   A Good Return: Biblical Principles </a:t>
            </a:r>
          </a:p>
          <a:p>
            <a:pPr lvl="3"/>
            <a:r>
              <a:rPr lang="en-US" sz="2000" i="1" dirty="0"/>
              <a:t>for Work, Wealth, and Wisdom</a:t>
            </a:r>
            <a:r>
              <a:rPr lang="en-US" sz="2000" dirty="0"/>
              <a:t>, pg. 72</a:t>
            </a: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r>
              <a:rPr lang="en-US" sz="3300" dirty="0"/>
              <a:t>You can either have treasure in heaven or treasure on earth, but you can’t have both!...That is the difficulty with those who are, in any way, rich…</a:t>
            </a:r>
          </a:p>
        </p:txBody>
      </p:sp>
    </p:spTree>
    <p:extLst>
      <p:ext uri="{BB962C8B-B14F-4D97-AF65-F5344CB8AC3E}">
        <p14:creationId xmlns:p14="http://schemas.microsoft.com/office/powerpoint/2010/main" val="2444229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xit" presetSubtype="8" fill="hold" grpId="1" nodeType="clickEffect">
                                  <p:stCondLst>
                                    <p:cond delay="0"/>
                                  </p:stCondLst>
                                  <p:childTnLst>
                                    <p:animEffect transition="out" filter="wipe(left)">
                                      <p:cBhvr>
                                        <p:cTn id="23" dur="500"/>
                                        <p:tgtEl>
                                          <p:spTgt spid="4"/>
                                        </p:tgtEl>
                                      </p:cBhvr>
                                    </p:animEffect>
                                    <p:set>
                                      <p:cBhvr>
                                        <p:cTn id="24" dur="1" fill="hold">
                                          <p:stCondLst>
                                            <p:cond delay="499"/>
                                          </p:stCondLst>
                                        </p:cTn>
                                        <p:tgtEl>
                                          <p:spTgt spid="4"/>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animEffect transition="in" filter="wipe(left)">
                                      <p:cBhvr>
                                        <p:cTn id="29" dur="500"/>
                                        <p:tgtEl>
                                          <p:spTgt spid="7">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p:cTn id="34" dur="500" fill="hold"/>
                                        <p:tgtEl>
                                          <p:spTgt spid="6"/>
                                        </p:tgtEl>
                                        <p:attrNameLst>
                                          <p:attrName>ppt_w</p:attrName>
                                        </p:attrNameLst>
                                      </p:cBhvr>
                                      <p:tavLst>
                                        <p:tav tm="0">
                                          <p:val>
                                            <p:fltVal val="0"/>
                                          </p:val>
                                        </p:tav>
                                        <p:tav tm="100000">
                                          <p:val>
                                            <p:strVal val="#ppt_w"/>
                                          </p:val>
                                        </p:tav>
                                      </p:tavLst>
                                    </p:anim>
                                    <p:anim calcmode="lin" valueType="num">
                                      <p:cBhvr>
                                        <p:cTn id="35" dur="500" fill="hold"/>
                                        <p:tgtEl>
                                          <p:spTgt spid="6"/>
                                        </p:tgtEl>
                                        <p:attrNameLst>
                                          <p:attrName>ppt_h</p:attrName>
                                        </p:attrNameLst>
                                      </p:cBhvr>
                                      <p:tavLst>
                                        <p:tav tm="0">
                                          <p:val>
                                            <p:fltVal val="0"/>
                                          </p:val>
                                        </p:tav>
                                        <p:tav tm="100000">
                                          <p:val>
                                            <p:strVal val="#ppt_h"/>
                                          </p:val>
                                        </p:tav>
                                      </p:tavLst>
                                    </p:anim>
                                    <p:animEffect transition="in" filter="fade">
                                      <p:cBhvr>
                                        <p:cTn id="36" dur="5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xit" presetSubtype="8" fill="hold" grpId="1" nodeType="clickEffect">
                                  <p:stCondLst>
                                    <p:cond delay="0"/>
                                  </p:stCondLst>
                                  <p:childTnLst>
                                    <p:animEffect transition="out" filter="wipe(left)">
                                      <p:cBhvr>
                                        <p:cTn id="40" dur="500"/>
                                        <p:tgtEl>
                                          <p:spTgt spid="6"/>
                                        </p:tgtEl>
                                      </p:cBhvr>
                                    </p:animEffect>
                                    <p:set>
                                      <p:cBhvr>
                                        <p:cTn id="41" dur="1" fill="hold">
                                          <p:stCondLst>
                                            <p:cond delay="499"/>
                                          </p:stCondLst>
                                        </p:cTn>
                                        <p:tgtEl>
                                          <p:spTgt spid="6"/>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 calcmode="lin" valueType="num">
                                      <p:cBhvr>
                                        <p:cTn id="46" dur="500" fill="hold"/>
                                        <p:tgtEl>
                                          <p:spTgt spid="8"/>
                                        </p:tgtEl>
                                        <p:attrNameLst>
                                          <p:attrName>ppt_w</p:attrName>
                                        </p:attrNameLst>
                                      </p:cBhvr>
                                      <p:tavLst>
                                        <p:tav tm="0">
                                          <p:val>
                                            <p:fltVal val="0"/>
                                          </p:val>
                                        </p:tav>
                                        <p:tav tm="100000">
                                          <p:val>
                                            <p:strVal val="#ppt_w"/>
                                          </p:val>
                                        </p:tav>
                                      </p:tavLst>
                                    </p:anim>
                                    <p:anim calcmode="lin" valueType="num">
                                      <p:cBhvr>
                                        <p:cTn id="47" dur="500" fill="hold"/>
                                        <p:tgtEl>
                                          <p:spTgt spid="8"/>
                                        </p:tgtEl>
                                        <p:attrNameLst>
                                          <p:attrName>ppt_h</p:attrName>
                                        </p:attrNameLst>
                                      </p:cBhvr>
                                      <p:tavLst>
                                        <p:tav tm="0">
                                          <p:val>
                                            <p:fltVal val="0"/>
                                          </p:val>
                                        </p:tav>
                                        <p:tav tm="100000">
                                          <p:val>
                                            <p:strVal val="#ppt_h"/>
                                          </p:val>
                                        </p:tav>
                                      </p:tavLst>
                                    </p:anim>
                                    <p:animEffect transition="in" filter="fade">
                                      <p:cBhvr>
                                        <p:cTn id="4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6" grpId="0" animBg="1"/>
      <p:bldP spid="6" grpId="1" animBg="1"/>
      <p:bldP spid="8"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624656-688D-1E4D-6A04-8AF0A7BBEB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BCEAD8-0542-A657-C3E1-979A820508A9}"/>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7EFE70C0-6797-86AB-1E69-DB1A33C752C1}"/>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If we’re investing wisely, our anticipation for heaven should be growing.</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We all have accounts in heaven we can be depositing into</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We can’t build up treasure in both places!</a:t>
            </a:r>
          </a:p>
        </p:txBody>
      </p:sp>
      <p:sp>
        <p:nvSpPr>
          <p:cNvPr id="4" name="TextBox 3">
            <a:extLst>
              <a:ext uri="{FF2B5EF4-FFF2-40B4-BE49-F238E27FC236}">
                <a16:creationId xmlns:a16="http://schemas.microsoft.com/office/drawing/2014/main" id="{05D8A0EA-9F2D-EE03-C580-4F780F7304A9}"/>
              </a:ext>
            </a:extLst>
          </p:cNvPr>
          <p:cNvSpPr txBox="1"/>
          <p:nvPr/>
        </p:nvSpPr>
        <p:spPr>
          <a:xfrm rot="10800000" flipV="1">
            <a:off x="3081975" y="3553347"/>
            <a:ext cx="7662225" cy="1708160"/>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500" dirty="0"/>
              <a:t>(Phil. 4:17) Not that I desire your gifts; what I desire is that </a:t>
            </a:r>
            <a:r>
              <a:rPr lang="en-US" sz="3500" b="1" i="1" dirty="0"/>
              <a:t>more be credited to your account</a:t>
            </a:r>
            <a:r>
              <a:rPr lang="en-US" sz="3500" dirty="0"/>
              <a:t>.</a:t>
            </a:r>
          </a:p>
        </p:txBody>
      </p:sp>
      <p:sp>
        <p:nvSpPr>
          <p:cNvPr id="6" name="TextBox 5">
            <a:extLst>
              <a:ext uri="{FF2B5EF4-FFF2-40B4-BE49-F238E27FC236}">
                <a16:creationId xmlns:a16="http://schemas.microsoft.com/office/drawing/2014/main" id="{F9F48BE1-6D71-CD28-C5CF-5D568EBF263C}"/>
              </a:ext>
            </a:extLst>
          </p:cNvPr>
          <p:cNvSpPr txBox="1"/>
          <p:nvPr/>
        </p:nvSpPr>
        <p:spPr>
          <a:xfrm rot="10800000" flipV="1">
            <a:off x="677334" y="2795115"/>
            <a:ext cx="10505589" cy="3862596"/>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500" dirty="0"/>
              <a:t>(Matt. 6:19-21) “Do not store up for yourselves treasures on earth, where moths and vermin destroy, and where thieves break in and steal. </a:t>
            </a:r>
            <a:r>
              <a:rPr lang="en-US" sz="3500" baseline="30000" dirty="0"/>
              <a:t>20</a:t>
            </a:r>
            <a:r>
              <a:rPr lang="en-US" sz="3500" dirty="0"/>
              <a:t> But store up for yourselves treasures in heaven, where moths and vermin do not destroy, and where thieves do not break in and steal. </a:t>
            </a:r>
            <a:r>
              <a:rPr lang="en-US" sz="3500" baseline="30000" dirty="0"/>
              <a:t>21</a:t>
            </a:r>
            <a:r>
              <a:rPr lang="en-US" sz="3500" dirty="0"/>
              <a:t> For where your treasure is, there your heart will be also.”</a:t>
            </a:r>
          </a:p>
        </p:txBody>
      </p:sp>
      <p:sp>
        <p:nvSpPr>
          <p:cNvPr id="8" name="TextBox 7">
            <a:extLst>
              <a:ext uri="{FF2B5EF4-FFF2-40B4-BE49-F238E27FC236}">
                <a16:creationId xmlns:a16="http://schemas.microsoft.com/office/drawing/2014/main" id="{915026D4-307F-C1BE-CFA1-F91D843F947F}"/>
              </a:ext>
            </a:extLst>
          </p:cNvPr>
          <p:cNvSpPr txBox="1"/>
          <p:nvPr/>
        </p:nvSpPr>
        <p:spPr>
          <a:xfrm>
            <a:off x="273804" y="104139"/>
            <a:ext cx="11700933" cy="6386364"/>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   John Lennox</a:t>
            </a:r>
          </a:p>
          <a:p>
            <a:pPr lvl="3"/>
            <a:r>
              <a:rPr lang="en-US" sz="2000" i="1" dirty="0"/>
              <a:t>   A Good Return: Biblical Principles </a:t>
            </a:r>
          </a:p>
          <a:p>
            <a:pPr lvl="3"/>
            <a:r>
              <a:rPr lang="en-US" sz="2000" i="1" dirty="0"/>
              <a:t>for Work, Wealth, and Wisdom</a:t>
            </a:r>
            <a:r>
              <a:rPr lang="en-US" sz="2000" dirty="0"/>
              <a:t>, pg. 72</a:t>
            </a: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r>
              <a:rPr lang="en-US" sz="3300" dirty="0"/>
              <a:t>their present possessions make the kingdom of God appear very much less than the one supremely valuable thing.</a:t>
            </a:r>
          </a:p>
          <a:p>
            <a:pPr algn="ctr"/>
            <a:r>
              <a:rPr lang="en-US" sz="3300" dirty="0"/>
              <a:t> </a:t>
            </a:r>
          </a:p>
        </p:txBody>
      </p:sp>
    </p:spTree>
    <p:extLst>
      <p:ext uri="{BB962C8B-B14F-4D97-AF65-F5344CB8AC3E}">
        <p14:creationId xmlns:p14="http://schemas.microsoft.com/office/powerpoint/2010/main" val="91141237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EA993D-8100-32F7-FFAE-96AF8BBF51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E1B511-A691-B7D9-241D-1FF7436FF5EF}"/>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D6D8998A-0243-884B-5962-D9DA5E190AD6}"/>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If we’re investing wisely, our anticipation for heaven should be growing.</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We all have accounts in heaven we can be depositing into</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We can’t build up treasure in both places!</a:t>
            </a:r>
          </a:p>
        </p:txBody>
      </p:sp>
      <p:sp>
        <p:nvSpPr>
          <p:cNvPr id="3" name="TextBox 2">
            <a:extLst>
              <a:ext uri="{FF2B5EF4-FFF2-40B4-BE49-F238E27FC236}">
                <a16:creationId xmlns:a16="http://schemas.microsoft.com/office/drawing/2014/main" id="{9A8BF0BF-9969-E0BC-3691-AF0770819E94}"/>
              </a:ext>
            </a:extLst>
          </p:cNvPr>
          <p:cNvSpPr txBox="1"/>
          <p:nvPr/>
        </p:nvSpPr>
        <p:spPr>
          <a:xfrm>
            <a:off x="273804" y="104139"/>
            <a:ext cx="11700933" cy="6509474"/>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   John Lennox</a:t>
            </a:r>
          </a:p>
          <a:p>
            <a:pPr lvl="3"/>
            <a:r>
              <a:rPr lang="en-US" sz="2000" i="1" dirty="0"/>
              <a:t>   A Good Return: Biblical Principles </a:t>
            </a:r>
          </a:p>
          <a:p>
            <a:pPr lvl="3"/>
            <a:r>
              <a:rPr lang="en-US" sz="2000" i="1" dirty="0"/>
              <a:t>for Work, Wealth, and Wisdom</a:t>
            </a:r>
            <a:r>
              <a:rPr lang="en-US" sz="2000" dirty="0"/>
              <a:t>, pg. 72</a:t>
            </a: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r>
              <a:rPr lang="en-US" sz="3300" dirty="0"/>
              <a:t>It becomes at best a thing which they would gladly have in addition to their riches, if they could conveniently do so, but not something to be chosen if need be, to the exclusion of all else.</a:t>
            </a:r>
          </a:p>
        </p:txBody>
      </p:sp>
    </p:spTree>
    <p:extLst>
      <p:ext uri="{BB962C8B-B14F-4D97-AF65-F5344CB8AC3E}">
        <p14:creationId xmlns:p14="http://schemas.microsoft.com/office/powerpoint/2010/main" val="3326167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3"/>
                                        </p:tgtEl>
                                        <p:attrNameLst>
                                          <p:attrName>ppt_w</p:attrName>
                                        </p:attrNameLst>
                                      </p:cBhvr>
                                      <p:tavLst>
                                        <p:tav tm="0">
                                          <p:val>
                                            <p:strVal val="ppt_w"/>
                                          </p:val>
                                        </p:tav>
                                        <p:tav tm="100000">
                                          <p:val>
                                            <p:fltVal val="0"/>
                                          </p:val>
                                        </p:tav>
                                      </p:tavLst>
                                    </p:anim>
                                    <p:anim calcmode="lin" valueType="num">
                                      <p:cBhvr>
                                        <p:cTn id="7" dur="500"/>
                                        <p:tgtEl>
                                          <p:spTgt spid="3"/>
                                        </p:tgtEl>
                                        <p:attrNameLst>
                                          <p:attrName>ppt_h</p:attrName>
                                        </p:attrNameLst>
                                      </p:cBhvr>
                                      <p:tavLst>
                                        <p:tav tm="0">
                                          <p:val>
                                            <p:strVal val="ppt_h"/>
                                          </p:val>
                                        </p:tav>
                                        <p:tav tm="100000">
                                          <p:val>
                                            <p:fltVal val="0"/>
                                          </p:val>
                                        </p:tav>
                                      </p:tavLst>
                                    </p:anim>
                                    <p:animEffect transition="out" filter="fade">
                                      <p:cBhvr>
                                        <p:cTn id="8" dur="500"/>
                                        <p:tgtEl>
                                          <p:spTgt spid="3"/>
                                        </p:tgtEl>
                                      </p:cBhvr>
                                    </p:animEffect>
                                    <p:set>
                                      <p:cBhvr>
                                        <p:cTn id="9"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635BC8-823E-3BA0-3E4B-447FCFC924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B3C42D-B220-0FBE-D08C-E07CD1F2EED2}"/>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8002B06E-1F77-CDD4-F074-F498DC23533C}"/>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If we’re investing wisely, our anticipation for heaven should be growing.</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We all have accounts in heaven we can be depositing into</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We can’t build up treasure in both places!</a:t>
            </a:r>
          </a:p>
          <a:p>
            <a:pPr marL="514350" lvl="1" indent="0">
              <a:spcBef>
                <a:spcPts val="0"/>
              </a:spcBef>
              <a:buClrTx/>
              <a:buSzPct val="100000"/>
              <a:buFont typeface="System Font Regular"/>
              <a:buChar char="–"/>
            </a:pPr>
            <a:r>
              <a:rPr lang="en-US" sz="3000" dirty="0">
                <a:solidFill>
                  <a:prstClr val="white"/>
                </a:solidFill>
                <a:ea typeface="Calibri" panose="020F0502020204030204" pitchFamily="34" charset="0"/>
              </a:rPr>
              <a:t>The more we give away, the more we build up treasure and anticipate going there to get it! (“take hold of”)</a:t>
            </a:r>
          </a:p>
        </p:txBody>
      </p:sp>
    </p:spTree>
    <p:extLst>
      <p:ext uri="{BB962C8B-B14F-4D97-AF65-F5344CB8AC3E}">
        <p14:creationId xmlns:p14="http://schemas.microsoft.com/office/powerpoint/2010/main" val="2067055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wipe(left)">
                                      <p:cBhvr>
                                        <p:cTn id="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49857-633D-48D4-7FBB-576A11811C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293BC0-330F-DB49-19ED-8624B571DDC1}"/>
              </a:ext>
            </a:extLst>
          </p:cNvPr>
          <p:cNvSpPr>
            <a:spLocks noGrp="1"/>
          </p:cNvSpPr>
          <p:nvPr>
            <p:ph type="title"/>
          </p:nvPr>
        </p:nvSpPr>
        <p:spPr>
          <a:xfrm>
            <a:off x="677334" y="609600"/>
            <a:ext cx="10066866" cy="959708"/>
          </a:xfrm>
        </p:spPr>
        <p:txBody>
          <a:bodyPr>
            <a:normAutofit/>
          </a:bodyPr>
          <a:lstStyle/>
          <a:p>
            <a:r>
              <a:rPr lang="en-US" sz="4500" dirty="0">
                <a:solidFill>
                  <a:schemeClr val="tx1"/>
                </a:solidFill>
              </a:rPr>
              <a:t>The Opportunity and Duty of Money</a:t>
            </a:r>
          </a:p>
        </p:txBody>
      </p:sp>
      <p:sp>
        <p:nvSpPr>
          <p:cNvPr id="7" name="Content Placeholder 2">
            <a:extLst>
              <a:ext uri="{FF2B5EF4-FFF2-40B4-BE49-F238E27FC236}">
                <a16:creationId xmlns:a16="http://schemas.microsoft.com/office/drawing/2014/main" id="{2342F5A5-3C9E-97B8-DA6E-522D1A4D339A}"/>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buFont typeface="Courier New" panose="02070309020205020404" pitchFamily="49" charset="0"/>
              <a:buChar char="o"/>
            </a:pPr>
            <a:r>
              <a:rPr lang="en-US" sz="3500" dirty="0"/>
              <a:t>Our giving allows us to advance the Great Commission </a:t>
            </a:r>
          </a:p>
          <a:p>
            <a:pPr marL="514350" lvl="1" indent="0">
              <a:spcBef>
                <a:spcPts val="0"/>
              </a:spcBef>
              <a:buClrTx/>
              <a:buSzPct val="100000"/>
              <a:buFont typeface="System Font Regular"/>
              <a:buChar char="–"/>
            </a:pPr>
            <a:r>
              <a:rPr lang="en-US" sz="2500" dirty="0">
                <a:solidFill>
                  <a:prstClr val="white"/>
                </a:solidFill>
                <a:ea typeface="Calibri" panose="020F0502020204030204" pitchFamily="34" charset="0"/>
              </a:rPr>
              <a:t>Luke 8:1-3 – itinerant ministry of Jesus and his disciples was supported by a group of women</a:t>
            </a:r>
          </a:p>
          <a:p>
            <a:pPr marL="514350" lvl="1" indent="0">
              <a:spcBef>
                <a:spcPts val="0"/>
              </a:spcBef>
              <a:buClrTx/>
              <a:buSzPct val="100000"/>
              <a:buFont typeface="System Font Regular"/>
              <a:buChar char="–"/>
            </a:pPr>
            <a:r>
              <a:rPr lang="en-US" sz="2500" dirty="0">
                <a:solidFill>
                  <a:prstClr val="white"/>
                </a:solidFill>
              </a:rPr>
              <a:t>Books of Acts – churches met in homes big enough to host a crowd</a:t>
            </a:r>
          </a:p>
          <a:p>
            <a:pPr marL="514350" lvl="1" indent="0">
              <a:spcBef>
                <a:spcPts val="0"/>
              </a:spcBef>
              <a:buClrTx/>
              <a:buSzPct val="100000"/>
              <a:buFont typeface="System Font Regular"/>
              <a:buChar char="–"/>
            </a:pPr>
            <a:r>
              <a:rPr lang="en-US" sz="2500" dirty="0">
                <a:solidFill>
                  <a:prstClr val="white"/>
                </a:solidFill>
              </a:rPr>
              <a:t>Acts 16 - Lydia used her house as a hub for Paul and his team while they were in Phillippi </a:t>
            </a:r>
          </a:p>
          <a:p>
            <a:pPr marL="514350" lvl="1" indent="0">
              <a:spcBef>
                <a:spcPts val="0"/>
              </a:spcBef>
              <a:buClrTx/>
              <a:buSzPct val="100000"/>
              <a:buFont typeface="System Font Regular"/>
              <a:buChar char="–"/>
            </a:pPr>
            <a:r>
              <a:rPr lang="en-US" sz="2500" dirty="0">
                <a:solidFill>
                  <a:prstClr val="white"/>
                </a:solidFill>
              </a:rPr>
              <a:t>Acts 18 - Priscilla and Aquila used their home to help Apollos</a:t>
            </a:r>
          </a:p>
          <a:p>
            <a:pPr marL="514350" lvl="1" indent="0">
              <a:spcBef>
                <a:spcPts val="0"/>
              </a:spcBef>
              <a:buClrTx/>
              <a:buSzPct val="100000"/>
              <a:buFont typeface="System Font Regular"/>
              <a:buChar char="–"/>
            </a:pPr>
            <a:r>
              <a:rPr lang="en-US" sz="2500" dirty="0">
                <a:solidFill>
                  <a:prstClr val="white"/>
                </a:solidFill>
              </a:rPr>
              <a:t>Humphrey Monmouth, Lady Huntingdon, John Thornton</a:t>
            </a:r>
            <a:endParaRPr lang="en-US" sz="2500" dirty="0"/>
          </a:p>
          <a:p>
            <a:pPr marL="514350" lvl="1" indent="0">
              <a:spcBef>
                <a:spcPts val="0"/>
              </a:spcBef>
              <a:buClrTx/>
              <a:buSzPct val="100000"/>
              <a:buFont typeface="System Font Regular"/>
              <a:buChar char="–"/>
            </a:pPr>
            <a:endParaRPr lang="en-US" sz="3000" dirty="0">
              <a:solidFill>
                <a:prstClr val="white"/>
              </a:solidFill>
              <a:ea typeface="Calibri" panose="020F0502020204030204" pitchFamily="34" charset="0"/>
            </a:endParaRPr>
          </a:p>
        </p:txBody>
      </p:sp>
    </p:spTree>
    <p:extLst>
      <p:ext uri="{BB962C8B-B14F-4D97-AF65-F5344CB8AC3E}">
        <p14:creationId xmlns:p14="http://schemas.microsoft.com/office/powerpoint/2010/main" val="774137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left)">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wipe(left)">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55699C-206E-F3C9-B0B8-A2E6F1C74A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A34497-4404-8D78-558F-43002A90EB2E}"/>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1 Timothy 6</a:t>
            </a:r>
          </a:p>
        </p:txBody>
      </p:sp>
      <p:sp>
        <p:nvSpPr>
          <p:cNvPr id="7" name="Content Placeholder 2">
            <a:extLst>
              <a:ext uri="{FF2B5EF4-FFF2-40B4-BE49-F238E27FC236}">
                <a16:creationId xmlns:a16="http://schemas.microsoft.com/office/drawing/2014/main" id="{1AC3C8C8-FAAA-7C67-F369-BAB6AB3FDD39}"/>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6</a:t>
            </a:r>
            <a:r>
              <a:rPr lang="en-US" sz="3000" b="1" dirty="0">
                <a:solidFill>
                  <a:schemeClr val="accent5">
                    <a:lumMod val="75000"/>
                  </a:schemeClr>
                </a:solidFill>
              </a:rPr>
              <a:t> </a:t>
            </a:r>
            <a:r>
              <a:rPr lang="en-US" sz="3000" dirty="0">
                <a:solidFill>
                  <a:schemeClr val="accent5">
                    <a:lumMod val="75000"/>
                  </a:schemeClr>
                </a:solidFill>
              </a:rPr>
              <a:t>But godliness with </a:t>
            </a:r>
            <a:r>
              <a:rPr lang="en-US" sz="3000" dirty="0">
                <a:solidFill>
                  <a:schemeClr val="tx1"/>
                </a:solidFill>
              </a:rPr>
              <a:t>contentment</a:t>
            </a:r>
            <a:r>
              <a:rPr lang="en-US" sz="3000" dirty="0">
                <a:solidFill>
                  <a:schemeClr val="accent5">
                    <a:lumMod val="75000"/>
                  </a:schemeClr>
                </a:solidFill>
              </a:rPr>
              <a:t> is great gain. </a:t>
            </a:r>
            <a:r>
              <a:rPr lang="en-US" sz="3000" baseline="30000" dirty="0">
                <a:solidFill>
                  <a:schemeClr val="accent5">
                    <a:lumMod val="75000"/>
                  </a:schemeClr>
                </a:solidFill>
              </a:rPr>
              <a:t>7</a:t>
            </a:r>
            <a:r>
              <a:rPr lang="en-US" sz="3000" dirty="0">
                <a:solidFill>
                  <a:schemeClr val="accent5">
                    <a:lumMod val="75000"/>
                  </a:schemeClr>
                </a:solidFill>
              </a:rPr>
              <a:t> For </a:t>
            </a:r>
            <a:r>
              <a:rPr lang="en-US" sz="3000" dirty="0">
                <a:solidFill>
                  <a:schemeClr val="tx1"/>
                </a:solidFill>
              </a:rPr>
              <a:t>we brought nothing into the world, and we can take nothing out of it</a:t>
            </a:r>
            <a:r>
              <a:rPr lang="en-US" sz="3000" dirty="0">
                <a:solidFill>
                  <a:schemeClr val="accent5">
                    <a:lumMod val="75000"/>
                  </a:schemeClr>
                </a:solidFill>
              </a:rPr>
              <a:t>. </a:t>
            </a:r>
            <a:r>
              <a:rPr lang="en-US" sz="3000" baseline="30000" dirty="0">
                <a:solidFill>
                  <a:schemeClr val="accent5">
                    <a:lumMod val="75000"/>
                  </a:schemeClr>
                </a:solidFill>
              </a:rPr>
              <a:t>8</a:t>
            </a:r>
            <a:r>
              <a:rPr lang="en-US" sz="3000" dirty="0">
                <a:solidFill>
                  <a:schemeClr val="accent5">
                    <a:lumMod val="75000"/>
                  </a:schemeClr>
                </a:solidFill>
              </a:rPr>
              <a:t> But </a:t>
            </a:r>
            <a:r>
              <a:rPr lang="en-US" sz="3000" dirty="0">
                <a:solidFill>
                  <a:schemeClr val="tx1"/>
                </a:solidFill>
              </a:rPr>
              <a:t>if we have food and clothing, we will be content with that.  </a:t>
            </a:r>
            <a:endParaRPr lang="en-US" sz="3000" dirty="0">
              <a:solidFill>
                <a:schemeClr val="tx1"/>
              </a:solidFill>
              <a:ea typeface="Calibri" panose="020F0502020204030204" pitchFamily="34" charset="0"/>
            </a:endParaRPr>
          </a:p>
        </p:txBody>
      </p:sp>
      <p:sp>
        <p:nvSpPr>
          <p:cNvPr id="4" name="TextBox 3">
            <a:extLst>
              <a:ext uri="{FF2B5EF4-FFF2-40B4-BE49-F238E27FC236}">
                <a16:creationId xmlns:a16="http://schemas.microsoft.com/office/drawing/2014/main" id="{5DE5C5A7-2485-DD10-2213-77AE0E94261B}"/>
              </a:ext>
            </a:extLst>
          </p:cNvPr>
          <p:cNvSpPr txBox="1"/>
          <p:nvPr/>
        </p:nvSpPr>
        <p:spPr>
          <a:xfrm>
            <a:off x="2986670" y="3199182"/>
            <a:ext cx="8382370" cy="1631216"/>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600" i="1" dirty="0" err="1"/>
              <a:t>Autarkeia</a:t>
            </a:r>
            <a:endParaRPr lang="en-US" sz="3600" i="1" dirty="0"/>
          </a:p>
          <a:p>
            <a:pPr algn="ctr"/>
            <a:r>
              <a:rPr lang="en-US" sz="3200" dirty="0"/>
              <a:t>Sufficiency independent of outward things</a:t>
            </a:r>
          </a:p>
          <a:p>
            <a:pPr algn="ctr"/>
            <a:r>
              <a:rPr lang="en-US" sz="3200" dirty="0"/>
              <a:t>Also based on abundance of spiritual riches</a:t>
            </a:r>
          </a:p>
        </p:txBody>
      </p:sp>
      <p:sp>
        <p:nvSpPr>
          <p:cNvPr id="3" name="TextBox 2">
            <a:extLst>
              <a:ext uri="{FF2B5EF4-FFF2-40B4-BE49-F238E27FC236}">
                <a16:creationId xmlns:a16="http://schemas.microsoft.com/office/drawing/2014/main" id="{C2EE82F1-AE37-BB34-8E80-9D4248424E6A}"/>
              </a:ext>
            </a:extLst>
          </p:cNvPr>
          <p:cNvSpPr txBox="1"/>
          <p:nvPr/>
        </p:nvSpPr>
        <p:spPr>
          <a:xfrm>
            <a:off x="306707" y="5261507"/>
            <a:ext cx="7145653" cy="861774"/>
          </a:xfrm>
          <a:prstGeom prst="rect">
            <a:avLst/>
          </a:prstGeom>
          <a:solidFill>
            <a:schemeClr val="accent1">
              <a:lumMod val="60000"/>
              <a:lumOff val="40000"/>
            </a:schemeClr>
          </a:solidFill>
          <a:ln w="38100">
            <a:solidFill>
              <a:schemeClr val="accent1">
                <a:lumMod val="40000"/>
                <a:lumOff val="60000"/>
              </a:schemeClr>
            </a:solidFill>
          </a:ln>
        </p:spPr>
        <p:txBody>
          <a:bodyPr wrap="square" rtlCol="0">
            <a:spAutoFit/>
          </a:bodyPr>
          <a:lstStyle/>
          <a:p>
            <a:pPr algn="ctr"/>
            <a:r>
              <a:rPr lang="en-US" sz="5000" dirty="0"/>
              <a:t>This is simple living!</a:t>
            </a:r>
          </a:p>
        </p:txBody>
      </p:sp>
    </p:spTree>
    <p:extLst>
      <p:ext uri="{BB962C8B-B14F-4D97-AF65-F5344CB8AC3E}">
        <p14:creationId xmlns:p14="http://schemas.microsoft.com/office/powerpoint/2010/main" val="3267735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80ACC2-B4E8-D62F-42EF-0B198143DE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6BD459-0953-A065-FF0B-0D389EC8B393}"/>
              </a:ext>
            </a:extLst>
          </p:cNvPr>
          <p:cNvSpPr>
            <a:spLocks noGrp="1"/>
          </p:cNvSpPr>
          <p:nvPr>
            <p:ph type="title"/>
          </p:nvPr>
        </p:nvSpPr>
        <p:spPr>
          <a:xfrm>
            <a:off x="677333" y="609600"/>
            <a:ext cx="10335223" cy="959708"/>
          </a:xfrm>
        </p:spPr>
        <p:txBody>
          <a:bodyPr>
            <a:normAutofit/>
          </a:bodyPr>
          <a:lstStyle/>
          <a:p>
            <a:r>
              <a:rPr lang="en-US" sz="4500" dirty="0">
                <a:solidFill>
                  <a:schemeClr val="tx1"/>
                </a:solidFill>
              </a:rPr>
              <a:t>A Parting Thought to Consider:</a:t>
            </a:r>
          </a:p>
        </p:txBody>
      </p:sp>
      <p:sp>
        <p:nvSpPr>
          <p:cNvPr id="7" name="Content Placeholder 2">
            <a:extLst>
              <a:ext uri="{FF2B5EF4-FFF2-40B4-BE49-F238E27FC236}">
                <a16:creationId xmlns:a16="http://schemas.microsoft.com/office/drawing/2014/main" id="{A80B131F-C5EB-CB00-A245-DA3ABF6BDA2B}"/>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endParaRPr lang="en-US" sz="3000" dirty="0">
              <a:solidFill>
                <a:schemeClr val="accent5">
                  <a:lumMod val="75000"/>
                </a:schemeClr>
              </a:solidFill>
              <a:ea typeface="Calibri" panose="020F0502020204030204" pitchFamily="34" charset="0"/>
            </a:endParaRPr>
          </a:p>
        </p:txBody>
      </p:sp>
      <p:sp>
        <p:nvSpPr>
          <p:cNvPr id="6" name="Content Placeholder 2">
            <a:extLst>
              <a:ext uri="{FF2B5EF4-FFF2-40B4-BE49-F238E27FC236}">
                <a16:creationId xmlns:a16="http://schemas.microsoft.com/office/drawing/2014/main" id="{D1DD2858-2987-136C-F725-3E5133091F7A}"/>
              </a:ext>
            </a:extLst>
          </p:cNvPr>
          <p:cNvSpPr txBox="1">
            <a:spLocks/>
          </p:cNvSpPr>
          <p:nvPr/>
        </p:nvSpPr>
        <p:spPr>
          <a:xfrm>
            <a:off x="829734" y="17488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endParaRPr lang="en-US" sz="3000" dirty="0">
              <a:solidFill>
                <a:schemeClr val="tx1"/>
              </a:solidFill>
              <a:ea typeface="Calibri" panose="020F0502020204030204" pitchFamily="34" charset="0"/>
            </a:endParaRPr>
          </a:p>
        </p:txBody>
      </p:sp>
      <p:sp>
        <p:nvSpPr>
          <p:cNvPr id="4" name="Content Placeholder 2">
            <a:extLst>
              <a:ext uri="{FF2B5EF4-FFF2-40B4-BE49-F238E27FC236}">
                <a16:creationId xmlns:a16="http://schemas.microsoft.com/office/drawing/2014/main" id="{628832D6-55B1-7BD9-8DBD-D37732EACB7A}"/>
              </a:ext>
            </a:extLst>
          </p:cNvPr>
          <p:cNvSpPr txBox="1">
            <a:spLocks/>
          </p:cNvSpPr>
          <p:nvPr/>
        </p:nvSpPr>
        <p:spPr>
          <a:xfrm>
            <a:off x="524934" y="1759053"/>
            <a:ext cx="112945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SzPct val="100000"/>
              <a:buNone/>
            </a:pPr>
            <a:r>
              <a:rPr lang="en-US" sz="3500" dirty="0">
                <a:solidFill>
                  <a:schemeClr val="tx1"/>
                </a:solidFill>
                <a:ea typeface="Calibri" panose="020F0502020204030204" pitchFamily="34" charset="0"/>
              </a:rPr>
              <a:t>(Esther 4:14) “For if you keep silent at this time, relief and deliverance will rise for the Jews from another place, but you and your father’s house will perish. </a:t>
            </a:r>
          </a:p>
          <a:p>
            <a:pPr marL="0" indent="0" algn="ctr">
              <a:buSzPct val="100000"/>
              <a:buNone/>
            </a:pPr>
            <a:r>
              <a:rPr lang="en-US" sz="5000" b="1" dirty="0">
                <a:solidFill>
                  <a:schemeClr val="tx1"/>
                </a:solidFill>
                <a:ea typeface="Calibri" panose="020F0502020204030204" pitchFamily="34" charset="0"/>
              </a:rPr>
              <a:t>And who knows whether you have not come to the kingdom for such a time as this?” </a:t>
            </a:r>
          </a:p>
        </p:txBody>
      </p:sp>
    </p:spTree>
    <p:extLst>
      <p:ext uri="{BB962C8B-B14F-4D97-AF65-F5344CB8AC3E}">
        <p14:creationId xmlns:p14="http://schemas.microsoft.com/office/powerpoint/2010/main" val="29072642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4B84F8-D988-9110-4D62-4EC8E51594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9B564F-465D-2CEC-9A93-9EDEAF83154A}"/>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1 Timothy 6</a:t>
            </a:r>
          </a:p>
        </p:txBody>
      </p:sp>
      <p:sp>
        <p:nvSpPr>
          <p:cNvPr id="7" name="Content Placeholder 2">
            <a:extLst>
              <a:ext uri="{FF2B5EF4-FFF2-40B4-BE49-F238E27FC236}">
                <a16:creationId xmlns:a16="http://schemas.microsoft.com/office/drawing/2014/main" id="{C4EA41FF-6F5F-495D-426E-092F3923859A}"/>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6</a:t>
            </a:r>
            <a:r>
              <a:rPr lang="en-US" sz="3000" b="1" dirty="0">
                <a:solidFill>
                  <a:schemeClr val="accent5">
                    <a:lumMod val="75000"/>
                  </a:schemeClr>
                </a:solidFill>
              </a:rPr>
              <a:t> </a:t>
            </a:r>
            <a:r>
              <a:rPr lang="en-US" sz="3000" dirty="0">
                <a:solidFill>
                  <a:schemeClr val="accent5">
                    <a:lumMod val="75000"/>
                  </a:schemeClr>
                </a:solidFill>
              </a:rPr>
              <a:t>But godliness with </a:t>
            </a:r>
            <a:r>
              <a:rPr lang="en-US" sz="3000" dirty="0">
                <a:solidFill>
                  <a:schemeClr val="tx1"/>
                </a:solidFill>
              </a:rPr>
              <a:t>contentment</a:t>
            </a:r>
            <a:r>
              <a:rPr lang="en-US" sz="3000" dirty="0">
                <a:solidFill>
                  <a:schemeClr val="accent5">
                    <a:lumMod val="75000"/>
                  </a:schemeClr>
                </a:solidFill>
              </a:rPr>
              <a:t> is great gain. </a:t>
            </a:r>
            <a:r>
              <a:rPr lang="en-US" sz="3000" baseline="30000" dirty="0">
                <a:solidFill>
                  <a:schemeClr val="accent5">
                    <a:lumMod val="75000"/>
                  </a:schemeClr>
                </a:solidFill>
              </a:rPr>
              <a:t>7</a:t>
            </a:r>
            <a:r>
              <a:rPr lang="en-US" sz="3000" dirty="0">
                <a:solidFill>
                  <a:schemeClr val="accent5">
                    <a:lumMod val="75000"/>
                  </a:schemeClr>
                </a:solidFill>
              </a:rPr>
              <a:t> For </a:t>
            </a:r>
            <a:r>
              <a:rPr lang="en-US" sz="3000" dirty="0">
                <a:solidFill>
                  <a:schemeClr val="tx1"/>
                </a:solidFill>
              </a:rPr>
              <a:t>we brought nothing into the world, and we can take nothing out of it</a:t>
            </a:r>
            <a:r>
              <a:rPr lang="en-US" sz="3000" dirty="0">
                <a:solidFill>
                  <a:schemeClr val="accent5">
                    <a:lumMod val="75000"/>
                  </a:schemeClr>
                </a:solidFill>
              </a:rPr>
              <a:t>. </a:t>
            </a:r>
            <a:r>
              <a:rPr lang="en-US" sz="3000" baseline="30000" dirty="0">
                <a:solidFill>
                  <a:schemeClr val="accent5">
                    <a:lumMod val="75000"/>
                  </a:schemeClr>
                </a:solidFill>
              </a:rPr>
              <a:t>8</a:t>
            </a:r>
            <a:r>
              <a:rPr lang="en-US" sz="3000" dirty="0">
                <a:solidFill>
                  <a:schemeClr val="accent5">
                    <a:lumMod val="75000"/>
                  </a:schemeClr>
                </a:solidFill>
              </a:rPr>
              <a:t> But </a:t>
            </a:r>
            <a:r>
              <a:rPr lang="en-US" sz="3000" dirty="0">
                <a:solidFill>
                  <a:schemeClr val="tx1"/>
                </a:solidFill>
              </a:rPr>
              <a:t>if we have food and clothing, we will be content with that.  </a:t>
            </a:r>
            <a:endParaRPr lang="en-US" sz="3000" dirty="0">
              <a:solidFill>
                <a:schemeClr val="tx1"/>
              </a:solidFill>
              <a:ea typeface="Calibri" panose="020F0502020204030204" pitchFamily="34" charset="0"/>
            </a:endParaRPr>
          </a:p>
        </p:txBody>
      </p:sp>
      <p:sp>
        <p:nvSpPr>
          <p:cNvPr id="6" name="TextBox 5">
            <a:extLst>
              <a:ext uri="{FF2B5EF4-FFF2-40B4-BE49-F238E27FC236}">
                <a16:creationId xmlns:a16="http://schemas.microsoft.com/office/drawing/2014/main" id="{22E47174-F5B7-DE36-40FE-01E6C9854B20}"/>
              </a:ext>
            </a:extLst>
          </p:cNvPr>
          <p:cNvSpPr txBox="1"/>
          <p:nvPr/>
        </p:nvSpPr>
        <p:spPr>
          <a:xfrm rot="10800000" flipV="1">
            <a:off x="4339303" y="299899"/>
            <a:ext cx="7541109" cy="5278368"/>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r>
              <a:rPr lang="en-US" sz="4000" b="1" dirty="0"/>
              <a:t>Contentment = Simple Living</a:t>
            </a:r>
          </a:p>
          <a:p>
            <a:pPr marL="457200" indent="-457200">
              <a:buFont typeface="Wingdings" pitchFamily="2" charset="2"/>
              <a:buChar char="ü"/>
            </a:pPr>
            <a:r>
              <a:rPr lang="en-US" sz="3300" dirty="0"/>
              <a:t>Happy with what you have and happy with what you </a:t>
            </a:r>
            <a:r>
              <a:rPr lang="en-US" sz="3300" i="1" dirty="0"/>
              <a:t>don’t</a:t>
            </a:r>
            <a:r>
              <a:rPr lang="en-US" sz="3300" dirty="0"/>
              <a:t> have </a:t>
            </a:r>
          </a:p>
          <a:p>
            <a:pPr marL="457200" indent="-457200">
              <a:buFont typeface="Wingdings" pitchFamily="2" charset="2"/>
              <a:buChar char="ü"/>
            </a:pPr>
            <a:r>
              <a:rPr lang="en-US" sz="3300" dirty="0"/>
              <a:t>A skill to be learned (Phil. 4:11-13)</a:t>
            </a:r>
          </a:p>
          <a:p>
            <a:pPr marL="457200" indent="-457200">
              <a:buFont typeface="Wingdings" pitchFamily="2" charset="2"/>
              <a:buChar char="ü"/>
            </a:pPr>
            <a:r>
              <a:rPr lang="en-US" sz="3300" dirty="0"/>
              <a:t>Accepting and being happy with a lower standard of living</a:t>
            </a:r>
          </a:p>
          <a:p>
            <a:pPr marL="457200" indent="-457200">
              <a:buFont typeface="Wingdings" pitchFamily="2" charset="2"/>
              <a:buChar char="ü"/>
            </a:pPr>
            <a:r>
              <a:rPr lang="en-US" sz="3300" dirty="0"/>
              <a:t>Career advancement and higher salaries are not the main priority</a:t>
            </a:r>
          </a:p>
          <a:p>
            <a:pPr marL="457200" indent="-457200">
              <a:buFont typeface="Wingdings" pitchFamily="2" charset="2"/>
              <a:buChar char="ü"/>
            </a:pPr>
            <a:r>
              <a:rPr lang="en-US" sz="3300" dirty="0"/>
              <a:t>Enjoying the things God has provided for our enjoyment (v. 17)</a:t>
            </a:r>
          </a:p>
        </p:txBody>
      </p:sp>
      <p:sp>
        <p:nvSpPr>
          <p:cNvPr id="8" name="TextBox 7">
            <a:extLst>
              <a:ext uri="{FF2B5EF4-FFF2-40B4-BE49-F238E27FC236}">
                <a16:creationId xmlns:a16="http://schemas.microsoft.com/office/drawing/2014/main" id="{4252F769-0A90-C9F5-307D-E059C8C60B44}"/>
              </a:ext>
            </a:extLst>
          </p:cNvPr>
          <p:cNvSpPr txBox="1"/>
          <p:nvPr/>
        </p:nvSpPr>
        <p:spPr>
          <a:xfrm>
            <a:off x="108587" y="3691621"/>
            <a:ext cx="3973557" cy="2785378"/>
          </a:xfrm>
          <a:prstGeom prst="rect">
            <a:avLst/>
          </a:prstGeom>
          <a:solidFill>
            <a:schemeClr val="accent1">
              <a:lumMod val="60000"/>
              <a:lumOff val="40000"/>
            </a:schemeClr>
          </a:solidFill>
          <a:ln w="38100">
            <a:solidFill>
              <a:schemeClr val="accent1">
                <a:lumMod val="40000"/>
                <a:lumOff val="60000"/>
              </a:schemeClr>
            </a:solidFill>
          </a:ln>
        </p:spPr>
        <p:txBody>
          <a:bodyPr wrap="square" rtlCol="0">
            <a:spAutoFit/>
          </a:bodyPr>
          <a:lstStyle/>
          <a:p>
            <a:pPr algn="ctr"/>
            <a:r>
              <a:rPr lang="en-US" sz="3500" dirty="0"/>
              <a:t>(1 Tim. 6:17) “…God, who richly provides us with everything for our enjoyment.”</a:t>
            </a:r>
          </a:p>
        </p:txBody>
      </p:sp>
    </p:spTree>
    <p:extLst>
      <p:ext uri="{BB962C8B-B14F-4D97-AF65-F5344CB8AC3E}">
        <p14:creationId xmlns:p14="http://schemas.microsoft.com/office/powerpoint/2010/main" val="379800172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16" fill="hold" nodeType="with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6">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Effect transition="in" filter="wipe(left)">
                                      <p:cBhvr>
                                        <p:cTn id="19" dur="500"/>
                                        <p:tgtEl>
                                          <p:spTgt spid="6">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6">
                                            <p:txEl>
                                              <p:pRg st="2" end="2"/>
                                            </p:txEl>
                                          </p:spTgt>
                                        </p:tgtEl>
                                        <p:attrNameLst>
                                          <p:attrName>style.visibility</p:attrName>
                                        </p:attrNameLst>
                                      </p:cBhvr>
                                      <p:to>
                                        <p:strVal val="visible"/>
                                      </p:to>
                                    </p:set>
                                    <p:animEffect transition="in" filter="wipe(left)">
                                      <p:cBhvr>
                                        <p:cTn id="24" dur="500"/>
                                        <p:tgtEl>
                                          <p:spTgt spid="6">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6">
                                            <p:txEl>
                                              <p:pRg st="3" end="3"/>
                                            </p:txEl>
                                          </p:spTgt>
                                        </p:tgtEl>
                                        <p:attrNameLst>
                                          <p:attrName>style.visibility</p:attrName>
                                        </p:attrNameLst>
                                      </p:cBhvr>
                                      <p:to>
                                        <p:strVal val="visible"/>
                                      </p:to>
                                    </p:set>
                                    <p:animEffect transition="in" filter="wipe(left)">
                                      <p:cBhvr>
                                        <p:cTn id="29" dur="500"/>
                                        <p:tgtEl>
                                          <p:spTgt spid="6">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6">
                                            <p:txEl>
                                              <p:pRg st="4" end="4"/>
                                            </p:txEl>
                                          </p:spTgt>
                                        </p:tgtEl>
                                        <p:attrNameLst>
                                          <p:attrName>style.visibility</p:attrName>
                                        </p:attrNameLst>
                                      </p:cBhvr>
                                      <p:to>
                                        <p:strVal val="visible"/>
                                      </p:to>
                                    </p:set>
                                    <p:animEffect transition="in" filter="wipe(left)">
                                      <p:cBhvr>
                                        <p:cTn id="34" dur="500"/>
                                        <p:tgtEl>
                                          <p:spTgt spid="6">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6">
                                            <p:txEl>
                                              <p:pRg st="5" end="5"/>
                                            </p:txEl>
                                          </p:spTgt>
                                        </p:tgtEl>
                                        <p:attrNameLst>
                                          <p:attrName>style.visibility</p:attrName>
                                        </p:attrNameLst>
                                      </p:cBhvr>
                                      <p:to>
                                        <p:strVal val="visible"/>
                                      </p:to>
                                    </p:set>
                                    <p:animEffect transition="in" filter="wipe(left)">
                                      <p:cBhvr>
                                        <p:cTn id="39" dur="500"/>
                                        <p:tgtEl>
                                          <p:spTgt spid="6">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ipe(left)">
                                      <p:cBhvr>
                                        <p:cTn id="44" dur="500"/>
                                        <p:tgtEl>
                                          <p:spTgt spid="8"/>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xit" presetSubtype="32" fill="hold" grpId="1" nodeType="clickEffect">
                                  <p:stCondLst>
                                    <p:cond delay="0"/>
                                  </p:stCondLst>
                                  <p:childTnLst>
                                    <p:anim calcmode="lin" valueType="num">
                                      <p:cBhvr>
                                        <p:cTn id="48" dur="500"/>
                                        <p:tgtEl>
                                          <p:spTgt spid="6">
                                            <p:txEl>
                                              <p:pRg st="0" end="0"/>
                                            </p:txEl>
                                          </p:spTgt>
                                        </p:tgtEl>
                                        <p:attrNameLst>
                                          <p:attrName>ppt_w</p:attrName>
                                        </p:attrNameLst>
                                      </p:cBhvr>
                                      <p:tavLst>
                                        <p:tav tm="0">
                                          <p:val>
                                            <p:strVal val="ppt_w"/>
                                          </p:val>
                                        </p:tav>
                                        <p:tav tm="100000">
                                          <p:val>
                                            <p:fltVal val="0"/>
                                          </p:val>
                                        </p:tav>
                                      </p:tavLst>
                                    </p:anim>
                                    <p:anim calcmode="lin" valueType="num">
                                      <p:cBhvr>
                                        <p:cTn id="49" dur="500"/>
                                        <p:tgtEl>
                                          <p:spTgt spid="6">
                                            <p:txEl>
                                              <p:pRg st="0" end="0"/>
                                            </p:txEl>
                                          </p:spTgt>
                                        </p:tgtEl>
                                        <p:attrNameLst>
                                          <p:attrName>ppt_h</p:attrName>
                                        </p:attrNameLst>
                                      </p:cBhvr>
                                      <p:tavLst>
                                        <p:tav tm="0">
                                          <p:val>
                                            <p:strVal val="ppt_h"/>
                                          </p:val>
                                        </p:tav>
                                        <p:tav tm="100000">
                                          <p:val>
                                            <p:fltVal val="0"/>
                                          </p:val>
                                        </p:tav>
                                      </p:tavLst>
                                    </p:anim>
                                    <p:animEffect transition="out" filter="fade">
                                      <p:cBhvr>
                                        <p:cTn id="50" dur="500"/>
                                        <p:tgtEl>
                                          <p:spTgt spid="6">
                                            <p:txEl>
                                              <p:pRg st="0" end="0"/>
                                            </p:txEl>
                                          </p:spTgt>
                                        </p:tgtEl>
                                      </p:cBhvr>
                                    </p:animEffect>
                                    <p:set>
                                      <p:cBhvr>
                                        <p:cTn id="51" dur="1" fill="hold">
                                          <p:stCondLst>
                                            <p:cond delay="499"/>
                                          </p:stCondLst>
                                        </p:cTn>
                                        <p:tgtEl>
                                          <p:spTgt spid="6">
                                            <p:txEl>
                                              <p:pRg st="0" end="0"/>
                                            </p:txEl>
                                          </p:spTgt>
                                        </p:tgtEl>
                                        <p:attrNameLst>
                                          <p:attrName>style.visibility</p:attrName>
                                        </p:attrNameLst>
                                      </p:cBhvr>
                                      <p:to>
                                        <p:strVal val="hidden"/>
                                      </p:to>
                                    </p:set>
                                  </p:childTnLst>
                                </p:cTn>
                              </p:par>
                              <p:par>
                                <p:cTn id="52" presetID="53" presetClass="exit" presetSubtype="32" fill="hold" grpId="1" nodeType="withEffect">
                                  <p:stCondLst>
                                    <p:cond delay="0"/>
                                  </p:stCondLst>
                                  <p:childTnLst>
                                    <p:anim calcmode="lin" valueType="num">
                                      <p:cBhvr>
                                        <p:cTn id="53" dur="500"/>
                                        <p:tgtEl>
                                          <p:spTgt spid="6">
                                            <p:txEl>
                                              <p:pRg st="1" end="1"/>
                                            </p:txEl>
                                          </p:spTgt>
                                        </p:tgtEl>
                                        <p:attrNameLst>
                                          <p:attrName>ppt_w</p:attrName>
                                        </p:attrNameLst>
                                      </p:cBhvr>
                                      <p:tavLst>
                                        <p:tav tm="0">
                                          <p:val>
                                            <p:strVal val="ppt_w"/>
                                          </p:val>
                                        </p:tav>
                                        <p:tav tm="100000">
                                          <p:val>
                                            <p:fltVal val="0"/>
                                          </p:val>
                                        </p:tav>
                                      </p:tavLst>
                                    </p:anim>
                                    <p:anim calcmode="lin" valueType="num">
                                      <p:cBhvr>
                                        <p:cTn id="54" dur="500"/>
                                        <p:tgtEl>
                                          <p:spTgt spid="6">
                                            <p:txEl>
                                              <p:pRg st="1" end="1"/>
                                            </p:txEl>
                                          </p:spTgt>
                                        </p:tgtEl>
                                        <p:attrNameLst>
                                          <p:attrName>ppt_h</p:attrName>
                                        </p:attrNameLst>
                                      </p:cBhvr>
                                      <p:tavLst>
                                        <p:tav tm="0">
                                          <p:val>
                                            <p:strVal val="ppt_h"/>
                                          </p:val>
                                        </p:tav>
                                        <p:tav tm="100000">
                                          <p:val>
                                            <p:fltVal val="0"/>
                                          </p:val>
                                        </p:tav>
                                      </p:tavLst>
                                    </p:anim>
                                    <p:animEffect transition="out" filter="fade">
                                      <p:cBhvr>
                                        <p:cTn id="55" dur="500"/>
                                        <p:tgtEl>
                                          <p:spTgt spid="6">
                                            <p:txEl>
                                              <p:pRg st="1" end="1"/>
                                            </p:txEl>
                                          </p:spTgt>
                                        </p:tgtEl>
                                      </p:cBhvr>
                                    </p:animEffect>
                                    <p:set>
                                      <p:cBhvr>
                                        <p:cTn id="56" dur="1" fill="hold">
                                          <p:stCondLst>
                                            <p:cond delay="499"/>
                                          </p:stCondLst>
                                        </p:cTn>
                                        <p:tgtEl>
                                          <p:spTgt spid="6">
                                            <p:txEl>
                                              <p:pRg st="1" end="1"/>
                                            </p:txEl>
                                          </p:spTgt>
                                        </p:tgtEl>
                                        <p:attrNameLst>
                                          <p:attrName>style.visibility</p:attrName>
                                        </p:attrNameLst>
                                      </p:cBhvr>
                                      <p:to>
                                        <p:strVal val="hidden"/>
                                      </p:to>
                                    </p:set>
                                  </p:childTnLst>
                                </p:cTn>
                              </p:par>
                              <p:par>
                                <p:cTn id="57" presetID="53" presetClass="exit" presetSubtype="32" fill="hold" grpId="1" nodeType="withEffect">
                                  <p:stCondLst>
                                    <p:cond delay="0"/>
                                  </p:stCondLst>
                                  <p:childTnLst>
                                    <p:anim calcmode="lin" valueType="num">
                                      <p:cBhvr>
                                        <p:cTn id="58" dur="500"/>
                                        <p:tgtEl>
                                          <p:spTgt spid="6">
                                            <p:txEl>
                                              <p:pRg st="2" end="2"/>
                                            </p:txEl>
                                          </p:spTgt>
                                        </p:tgtEl>
                                        <p:attrNameLst>
                                          <p:attrName>ppt_w</p:attrName>
                                        </p:attrNameLst>
                                      </p:cBhvr>
                                      <p:tavLst>
                                        <p:tav tm="0">
                                          <p:val>
                                            <p:strVal val="ppt_w"/>
                                          </p:val>
                                        </p:tav>
                                        <p:tav tm="100000">
                                          <p:val>
                                            <p:fltVal val="0"/>
                                          </p:val>
                                        </p:tav>
                                      </p:tavLst>
                                    </p:anim>
                                    <p:anim calcmode="lin" valueType="num">
                                      <p:cBhvr>
                                        <p:cTn id="59" dur="500"/>
                                        <p:tgtEl>
                                          <p:spTgt spid="6">
                                            <p:txEl>
                                              <p:pRg st="2" end="2"/>
                                            </p:txEl>
                                          </p:spTgt>
                                        </p:tgtEl>
                                        <p:attrNameLst>
                                          <p:attrName>ppt_h</p:attrName>
                                        </p:attrNameLst>
                                      </p:cBhvr>
                                      <p:tavLst>
                                        <p:tav tm="0">
                                          <p:val>
                                            <p:strVal val="ppt_h"/>
                                          </p:val>
                                        </p:tav>
                                        <p:tav tm="100000">
                                          <p:val>
                                            <p:fltVal val="0"/>
                                          </p:val>
                                        </p:tav>
                                      </p:tavLst>
                                    </p:anim>
                                    <p:animEffect transition="out" filter="fade">
                                      <p:cBhvr>
                                        <p:cTn id="60" dur="500"/>
                                        <p:tgtEl>
                                          <p:spTgt spid="6">
                                            <p:txEl>
                                              <p:pRg st="2" end="2"/>
                                            </p:txEl>
                                          </p:spTgt>
                                        </p:tgtEl>
                                      </p:cBhvr>
                                    </p:animEffect>
                                    <p:set>
                                      <p:cBhvr>
                                        <p:cTn id="61" dur="1" fill="hold">
                                          <p:stCondLst>
                                            <p:cond delay="499"/>
                                          </p:stCondLst>
                                        </p:cTn>
                                        <p:tgtEl>
                                          <p:spTgt spid="6">
                                            <p:txEl>
                                              <p:pRg st="2" end="2"/>
                                            </p:txEl>
                                          </p:spTgt>
                                        </p:tgtEl>
                                        <p:attrNameLst>
                                          <p:attrName>style.visibility</p:attrName>
                                        </p:attrNameLst>
                                      </p:cBhvr>
                                      <p:to>
                                        <p:strVal val="hidden"/>
                                      </p:to>
                                    </p:set>
                                  </p:childTnLst>
                                </p:cTn>
                              </p:par>
                              <p:par>
                                <p:cTn id="62" presetID="53" presetClass="exit" presetSubtype="32" fill="hold" grpId="1" nodeType="withEffect">
                                  <p:stCondLst>
                                    <p:cond delay="0"/>
                                  </p:stCondLst>
                                  <p:childTnLst>
                                    <p:anim calcmode="lin" valueType="num">
                                      <p:cBhvr>
                                        <p:cTn id="63" dur="500"/>
                                        <p:tgtEl>
                                          <p:spTgt spid="6">
                                            <p:txEl>
                                              <p:pRg st="3" end="3"/>
                                            </p:txEl>
                                          </p:spTgt>
                                        </p:tgtEl>
                                        <p:attrNameLst>
                                          <p:attrName>ppt_w</p:attrName>
                                        </p:attrNameLst>
                                      </p:cBhvr>
                                      <p:tavLst>
                                        <p:tav tm="0">
                                          <p:val>
                                            <p:strVal val="ppt_w"/>
                                          </p:val>
                                        </p:tav>
                                        <p:tav tm="100000">
                                          <p:val>
                                            <p:fltVal val="0"/>
                                          </p:val>
                                        </p:tav>
                                      </p:tavLst>
                                    </p:anim>
                                    <p:anim calcmode="lin" valueType="num">
                                      <p:cBhvr>
                                        <p:cTn id="64" dur="500"/>
                                        <p:tgtEl>
                                          <p:spTgt spid="6">
                                            <p:txEl>
                                              <p:pRg st="3" end="3"/>
                                            </p:txEl>
                                          </p:spTgt>
                                        </p:tgtEl>
                                        <p:attrNameLst>
                                          <p:attrName>ppt_h</p:attrName>
                                        </p:attrNameLst>
                                      </p:cBhvr>
                                      <p:tavLst>
                                        <p:tav tm="0">
                                          <p:val>
                                            <p:strVal val="ppt_h"/>
                                          </p:val>
                                        </p:tav>
                                        <p:tav tm="100000">
                                          <p:val>
                                            <p:fltVal val="0"/>
                                          </p:val>
                                        </p:tav>
                                      </p:tavLst>
                                    </p:anim>
                                    <p:animEffect transition="out" filter="fade">
                                      <p:cBhvr>
                                        <p:cTn id="65" dur="500"/>
                                        <p:tgtEl>
                                          <p:spTgt spid="6">
                                            <p:txEl>
                                              <p:pRg st="3" end="3"/>
                                            </p:txEl>
                                          </p:spTgt>
                                        </p:tgtEl>
                                      </p:cBhvr>
                                    </p:animEffect>
                                    <p:set>
                                      <p:cBhvr>
                                        <p:cTn id="66" dur="1" fill="hold">
                                          <p:stCondLst>
                                            <p:cond delay="499"/>
                                          </p:stCondLst>
                                        </p:cTn>
                                        <p:tgtEl>
                                          <p:spTgt spid="6">
                                            <p:txEl>
                                              <p:pRg st="3" end="3"/>
                                            </p:txEl>
                                          </p:spTgt>
                                        </p:tgtEl>
                                        <p:attrNameLst>
                                          <p:attrName>style.visibility</p:attrName>
                                        </p:attrNameLst>
                                      </p:cBhvr>
                                      <p:to>
                                        <p:strVal val="hidden"/>
                                      </p:to>
                                    </p:set>
                                  </p:childTnLst>
                                </p:cTn>
                              </p:par>
                              <p:par>
                                <p:cTn id="67" presetID="53" presetClass="exit" presetSubtype="32" fill="hold" grpId="1" nodeType="withEffect">
                                  <p:stCondLst>
                                    <p:cond delay="0"/>
                                  </p:stCondLst>
                                  <p:childTnLst>
                                    <p:anim calcmode="lin" valueType="num">
                                      <p:cBhvr>
                                        <p:cTn id="68" dur="500"/>
                                        <p:tgtEl>
                                          <p:spTgt spid="6">
                                            <p:txEl>
                                              <p:pRg st="4" end="4"/>
                                            </p:txEl>
                                          </p:spTgt>
                                        </p:tgtEl>
                                        <p:attrNameLst>
                                          <p:attrName>ppt_w</p:attrName>
                                        </p:attrNameLst>
                                      </p:cBhvr>
                                      <p:tavLst>
                                        <p:tav tm="0">
                                          <p:val>
                                            <p:strVal val="ppt_w"/>
                                          </p:val>
                                        </p:tav>
                                        <p:tav tm="100000">
                                          <p:val>
                                            <p:fltVal val="0"/>
                                          </p:val>
                                        </p:tav>
                                      </p:tavLst>
                                    </p:anim>
                                    <p:anim calcmode="lin" valueType="num">
                                      <p:cBhvr>
                                        <p:cTn id="69" dur="500"/>
                                        <p:tgtEl>
                                          <p:spTgt spid="6">
                                            <p:txEl>
                                              <p:pRg st="4" end="4"/>
                                            </p:txEl>
                                          </p:spTgt>
                                        </p:tgtEl>
                                        <p:attrNameLst>
                                          <p:attrName>ppt_h</p:attrName>
                                        </p:attrNameLst>
                                      </p:cBhvr>
                                      <p:tavLst>
                                        <p:tav tm="0">
                                          <p:val>
                                            <p:strVal val="ppt_h"/>
                                          </p:val>
                                        </p:tav>
                                        <p:tav tm="100000">
                                          <p:val>
                                            <p:fltVal val="0"/>
                                          </p:val>
                                        </p:tav>
                                      </p:tavLst>
                                    </p:anim>
                                    <p:animEffect transition="out" filter="fade">
                                      <p:cBhvr>
                                        <p:cTn id="70" dur="500"/>
                                        <p:tgtEl>
                                          <p:spTgt spid="6">
                                            <p:txEl>
                                              <p:pRg st="4" end="4"/>
                                            </p:txEl>
                                          </p:spTgt>
                                        </p:tgtEl>
                                      </p:cBhvr>
                                    </p:animEffect>
                                    <p:set>
                                      <p:cBhvr>
                                        <p:cTn id="71" dur="1" fill="hold">
                                          <p:stCondLst>
                                            <p:cond delay="499"/>
                                          </p:stCondLst>
                                        </p:cTn>
                                        <p:tgtEl>
                                          <p:spTgt spid="6">
                                            <p:txEl>
                                              <p:pRg st="4" end="4"/>
                                            </p:txEl>
                                          </p:spTgt>
                                        </p:tgtEl>
                                        <p:attrNameLst>
                                          <p:attrName>style.visibility</p:attrName>
                                        </p:attrNameLst>
                                      </p:cBhvr>
                                      <p:to>
                                        <p:strVal val="hidden"/>
                                      </p:to>
                                    </p:set>
                                  </p:childTnLst>
                                </p:cTn>
                              </p:par>
                              <p:par>
                                <p:cTn id="72" presetID="53" presetClass="exit" presetSubtype="32" fill="hold" grpId="1" nodeType="withEffect">
                                  <p:stCondLst>
                                    <p:cond delay="0"/>
                                  </p:stCondLst>
                                  <p:childTnLst>
                                    <p:anim calcmode="lin" valueType="num">
                                      <p:cBhvr>
                                        <p:cTn id="73" dur="500"/>
                                        <p:tgtEl>
                                          <p:spTgt spid="6">
                                            <p:txEl>
                                              <p:pRg st="5" end="5"/>
                                            </p:txEl>
                                          </p:spTgt>
                                        </p:tgtEl>
                                        <p:attrNameLst>
                                          <p:attrName>ppt_w</p:attrName>
                                        </p:attrNameLst>
                                      </p:cBhvr>
                                      <p:tavLst>
                                        <p:tav tm="0">
                                          <p:val>
                                            <p:strVal val="ppt_w"/>
                                          </p:val>
                                        </p:tav>
                                        <p:tav tm="100000">
                                          <p:val>
                                            <p:fltVal val="0"/>
                                          </p:val>
                                        </p:tav>
                                      </p:tavLst>
                                    </p:anim>
                                    <p:anim calcmode="lin" valueType="num">
                                      <p:cBhvr>
                                        <p:cTn id="74" dur="500"/>
                                        <p:tgtEl>
                                          <p:spTgt spid="6">
                                            <p:txEl>
                                              <p:pRg st="5" end="5"/>
                                            </p:txEl>
                                          </p:spTgt>
                                        </p:tgtEl>
                                        <p:attrNameLst>
                                          <p:attrName>ppt_h</p:attrName>
                                        </p:attrNameLst>
                                      </p:cBhvr>
                                      <p:tavLst>
                                        <p:tav tm="0">
                                          <p:val>
                                            <p:strVal val="ppt_h"/>
                                          </p:val>
                                        </p:tav>
                                        <p:tav tm="100000">
                                          <p:val>
                                            <p:fltVal val="0"/>
                                          </p:val>
                                        </p:tav>
                                      </p:tavLst>
                                    </p:anim>
                                    <p:animEffect transition="out" filter="fade">
                                      <p:cBhvr>
                                        <p:cTn id="75" dur="500"/>
                                        <p:tgtEl>
                                          <p:spTgt spid="6">
                                            <p:txEl>
                                              <p:pRg st="5" end="5"/>
                                            </p:txEl>
                                          </p:spTgt>
                                        </p:tgtEl>
                                      </p:cBhvr>
                                    </p:animEffect>
                                    <p:set>
                                      <p:cBhvr>
                                        <p:cTn id="76" dur="1" fill="hold">
                                          <p:stCondLst>
                                            <p:cond delay="499"/>
                                          </p:stCondLst>
                                        </p:cTn>
                                        <p:tgtEl>
                                          <p:spTgt spid="6">
                                            <p:txEl>
                                              <p:pRg st="5" end="5"/>
                                            </p:txEl>
                                          </p:spTgt>
                                        </p:tgtEl>
                                        <p:attrNameLst>
                                          <p:attrName>style.visibility</p:attrName>
                                        </p:attrNameLst>
                                      </p:cBhvr>
                                      <p:to>
                                        <p:strVal val="hidden"/>
                                      </p:to>
                                    </p:set>
                                  </p:childTnLst>
                                </p:cTn>
                              </p:par>
                              <p:par>
                                <p:cTn id="77" presetID="53" presetClass="exit" presetSubtype="32" fill="hold" grpId="1" nodeType="withEffect">
                                  <p:stCondLst>
                                    <p:cond delay="0"/>
                                  </p:stCondLst>
                                  <p:childTnLst>
                                    <p:anim calcmode="lin" valueType="num">
                                      <p:cBhvr>
                                        <p:cTn id="78" dur="500"/>
                                        <p:tgtEl>
                                          <p:spTgt spid="6">
                                            <p:bg/>
                                          </p:spTgt>
                                        </p:tgtEl>
                                        <p:attrNameLst>
                                          <p:attrName>ppt_w</p:attrName>
                                        </p:attrNameLst>
                                      </p:cBhvr>
                                      <p:tavLst>
                                        <p:tav tm="0">
                                          <p:val>
                                            <p:strVal val="ppt_w"/>
                                          </p:val>
                                        </p:tav>
                                        <p:tav tm="100000">
                                          <p:val>
                                            <p:fltVal val="0"/>
                                          </p:val>
                                        </p:tav>
                                      </p:tavLst>
                                    </p:anim>
                                    <p:anim calcmode="lin" valueType="num">
                                      <p:cBhvr>
                                        <p:cTn id="79" dur="500"/>
                                        <p:tgtEl>
                                          <p:spTgt spid="6">
                                            <p:bg/>
                                          </p:spTgt>
                                        </p:tgtEl>
                                        <p:attrNameLst>
                                          <p:attrName>ppt_h</p:attrName>
                                        </p:attrNameLst>
                                      </p:cBhvr>
                                      <p:tavLst>
                                        <p:tav tm="0">
                                          <p:val>
                                            <p:strVal val="ppt_h"/>
                                          </p:val>
                                        </p:tav>
                                        <p:tav tm="100000">
                                          <p:val>
                                            <p:fltVal val="0"/>
                                          </p:val>
                                        </p:tav>
                                      </p:tavLst>
                                    </p:anim>
                                    <p:animEffect transition="out" filter="fade">
                                      <p:cBhvr>
                                        <p:cTn id="80" dur="500"/>
                                        <p:tgtEl>
                                          <p:spTgt spid="6">
                                            <p:bg/>
                                          </p:spTgt>
                                        </p:tgtEl>
                                      </p:cBhvr>
                                    </p:animEffect>
                                    <p:set>
                                      <p:cBhvr>
                                        <p:cTn id="81" dur="1" fill="hold">
                                          <p:stCondLst>
                                            <p:cond delay="499"/>
                                          </p:stCondLst>
                                        </p:cTn>
                                        <p:tgtEl>
                                          <p:spTgt spid="6">
                                            <p:bg/>
                                          </p:spTgt>
                                        </p:tgtEl>
                                        <p:attrNameLst>
                                          <p:attrName>style.visibility</p:attrName>
                                        </p:attrNameLst>
                                      </p:cBhvr>
                                      <p:to>
                                        <p:strVal val="hidden"/>
                                      </p:to>
                                    </p:set>
                                  </p:childTnLst>
                                </p:cTn>
                              </p:par>
                              <p:par>
                                <p:cTn id="82" presetID="53" presetClass="exit" presetSubtype="32" fill="hold" grpId="1" nodeType="withEffect">
                                  <p:stCondLst>
                                    <p:cond delay="0"/>
                                  </p:stCondLst>
                                  <p:childTnLst>
                                    <p:anim calcmode="lin" valueType="num">
                                      <p:cBhvr>
                                        <p:cTn id="83" dur="500"/>
                                        <p:tgtEl>
                                          <p:spTgt spid="8"/>
                                        </p:tgtEl>
                                        <p:attrNameLst>
                                          <p:attrName>ppt_w</p:attrName>
                                        </p:attrNameLst>
                                      </p:cBhvr>
                                      <p:tavLst>
                                        <p:tav tm="0">
                                          <p:val>
                                            <p:strVal val="ppt_w"/>
                                          </p:val>
                                        </p:tav>
                                        <p:tav tm="100000">
                                          <p:val>
                                            <p:fltVal val="0"/>
                                          </p:val>
                                        </p:tav>
                                      </p:tavLst>
                                    </p:anim>
                                    <p:anim calcmode="lin" valueType="num">
                                      <p:cBhvr>
                                        <p:cTn id="84" dur="500"/>
                                        <p:tgtEl>
                                          <p:spTgt spid="8"/>
                                        </p:tgtEl>
                                        <p:attrNameLst>
                                          <p:attrName>ppt_h</p:attrName>
                                        </p:attrNameLst>
                                      </p:cBhvr>
                                      <p:tavLst>
                                        <p:tav tm="0">
                                          <p:val>
                                            <p:strVal val="ppt_h"/>
                                          </p:val>
                                        </p:tav>
                                        <p:tav tm="100000">
                                          <p:val>
                                            <p:fltVal val="0"/>
                                          </p:val>
                                        </p:tav>
                                      </p:tavLst>
                                    </p:anim>
                                    <p:animEffect transition="out" filter="fade">
                                      <p:cBhvr>
                                        <p:cTn id="85" dur="500"/>
                                        <p:tgtEl>
                                          <p:spTgt spid="8"/>
                                        </p:tgtEl>
                                      </p:cBhvr>
                                    </p:animEffect>
                                    <p:set>
                                      <p:cBhvr>
                                        <p:cTn id="86"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build="allAtOnce" animBg="1"/>
      <p:bldP spid="8" grpId="0" animBg="1"/>
      <p:bldP spid="8"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5B089-9784-CC93-F1B9-5BF922E504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ACB641-5C09-96D1-B92A-6949315DD60C}"/>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1 Timothy 6</a:t>
            </a:r>
          </a:p>
        </p:txBody>
      </p:sp>
      <p:sp>
        <p:nvSpPr>
          <p:cNvPr id="7" name="Content Placeholder 2">
            <a:extLst>
              <a:ext uri="{FF2B5EF4-FFF2-40B4-BE49-F238E27FC236}">
                <a16:creationId xmlns:a16="http://schemas.microsoft.com/office/drawing/2014/main" id="{79C474F6-A11B-DF1D-4BF2-16BE40A4C36D}"/>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6</a:t>
            </a:r>
            <a:r>
              <a:rPr lang="en-US" sz="3000" b="1" dirty="0">
                <a:solidFill>
                  <a:schemeClr val="accent5">
                    <a:lumMod val="75000"/>
                  </a:schemeClr>
                </a:solidFill>
              </a:rPr>
              <a:t> </a:t>
            </a:r>
            <a:r>
              <a:rPr lang="en-US" sz="3000" dirty="0">
                <a:solidFill>
                  <a:schemeClr val="accent5">
                    <a:lumMod val="75000"/>
                  </a:schemeClr>
                </a:solidFill>
              </a:rPr>
              <a:t>But godliness with contentment is </a:t>
            </a:r>
            <a:r>
              <a:rPr lang="en-US" sz="3000" b="1" dirty="0">
                <a:solidFill>
                  <a:schemeClr val="tx1"/>
                </a:solidFill>
              </a:rPr>
              <a:t>great gain</a:t>
            </a:r>
            <a:r>
              <a:rPr lang="en-US" sz="3000" dirty="0">
                <a:solidFill>
                  <a:schemeClr val="accent5">
                    <a:lumMod val="75000"/>
                  </a:schemeClr>
                </a:solidFill>
              </a:rPr>
              <a:t>. </a:t>
            </a:r>
            <a:r>
              <a:rPr lang="en-US" sz="3000" baseline="30000" dirty="0">
                <a:solidFill>
                  <a:schemeClr val="accent5">
                    <a:lumMod val="75000"/>
                  </a:schemeClr>
                </a:solidFill>
              </a:rPr>
              <a:t>7</a:t>
            </a:r>
            <a:r>
              <a:rPr lang="en-US" sz="3000" dirty="0">
                <a:solidFill>
                  <a:schemeClr val="accent5">
                    <a:lumMod val="75000"/>
                  </a:schemeClr>
                </a:solidFill>
              </a:rPr>
              <a:t> For we brought nothing into the world, and we can take nothing out of it. </a:t>
            </a:r>
            <a:r>
              <a:rPr lang="en-US" sz="3000" baseline="30000" dirty="0">
                <a:solidFill>
                  <a:schemeClr val="accent5">
                    <a:lumMod val="75000"/>
                  </a:schemeClr>
                </a:solidFill>
              </a:rPr>
              <a:t>8</a:t>
            </a:r>
            <a:r>
              <a:rPr lang="en-US" sz="3000" dirty="0">
                <a:solidFill>
                  <a:schemeClr val="accent5">
                    <a:lumMod val="75000"/>
                  </a:schemeClr>
                </a:solidFill>
              </a:rPr>
              <a:t> But if we have food and clothing, we will be content with that.  </a:t>
            </a:r>
            <a:endParaRPr lang="en-US" sz="3000" dirty="0">
              <a:solidFill>
                <a:schemeClr val="accent5">
                  <a:lumMod val="75000"/>
                </a:schemeClr>
              </a:solidFill>
              <a:ea typeface="Calibri" panose="020F0502020204030204" pitchFamily="34" charset="0"/>
            </a:endParaRPr>
          </a:p>
        </p:txBody>
      </p:sp>
      <p:sp>
        <p:nvSpPr>
          <p:cNvPr id="3" name="TextBox 2">
            <a:extLst>
              <a:ext uri="{FF2B5EF4-FFF2-40B4-BE49-F238E27FC236}">
                <a16:creationId xmlns:a16="http://schemas.microsoft.com/office/drawing/2014/main" id="{328853E4-9F96-0849-4DDA-71933C4ED450}"/>
              </a:ext>
            </a:extLst>
          </p:cNvPr>
          <p:cNvSpPr txBox="1"/>
          <p:nvPr/>
        </p:nvSpPr>
        <p:spPr>
          <a:xfrm rot="10800000" flipV="1">
            <a:off x="677334" y="970032"/>
            <a:ext cx="9408458" cy="5278368"/>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r>
              <a:rPr lang="en-US" sz="4000" b="1" dirty="0"/>
              <a:t>Contentment = A life of </a:t>
            </a:r>
            <a:r>
              <a:rPr lang="en-US" sz="4000" b="1" u="sng" dirty="0"/>
              <a:t>great gain</a:t>
            </a:r>
          </a:p>
          <a:p>
            <a:pPr marL="457200" indent="-457200">
              <a:buFont typeface="Wingdings" pitchFamily="2" charset="2"/>
              <a:buChar char="ü"/>
            </a:pPr>
            <a:r>
              <a:rPr lang="en-US" sz="3300" dirty="0"/>
              <a:t>Peace of mind</a:t>
            </a:r>
          </a:p>
          <a:p>
            <a:pPr marL="457200" indent="-457200">
              <a:buFont typeface="Wingdings" pitchFamily="2" charset="2"/>
              <a:buChar char="ü"/>
            </a:pPr>
            <a:r>
              <a:rPr lang="en-US" sz="3300" dirty="0"/>
              <a:t>Freedom from endless striving</a:t>
            </a:r>
          </a:p>
          <a:p>
            <a:pPr marL="457200" indent="-457200">
              <a:buFont typeface="Wingdings" pitchFamily="2" charset="2"/>
              <a:buChar char="ü"/>
            </a:pPr>
            <a:r>
              <a:rPr lang="en-US" sz="3300" dirty="0"/>
              <a:t>Allows greatest enjoyment and experience of family and friends</a:t>
            </a:r>
          </a:p>
          <a:p>
            <a:pPr marL="457200" indent="-457200">
              <a:buFont typeface="Wingdings" pitchFamily="2" charset="2"/>
              <a:buChar char="ü"/>
            </a:pPr>
            <a:r>
              <a:rPr lang="en-US" sz="3300" dirty="0"/>
              <a:t>Deepens your spiritual life and gives greater spiritual satisfaction</a:t>
            </a:r>
          </a:p>
          <a:p>
            <a:pPr marL="457200" indent="-457200">
              <a:buFont typeface="Wingdings" pitchFamily="2" charset="2"/>
              <a:buChar char="ü"/>
            </a:pPr>
            <a:r>
              <a:rPr lang="en-US" sz="3300" dirty="0"/>
              <a:t>Increased gratitude</a:t>
            </a:r>
          </a:p>
          <a:p>
            <a:pPr marL="457200" indent="-457200">
              <a:buFont typeface="Wingdings" pitchFamily="2" charset="2"/>
              <a:buChar char="ü"/>
            </a:pPr>
            <a:r>
              <a:rPr lang="en-US" sz="3300" dirty="0"/>
              <a:t>Shifts focus to things that truly matter</a:t>
            </a:r>
          </a:p>
          <a:p>
            <a:pPr marL="457200" indent="-457200">
              <a:buFont typeface="Wingdings" pitchFamily="2" charset="2"/>
              <a:buChar char="ü"/>
            </a:pPr>
            <a:r>
              <a:rPr lang="en-US" sz="3300" dirty="0"/>
              <a:t>Protects us from dangers of greed</a:t>
            </a:r>
          </a:p>
        </p:txBody>
      </p:sp>
    </p:spTree>
    <p:extLst>
      <p:ext uri="{BB962C8B-B14F-4D97-AF65-F5344CB8AC3E}">
        <p14:creationId xmlns:p14="http://schemas.microsoft.com/office/powerpoint/2010/main" val="824741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left)">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left)">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wipe(left)">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wipe(left)">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wipe(left)">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wipe(left)">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wipe(left)">
                                      <p:cBhvr>
                                        <p:cTn id="5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B3004D-EB6C-CA8E-7FD3-15556921F3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2B5C97-537E-D96D-76D2-10E3D2ABECC1}"/>
              </a:ext>
            </a:extLst>
          </p:cNvPr>
          <p:cNvSpPr>
            <a:spLocks noGrp="1"/>
          </p:cNvSpPr>
          <p:nvPr>
            <p:ph type="title"/>
          </p:nvPr>
        </p:nvSpPr>
        <p:spPr>
          <a:xfrm>
            <a:off x="677334" y="609600"/>
            <a:ext cx="8596668" cy="959708"/>
          </a:xfrm>
        </p:spPr>
        <p:txBody>
          <a:bodyPr>
            <a:normAutofit/>
          </a:bodyPr>
          <a:lstStyle/>
          <a:p>
            <a:r>
              <a:rPr lang="en-US" sz="4500" dirty="0">
                <a:solidFill>
                  <a:schemeClr val="tx1"/>
                </a:solidFill>
              </a:rPr>
              <a:t>1 Timothy 6</a:t>
            </a:r>
          </a:p>
        </p:txBody>
      </p:sp>
      <p:sp>
        <p:nvSpPr>
          <p:cNvPr id="7" name="Content Placeholder 2">
            <a:extLst>
              <a:ext uri="{FF2B5EF4-FFF2-40B4-BE49-F238E27FC236}">
                <a16:creationId xmlns:a16="http://schemas.microsoft.com/office/drawing/2014/main" id="{21E9DBAE-4BC9-959C-520C-A49217B63A9C}"/>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t>9</a:t>
            </a:r>
            <a:r>
              <a:rPr lang="en-US" sz="3000" b="1" dirty="0"/>
              <a:t> </a:t>
            </a:r>
            <a:r>
              <a:rPr lang="en-US" sz="3000" dirty="0"/>
              <a:t>Those who want to get rich fall into temptation and a trap and into many foolish and harmful desires that plunge people into ruin and destruction. </a:t>
            </a:r>
          </a:p>
          <a:p>
            <a:pPr marL="0" indent="0">
              <a:buSzPct val="100000"/>
              <a:buNone/>
            </a:pPr>
            <a:r>
              <a:rPr lang="en-US" sz="3000" baseline="30000" dirty="0"/>
              <a:t>10</a:t>
            </a:r>
            <a:r>
              <a:rPr lang="en-US" sz="3000" dirty="0"/>
              <a:t> For the love of money is a root of all kinds of evil. Some people, eager for money, have wandered from the faith and pierced themselves with many griefs. </a:t>
            </a:r>
            <a:endParaRPr lang="en-US" sz="3000" dirty="0">
              <a:ea typeface="Calibri" panose="020F0502020204030204" pitchFamily="34" charset="0"/>
            </a:endParaRPr>
          </a:p>
        </p:txBody>
      </p:sp>
    </p:spTree>
    <p:extLst>
      <p:ext uri="{BB962C8B-B14F-4D97-AF65-F5344CB8AC3E}">
        <p14:creationId xmlns:p14="http://schemas.microsoft.com/office/powerpoint/2010/main" val="30034634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{CA5CF91B-FC96-BA4B-96AC-D0B6A758E809}tf10001060</Template>
  <TotalTime>0</TotalTime>
  <Words>4771</Words>
  <Application>Microsoft Office PowerPoint</Application>
  <PresentationFormat>Widescreen</PresentationFormat>
  <Paragraphs>580</Paragraphs>
  <Slides>60</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60</vt:i4>
      </vt:variant>
    </vt:vector>
  </HeadingPairs>
  <TitlesOfParts>
    <vt:vector size="69" baseType="lpstr">
      <vt:lpstr>Arial</vt:lpstr>
      <vt:lpstr>Calibri</vt:lpstr>
      <vt:lpstr>Courier New</vt:lpstr>
      <vt:lpstr>System Font Regular</vt:lpstr>
      <vt:lpstr>Times New Roman</vt:lpstr>
      <vt:lpstr>Trebuchet MS</vt:lpstr>
      <vt:lpstr>Wingdings</vt:lpstr>
      <vt:lpstr>Wingdings 3</vt:lpstr>
      <vt:lpstr>Facet</vt:lpstr>
      <vt:lpstr>Living the Rich Life 1 Timothy 6:6-19</vt:lpstr>
      <vt:lpstr>Money: A HOT Topic!</vt:lpstr>
      <vt:lpstr>1 Timothy 6</vt:lpstr>
      <vt:lpstr>1 Timothy 6</vt:lpstr>
      <vt:lpstr>1 Timothy 6</vt:lpstr>
      <vt:lpstr>1 Timothy 6</vt:lpstr>
      <vt:lpstr>1 Timothy 6</vt:lpstr>
      <vt:lpstr>1 Timothy 6</vt:lpstr>
      <vt:lpstr>1 Timothy 6</vt:lpstr>
      <vt:lpstr>1 Timothy 6</vt:lpstr>
      <vt:lpstr>1 Timothy 6</vt:lpstr>
      <vt:lpstr>1 Timothy 6</vt:lpstr>
      <vt:lpstr>The Dangers and Deception of Greed</vt:lpstr>
      <vt:lpstr>The Dangers and Deception of Greed</vt:lpstr>
      <vt:lpstr>The Dangers and Deception of Greed</vt:lpstr>
      <vt:lpstr>The Dangers and Deception of Greed</vt:lpstr>
      <vt:lpstr>The Dangers and Deception of Greed</vt:lpstr>
      <vt:lpstr>The Dangers and Deception of Greed</vt:lpstr>
      <vt:lpstr>The Dangers and Deception of Greed</vt:lpstr>
      <vt:lpstr>The Dangers and Deception of Greed</vt:lpstr>
      <vt:lpstr>The Dangers and Deception of Greed</vt:lpstr>
      <vt:lpstr>The Dangers and Deception of Greed</vt:lpstr>
      <vt:lpstr>The Dangers and Deception of Greed</vt:lpstr>
      <vt:lpstr>The Dangers and Deception of Greed</vt:lpstr>
      <vt:lpstr>1 Timothy 6</vt:lpstr>
      <vt:lpstr>1 Timothy 6</vt:lpstr>
      <vt:lpstr>1 Timothy 6</vt:lpstr>
      <vt:lpstr>1 Timothy 6</vt:lpstr>
      <vt:lpstr>1 Timothy 6</vt:lpstr>
      <vt:lpstr>1 Timothy 6</vt:lpstr>
      <vt:lpstr>1 Timothy 6</vt:lpstr>
      <vt:lpstr>1 Timothy 6</vt:lpstr>
      <vt:lpstr>1 Timothy 6</vt:lpstr>
      <vt:lpstr>1 Timothy 6</vt:lpstr>
      <vt:lpstr>1 Timothy 6</vt:lpstr>
      <vt:lpstr>The Opportunity and Duty of Money</vt:lpstr>
      <vt:lpstr>The Opportunity and Duty of Money</vt:lpstr>
      <vt:lpstr>The Opportunity and Duty of Money</vt:lpstr>
      <vt:lpstr>The Opportunity and Duty of Money</vt:lpstr>
      <vt:lpstr>The Opportunity and Duty of Money</vt:lpstr>
      <vt:lpstr>The Opportunity and Duty of Money</vt:lpstr>
      <vt:lpstr>The Opportunity and Duty of Money</vt:lpstr>
      <vt:lpstr>The Opportunity and Duty of Money</vt:lpstr>
      <vt:lpstr>The Opportunity and Duty of Money</vt:lpstr>
      <vt:lpstr>The Opportunity and Duty of Money</vt:lpstr>
      <vt:lpstr>The Opportunity and Duty of Money</vt:lpstr>
      <vt:lpstr>The Opportunity and Duty of Money</vt:lpstr>
      <vt:lpstr>The Opportunity and Duty of Money</vt:lpstr>
      <vt:lpstr>The Opportunity and Duty of Money</vt:lpstr>
      <vt:lpstr>The Opportunity and Duty of Money</vt:lpstr>
      <vt:lpstr>The Opportunity and Duty of Money</vt:lpstr>
      <vt:lpstr>The Opportunity and Duty of Money</vt:lpstr>
      <vt:lpstr>The Opportunity and Duty of Money</vt:lpstr>
      <vt:lpstr>The Opportunity and Duty of Money</vt:lpstr>
      <vt:lpstr>The Opportunity and Duty of Money</vt:lpstr>
      <vt:lpstr>The Opportunity and Duty of Money</vt:lpstr>
      <vt:lpstr>The Opportunity and Duty of Money</vt:lpstr>
      <vt:lpstr>The Opportunity and Duty of Money</vt:lpstr>
      <vt:lpstr>The Opportunity and Duty of Money</vt:lpstr>
      <vt:lpstr>A Parting Thought to Consider: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2025-04-15T15:15:01Z</dcterms:created>
  <dcterms:modified xsi:type="dcterms:W3CDTF">2025-04-15T15:15:09Z</dcterms:modified>
</cp:coreProperties>
</file>