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49"/>
  </p:notesMasterIdLst>
  <p:sldIdLst>
    <p:sldId id="1561" r:id="rId5"/>
    <p:sldId id="1746" r:id="rId6"/>
    <p:sldId id="1819" r:id="rId7"/>
    <p:sldId id="1821" r:id="rId8"/>
    <p:sldId id="1753" r:id="rId9"/>
    <p:sldId id="1830" r:id="rId10"/>
    <p:sldId id="1754" r:id="rId11"/>
    <p:sldId id="1755" r:id="rId12"/>
    <p:sldId id="1760" r:id="rId13"/>
    <p:sldId id="1822" r:id="rId14"/>
    <p:sldId id="1761" r:id="rId15"/>
    <p:sldId id="1831" r:id="rId16"/>
    <p:sldId id="1823" r:id="rId17"/>
    <p:sldId id="1762" r:id="rId18"/>
    <p:sldId id="1763" r:id="rId19"/>
    <p:sldId id="1764" r:id="rId20"/>
    <p:sldId id="1824" r:id="rId21"/>
    <p:sldId id="1825" r:id="rId22"/>
    <p:sldId id="1765" r:id="rId23"/>
    <p:sldId id="1766" r:id="rId24"/>
    <p:sldId id="1767" r:id="rId25"/>
    <p:sldId id="1768" r:id="rId26"/>
    <p:sldId id="1769" r:id="rId27"/>
    <p:sldId id="1771" r:id="rId28"/>
    <p:sldId id="1832" r:id="rId29"/>
    <p:sldId id="1772" r:id="rId30"/>
    <p:sldId id="1833" r:id="rId31"/>
    <p:sldId id="1792" r:id="rId32"/>
    <p:sldId id="1793" r:id="rId33"/>
    <p:sldId id="1794" r:id="rId34"/>
    <p:sldId id="1795" r:id="rId35"/>
    <p:sldId id="1796" r:id="rId36"/>
    <p:sldId id="1797" r:id="rId37"/>
    <p:sldId id="1798" r:id="rId38"/>
    <p:sldId id="1799" r:id="rId39"/>
    <p:sldId id="1803" r:id="rId40"/>
    <p:sldId id="1813" r:id="rId41"/>
    <p:sldId id="1816" r:id="rId42"/>
    <p:sldId id="1387" r:id="rId43"/>
    <p:sldId id="1826" r:id="rId44"/>
    <p:sldId id="1827" r:id="rId45"/>
    <p:sldId id="1828" r:id="rId46"/>
    <p:sldId id="1829" r:id="rId47"/>
    <p:sldId id="152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A1A1"/>
    <a:srgbClr val="FFFF99"/>
    <a:srgbClr val="602626"/>
    <a:srgbClr val="7E3232"/>
    <a:srgbClr val="F7F4D5"/>
    <a:srgbClr val="F1EBB5"/>
    <a:srgbClr val="E3E39D"/>
    <a:srgbClr val="D8DCA4"/>
    <a:srgbClr val="A8BDC4"/>
    <a:srgbClr val="779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3512DA-35E6-46B0-ADE6-363248A50C60}" v="2159" dt="2023-01-20T00:48:03.6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46" autoAdjust="0"/>
    <p:restoredTop sz="92689" autoAdjust="0"/>
  </p:normalViewPr>
  <p:slideViewPr>
    <p:cSldViewPr>
      <p:cViewPr varScale="1">
        <p:scale>
          <a:sx n="67" d="100"/>
          <a:sy n="67" d="100"/>
        </p:scale>
        <p:origin x="56" y="2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5C749-4993-4E44-A439-8E1EDE8A1D92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3B516-1BB5-4C80-B268-F5F2C570A7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48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97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72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28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12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65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944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526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740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54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58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4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14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99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00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7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738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19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63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863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44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55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9642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574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25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07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84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762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12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65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94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527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03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791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910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4629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B3B516-1BB5-4C80-B268-F5F2C570A7D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37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5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932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5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00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3B516-1BB5-4C80-B268-F5F2C570A7D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30089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 userDrawn="1"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418782380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312145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634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5818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7064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411813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297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470106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02475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70719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37903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29543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55780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07990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52790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53574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87035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79911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5557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07063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4079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83343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716444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25812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9280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3A01C-E34D-4C3C-8E2D-FB95F254D7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3B559-7634-44D8-AA3A-E62B6CDFB2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4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668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0BCBE-CB36-41ED-919D-FF973432CD85}" type="datetimeFigureOut">
              <a:rPr lang="en-US" smtClean="0"/>
              <a:pPr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FF551-B652-4769-A5B5-9D36ADF4A0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575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xmlns="" id="{A7FEF44D-C52B-1445-3EA6-33B1812F1A9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" t="7784" r="3979" b="10467"/>
          <a:stretch/>
        </p:blipFill>
        <p:spPr>
          <a:xfrm>
            <a:off x="2667000" y="3810000"/>
            <a:ext cx="685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5:2) Pharaoh said,</a:t>
            </a:r>
          </a:p>
          <a:p>
            <a:r>
              <a:rPr lang="en-US" sz="54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“Who is Yahweh?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should I obey Yahweh and let Israel go? I do not know Yahweh and I will not let Israel go.”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A45FB087-76B2-3870-7E93-9768D3B87047}"/>
              </a:ext>
            </a:extLst>
          </p:cNvPr>
          <p:cNvSpPr/>
          <p:nvPr/>
        </p:nvSpPr>
        <p:spPr>
          <a:xfrm>
            <a:off x="1371600" y="3530501"/>
            <a:ext cx="5943600" cy="14987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48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had predicted this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3:19-20; 4:21</a:t>
            </a:r>
          </a:p>
        </p:txBody>
      </p:sp>
    </p:spTree>
    <p:extLst>
      <p:ext uri="{BB962C8B-B14F-4D97-AF65-F5344CB8AC3E}">
        <p14:creationId xmlns:p14="http://schemas.microsoft.com/office/powerpoint/2010/main" val="51240137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5:3) Then Moses and Aaron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God of the Hebrews has met with us.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take a three-day journey into the wilderness to offer sacrifices to the Lord our God,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he may strike us with plagues or with the sword.”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FD46C0-499E-CE3F-4C17-52E1FF594AEB}"/>
              </a:ext>
            </a:extLst>
          </p:cNvPr>
          <p:cNvSpPr/>
          <p:nvPr/>
        </p:nvSpPr>
        <p:spPr>
          <a:xfrm>
            <a:off x="141514" y="2000740"/>
            <a:ext cx="6411686" cy="740228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0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5:3) Then Moses and Aaron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God of the Hebrews has met with us.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take a three-day journey into the wilderness to offer sacrifices to the Lord our God,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he may strike us with plagues or with the sword.”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FD46C0-499E-CE3F-4C17-52E1FF594AEB}"/>
              </a:ext>
            </a:extLst>
          </p:cNvPr>
          <p:cNvSpPr/>
          <p:nvPr/>
        </p:nvSpPr>
        <p:spPr>
          <a:xfrm>
            <a:off x="141514" y="2000740"/>
            <a:ext cx="6411686" cy="740228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DCC4859E-12BF-4FB0-31AF-F17C66771A91}"/>
              </a:ext>
            </a:extLst>
          </p:cNvPr>
          <p:cNvSpPr/>
          <p:nvPr/>
        </p:nvSpPr>
        <p:spPr>
          <a:xfrm>
            <a:off x="1524000" y="2819400"/>
            <a:ext cx="9144000" cy="3200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Three days? (Ex. 3:18)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Is he starting small in negotiation?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18.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Is he using a Hebrew idiom?</a:t>
            </a:r>
            <a:endParaRPr lang="en-US" sz="4000" b="1" spc="-15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Douglas Stuart, </a:t>
            </a:r>
            <a:r>
              <a:rPr lang="en-US" sz="2400" b="1" i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</a:t>
            </a: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(Broadman &amp; Holman, 2006), 124-125.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(cf. Jonah 3:3)</a:t>
            </a:r>
          </a:p>
        </p:txBody>
      </p:sp>
    </p:spTree>
    <p:extLst>
      <p:ext uri="{BB962C8B-B14F-4D97-AF65-F5344CB8AC3E}">
        <p14:creationId xmlns:p14="http://schemas.microsoft.com/office/powerpoint/2010/main" val="318451647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5:3) Then Moses and Aaron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 God of the Hebrews has met with us.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Let us take a three-day journey into the wilderness to offer sacrifices to the Lord our God,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 he may strike us with plagues or with the sword.”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FD46C0-499E-CE3F-4C17-52E1FF594AEB}"/>
              </a:ext>
            </a:extLst>
          </p:cNvPr>
          <p:cNvSpPr/>
          <p:nvPr/>
        </p:nvSpPr>
        <p:spPr>
          <a:xfrm>
            <a:off x="107224" y="3798569"/>
            <a:ext cx="7249886" cy="1351717"/>
          </a:xfrm>
          <a:prstGeom prst="rect">
            <a:avLst/>
          </a:prstGeom>
          <a:noFill/>
          <a:ln w="76200"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C5DA6842-A47C-956B-92B0-1CB86CD82E8A}"/>
              </a:ext>
            </a:extLst>
          </p:cNvPr>
          <p:cNvSpPr/>
          <p:nvPr/>
        </p:nvSpPr>
        <p:spPr>
          <a:xfrm>
            <a:off x="135799" y="0"/>
            <a:ext cx="11501846" cy="37338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never said this! (Ex. 3:18)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Terrible mischaracterization of God.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was softening God’s message.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Deuteronomy 4:2; Proverbs 30:6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It’s much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easier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to say, “God is going to judge </a:t>
            </a:r>
            <a:r>
              <a:rPr kumimoji="0" lang="en-US" sz="4000" b="1" i="1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It’s much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harder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say, “God is going to judge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en-US" sz="40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5C0E3FD-F885-08B5-28EF-D057B125CF67}"/>
              </a:ext>
            </a:extLst>
          </p:cNvPr>
          <p:cNvSpPr/>
          <p:nvPr/>
        </p:nvSpPr>
        <p:spPr>
          <a:xfrm>
            <a:off x="3886200" y="4724400"/>
            <a:ext cx="6781800" cy="1810822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see how this works out for Moses…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9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5:4) But the king of Egypt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“Moses and Aaron, why are you taking the people away from their labor? Get back to your work!”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Pharaoh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“Look, the people of the land are now numerous, and you are stopping them from working.”</a:t>
            </a:r>
          </a:p>
        </p:txBody>
      </p:sp>
    </p:spTree>
    <p:extLst>
      <p:ext uri="{BB962C8B-B14F-4D97-AF65-F5344CB8AC3E}">
        <p14:creationId xmlns:p14="http://schemas.microsoft.com/office/powerpoint/2010/main" val="32506812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5:6) That same day Pharaoh gave this order to the slave drivers and overseers in charge of the people: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“You are no longer to supply the people with straw for making bricks.”</a:t>
            </a:r>
          </a:p>
        </p:txBody>
      </p:sp>
    </p:spTree>
    <p:extLst>
      <p:ext uri="{BB962C8B-B14F-4D97-AF65-F5344CB8AC3E}">
        <p14:creationId xmlns:p14="http://schemas.microsoft.com/office/powerpoint/2010/main" val="41217699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5:7) “Let them go and gather their own straw.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require them to make the same number of bricks as before. Don’t reduce the quota!”</a:t>
            </a:r>
          </a:p>
        </p:txBody>
      </p:sp>
    </p:spTree>
    <p:extLst>
      <p:ext uri="{BB962C8B-B14F-4D97-AF65-F5344CB8AC3E}">
        <p14:creationId xmlns:p14="http://schemas.microsoft.com/office/powerpoint/2010/main" val="5390687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5:8) “They are lazy! That is why they are crying out, ‘Let us go and sacrifice to our God.’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Make the work harder for the people so that they keep working and pay no attention to lies.”</a:t>
            </a:r>
          </a:p>
        </p:txBody>
      </p:sp>
    </p:spTree>
    <p:extLst>
      <p:ext uri="{BB962C8B-B14F-4D97-AF65-F5344CB8AC3E}">
        <p14:creationId xmlns:p14="http://schemas.microsoft.com/office/powerpoint/2010/main" val="17994241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70009"/>
            <a:ext cx="777239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Hoffmeier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(Archaeologist and Egyptologist)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James Hoffmeier,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Archaeology of the Bible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(Oxford: Lion, 2008), 51.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630" y="2122706"/>
            <a:ext cx="769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 the tomb of </a:t>
            </a:r>
            <a:r>
              <a:rPr kumimoji="0" lang="en-US" sz="4400" b="0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Rekhmire</a:t>
            </a: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vizier or prime minister of Pharaoh Thutmose III (1479-1425 BC) in western Thebes,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 painted scene depicts groups of foreigners making bricks.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Picture 2" descr="The Archaeology of the Bible: Hoffmeier, James K.: 9780825461996:  Amazon.com: Books">
            <a:extLst>
              <a:ext uri="{FF2B5EF4-FFF2-40B4-BE49-F238E27FC236}">
                <a16:creationId xmlns:a16="http://schemas.microsoft.com/office/drawing/2014/main" xmlns="" id="{44872985-DDED-D391-2E6D-0F35B670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5" y="0"/>
            <a:ext cx="42672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rick making in Egypt by Hebrew slaves | adefenceofthebible.com">
            <a:extLst>
              <a:ext uri="{FF2B5EF4-FFF2-40B4-BE49-F238E27FC236}">
                <a16:creationId xmlns:a16="http://schemas.microsoft.com/office/drawing/2014/main" xmlns="" id="{21DE358B-0D5B-8FC4-FCB7-0F8EBF01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10920"/>
            <a:ext cx="11734800" cy="24447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1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5:10) Then the slave drivers and the overseers went out and said to the people, “This is what Pharaoh says: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‘I will not give you any more straw.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Go and get your own straw wherever you can find it, but your work will not be reduced at all.’”</a:t>
            </a:r>
          </a:p>
        </p:txBody>
      </p:sp>
    </p:spTree>
    <p:extLst>
      <p:ext uri="{BB962C8B-B14F-4D97-AF65-F5344CB8AC3E}">
        <p14:creationId xmlns:p14="http://schemas.microsoft.com/office/powerpoint/2010/main" val="410519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4:21) The LORD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“When you return to Egypt, see that you perform before Pharaoh all the wonders I have given you the power to do. But I will harden his heart so that he will not let the people go.”</a:t>
            </a:r>
          </a:p>
        </p:txBody>
      </p:sp>
    </p:spTree>
    <p:extLst>
      <p:ext uri="{BB962C8B-B14F-4D97-AF65-F5344CB8AC3E}">
        <p14:creationId xmlns:p14="http://schemas.microsoft.com/office/powerpoint/2010/main" val="158333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5:12) So the people scattered all over Egypt to gather stubble to use for straw.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slave drivers kept pressing them, saying, “Complete the work required of you for each day, just as when you had straw.” </a:t>
            </a:r>
          </a:p>
        </p:txBody>
      </p:sp>
    </p:spTree>
    <p:extLst>
      <p:ext uri="{BB962C8B-B14F-4D97-AF65-F5344CB8AC3E}">
        <p14:creationId xmlns:p14="http://schemas.microsoft.com/office/powerpoint/2010/main" val="85300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5:14) And Pharaoh’s slave drivers beat the Israelite overseers they had appointed, demanding,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haven’t you met your quota of bricks yesterday or today, as before?”</a:t>
            </a:r>
          </a:p>
        </p:txBody>
      </p:sp>
    </p:spTree>
    <p:extLst>
      <p:ext uri="{BB962C8B-B14F-4D97-AF65-F5344CB8AC3E}">
        <p14:creationId xmlns:p14="http://schemas.microsoft.com/office/powerpoint/2010/main" val="164106269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832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5:15) The Israelite overseers went 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appealed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i="1" spc="-150" dirty="0" err="1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ṣāʿaq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 Pharaoh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 have you treated your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servants this way?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servants are given no straw, yet we are told, ‘Make bricks!’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Your servants are being beaten, but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fault is with your own people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6CA2E0A2-F286-B61E-82C4-82F987E2EED4}"/>
              </a:ext>
            </a:extLst>
          </p:cNvPr>
          <p:cNvSpPr/>
          <p:nvPr/>
        </p:nvSpPr>
        <p:spPr>
          <a:xfrm>
            <a:off x="6934200" y="914400"/>
            <a:ext cx="4267200" cy="12954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Earlier, they “cried out” (</a:t>
            </a:r>
            <a:r>
              <a:rPr kumimoji="0" lang="en-US" sz="3200" b="1" i="1" u="none" strike="noStrike" kern="1200" cap="none" spc="-150" normalizeH="0" baseline="0" noProof="0" dirty="0" err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ṣāʿaq</a:t>
            </a:r>
            <a:r>
              <a:rPr kumimoji="0" lang="en-US" sz="32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to God (Ex. 2:23).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1977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5:17) Pharaoh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“Lazy, that’s what you are. Lazy!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That is why you keep saying, ‘Let us go and sacrifice to the Lord.’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get to work. You will not be given any straw, yet you must produce your full quota of bricks.”</a:t>
            </a:r>
          </a:p>
        </p:txBody>
      </p:sp>
    </p:spTree>
    <p:extLst>
      <p:ext uri="{BB962C8B-B14F-4D97-AF65-F5344CB8AC3E}">
        <p14:creationId xmlns:p14="http://schemas.microsoft.com/office/powerpoint/2010/main" val="4366788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5:20) When they left Pharaoh, they found Moses and Aaron waiting to meet them.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said, “May the Lord look on you and judge you! You have made us obnoxious to Pharaoh and his officials and have put a sword in their hand to kill us.”</a:t>
            </a:r>
          </a:p>
        </p:txBody>
      </p:sp>
    </p:spTree>
    <p:extLst>
      <p:ext uri="{BB962C8B-B14F-4D97-AF65-F5344CB8AC3E}">
        <p14:creationId xmlns:p14="http://schemas.microsoft.com/office/powerpoint/2010/main" val="30456439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5:20) When they left Pharaoh, they found Moses and Aaron waiting to meet them.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said, “May the Lord look on you and judge you! You have made us obnoxious to Pharaoh and his officials and have put a sword in their hand to kill us.”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15083EA2-114B-123C-C300-66642B7FB603}"/>
              </a:ext>
            </a:extLst>
          </p:cNvPr>
          <p:cNvSpPr/>
          <p:nvPr/>
        </p:nvSpPr>
        <p:spPr>
          <a:xfrm>
            <a:off x="4419600" y="457200"/>
            <a:ext cx="7315200" cy="1905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“Ever since you tried to lead, it’s only gotten worse!”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2473F378-B022-EA94-B7A4-42F31B193B25}"/>
              </a:ext>
            </a:extLst>
          </p:cNvPr>
          <p:cNvSpPr/>
          <p:nvPr/>
        </p:nvSpPr>
        <p:spPr>
          <a:xfrm>
            <a:off x="6172200" y="3276600"/>
            <a:ext cx="5410201" cy="23622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Moses’ worst fear is being realized!</a:t>
            </a:r>
          </a:p>
          <a:p>
            <a:pPr lvl="0" algn="ctr">
              <a:defRPr/>
            </a:pPr>
            <a:r>
              <a:rPr lang="en-US" sz="28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Exodus 3:13; 4:1</a:t>
            </a:r>
          </a:p>
        </p:txBody>
      </p:sp>
    </p:spTree>
    <p:extLst>
      <p:ext uri="{BB962C8B-B14F-4D97-AF65-F5344CB8AC3E}">
        <p14:creationId xmlns:p14="http://schemas.microsoft.com/office/powerpoint/2010/main" val="76124128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5:22) Moses returned to the Lord and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“Why, Lord, why have you brought trouble on this people?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why you sent me?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 since I went to Pharaoh to speak in your name, he has brought trouble on this people, and you have not rescued your people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all.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9592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5:22) Moses returned to the Lord and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“Why, Lord, why have you brought trouble on this people?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this why you sent me?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 since I went to Pharaoh to speak in your name, he has brought trouble on this people, and you have not rescued your people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all.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5749CFF8-94B3-A38E-0520-DA8A152EA05A}"/>
              </a:ext>
            </a:extLst>
          </p:cNvPr>
          <p:cNvSpPr/>
          <p:nvPr/>
        </p:nvSpPr>
        <p:spPr>
          <a:xfrm>
            <a:off x="457200" y="173642"/>
            <a:ext cx="10983686" cy="4191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“You have not rescued your people at all.”</a:t>
            </a:r>
          </a:p>
          <a:p>
            <a:pPr marL="228600" lvl="0">
              <a:defRPr/>
            </a:pPr>
            <a:r>
              <a:rPr lang="en-US" sz="4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certainly felt that way… </a:t>
            </a:r>
            <a:r>
              <a:rPr lang="en-US" sz="44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was this true?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Moses’ ingenuity failed.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couldn’t see God’s plan.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Moses’ fears were resurfacing.</a:t>
            </a:r>
          </a:p>
          <a:p>
            <a:pPr marL="571500" lvl="0" indent="-571500">
              <a:buFont typeface="Wingdings" panose="05000000000000000000" pitchFamily="2" charset="2"/>
              <a:buChar char="ü"/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 one was responding the way they should.</a:t>
            </a:r>
            <a:endParaRPr lang="en-US" sz="2400" b="1" dirty="0">
              <a:solidFill>
                <a:srgbClr val="C0504D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xmlns="" id="{9448C613-A60C-3752-24AC-38445B6DB440}"/>
              </a:ext>
            </a:extLst>
          </p:cNvPr>
          <p:cNvSpPr/>
          <p:nvPr/>
        </p:nvSpPr>
        <p:spPr>
          <a:xfrm>
            <a:off x="1905000" y="4412374"/>
            <a:ext cx="10058400" cy="2436101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lumOff val="2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lumOff val="2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66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God’s promises weren’t conditional on any of this!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6353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6:1) The Lord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“Now you will see what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do to Pharaoh: Because of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mighty hand he will let them go.”</a:t>
            </a:r>
          </a:p>
        </p:txBody>
      </p:sp>
    </p:spTree>
    <p:extLst>
      <p:ext uri="{BB962C8B-B14F-4D97-AF65-F5344CB8AC3E}">
        <p14:creationId xmlns:p14="http://schemas.microsoft.com/office/powerpoint/2010/main" val="109993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6:2) “I am Yahweh.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appeared to Abraham, to Isaac and to Jacob as God Almighty,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by my name Yahweh I did not make myself fully known to them.”</a:t>
            </a:r>
          </a:p>
        </p:txBody>
      </p:sp>
    </p:spTree>
    <p:extLst>
      <p:ext uri="{BB962C8B-B14F-4D97-AF65-F5344CB8AC3E}">
        <p14:creationId xmlns:p14="http://schemas.microsoft.com/office/powerpoint/2010/main" val="13228680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4:22) “Israel is my firstborn son, and I told you,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my son go, so he may serve me.”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you refused to let him go.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I will kill your firstborn son.’”</a:t>
            </a:r>
          </a:p>
        </p:txBody>
      </p:sp>
    </p:spTree>
    <p:extLst>
      <p:ext uri="{BB962C8B-B14F-4D97-AF65-F5344CB8AC3E}">
        <p14:creationId xmlns:p14="http://schemas.microsoft.com/office/powerpoint/2010/main" val="18851173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6:4) “I established my covenant with them to give them the land of Canaan, where they resided as foreigners.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Moreover, I have heard the groaning of the Israelites, whom the Egyptians are enslaving, and I have remembered my covenant.”</a:t>
            </a:r>
          </a:p>
        </p:txBody>
      </p:sp>
    </p:spTree>
    <p:extLst>
      <p:ext uri="{BB962C8B-B14F-4D97-AF65-F5344CB8AC3E}">
        <p14:creationId xmlns:p14="http://schemas.microsoft.com/office/powerpoint/2010/main" val="279884302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6:6) “Say to the Israelites: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 the Lord,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bring you out from under the yoke of the Egyptians.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free you from being slaves to them, 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redeem you with an outstretched arm and with mighty acts of judgment.’”</a:t>
            </a:r>
          </a:p>
        </p:txBody>
      </p:sp>
    </p:spTree>
    <p:extLst>
      <p:ext uri="{BB962C8B-B14F-4D97-AF65-F5344CB8AC3E}">
        <p14:creationId xmlns:p14="http://schemas.microsoft.com/office/powerpoint/2010/main" val="33081782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6:7) 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take you as my own people, 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be your God.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you will know that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 the Lord your God, who brought you out from under the yoke of the Egyptians.”</a:t>
            </a:r>
          </a:p>
        </p:txBody>
      </p:sp>
    </p:spTree>
    <p:extLst>
      <p:ext uri="{BB962C8B-B14F-4D97-AF65-F5344CB8AC3E}">
        <p14:creationId xmlns:p14="http://schemas.microsoft.com/office/powerpoint/2010/main" val="18305490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6:8) “And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bring you to the land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swore with uplifted hand to give to Abraham, to Isaac and to Jacob.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will give it to you as a possession.</a:t>
            </a:r>
          </a:p>
          <a:p>
            <a:r>
              <a:rPr lang="en-US" sz="88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88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am the Lord!”</a:t>
            </a:r>
          </a:p>
        </p:txBody>
      </p:sp>
    </p:spTree>
    <p:extLst>
      <p:ext uri="{BB962C8B-B14F-4D97-AF65-F5344CB8AC3E}">
        <p14:creationId xmlns:p14="http://schemas.microsoft.com/office/powerpoint/2010/main" val="39193231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6:9) Moses reported this,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the Israelites did not listen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because of their discouragement and harsh labor.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Then the Lord said to Moses,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“Go, tell Pharaoh king of Egypt to let the Israelites go out of his country.”</a:t>
            </a:r>
          </a:p>
        </p:txBody>
      </p:sp>
    </p:spTree>
    <p:extLst>
      <p:ext uri="{BB962C8B-B14F-4D97-AF65-F5344CB8AC3E}">
        <p14:creationId xmlns:p14="http://schemas.microsoft.com/office/powerpoint/2010/main" val="3839020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6:12) But Moses said to the Lord,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“If the Israelites will not listen to me,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why would Pharaoh listen to me,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since I speak with faltering lips?”</a:t>
            </a:r>
          </a:p>
        </p:txBody>
      </p:sp>
    </p:spTree>
    <p:extLst>
      <p:ext uri="{BB962C8B-B14F-4D97-AF65-F5344CB8AC3E}">
        <p14:creationId xmlns:p14="http://schemas.microsoft.com/office/powerpoint/2010/main" val="26228077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6:29) The Lord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“I am the Lord. Tell Pharaoh king of Egypt 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everything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tell you.”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But Moses said to the Lord,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“Since I speak with faltering lips, why would Pharaoh listen to me?”</a:t>
            </a:r>
          </a:p>
        </p:txBody>
      </p:sp>
    </p:spTree>
    <p:extLst>
      <p:ext uri="{BB962C8B-B14F-4D97-AF65-F5344CB8AC3E}">
        <p14:creationId xmlns:p14="http://schemas.microsoft.com/office/powerpoint/2010/main" val="168286914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7:2) The Lord said to Moses,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You are to say everything I command you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and your brother Aaron is to tell Pharaoh to let the Israelites go out of his country.”</a:t>
            </a:r>
          </a:p>
        </p:txBody>
      </p:sp>
    </p:spTree>
    <p:extLst>
      <p:ext uri="{BB962C8B-B14F-4D97-AF65-F5344CB8AC3E}">
        <p14:creationId xmlns:p14="http://schemas.microsoft.com/office/powerpoint/2010/main" val="294700544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7:6) Moses and Aaron did</a:t>
            </a:r>
          </a:p>
          <a:p>
            <a:r>
              <a:rPr lang="en-US" sz="4000" b="1" u="sng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just as the Lord commanded them.</a:t>
            </a:r>
          </a:p>
        </p:txBody>
      </p:sp>
    </p:spTree>
    <p:extLst>
      <p:ext uri="{BB962C8B-B14F-4D97-AF65-F5344CB8AC3E}">
        <p14:creationId xmlns:p14="http://schemas.microsoft.com/office/powerpoint/2010/main" val="293988425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0" y="1583353"/>
            <a:ext cx="120647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God teach Moses through failure?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Moses learned how to follow God before he taught others how to follow God</a:t>
            </a:r>
            <a:r>
              <a:rPr kumimoji="0" lang="en-US" sz="44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(4:24-26).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B759CEC2-EBEF-99D4-2EF4-D12B83204FF8}"/>
              </a:ext>
            </a:extLst>
          </p:cNvPr>
          <p:cNvSpPr/>
          <p:nvPr/>
        </p:nvSpPr>
        <p:spPr>
          <a:xfrm>
            <a:off x="5399314" y="3866020"/>
            <a:ext cx="6564086" cy="27633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God drawing a line in the sand with an issue in your life?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4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4:24) At a lodging place on the way, the Lord met Moses and was about to kill him.</a:t>
            </a:r>
          </a:p>
        </p:txBody>
      </p:sp>
    </p:spTree>
    <p:extLst>
      <p:ext uri="{BB962C8B-B14F-4D97-AF65-F5344CB8AC3E}">
        <p14:creationId xmlns:p14="http://schemas.microsoft.com/office/powerpoint/2010/main" val="20952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0" y="1583353"/>
            <a:ext cx="12064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God teach Moses through failure?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>
              <a:defRPr/>
            </a:pPr>
            <a:r>
              <a:rPr lang="en-US" sz="4400" b="1" kern="0" spc="-15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how to follow God before he taught others how to follow God (4:24-26).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Moses learned not to improve God’s words (5:3).</a:t>
            </a:r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xmlns="" id="{984CBB56-2497-1D76-EF65-9EE65EA9B246}"/>
              </a:ext>
            </a:extLst>
          </p:cNvPr>
          <p:cNvSpPr/>
          <p:nvPr/>
        </p:nvSpPr>
        <p:spPr>
          <a:xfrm>
            <a:off x="990600" y="4537840"/>
            <a:ext cx="10820400" cy="193916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will fall upon us with pestilence or with the sword” (Ex. 5:3).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0" y="1583353"/>
            <a:ext cx="120647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God teach Moses through failure?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>
              <a:defRPr/>
            </a:pPr>
            <a:r>
              <a:rPr lang="en-US" sz="4400" b="1" kern="0" spc="-15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how to follow God before he taught others how to follow God (4:24-26).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Moses learned not to improve God’s words (5:3).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Moses learned to follow God despite</a:t>
            </a:r>
            <a:r>
              <a:rPr kumimoji="0" lang="en-US" sz="44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rejection</a:t>
            </a: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Pharaoh</a:t>
            </a:r>
            <a:r>
              <a:rPr kumimoji="0" lang="en-US" sz="4400" b="1" i="0" u="none" strike="noStrike" kern="0" cap="none" spc="-15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(5:2</a:t>
            </a:r>
            <a:r>
              <a:rPr lang="en-US" sz="4400" b="1" kern="0" spc="-150" dirty="0"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and even his own people (5:21; 6:9).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05092ECB-ECE6-6F39-7688-F752F5A72311}"/>
              </a:ext>
            </a:extLst>
          </p:cNvPr>
          <p:cNvSpPr/>
          <p:nvPr/>
        </p:nvSpPr>
        <p:spPr>
          <a:xfrm>
            <a:off x="3352800" y="1752600"/>
            <a:ext cx="8610600" cy="26109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believe you will make an impact for Christ without experiencing rejection?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0" y="1583353"/>
            <a:ext cx="12064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God teach Moses through failure?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lvl="0">
              <a:defRPr/>
            </a:pPr>
            <a:r>
              <a:rPr lang="en-US" sz="4400" b="1" kern="0" spc="-15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Moses learned how to follow God before he taught others how to follow God (4:24-26).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Moses learned not to improve God’s words (5:3).</a:t>
            </a:r>
          </a:p>
          <a:p>
            <a:pPr marL="231775" lvl="0">
              <a:defRPr/>
            </a:pPr>
            <a:r>
              <a:rPr lang="en-US" sz="4400" b="1" kern="0" spc="-150" dirty="0">
                <a:solidFill>
                  <a:schemeClr val="tx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Moses learned to follow God despite rejection: Pharaoh (5:2) and even his own people (5:21; 6:9).</a:t>
            </a:r>
            <a:endParaRPr kumimoji="0" lang="en-US" sz="4400" b="1" i="0" u="none" strike="noStrike" kern="0" cap="none" spc="-150" normalizeH="0" baseline="0" noProof="0" dirty="0">
              <a:ln>
                <a:noFill/>
              </a:ln>
              <a:solidFill>
                <a:schemeClr val="tx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Moses learned to follow God—problems and all!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78A711A-9FD9-91D0-204A-E688E0CD6E79}"/>
              </a:ext>
            </a:extLst>
          </p:cNvPr>
          <p:cNvSpPr/>
          <p:nvPr/>
        </p:nvSpPr>
        <p:spPr>
          <a:xfrm>
            <a:off x="1676400" y="3048000"/>
            <a:ext cx="10363200" cy="26109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54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was convinced the problem was with his eloquence, persuasion, or righteousness (Ex. 6:12, 30). 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0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590" y="1583353"/>
            <a:ext cx="120647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did God teach Moses through failure?</a:t>
            </a:r>
            <a:endParaRPr kumimoji="0" lang="en-US" sz="4000" b="1" i="0" u="none" strike="noStrike" kern="0" cap="none" spc="-15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(1) Moses learned how to follow God before he taught others how to follow God (4:24-26).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(2) Moses learned not to improve God’s words (5:3).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(3) Moses learned to follow God despite rejection: Pharaoh (5:2) and even his own people (5:21; 6:9).</a:t>
            </a:r>
          </a:p>
          <a:p>
            <a:pPr marL="231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-15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(4) Moses learned to follow God—problems and all!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78A711A-9FD9-91D0-204A-E688E0CD6E79}"/>
              </a:ext>
            </a:extLst>
          </p:cNvPr>
          <p:cNvSpPr/>
          <p:nvPr/>
        </p:nvSpPr>
        <p:spPr>
          <a:xfrm>
            <a:off x="1676400" y="3124200"/>
            <a:ext cx="10363200" cy="261098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r>
              <a:rPr kumimoji="0" lang="en-US" sz="5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amount of human ingenuity could persuade Pharaoh: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needed to </a:t>
            </a:r>
            <a:r>
              <a:rPr kumimoji="0" lang="en-US" sz="5400" b="1" i="0" u="none" strike="noStrike" kern="1200" cap="none" spc="-150" normalizeH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move powerfully!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8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4:25) But Zipporah took a flint knife, cut off her son’s foreskin and touched Moses’ feet with it.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“Surely you are a bridegroom of blood to me,” she said.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 Lord let him alone.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(At that time she said “bridegroom of blood,” referring to circumcision.)</a:t>
            </a:r>
          </a:p>
        </p:txBody>
      </p:sp>
    </p:spTree>
    <p:extLst>
      <p:ext uri="{BB962C8B-B14F-4D97-AF65-F5344CB8AC3E}">
        <p14:creationId xmlns:p14="http://schemas.microsoft.com/office/powerpoint/2010/main" val="37327375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4:25) But Zipporah took a flint knife, cut off her son’s foreskin and touched Moses’ feet with it.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“Surely you are a bridegroom of blood to me,” she said.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the Lord let him alone.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(At that time she said “bridegroom of blood,” referring to circumcision.)</a:t>
            </a:r>
          </a:p>
        </p:txBody>
      </p:sp>
      <p:sp>
        <p:nvSpPr>
          <p:cNvPr id="2" name="Rounded Rectangle 2">
            <a:extLst>
              <a:ext uri="{FF2B5EF4-FFF2-40B4-BE49-F238E27FC236}">
                <a16:creationId xmlns:a16="http://schemas.microsoft.com/office/drawing/2014/main" xmlns="" id="{2D4DFBB0-8CB0-80F4-39AB-4FDA1C5CE6F5}"/>
              </a:ext>
            </a:extLst>
          </p:cNvPr>
          <p:cNvSpPr/>
          <p:nvPr/>
        </p:nvSpPr>
        <p:spPr>
          <a:xfrm>
            <a:off x="1371600" y="1337310"/>
            <a:ext cx="10363200" cy="513969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en-US" sz="4800" b="1" spc="-15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did God want to kill Moses?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(1) This was a threat—not an action.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(2) Circumcision symbolized loyalty to God.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Genesis 17:10-14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(3) Moses </a:t>
            </a:r>
            <a:r>
              <a:rPr lang="en-US" sz="4000" b="1" i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delayed</a:t>
            </a:r>
            <a:r>
              <a:rPr lang="en-US" sz="4000" b="1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circumcising his son.</a:t>
            </a:r>
          </a:p>
          <a:p>
            <a:pPr marL="457200" lvl="0">
              <a:defRPr/>
            </a:pPr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 there discord in the marriage? (Exodus 2:16)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(4) Moses would soon get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follow God.</a:t>
            </a:r>
          </a:p>
          <a:p>
            <a:pPr marL="228600" lvl="0">
              <a:defRPr/>
            </a:pP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first he needed to get </a:t>
            </a:r>
            <a:r>
              <a:rPr lang="en-US" sz="4000" b="1" i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himself</a:t>
            </a:r>
            <a:r>
              <a:rPr lang="en-US" sz="4000" b="1" spc="-1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 follow God!</a:t>
            </a:r>
          </a:p>
          <a:p>
            <a:pPr marL="457200" lvl="0">
              <a:defRPr/>
            </a:pPr>
            <a:r>
              <a:rPr lang="en-US" sz="2400" b="1" dirty="0"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5:2ff</a:t>
            </a:r>
          </a:p>
        </p:txBody>
      </p:sp>
    </p:spTree>
    <p:extLst>
      <p:ext uri="{BB962C8B-B14F-4D97-AF65-F5344CB8AC3E}">
        <p14:creationId xmlns:p14="http://schemas.microsoft.com/office/powerpoint/2010/main" val="3363059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4:28) Then Moses told Aaron everything the Lord had sent him to say, and also about all the signs he had commanded him to perform.</a:t>
            </a:r>
          </a:p>
        </p:txBody>
      </p:sp>
    </p:spTree>
    <p:extLst>
      <p:ext uri="{BB962C8B-B14F-4D97-AF65-F5344CB8AC3E}">
        <p14:creationId xmlns:p14="http://schemas.microsoft.com/office/powerpoint/2010/main" val="1262853249"/>
      </p:ext>
    </p:ext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4:29) Moses and Aaron brought together all the elders of the Israelites.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Aaron told them everything the Lord had said to Moses.</a:t>
            </a:r>
          </a:p>
          <a:p>
            <a:r>
              <a:rPr lang="en-US" sz="4000" b="1" spc="-150" baseline="3000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He also performed the signs before the people, and they believed.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And when they heard that the Lord was concerned about them and had seen their misery,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they bowed down and worshiped.</a:t>
            </a:r>
          </a:p>
        </p:txBody>
      </p:sp>
    </p:spTree>
    <p:extLst>
      <p:ext uri="{BB962C8B-B14F-4D97-AF65-F5344CB8AC3E}">
        <p14:creationId xmlns:p14="http://schemas.microsoft.com/office/powerpoint/2010/main" val="15695718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3904BC8-B3B8-4DDA-AC34-A7847443B253}"/>
              </a:ext>
            </a:extLst>
          </p:cNvPr>
          <p:cNvSpPr txBox="1"/>
          <p:nvPr/>
        </p:nvSpPr>
        <p:spPr>
          <a:xfrm>
            <a:off x="141514" y="144959"/>
            <a:ext cx="77070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(Ex. 5:1) Afterward Moses and Aaron went to Pharaoh and said,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“This is what Yahweh, the God of Israel, says:</a:t>
            </a:r>
          </a:p>
          <a:p>
            <a:r>
              <a:rPr lang="en-US" sz="4000" b="1" spc="-150" dirty="0">
                <a:solidFill>
                  <a:srgbClr val="60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‘Let my people go, so that they may hold a festival to me in the wilderness.’”</a:t>
            </a:r>
          </a:p>
        </p:txBody>
      </p:sp>
    </p:spTree>
    <p:extLst>
      <p:ext uri="{BB962C8B-B14F-4D97-AF65-F5344CB8AC3E}">
        <p14:creationId xmlns:p14="http://schemas.microsoft.com/office/powerpoint/2010/main" val="211816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welldark16x9.potx" id="{77470787-3BA3-4BA9-93AB-3419747B99F4}" vid="{A57E8D5C-484E-4496-B0FE-81ED5C54449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2496</Words>
  <Application>Microsoft Office PowerPoint</Application>
  <PresentationFormat>Widescreen</PresentationFormat>
  <Paragraphs>220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Lao UI</vt:lpstr>
      <vt:lpstr>Times New Roman</vt:lpstr>
      <vt:lpstr>Wingdings</vt:lpstr>
      <vt:lpstr>Office Theme</vt:lpstr>
      <vt:lpstr>DwellDark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2023-01-25T15:20:36Z</dcterms:created>
  <dcterms:modified xsi:type="dcterms:W3CDTF">2023-01-25T15:20:50Z</dcterms:modified>
</cp:coreProperties>
</file>