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4"/>
  </p:notesMasterIdLst>
  <p:sldIdLst>
    <p:sldId id="256" r:id="rId2"/>
    <p:sldId id="339" r:id="rId3"/>
    <p:sldId id="270" r:id="rId4"/>
    <p:sldId id="312" r:id="rId5"/>
    <p:sldId id="343" r:id="rId6"/>
    <p:sldId id="333" r:id="rId7"/>
    <p:sldId id="304" r:id="rId8"/>
    <p:sldId id="309" r:id="rId9"/>
    <p:sldId id="310" r:id="rId10"/>
    <p:sldId id="315" r:id="rId11"/>
    <p:sldId id="334" r:id="rId12"/>
    <p:sldId id="346" r:id="rId13"/>
    <p:sldId id="313" r:id="rId14"/>
    <p:sldId id="317" r:id="rId15"/>
    <p:sldId id="316" r:id="rId16"/>
    <p:sldId id="311" r:id="rId17"/>
    <p:sldId id="354" r:id="rId18"/>
    <p:sldId id="342" r:id="rId19"/>
    <p:sldId id="318" r:id="rId20"/>
    <p:sldId id="340" r:id="rId21"/>
    <p:sldId id="355" r:id="rId22"/>
    <p:sldId id="320" r:id="rId23"/>
    <p:sldId id="347" r:id="rId24"/>
    <p:sldId id="319" r:id="rId25"/>
    <p:sldId id="341" r:id="rId26"/>
    <p:sldId id="322" r:id="rId27"/>
    <p:sldId id="344" r:id="rId28"/>
    <p:sldId id="348" r:id="rId29"/>
    <p:sldId id="345" r:id="rId30"/>
    <p:sldId id="356" r:id="rId31"/>
    <p:sldId id="357" r:id="rId32"/>
    <p:sldId id="352" r:id="rId33"/>
    <p:sldId id="351" r:id="rId34"/>
    <p:sldId id="358" r:id="rId35"/>
    <p:sldId id="350" r:id="rId36"/>
    <p:sldId id="359" r:id="rId37"/>
    <p:sldId id="349" r:id="rId38"/>
    <p:sldId id="360" r:id="rId39"/>
    <p:sldId id="353" r:id="rId40"/>
    <p:sldId id="305" r:id="rId41"/>
    <p:sldId id="335" r:id="rId42"/>
    <p:sldId id="324" r:id="rId43"/>
    <p:sldId id="328" r:id="rId44"/>
    <p:sldId id="361" r:id="rId45"/>
    <p:sldId id="327" r:id="rId46"/>
    <p:sldId id="362" r:id="rId47"/>
    <p:sldId id="325" r:id="rId48"/>
    <p:sldId id="363" r:id="rId49"/>
    <p:sldId id="329" r:id="rId50"/>
    <p:sldId id="364" r:id="rId51"/>
    <p:sldId id="330" r:id="rId52"/>
    <p:sldId id="365"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60" autoAdjust="0"/>
    <p:restoredTop sz="94660"/>
  </p:normalViewPr>
  <p:slideViewPr>
    <p:cSldViewPr snapToGrid="0">
      <p:cViewPr varScale="1">
        <p:scale>
          <a:sx n="67" d="100"/>
          <a:sy n="67" d="100"/>
        </p:scale>
        <p:origin x="52" y="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7/17/2022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2910314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1553228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477654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3050437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2810952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3472172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3953812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6203149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1577283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3403603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433166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3042333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1723570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1220689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16609970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32028519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3266678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29749209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19156469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39795606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773283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901353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13480624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22761584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29803932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37865544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6519276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19824780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13293094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21787766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20436439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39</a:t>
            </a:fld>
            <a:endParaRPr lang="en-US" dirty="0"/>
          </a:p>
        </p:txBody>
      </p:sp>
    </p:spTree>
    <p:extLst>
      <p:ext uri="{BB962C8B-B14F-4D97-AF65-F5344CB8AC3E}">
        <p14:creationId xmlns:p14="http://schemas.microsoft.com/office/powerpoint/2010/main" val="2534220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40</a:t>
            </a:fld>
            <a:endParaRPr lang="en-US" dirty="0"/>
          </a:p>
        </p:txBody>
      </p:sp>
    </p:spTree>
    <p:extLst>
      <p:ext uri="{BB962C8B-B14F-4D97-AF65-F5344CB8AC3E}">
        <p14:creationId xmlns:p14="http://schemas.microsoft.com/office/powerpoint/2010/main" val="2615830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41407747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41</a:t>
            </a:fld>
            <a:endParaRPr lang="en-US" dirty="0"/>
          </a:p>
        </p:txBody>
      </p:sp>
    </p:spTree>
    <p:extLst>
      <p:ext uri="{BB962C8B-B14F-4D97-AF65-F5344CB8AC3E}">
        <p14:creationId xmlns:p14="http://schemas.microsoft.com/office/powerpoint/2010/main" val="29897249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42</a:t>
            </a:fld>
            <a:endParaRPr lang="en-US" dirty="0"/>
          </a:p>
        </p:txBody>
      </p:sp>
    </p:spTree>
    <p:extLst>
      <p:ext uri="{BB962C8B-B14F-4D97-AF65-F5344CB8AC3E}">
        <p14:creationId xmlns:p14="http://schemas.microsoft.com/office/powerpoint/2010/main" val="16352655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43</a:t>
            </a:fld>
            <a:endParaRPr lang="en-US" dirty="0"/>
          </a:p>
        </p:txBody>
      </p:sp>
    </p:spTree>
    <p:extLst>
      <p:ext uri="{BB962C8B-B14F-4D97-AF65-F5344CB8AC3E}">
        <p14:creationId xmlns:p14="http://schemas.microsoft.com/office/powerpoint/2010/main" val="7182367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44</a:t>
            </a:fld>
            <a:endParaRPr lang="en-US" dirty="0"/>
          </a:p>
        </p:txBody>
      </p:sp>
    </p:spTree>
    <p:extLst>
      <p:ext uri="{BB962C8B-B14F-4D97-AF65-F5344CB8AC3E}">
        <p14:creationId xmlns:p14="http://schemas.microsoft.com/office/powerpoint/2010/main" val="31333660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45</a:t>
            </a:fld>
            <a:endParaRPr lang="en-US" dirty="0"/>
          </a:p>
        </p:txBody>
      </p:sp>
    </p:spTree>
    <p:extLst>
      <p:ext uri="{BB962C8B-B14F-4D97-AF65-F5344CB8AC3E}">
        <p14:creationId xmlns:p14="http://schemas.microsoft.com/office/powerpoint/2010/main" val="38804362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46</a:t>
            </a:fld>
            <a:endParaRPr lang="en-US" dirty="0"/>
          </a:p>
        </p:txBody>
      </p:sp>
    </p:spTree>
    <p:extLst>
      <p:ext uri="{BB962C8B-B14F-4D97-AF65-F5344CB8AC3E}">
        <p14:creationId xmlns:p14="http://schemas.microsoft.com/office/powerpoint/2010/main" val="262803181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47</a:t>
            </a:fld>
            <a:endParaRPr lang="en-US" dirty="0"/>
          </a:p>
        </p:txBody>
      </p:sp>
    </p:spTree>
    <p:extLst>
      <p:ext uri="{BB962C8B-B14F-4D97-AF65-F5344CB8AC3E}">
        <p14:creationId xmlns:p14="http://schemas.microsoft.com/office/powerpoint/2010/main" val="37804362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48</a:t>
            </a:fld>
            <a:endParaRPr lang="en-US" dirty="0"/>
          </a:p>
        </p:txBody>
      </p:sp>
    </p:spTree>
    <p:extLst>
      <p:ext uri="{BB962C8B-B14F-4D97-AF65-F5344CB8AC3E}">
        <p14:creationId xmlns:p14="http://schemas.microsoft.com/office/powerpoint/2010/main" val="18858096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49</a:t>
            </a:fld>
            <a:endParaRPr lang="en-US" dirty="0"/>
          </a:p>
        </p:txBody>
      </p:sp>
    </p:spTree>
    <p:extLst>
      <p:ext uri="{BB962C8B-B14F-4D97-AF65-F5344CB8AC3E}">
        <p14:creationId xmlns:p14="http://schemas.microsoft.com/office/powerpoint/2010/main" val="133199198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50</a:t>
            </a:fld>
            <a:endParaRPr lang="en-US" dirty="0"/>
          </a:p>
        </p:txBody>
      </p:sp>
    </p:spTree>
    <p:extLst>
      <p:ext uri="{BB962C8B-B14F-4D97-AF65-F5344CB8AC3E}">
        <p14:creationId xmlns:p14="http://schemas.microsoft.com/office/powerpoint/2010/main" val="2688065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309878837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51</a:t>
            </a:fld>
            <a:endParaRPr lang="en-US" dirty="0"/>
          </a:p>
        </p:txBody>
      </p:sp>
    </p:spTree>
    <p:extLst>
      <p:ext uri="{BB962C8B-B14F-4D97-AF65-F5344CB8AC3E}">
        <p14:creationId xmlns:p14="http://schemas.microsoft.com/office/powerpoint/2010/main" val="1694438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52</a:t>
            </a:fld>
            <a:endParaRPr lang="en-US" dirty="0"/>
          </a:p>
        </p:txBody>
      </p:sp>
    </p:spTree>
    <p:extLst>
      <p:ext uri="{BB962C8B-B14F-4D97-AF65-F5344CB8AC3E}">
        <p14:creationId xmlns:p14="http://schemas.microsoft.com/office/powerpoint/2010/main" val="3165965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1271622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2067032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150277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593149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D0EF60-D719-45E1-ACFA-A855B4414268}"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D0EF60-D719-45E1-ACFA-A855B4414268}" type="datetimeFigureOut">
              <a:rPr lang="en-US" smtClean="0"/>
              <a:t>7/17/2022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D0EF60-D719-45E1-ACFA-A855B4414268}" type="datetimeFigureOut">
              <a:rPr lang="en-US" smtClean="0"/>
              <a:t>7/17/2022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7/17/2022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7/17/2022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sz="7200" b="1" dirty="0" smtClean="0">
                <a:solidFill>
                  <a:schemeClr val="bg1"/>
                </a:solidFill>
              </a:rPr>
              <a:t>The “Downward” call of God</a:t>
            </a:r>
            <a:endParaRPr lang="en-US" sz="7200" b="1" dirty="0">
              <a:solidFill>
                <a:schemeClr val="bg1"/>
              </a:solidFill>
            </a:endParaRPr>
          </a:p>
        </p:txBody>
      </p:sp>
      <p:sp>
        <p:nvSpPr>
          <p:cNvPr id="3" name="Subtitle 2"/>
          <p:cNvSpPr>
            <a:spLocks noGrp="1"/>
          </p:cNvSpPr>
          <p:nvPr>
            <p:ph type="subTitle" idx="1"/>
          </p:nvPr>
        </p:nvSpPr>
        <p:spPr/>
        <p:txBody>
          <a:bodyPr>
            <a:normAutofit/>
          </a:bodyPr>
          <a:lstStyle/>
          <a:p>
            <a:r>
              <a:rPr lang="en-US" sz="4400" dirty="0" smtClean="0">
                <a:solidFill>
                  <a:schemeClr val="bg1"/>
                </a:solidFill>
              </a:rPr>
              <a:t>The path to longevity, fruitful ministry and true honor</a:t>
            </a:r>
            <a:endParaRPr lang="en-US" sz="4400" dirty="0">
              <a:solidFill>
                <a:schemeClr val="bg1"/>
              </a:solidFill>
            </a:endParaRPr>
          </a:p>
        </p:txBody>
      </p:sp>
    </p:spTree>
    <p:extLst>
      <p:ext uri="{BB962C8B-B14F-4D97-AF65-F5344CB8AC3E}">
        <p14:creationId xmlns:p14="http://schemas.microsoft.com/office/powerpoint/2010/main" val="1530634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fontScale="85000" lnSpcReduction="200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a:t>
            </a:r>
            <a:r>
              <a:rPr lang="en-US" sz="3600" u="sng" dirty="0">
                <a:solidFill>
                  <a:schemeClr val="bg1"/>
                </a:solidFill>
              </a:rPr>
              <a:t>He noticed how they had been picking out the places of honor at the table</a:t>
            </a:r>
            <a:r>
              <a:rPr lang="en-US" sz="3600" dirty="0">
                <a:solidFill>
                  <a:schemeClr val="bg1"/>
                </a:solidFill>
              </a:rPr>
              <a:t>, saying to them, 8 “When you are invited by someone to a wedding feast, do not </a:t>
            </a:r>
            <a:r>
              <a:rPr lang="en-US" sz="3600" dirty="0" smtClean="0">
                <a:solidFill>
                  <a:schemeClr val="bg1"/>
                </a:solidFill>
              </a:rPr>
              <a:t>take </a:t>
            </a:r>
            <a:r>
              <a:rPr lang="en-US" sz="3600" dirty="0">
                <a:solidFill>
                  <a:schemeClr val="bg1"/>
                </a:solidFill>
              </a:rPr>
              <a:t>the place of honor, for someone more distinguished than you may have been invited by him, 9 and he who invited you both will come and say to you, ‘Give your place to this man,’ and then in disgrace you </a:t>
            </a:r>
            <a:r>
              <a:rPr lang="en-US" sz="3600" dirty="0" smtClean="0">
                <a:solidFill>
                  <a:schemeClr val="bg1"/>
                </a:solidFill>
              </a:rPr>
              <a:t>proceed </a:t>
            </a:r>
            <a:r>
              <a:rPr lang="en-US" sz="3600" dirty="0">
                <a:solidFill>
                  <a:schemeClr val="bg1"/>
                </a:solidFill>
              </a:rPr>
              <a:t>to occupy the last place.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They were seeking recognition or “honor” from, and in comparison to, the other invited guests</a:t>
            </a:r>
          </a:p>
          <a:p>
            <a:pPr algn="ctr"/>
            <a:endParaRPr lang="en-US" sz="3200" b="1" dirty="0"/>
          </a:p>
        </p:txBody>
      </p:sp>
    </p:spTree>
    <p:extLst>
      <p:ext uri="{BB962C8B-B14F-4D97-AF65-F5344CB8AC3E}">
        <p14:creationId xmlns:p14="http://schemas.microsoft.com/office/powerpoint/2010/main" val="3537992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fontScale="85000" lnSpcReduction="200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a:t>
            </a:r>
            <a:r>
              <a:rPr lang="en-US" sz="3600" u="sng" dirty="0">
                <a:solidFill>
                  <a:schemeClr val="bg1"/>
                </a:solidFill>
              </a:rPr>
              <a:t>do not </a:t>
            </a:r>
            <a:r>
              <a:rPr lang="en-US" sz="3600" u="sng" dirty="0" smtClean="0">
                <a:solidFill>
                  <a:schemeClr val="bg1"/>
                </a:solidFill>
              </a:rPr>
              <a:t>take </a:t>
            </a:r>
            <a:r>
              <a:rPr lang="en-US" sz="3600" u="sng" dirty="0">
                <a:solidFill>
                  <a:schemeClr val="bg1"/>
                </a:solidFill>
              </a:rPr>
              <a:t>the place of honor</a:t>
            </a:r>
            <a:r>
              <a:rPr lang="en-US" sz="3600" dirty="0">
                <a:solidFill>
                  <a:schemeClr val="bg1"/>
                </a:solidFill>
              </a:rPr>
              <a:t>, for someone more distinguished than you may have been invited by him, 9 and he who invited you both will come and say to you, ‘Give your place to this man,’ and then in disgrace you </a:t>
            </a:r>
            <a:r>
              <a:rPr lang="en-US" sz="3600" dirty="0" smtClean="0">
                <a:solidFill>
                  <a:schemeClr val="bg1"/>
                </a:solidFill>
              </a:rPr>
              <a:t>proceed </a:t>
            </a:r>
            <a:r>
              <a:rPr lang="en-US" sz="3600" dirty="0">
                <a:solidFill>
                  <a:schemeClr val="bg1"/>
                </a:solidFill>
              </a:rPr>
              <a:t>to occupy the last place.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A clear choice not to seek honor or top position</a:t>
            </a:r>
          </a:p>
          <a:p>
            <a:pPr algn="ctr"/>
            <a:endParaRPr lang="en-US" sz="3200" b="1" dirty="0" smtClean="0">
              <a:solidFill>
                <a:schemeClr val="tx1"/>
              </a:solidFill>
            </a:endParaRPr>
          </a:p>
          <a:p>
            <a:pPr algn="ctr"/>
            <a:r>
              <a:rPr lang="en-US" sz="3200" b="1" dirty="0" smtClean="0">
                <a:solidFill>
                  <a:schemeClr val="tx1"/>
                </a:solidFill>
              </a:rPr>
              <a:t>A choice to stand against the norm</a:t>
            </a:r>
          </a:p>
          <a:p>
            <a:pPr algn="ctr"/>
            <a:endParaRPr lang="en-US" sz="3200" b="1" dirty="0"/>
          </a:p>
        </p:txBody>
      </p:sp>
    </p:spTree>
    <p:extLst>
      <p:ext uri="{BB962C8B-B14F-4D97-AF65-F5344CB8AC3E}">
        <p14:creationId xmlns:p14="http://schemas.microsoft.com/office/powerpoint/2010/main" val="1470686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fontScale="85000" lnSpcReduction="200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a:t>
            </a:r>
            <a:r>
              <a:rPr lang="en-US" sz="3600" u="sng" dirty="0">
                <a:solidFill>
                  <a:schemeClr val="bg1"/>
                </a:solidFill>
              </a:rPr>
              <a:t>do not </a:t>
            </a:r>
            <a:r>
              <a:rPr lang="en-US" sz="3600" u="sng" dirty="0" smtClean="0">
                <a:solidFill>
                  <a:schemeClr val="bg1"/>
                </a:solidFill>
              </a:rPr>
              <a:t>take </a:t>
            </a:r>
            <a:r>
              <a:rPr lang="en-US" sz="3600" u="sng" dirty="0">
                <a:solidFill>
                  <a:schemeClr val="bg1"/>
                </a:solidFill>
              </a:rPr>
              <a:t>the place of honor</a:t>
            </a:r>
            <a:r>
              <a:rPr lang="en-US" sz="3600" dirty="0">
                <a:solidFill>
                  <a:schemeClr val="bg1"/>
                </a:solidFill>
              </a:rPr>
              <a:t>, for someone more distinguished than you may have been invited by him, 9 and he who invited you both will come and say to you, ‘Give your place to this man,’ and then in disgrace you </a:t>
            </a:r>
            <a:r>
              <a:rPr lang="en-US" sz="3600" dirty="0" smtClean="0">
                <a:solidFill>
                  <a:schemeClr val="bg1"/>
                </a:solidFill>
              </a:rPr>
              <a:t>proceed </a:t>
            </a:r>
            <a:r>
              <a:rPr lang="en-US" sz="3600" dirty="0">
                <a:solidFill>
                  <a:schemeClr val="bg1"/>
                </a:solidFill>
              </a:rPr>
              <a:t>to occupy the last place.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A clear choice not to seek honor or top position</a:t>
            </a:r>
          </a:p>
          <a:p>
            <a:pPr algn="ctr"/>
            <a:endParaRPr lang="en-US" sz="3200" b="1" dirty="0" smtClean="0">
              <a:solidFill>
                <a:schemeClr val="tx1"/>
              </a:solidFill>
            </a:endParaRPr>
          </a:p>
          <a:p>
            <a:pPr algn="ctr"/>
            <a:r>
              <a:rPr lang="en-US" sz="3200" b="1" dirty="0" smtClean="0">
                <a:solidFill>
                  <a:schemeClr val="tx1"/>
                </a:solidFill>
              </a:rPr>
              <a:t>A choice to stand against the norm</a:t>
            </a:r>
          </a:p>
          <a:p>
            <a:pPr algn="ctr"/>
            <a:endParaRPr lang="en-US" sz="3200" b="1" dirty="0"/>
          </a:p>
        </p:txBody>
      </p:sp>
      <p:sp>
        <p:nvSpPr>
          <p:cNvPr id="5" name="Rounded Rectangle 4"/>
          <p:cNvSpPr/>
          <p:nvPr/>
        </p:nvSpPr>
        <p:spPr>
          <a:xfrm>
            <a:off x="215900" y="3898900"/>
            <a:ext cx="7416800" cy="29591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Don’t compete for honor, recognition, first position, etc.</a:t>
            </a:r>
          </a:p>
          <a:p>
            <a:pPr algn="ctr"/>
            <a:endParaRPr lang="en-US" dirty="0"/>
          </a:p>
        </p:txBody>
      </p:sp>
    </p:spTree>
    <p:extLst>
      <p:ext uri="{BB962C8B-B14F-4D97-AF65-F5344CB8AC3E}">
        <p14:creationId xmlns:p14="http://schemas.microsoft.com/office/powerpoint/2010/main" val="2969627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fontScale="85000" lnSpcReduction="200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a:t>
            </a:r>
            <a:r>
              <a:rPr lang="en-US" sz="3600" dirty="0" smtClean="0">
                <a:solidFill>
                  <a:schemeClr val="bg1"/>
                </a:solidFill>
              </a:rPr>
              <a:t>take </a:t>
            </a:r>
            <a:r>
              <a:rPr lang="en-US" sz="3600" dirty="0">
                <a:solidFill>
                  <a:schemeClr val="bg1"/>
                </a:solidFill>
              </a:rPr>
              <a:t>the place of honor, </a:t>
            </a:r>
            <a:r>
              <a:rPr lang="en-US" sz="3600" u="sng" dirty="0">
                <a:solidFill>
                  <a:schemeClr val="bg1"/>
                </a:solidFill>
              </a:rPr>
              <a:t>for someone more distinguished than you may have been invited by him</a:t>
            </a:r>
            <a:r>
              <a:rPr lang="en-US" sz="3600" dirty="0">
                <a:solidFill>
                  <a:schemeClr val="bg1"/>
                </a:solidFill>
              </a:rPr>
              <a:t>, 9 and he who invited you both will come and say to you, ‘Give your place to this man,’ and then in disgrace you </a:t>
            </a:r>
            <a:r>
              <a:rPr lang="en-US" sz="3600" dirty="0" smtClean="0">
                <a:solidFill>
                  <a:schemeClr val="bg1"/>
                </a:solidFill>
              </a:rPr>
              <a:t>proceed </a:t>
            </a:r>
            <a:r>
              <a:rPr lang="en-US" sz="3600" dirty="0">
                <a:solidFill>
                  <a:schemeClr val="bg1"/>
                </a:solidFill>
              </a:rPr>
              <a:t>to occupy the last place.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More valued or honored than you</a:t>
            </a:r>
          </a:p>
          <a:p>
            <a:pPr algn="ctr"/>
            <a:endParaRPr lang="en-US" sz="3200" b="1" dirty="0"/>
          </a:p>
        </p:txBody>
      </p:sp>
    </p:spTree>
    <p:extLst>
      <p:ext uri="{BB962C8B-B14F-4D97-AF65-F5344CB8AC3E}">
        <p14:creationId xmlns:p14="http://schemas.microsoft.com/office/powerpoint/2010/main" val="941027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fontScale="85000" lnSpcReduction="200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a:t>
            </a:r>
            <a:r>
              <a:rPr lang="en-US" sz="3600" dirty="0" smtClean="0">
                <a:solidFill>
                  <a:schemeClr val="bg1"/>
                </a:solidFill>
              </a:rPr>
              <a:t>take </a:t>
            </a:r>
            <a:r>
              <a:rPr lang="en-US" sz="3600" dirty="0">
                <a:solidFill>
                  <a:schemeClr val="bg1"/>
                </a:solidFill>
              </a:rPr>
              <a:t>the place of honor, for someone more distinguished than you may have been invited by him, 9 </a:t>
            </a:r>
            <a:r>
              <a:rPr lang="en-US" sz="3600" u="sng" dirty="0">
                <a:solidFill>
                  <a:schemeClr val="bg1"/>
                </a:solidFill>
              </a:rPr>
              <a:t>and he who invited you both will come and say to you, ‘Give your place to this man,’ and then in disgrace you </a:t>
            </a:r>
            <a:r>
              <a:rPr lang="en-US" sz="3600" u="sng" dirty="0" smtClean="0">
                <a:solidFill>
                  <a:schemeClr val="bg1"/>
                </a:solidFill>
              </a:rPr>
              <a:t>proceed </a:t>
            </a:r>
            <a:r>
              <a:rPr lang="en-US" sz="3600" u="sng" dirty="0">
                <a:solidFill>
                  <a:schemeClr val="bg1"/>
                </a:solidFill>
              </a:rPr>
              <a:t>to occupy the last place</a:t>
            </a:r>
            <a:r>
              <a:rPr lang="en-US" sz="3600" dirty="0">
                <a:solidFill>
                  <a:schemeClr val="bg1"/>
                </a:solidFill>
              </a:rPr>
              <a:t>.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The host will step you down</a:t>
            </a:r>
          </a:p>
          <a:p>
            <a:pPr algn="ctr"/>
            <a:endParaRPr lang="en-US" sz="3200" b="1" dirty="0">
              <a:solidFill>
                <a:schemeClr val="tx1"/>
              </a:solidFill>
            </a:endParaRPr>
          </a:p>
          <a:p>
            <a:pPr algn="ctr"/>
            <a:r>
              <a:rPr lang="en-US" sz="3200" b="1" dirty="0" smtClean="0">
                <a:solidFill>
                  <a:schemeClr val="tx1"/>
                </a:solidFill>
              </a:rPr>
              <a:t>You might end up in last position</a:t>
            </a:r>
          </a:p>
          <a:p>
            <a:pPr algn="ctr"/>
            <a:endParaRPr lang="en-US" sz="3200" b="1" dirty="0"/>
          </a:p>
        </p:txBody>
      </p:sp>
    </p:spTree>
    <p:extLst>
      <p:ext uri="{BB962C8B-B14F-4D97-AF65-F5344CB8AC3E}">
        <p14:creationId xmlns:p14="http://schemas.microsoft.com/office/powerpoint/2010/main" val="1359031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fontScale="85000" lnSpcReduction="200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a:t>
            </a:r>
            <a:r>
              <a:rPr lang="en-US" sz="3600" dirty="0" smtClean="0">
                <a:solidFill>
                  <a:schemeClr val="bg1"/>
                </a:solidFill>
              </a:rPr>
              <a:t>take </a:t>
            </a:r>
            <a:r>
              <a:rPr lang="en-US" sz="3600" dirty="0">
                <a:solidFill>
                  <a:schemeClr val="bg1"/>
                </a:solidFill>
              </a:rPr>
              <a:t>the place of honor, for someone more distinguished than you may have been invited by him, 9 and he who invited you both will come and say to you, ‘Give your place to this man,’ and then in </a:t>
            </a:r>
            <a:r>
              <a:rPr lang="en-US" sz="3600" u="sng" dirty="0">
                <a:solidFill>
                  <a:schemeClr val="bg1"/>
                </a:solidFill>
              </a:rPr>
              <a:t>disgrace</a:t>
            </a:r>
            <a:r>
              <a:rPr lang="en-US" sz="3600" dirty="0">
                <a:solidFill>
                  <a:schemeClr val="bg1"/>
                </a:solidFill>
              </a:rPr>
              <a:t> you </a:t>
            </a:r>
            <a:r>
              <a:rPr lang="en-US" sz="3600" dirty="0" smtClean="0">
                <a:solidFill>
                  <a:schemeClr val="bg1"/>
                </a:solidFill>
              </a:rPr>
              <a:t>proceed </a:t>
            </a:r>
            <a:r>
              <a:rPr lang="en-US" sz="3600" dirty="0">
                <a:solidFill>
                  <a:schemeClr val="bg1"/>
                </a:solidFill>
              </a:rPr>
              <a:t>to occupy the last place.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Self Promotion ends in disgrace</a:t>
            </a:r>
          </a:p>
          <a:p>
            <a:pPr algn="ctr"/>
            <a:endParaRPr lang="en-US" sz="3200" b="1" dirty="0"/>
          </a:p>
        </p:txBody>
      </p:sp>
    </p:spTree>
    <p:extLst>
      <p:ext uri="{BB962C8B-B14F-4D97-AF65-F5344CB8AC3E}">
        <p14:creationId xmlns:p14="http://schemas.microsoft.com/office/powerpoint/2010/main" val="2627107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a:t>
            </a:r>
            <a:r>
              <a:rPr lang="en-US" sz="3200" u="sng" dirty="0">
                <a:solidFill>
                  <a:schemeClr val="bg1"/>
                </a:solidFill>
              </a:rPr>
              <a:t>you are invited</a:t>
            </a:r>
            <a:r>
              <a:rPr lang="en-US" sz="3200" dirty="0">
                <a:solidFill>
                  <a:schemeClr val="bg1"/>
                </a:solidFill>
              </a:rPr>
              <a:t>,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invited us?</a:t>
            </a:r>
          </a:p>
          <a:p>
            <a:pPr algn="ctr"/>
            <a:endParaRPr lang="en-US" sz="3200" b="1" dirty="0" smtClean="0">
              <a:solidFill>
                <a:schemeClr val="tx1"/>
              </a:solidFill>
            </a:endParaRPr>
          </a:p>
          <a:p>
            <a:pPr algn="ctr"/>
            <a:endParaRPr lang="en-US" sz="3200" b="1" dirty="0" smtClean="0"/>
          </a:p>
          <a:p>
            <a:pPr algn="ctr"/>
            <a:endParaRPr lang="en-US" sz="3200" b="1" dirty="0"/>
          </a:p>
          <a:p>
            <a:pPr algn="ctr"/>
            <a:endParaRPr lang="en-US" sz="3200" b="1" dirty="0" smtClean="0"/>
          </a:p>
          <a:p>
            <a:pPr algn="ctr"/>
            <a:endParaRPr lang="en-US" sz="3200" b="1" dirty="0"/>
          </a:p>
          <a:p>
            <a:pPr algn="ctr"/>
            <a:endParaRPr lang="en-US" sz="3200" b="1" dirty="0"/>
          </a:p>
        </p:txBody>
      </p:sp>
    </p:spTree>
    <p:extLst>
      <p:ext uri="{BB962C8B-B14F-4D97-AF65-F5344CB8AC3E}">
        <p14:creationId xmlns:p14="http://schemas.microsoft.com/office/powerpoint/2010/main" val="1087176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a:t>
            </a:r>
            <a:r>
              <a:rPr lang="en-US" sz="3200" u="sng" dirty="0">
                <a:solidFill>
                  <a:schemeClr val="bg1"/>
                </a:solidFill>
              </a:rPr>
              <a:t>you are invited</a:t>
            </a:r>
            <a:r>
              <a:rPr lang="en-US" sz="3200" dirty="0">
                <a:solidFill>
                  <a:schemeClr val="bg1"/>
                </a:solidFill>
              </a:rPr>
              <a:t>,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invited us?</a:t>
            </a:r>
          </a:p>
          <a:p>
            <a:pPr algn="ctr"/>
            <a:endParaRPr lang="en-US" sz="3200" b="1" dirty="0" smtClean="0">
              <a:solidFill>
                <a:schemeClr val="tx1"/>
              </a:solidFill>
            </a:endParaRPr>
          </a:p>
          <a:p>
            <a:pPr algn="ctr"/>
            <a:r>
              <a:rPr lang="en-US" sz="3200" b="1" dirty="0" smtClean="0">
                <a:solidFill>
                  <a:schemeClr val="tx1"/>
                </a:solidFill>
              </a:rPr>
              <a:t>Each of us have been invited by God</a:t>
            </a:r>
          </a:p>
          <a:p>
            <a:pPr algn="ctr"/>
            <a:endParaRPr lang="en-US" sz="3200" b="1" dirty="0" smtClean="0">
              <a:solidFill>
                <a:schemeClr val="tx1"/>
              </a:solidFill>
            </a:endParaRPr>
          </a:p>
          <a:p>
            <a:pPr algn="ctr"/>
            <a:r>
              <a:rPr lang="en-US" sz="3200" b="1" dirty="0" smtClean="0">
                <a:solidFill>
                  <a:schemeClr val="tx1"/>
                </a:solidFill>
              </a:rPr>
              <a:t>Chosen</a:t>
            </a:r>
          </a:p>
          <a:p>
            <a:pPr algn="ctr"/>
            <a:r>
              <a:rPr lang="en-US" sz="3200" b="1" dirty="0" smtClean="0">
                <a:solidFill>
                  <a:schemeClr val="tx1"/>
                </a:solidFill>
              </a:rPr>
              <a:t>Called</a:t>
            </a:r>
          </a:p>
          <a:p>
            <a:pPr algn="ctr"/>
            <a:endParaRPr lang="en-US" sz="3200" b="1" dirty="0"/>
          </a:p>
        </p:txBody>
      </p:sp>
    </p:spTree>
    <p:extLst>
      <p:ext uri="{BB962C8B-B14F-4D97-AF65-F5344CB8AC3E}">
        <p14:creationId xmlns:p14="http://schemas.microsoft.com/office/powerpoint/2010/main" val="3742622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a:t>
            </a:r>
            <a:r>
              <a:rPr lang="en-US" sz="3200" u="sng" dirty="0">
                <a:solidFill>
                  <a:schemeClr val="bg1"/>
                </a:solidFill>
              </a:rPr>
              <a:t>you are invited</a:t>
            </a:r>
            <a:r>
              <a:rPr lang="en-US" sz="3200" dirty="0">
                <a:solidFill>
                  <a:schemeClr val="bg1"/>
                </a:solidFill>
              </a:rPr>
              <a:t>,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invited us?</a:t>
            </a:r>
          </a:p>
          <a:p>
            <a:pPr algn="ctr"/>
            <a:endParaRPr lang="en-US" sz="3200" b="1" dirty="0" smtClean="0">
              <a:solidFill>
                <a:schemeClr val="tx1"/>
              </a:solidFill>
            </a:endParaRPr>
          </a:p>
          <a:p>
            <a:pPr algn="ctr"/>
            <a:r>
              <a:rPr lang="en-US" sz="3200" b="1" dirty="0" smtClean="0">
                <a:solidFill>
                  <a:schemeClr val="tx1"/>
                </a:solidFill>
              </a:rPr>
              <a:t>Each of us have been invited by God</a:t>
            </a:r>
          </a:p>
          <a:p>
            <a:pPr algn="ctr"/>
            <a:endParaRPr lang="en-US" sz="3200" b="1" dirty="0" smtClean="0">
              <a:solidFill>
                <a:schemeClr val="tx1"/>
              </a:solidFill>
            </a:endParaRPr>
          </a:p>
          <a:p>
            <a:pPr algn="ctr"/>
            <a:r>
              <a:rPr lang="en-US" sz="3200" b="1" dirty="0" smtClean="0">
                <a:solidFill>
                  <a:schemeClr val="tx1"/>
                </a:solidFill>
              </a:rPr>
              <a:t>Chosen</a:t>
            </a:r>
          </a:p>
          <a:p>
            <a:pPr algn="ctr"/>
            <a:r>
              <a:rPr lang="en-US" sz="3200" b="1" dirty="0" smtClean="0">
                <a:solidFill>
                  <a:schemeClr val="tx1"/>
                </a:solidFill>
              </a:rPr>
              <a:t>Called</a:t>
            </a:r>
          </a:p>
          <a:p>
            <a:pPr algn="ctr"/>
            <a:endParaRPr lang="en-US" sz="3200" b="1" dirty="0"/>
          </a:p>
        </p:txBody>
      </p:sp>
      <p:sp>
        <p:nvSpPr>
          <p:cNvPr id="5" name="Rounded Rectangle 4"/>
          <p:cNvSpPr/>
          <p:nvPr/>
        </p:nvSpPr>
        <p:spPr>
          <a:xfrm>
            <a:off x="94129" y="2407024"/>
            <a:ext cx="7538571" cy="445097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0000"/>
                </a:solidFill>
                <a:latin typeface="system-ui"/>
              </a:rPr>
              <a:t>Therefore, brethren, be all the more diligent to make certain about His calling and choosing </a:t>
            </a:r>
            <a:r>
              <a:rPr lang="en-US" sz="3200" b="1" dirty="0" smtClean="0">
                <a:solidFill>
                  <a:srgbClr val="000000"/>
                </a:solidFill>
                <a:latin typeface="system-ui"/>
              </a:rPr>
              <a:t>you</a:t>
            </a:r>
          </a:p>
          <a:p>
            <a:pPr algn="r"/>
            <a:r>
              <a:rPr lang="en-US" sz="3200" b="1" dirty="0" smtClean="0">
                <a:solidFill>
                  <a:srgbClr val="000000"/>
                </a:solidFill>
                <a:latin typeface="system-ui"/>
              </a:rPr>
              <a:t>2 Peter 1:10</a:t>
            </a:r>
            <a:endParaRPr lang="en-US" sz="3200" b="1" dirty="0"/>
          </a:p>
        </p:txBody>
      </p:sp>
    </p:spTree>
    <p:extLst>
      <p:ext uri="{BB962C8B-B14F-4D97-AF65-F5344CB8AC3E}">
        <p14:creationId xmlns:p14="http://schemas.microsoft.com/office/powerpoint/2010/main" val="2601139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a:t>
            </a:r>
            <a:r>
              <a:rPr lang="en-US" sz="3200" u="sng" dirty="0">
                <a:solidFill>
                  <a:schemeClr val="bg1"/>
                </a:solidFill>
              </a:rPr>
              <a:t>go and recline at the last place</a:t>
            </a:r>
            <a:r>
              <a:rPr lang="en-US" sz="3200" dirty="0">
                <a:solidFill>
                  <a:schemeClr val="bg1"/>
                </a:solidFill>
              </a:rPr>
              <a:t>,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Choose to seek out the lesser place</a:t>
            </a:r>
          </a:p>
          <a:p>
            <a:pPr algn="ctr"/>
            <a:endParaRPr lang="en-US" sz="3200" b="1" dirty="0"/>
          </a:p>
        </p:txBody>
      </p:sp>
    </p:spTree>
    <p:extLst>
      <p:ext uri="{BB962C8B-B14F-4D97-AF65-F5344CB8AC3E}">
        <p14:creationId xmlns:p14="http://schemas.microsoft.com/office/powerpoint/2010/main" val="3008567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Introduction</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People want to be “seen”, “valued”, “recognized”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r>
              <a:rPr lang="en-US" sz="3200" dirty="0" smtClean="0">
                <a:solidFill>
                  <a:schemeClr val="bg1"/>
                </a:solidFill>
              </a:rPr>
              <a:t>This desire can trip people up in their Christian lives</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r>
              <a:rPr lang="en-US" sz="3200" dirty="0" smtClean="0">
                <a:solidFill>
                  <a:schemeClr val="bg1"/>
                </a:solidFill>
              </a:rPr>
              <a:t>There is nothing complicated about the perspective or principle we are talking about… but it can be challenging</a:t>
            </a:r>
          </a:p>
          <a:p>
            <a:pPr marL="800100" lvl="1"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83201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a:t>
            </a:r>
            <a:r>
              <a:rPr lang="en-US" sz="3200" u="sng" dirty="0">
                <a:solidFill>
                  <a:schemeClr val="bg1"/>
                </a:solidFill>
              </a:rPr>
              <a:t>go and recline at the last place</a:t>
            </a:r>
            <a:r>
              <a:rPr lang="en-US" sz="3200" dirty="0">
                <a:solidFill>
                  <a:schemeClr val="bg1"/>
                </a:solidFill>
              </a:rPr>
              <a:t>,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Choose to seek out the lesser place</a:t>
            </a:r>
          </a:p>
          <a:p>
            <a:pPr algn="ctr"/>
            <a:endParaRPr lang="en-US" sz="3200" b="1" dirty="0"/>
          </a:p>
        </p:txBody>
      </p:sp>
      <p:sp>
        <p:nvSpPr>
          <p:cNvPr id="5" name="Rounded Rectangle 4"/>
          <p:cNvSpPr/>
          <p:nvPr/>
        </p:nvSpPr>
        <p:spPr>
          <a:xfrm>
            <a:off x="101600" y="2730500"/>
            <a:ext cx="7493000" cy="41275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What does this passage not say?</a:t>
            </a:r>
          </a:p>
          <a:p>
            <a:endParaRPr lang="en-US" sz="3200" dirty="0" smtClean="0">
              <a:solidFill>
                <a:schemeClr val="tx1"/>
              </a:solidFill>
            </a:endParaRPr>
          </a:p>
          <a:p>
            <a:endParaRPr lang="en-US" sz="3200" dirty="0" smtClean="0">
              <a:solidFill>
                <a:schemeClr val="tx1"/>
              </a:solidFill>
            </a:endParaRPr>
          </a:p>
          <a:p>
            <a:endParaRPr lang="en-US" sz="3200" dirty="0">
              <a:solidFill>
                <a:schemeClr val="tx1"/>
              </a:solidFill>
            </a:endParaRPr>
          </a:p>
          <a:p>
            <a:endParaRPr lang="en-US" sz="3200" dirty="0" smtClean="0">
              <a:solidFill>
                <a:schemeClr val="tx1"/>
              </a:solidFill>
            </a:endParaRPr>
          </a:p>
          <a:p>
            <a:endParaRPr lang="en-US" sz="3200" dirty="0" smtClean="0">
              <a:solidFill>
                <a:schemeClr val="tx1"/>
              </a:solidFill>
            </a:endParaRPr>
          </a:p>
          <a:p>
            <a:pPr algn="ctr"/>
            <a:endParaRPr lang="en-US" dirty="0">
              <a:solidFill>
                <a:schemeClr val="tx1"/>
              </a:solidFill>
            </a:endParaRPr>
          </a:p>
        </p:txBody>
      </p:sp>
    </p:spTree>
    <p:extLst>
      <p:ext uri="{BB962C8B-B14F-4D97-AF65-F5344CB8AC3E}">
        <p14:creationId xmlns:p14="http://schemas.microsoft.com/office/powerpoint/2010/main" val="7595582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a:t>
            </a:r>
            <a:r>
              <a:rPr lang="en-US" sz="3200" u="sng" dirty="0">
                <a:solidFill>
                  <a:schemeClr val="bg1"/>
                </a:solidFill>
              </a:rPr>
              <a:t>go and recline at the last place</a:t>
            </a:r>
            <a:r>
              <a:rPr lang="en-US" sz="3200" dirty="0">
                <a:solidFill>
                  <a:schemeClr val="bg1"/>
                </a:solidFill>
              </a:rPr>
              <a:t>,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Choose to seek out the lesser place</a:t>
            </a:r>
          </a:p>
          <a:p>
            <a:pPr algn="ctr"/>
            <a:endParaRPr lang="en-US" sz="3200" b="1" dirty="0"/>
          </a:p>
        </p:txBody>
      </p:sp>
      <p:sp>
        <p:nvSpPr>
          <p:cNvPr id="5" name="Rounded Rectangle 4"/>
          <p:cNvSpPr/>
          <p:nvPr/>
        </p:nvSpPr>
        <p:spPr>
          <a:xfrm>
            <a:off x="101600" y="2730500"/>
            <a:ext cx="7493000" cy="41275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What does this passage not say?</a:t>
            </a:r>
          </a:p>
          <a:p>
            <a:endParaRPr lang="en-US" sz="2000" dirty="0" smtClean="0">
              <a:solidFill>
                <a:schemeClr val="tx1"/>
              </a:solidFill>
            </a:endParaRPr>
          </a:p>
          <a:p>
            <a:pPr marL="457200" indent="-457200">
              <a:buFontTx/>
              <a:buChar char="-"/>
            </a:pPr>
            <a:r>
              <a:rPr lang="en-US" sz="3200" dirty="0" smtClean="0">
                <a:solidFill>
                  <a:schemeClr val="tx1"/>
                </a:solidFill>
              </a:rPr>
              <a:t>Unless you are being overlooked</a:t>
            </a:r>
          </a:p>
          <a:p>
            <a:pPr marL="457200" indent="-457200">
              <a:buFontTx/>
              <a:buChar char="-"/>
            </a:pPr>
            <a:endParaRPr lang="en-US" sz="3200" dirty="0" smtClean="0">
              <a:solidFill>
                <a:schemeClr val="tx1"/>
              </a:solidFill>
            </a:endParaRPr>
          </a:p>
          <a:p>
            <a:pPr marL="457200" indent="-457200">
              <a:buFontTx/>
              <a:buChar char="-"/>
            </a:pPr>
            <a:r>
              <a:rPr lang="en-US" sz="3200" dirty="0" smtClean="0">
                <a:solidFill>
                  <a:schemeClr val="tx1"/>
                </a:solidFill>
              </a:rPr>
              <a:t>Unless people are keeping you down</a:t>
            </a:r>
          </a:p>
          <a:p>
            <a:pPr marL="457200" indent="-457200">
              <a:buFontTx/>
              <a:buChar char="-"/>
            </a:pPr>
            <a:endParaRPr lang="en-US" sz="3200" dirty="0" smtClean="0">
              <a:solidFill>
                <a:schemeClr val="tx1"/>
              </a:solidFill>
            </a:endParaRPr>
          </a:p>
          <a:p>
            <a:pPr marL="457200" indent="-457200">
              <a:buFontTx/>
              <a:buChar char="-"/>
            </a:pPr>
            <a:r>
              <a:rPr lang="en-US" sz="3200" dirty="0" smtClean="0">
                <a:solidFill>
                  <a:schemeClr val="tx1"/>
                </a:solidFill>
              </a:rPr>
              <a:t>Unless you really should be in that seat</a:t>
            </a:r>
          </a:p>
          <a:p>
            <a:pPr algn="ctr"/>
            <a:endParaRPr lang="en-US" dirty="0">
              <a:solidFill>
                <a:schemeClr val="tx1"/>
              </a:solidFill>
            </a:endParaRPr>
          </a:p>
        </p:txBody>
      </p:sp>
    </p:spTree>
    <p:extLst>
      <p:ext uri="{BB962C8B-B14F-4D97-AF65-F5344CB8AC3E}">
        <p14:creationId xmlns:p14="http://schemas.microsoft.com/office/powerpoint/2010/main" val="37252141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a:t>
            </a:r>
            <a:r>
              <a:rPr lang="en-US" sz="3200" u="sng" dirty="0">
                <a:solidFill>
                  <a:schemeClr val="bg1"/>
                </a:solidFill>
              </a:rPr>
              <a:t>so that when the one who has invited you comes</a:t>
            </a:r>
            <a:r>
              <a:rPr lang="en-US" sz="3200" dirty="0">
                <a:solidFill>
                  <a:schemeClr val="bg1"/>
                </a:solidFill>
              </a:rPr>
              <a:t>,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the final say?</a:t>
            </a:r>
            <a:endParaRPr lang="en-US" sz="3200" b="1" dirty="0">
              <a:solidFill>
                <a:schemeClr val="tx1"/>
              </a:solidFill>
            </a:endParaRPr>
          </a:p>
        </p:txBody>
      </p:sp>
    </p:spTree>
    <p:extLst>
      <p:ext uri="{BB962C8B-B14F-4D97-AF65-F5344CB8AC3E}">
        <p14:creationId xmlns:p14="http://schemas.microsoft.com/office/powerpoint/2010/main" val="41201910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a:t>
            </a:r>
            <a:r>
              <a:rPr lang="en-US" sz="3200" u="sng" dirty="0">
                <a:solidFill>
                  <a:schemeClr val="bg1"/>
                </a:solidFill>
              </a:rPr>
              <a:t>so that when the one who has invited you comes</a:t>
            </a:r>
            <a:r>
              <a:rPr lang="en-US" sz="3200" dirty="0">
                <a:solidFill>
                  <a:schemeClr val="bg1"/>
                </a:solidFill>
              </a:rPr>
              <a:t>,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the final say?</a:t>
            </a:r>
            <a:endParaRPr lang="en-US" sz="3200" b="1" dirty="0">
              <a:solidFill>
                <a:schemeClr val="tx1"/>
              </a:solidFill>
            </a:endParaRPr>
          </a:p>
        </p:txBody>
      </p:sp>
      <p:sp>
        <p:nvSpPr>
          <p:cNvPr id="5" name="Rounded Rectangle 4"/>
          <p:cNvSpPr/>
          <p:nvPr/>
        </p:nvSpPr>
        <p:spPr>
          <a:xfrm>
            <a:off x="482600" y="3251200"/>
            <a:ext cx="7023100" cy="28067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Let God be your PR manager</a:t>
            </a:r>
            <a:r>
              <a:rPr lang="en-US" dirty="0" smtClean="0"/>
              <a:t>.</a:t>
            </a:r>
            <a:endParaRPr lang="en-US" dirty="0"/>
          </a:p>
        </p:txBody>
      </p:sp>
    </p:spTree>
    <p:extLst>
      <p:ext uri="{BB962C8B-B14F-4D97-AF65-F5344CB8AC3E}">
        <p14:creationId xmlns:p14="http://schemas.microsoft.com/office/powerpoint/2010/main" val="9322772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so that when the one who has invited you comes, he may say to you, ‘</a:t>
            </a:r>
            <a:r>
              <a:rPr lang="en-US" sz="3200" u="sng" dirty="0">
                <a:solidFill>
                  <a:schemeClr val="bg1"/>
                </a:solidFill>
              </a:rPr>
              <a:t>Friend, move up higher’; then you will have honor in the sight of all who </a:t>
            </a:r>
            <a:r>
              <a:rPr lang="en-US" sz="3200" u="sng" dirty="0" smtClean="0">
                <a:solidFill>
                  <a:schemeClr val="bg1"/>
                </a:solidFill>
              </a:rPr>
              <a:t>are </a:t>
            </a:r>
            <a:r>
              <a:rPr lang="en-US" sz="3200" u="sng" dirty="0">
                <a:solidFill>
                  <a:schemeClr val="bg1"/>
                </a:solidFill>
              </a:rPr>
              <a:t>at the table with you</a:t>
            </a:r>
            <a:r>
              <a:rPr lang="en-US" sz="3200" dirty="0">
                <a:solidFill>
                  <a:schemeClr val="bg1"/>
                </a:solidFill>
              </a:rPr>
              <a:t>. 11 For everyone who exalts himself will be humbled, and he who humbles himself will be exalted.”</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You will be honored by  God … and people will see that</a:t>
            </a:r>
          </a:p>
          <a:p>
            <a:pPr algn="ctr"/>
            <a:endParaRPr lang="en-US" sz="3200" b="1" dirty="0"/>
          </a:p>
        </p:txBody>
      </p:sp>
    </p:spTree>
    <p:extLst>
      <p:ext uri="{BB962C8B-B14F-4D97-AF65-F5344CB8AC3E}">
        <p14:creationId xmlns:p14="http://schemas.microsoft.com/office/powerpoint/2010/main" val="13475307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a:t>
            </a:r>
            <a:r>
              <a:rPr lang="en-US" sz="3200" u="sng" dirty="0">
                <a:solidFill>
                  <a:schemeClr val="bg1"/>
                </a:solidFill>
              </a:rPr>
              <a:t>For everyone who exalts himself will be humbled, and he who humbles himself will be exalted</a:t>
            </a:r>
            <a:r>
              <a:rPr lang="en-US" sz="3200" dirty="0">
                <a:solidFill>
                  <a:schemeClr val="bg1"/>
                </a:solidFill>
              </a:rPr>
              <a:t>.”</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Lift your self up and God will lower you</a:t>
            </a:r>
          </a:p>
          <a:p>
            <a:pPr algn="ctr"/>
            <a:endParaRPr lang="en-US" sz="3200" b="1" dirty="0">
              <a:solidFill>
                <a:schemeClr val="tx1"/>
              </a:solidFill>
            </a:endParaRPr>
          </a:p>
          <a:p>
            <a:pPr algn="ctr"/>
            <a:r>
              <a:rPr lang="en-US" sz="3200" b="1" dirty="0" smtClean="0">
                <a:solidFill>
                  <a:schemeClr val="tx1"/>
                </a:solidFill>
              </a:rPr>
              <a:t>But </a:t>
            </a:r>
          </a:p>
          <a:p>
            <a:pPr algn="ctr"/>
            <a:endParaRPr lang="en-US" sz="3200" b="1" dirty="0" smtClean="0">
              <a:solidFill>
                <a:schemeClr val="tx1"/>
              </a:solidFill>
            </a:endParaRPr>
          </a:p>
          <a:p>
            <a:pPr algn="ctr"/>
            <a:r>
              <a:rPr lang="en-US" sz="3200" b="1" dirty="0" smtClean="0">
                <a:solidFill>
                  <a:schemeClr val="tx1"/>
                </a:solidFill>
              </a:rPr>
              <a:t>Those who lower themselves God will raise up</a:t>
            </a:r>
          </a:p>
          <a:p>
            <a:pPr algn="ctr"/>
            <a:endParaRPr lang="en-US" sz="3200" b="1" dirty="0"/>
          </a:p>
        </p:txBody>
      </p:sp>
    </p:spTree>
    <p:extLst>
      <p:ext uri="{BB962C8B-B14F-4D97-AF65-F5344CB8AC3E}">
        <p14:creationId xmlns:p14="http://schemas.microsoft.com/office/powerpoint/2010/main" val="12801616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a:t>
            </a:r>
            <a:r>
              <a:rPr lang="en-US" sz="3200" u="sng" dirty="0">
                <a:solidFill>
                  <a:schemeClr val="bg1"/>
                </a:solidFill>
              </a:rPr>
              <a:t>For everyone who exalts himself will be humbled, and he who humbles himself will be exalted</a:t>
            </a:r>
            <a:r>
              <a:rPr lang="en-US" sz="3200" dirty="0">
                <a:solidFill>
                  <a:schemeClr val="bg1"/>
                </a:solidFill>
              </a:rPr>
              <a:t>.”</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Lift your self up and God will lower you</a:t>
            </a:r>
          </a:p>
          <a:p>
            <a:pPr algn="ctr"/>
            <a:endParaRPr lang="en-US" sz="3200" b="1" dirty="0">
              <a:solidFill>
                <a:schemeClr val="tx1"/>
              </a:solidFill>
            </a:endParaRPr>
          </a:p>
          <a:p>
            <a:pPr algn="ctr"/>
            <a:r>
              <a:rPr lang="en-US" sz="3200" b="1" dirty="0" smtClean="0">
                <a:solidFill>
                  <a:schemeClr val="tx1"/>
                </a:solidFill>
              </a:rPr>
              <a:t>But </a:t>
            </a:r>
          </a:p>
          <a:p>
            <a:pPr algn="ctr"/>
            <a:endParaRPr lang="en-US" sz="3200" b="1" dirty="0" smtClean="0">
              <a:solidFill>
                <a:schemeClr val="tx1"/>
              </a:solidFill>
            </a:endParaRPr>
          </a:p>
          <a:p>
            <a:pPr algn="ctr"/>
            <a:r>
              <a:rPr lang="en-US" sz="3200" b="1" dirty="0" smtClean="0">
                <a:solidFill>
                  <a:schemeClr val="tx1"/>
                </a:solidFill>
              </a:rPr>
              <a:t>Those who lower themselves God will raise up</a:t>
            </a:r>
          </a:p>
          <a:p>
            <a:pPr algn="ctr"/>
            <a:endParaRPr lang="en-US" sz="3200" b="1" dirty="0"/>
          </a:p>
        </p:txBody>
      </p:sp>
      <p:sp>
        <p:nvSpPr>
          <p:cNvPr id="5" name="Rounded Rectangle 4"/>
          <p:cNvSpPr/>
          <p:nvPr/>
        </p:nvSpPr>
        <p:spPr>
          <a:xfrm>
            <a:off x="0" y="1270000"/>
            <a:ext cx="7632700" cy="32258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r>
              <a:rPr lang="en-US" dirty="0"/>
              <a:t/>
            </a:r>
            <a:br>
              <a:rPr lang="en-US" dirty="0"/>
            </a:br>
            <a:r>
              <a:rPr lang="en-US" sz="3200" dirty="0">
                <a:solidFill>
                  <a:schemeClr val="tx1"/>
                </a:solidFill>
              </a:rPr>
              <a:t>Therefore humble yourselves under the mighty hand of God, that He may exalt you at the proper </a:t>
            </a:r>
            <a:r>
              <a:rPr lang="en-US" sz="3200" dirty="0" smtClean="0">
                <a:solidFill>
                  <a:schemeClr val="tx1"/>
                </a:solidFill>
              </a:rPr>
              <a:t>time.</a:t>
            </a:r>
          </a:p>
          <a:p>
            <a:pPr algn="r"/>
            <a:r>
              <a:rPr lang="en-US" sz="3200" dirty="0" smtClean="0">
                <a:solidFill>
                  <a:schemeClr val="tx1"/>
                </a:solidFill>
              </a:rPr>
              <a:t>1 Peter 5:6</a:t>
            </a:r>
            <a:endParaRPr lang="en-US" sz="3200" dirty="0">
              <a:solidFill>
                <a:schemeClr val="tx1"/>
              </a:solidFill>
            </a:endParaRPr>
          </a:p>
        </p:txBody>
      </p:sp>
    </p:spTree>
    <p:extLst>
      <p:ext uri="{BB962C8B-B14F-4D97-AF65-F5344CB8AC3E}">
        <p14:creationId xmlns:p14="http://schemas.microsoft.com/office/powerpoint/2010/main" val="3084023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a:t>
            </a:r>
            <a:r>
              <a:rPr lang="en-US" sz="3200" u="sng" dirty="0">
                <a:solidFill>
                  <a:schemeClr val="bg1"/>
                </a:solidFill>
              </a:rPr>
              <a:t>For everyone who exalts himself will be humbled, and he who humbles himself will be exalted</a:t>
            </a:r>
            <a:r>
              <a:rPr lang="en-US" sz="3200" dirty="0">
                <a:solidFill>
                  <a:schemeClr val="bg1"/>
                </a:solidFill>
              </a:rPr>
              <a:t>.”</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Lift your self up and God will lower you</a:t>
            </a:r>
          </a:p>
          <a:p>
            <a:pPr algn="ctr"/>
            <a:endParaRPr lang="en-US" sz="3200" b="1" dirty="0">
              <a:solidFill>
                <a:schemeClr val="tx1"/>
              </a:solidFill>
            </a:endParaRPr>
          </a:p>
          <a:p>
            <a:pPr algn="ctr"/>
            <a:r>
              <a:rPr lang="en-US" sz="3200" b="1" dirty="0" smtClean="0">
                <a:solidFill>
                  <a:schemeClr val="tx1"/>
                </a:solidFill>
              </a:rPr>
              <a:t>But </a:t>
            </a:r>
          </a:p>
          <a:p>
            <a:pPr algn="ctr"/>
            <a:endParaRPr lang="en-US" sz="3200" b="1" dirty="0" smtClean="0">
              <a:solidFill>
                <a:schemeClr val="tx1"/>
              </a:solidFill>
            </a:endParaRPr>
          </a:p>
          <a:p>
            <a:pPr algn="ctr"/>
            <a:r>
              <a:rPr lang="en-US" sz="3200" b="1" dirty="0" smtClean="0">
                <a:solidFill>
                  <a:schemeClr val="tx1"/>
                </a:solidFill>
              </a:rPr>
              <a:t>Those who lower themselves God will raise up</a:t>
            </a:r>
          </a:p>
          <a:p>
            <a:pPr algn="ctr"/>
            <a:endParaRPr lang="en-US" sz="3200" b="1" dirty="0"/>
          </a:p>
        </p:txBody>
      </p:sp>
      <p:sp>
        <p:nvSpPr>
          <p:cNvPr id="5" name="Rounded Rectangle 4"/>
          <p:cNvSpPr/>
          <p:nvPr/>
        </p:nvSpPr>
        <p:spPr>
          <a:xfrm>
            <a:off x="0" y="1270000"/>
            <a:ext cx="7632700" cy="32258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r>
              <a:rPr lang="en-US" dirty="0"/>
              <a:t/>
            </a:r>
            <a:br>
              <a:rPr lang="en-US" dirty="0"/>
            </a:br>
            <a:r>
              <a:rPr lang="en-US" sz="3200" dirty="0">
                <a:solidFill>
                  <a:schemeClr val="tx1"/>
                </a:solidFill>
              </a:rPr>
              <a:t>Therefore it says, “God is opposed to the proud, but gives grace to the humble</a:t>
            </a:r>
            <a:r>
              <a:rPr lang="en-US" sz="3200" dirty="0" smtClean="0">
                <a:solidFill>
                  <a:schemeClr val="tx1"/>
                </a:solidFill>
              </a:rPr>
              <a:t>.”</a:t>
            </a:r>
          </a:p>
          <a:p>
            <a:pPr algn="r"/>
            <a:r>
              <a:rPr lang="en-US" sz="3200" dirty="0" smtClean="0">
                <a:solidFill>
                  <a:schemeClr val="tx1"/>
                </a:solidFill>
              </a:rPr>
              <a:t>James 4:6</a:t>
            </a:r>
            <a:endParaRPr lang="en-US" sz="3200" dirty="0">
              <a:solidFill>
                <a:schemeClr val="tx1"/>
              </a:solidFill>
            </a:endParaRPr>
          </a:p>
        </p:txBody>
      </p:sp>
    </p:spTree>
    <p:extLst>
      <p:ext uri="{BB962C8B-B14F-4D97-AF65-F5344CB8AC3E}">
        <p14:creationId xmlns:p14="http://schemas.microsoft.com/office/powerpoint/2010/main" val="20534883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330200" y="1825625"/>
            <a:ext cx="72263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a:t>
            </a:r>
            <a:r>
              <a:rPr lang="en-US" sz="3200" u="sng" dirty="0">
                <a:solidFill>
                  <a:schemeClr val="bg1"/>
                </a:solidFill>
              </a:rPr>
              <a:t>For everyone who exalts himself will be humbled, and he who humbles himself will be exalted</a:t>
            </a:r>
            <a:r>
              <a:rPr lang="en-US" sz="3200" dirty="0">
                <a:solidFill>
                  <a:schemeClr val="bg1"/>
                </a:solidFill>
              </a:rPr>
              <a:t>.”</a:t>
            </a:r>
            <a:endParaRPr lang="en-US" sz="3200" dirty="0" smtClean="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Lift your self up and God will lower you</a:t>
            </a:r>
          </a:p>
          <a:p>
            <a:pPr algn="ctr"/>
            <a:endParaRPr lang="en-US" sz="3200" b="1" dirty="0">
              <a:solidFill>
                <a:schemeClr val="tx1"/>
              </a:solidFill>
            </a:endParaRPr>
          </a:p>
          <a:p>
            <a:pPr algn="ctr"/>
            <a:r>
              <a:rPr lang="en-US" sz="3200" b="1" dirty="0" smtClean="0">
                <a:solidFill>
                  <a:schemeClr val="tx1"/>
                </a:solidFill>
              </a:rPr>
              <a:t>But </a:t>
            </a:r>
          </a:p>
          <a:p>
            <a:pPr algn="ctr"/>
            <a:endParaRPr lang="en-US" sz="3200" b="1" dirty="0" smtClean="0">
              <a:solidFill>
                <a:schemeClr val="tx1"/>
              </a:solidFill>
            </a:endParaRPr>
          </a:p>
          <a:p>
            <a:pPr algn="ctr"/>
            <a:r>
              <a:rPr lang="en-US" sz="3200" b="1" dirty="0" smtClean="0">
                <a:solidFill>
                  <a:schemeClr val="tx1"/>
                </a:solidFill>
              </a:rPr>
              <a:t>Those who lower themselves God will raise up</a:t>
            </a:r>
          </a:p>
          <a:p>
            <a:pPr algn="ctr"/>
            <a:endParaRPr lang="en-US" sz="3200" b="1" dirty="0"/>
          </a:p>
        </p:txBody>
      </p:sp>
      <p:sp>
        <p:nvSpPr>
          <p:cNvPr id="5" name="Rounded Rectangle 4"/>
          <p:cNvSpPr/>
          <p:nvPr/>
        </p:nvSpPr>
        <p:spPr>
          <a:xfrm>
            <a:off x="0" y="1270000"/>
            <a:ext cx="7632700" cy="32258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r>
            <a:br>
              <a:rPr lang="en-US" dirty="0"/>
            </a:br>
            <a:r>
              <a:rPr lang="en-US" sz="3200" dirty="0">
                <a:solidFill>
                  <a:schemeClr val="tx1"/>
                </a:solidFill>
              </a:rPr>
              <a:t>Other peoples advancement is no </a:t>
            </a:r>
            <a:r>
              <a:rPr lang="en-US" sz="3200" dirty="0" smtClean="0">
                <a:solidFill>
                  <a:schemeClr val="tx1"/>
                </a:solidFill>
              </a:rPr>
              <a:t>threat</a:t>
            </a:r>
          </a:p>
          <a:p>
            <a:endParaRPr lang="en-US" sz="3200" dirty="0">
              <a:solidFill>
                <a:schemeClr val="tx1"/>
              </a:solidFill>
            </a:endParaRPr>
          </a:p>
          <a:p>
            <a:pPr algn="ctr"/>
            <a:r>
              <a:rPr lang="en-US" sz="3200" dirty="0">
                <a:solidFill>
                  <a:schemeClr val="tx1"/>
                </a:solidFill>
              </a:rPr>
              <a:t>Not a “zero sum gain” </a:t>
            </a:r>
          </a:p>
        </p:txBody>
      </p:sp>
    </p:spTree>
    <p:extLst>
      <p:ext uri="{BB962C8B-B14F-4D97-AF65-F5344CB8AC3E}">
        <p14:creationId xmlns:p14="http://schemas.microsoft.com/office/powerpoint/2010/main" val="22916416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solidFill>
                <a:schemeClr val="tx1"/>
              </a:solidFill>
            </a:endParaRPr>
          </a:p>
        </p:txBody>
      </p:sp>
    </p:spTree>
    <p:extLst>
      <p:ext uri="{BB962C8B-B14F-4D97-AF65-F5344CB8AC3E}">
        <p14:creationId xmlns:p14="http://schemas.microsoft.com/office/powerpoint/2010/main" val="3261235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Our Cultural Context</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The times we live in:</a:t>
            </a:r>
          </a:p>
          <a:p>
            <a:pPr marL="800100" lvl="1" indent="-342900" eaLnBrk="0" fontAlgn="base" hangingPunct="0">
              <a:spcBef>
                <a:spcPct val="20000"/>
              </a:spcBef>
              <a:spcAft>
                <a:spcPct val="0"/>
              </a:spcAft>
              <a:buNone/>
            </a:pPr>
            <a:r>
              <a:rPr lang="en-US" sz="3200" dirty="0" smtClean="0">
                <a:solidFill>
                  <a:schemeClr val="bg1"/>
                </a:solidFill>
              </a:rPr>
              <a:t>The legacy of “rugged individualism”</a:t>
            </a:r>
          </a:p>
          <a:p>
            <a:pPr marL="800100" lvl="1" indent="-342900" eaLnBrk="0" fontAlgn="base" hangingPunct="0">
              <a:spcBef>
                <a:spcPct val="20000"/>
              </a:spcBef>
              <a:spcAft>
                <a:spcPct val="0"/>
              </a:spcAft>
              <a:buNone/>
            </a:pPr>
            <a:r>
              <a:rPr lang="en-US" sz="3200" dirty="0" smtClean="0">
                <a:solidFill>
                  <a:schemeClr val="bg1"/>
                </a:solidFill>
              </a:rPr>
              <a:t>The legacy of the “boomer” generation</a:t>
            </a:r>
          </a:p>
          <a:p>
            <a:pPr marL="800100" lvl="1" indent="-342900" eaLnBrk="0" fontAlgn="base" hangingPunct="0">
              <a:spcBef>
                <a:spcPct val="20000"/>
              </a:spcBef>
              <a:spcAft>
                <a:spcPct val="0"/>
              </a:spcAft>
              <a:buNone/>
            </a:pPr>
            <a:r>
              <a:rPr lang="en-US" sz="3200" dirty="0" smtClean="0">
                <a:solidFill>
                  <a:schemeClr val="bg1"/>
                </a:solidFill>
              </a:rPr>
              <a:t>Corporate ladder climbing </a:t>
            </a:r>
          </a:p>
          <a:p>
            <a:pPr marL="800100" lvl="1" indent="-342900" eaLnBrk="0" fontAlgn="base" hangingPunct="0">
              <a:spcBef>
                <a:spcPct val="20000"/>
              </a:spcBef>
              <a:spcAft>
                <a:spcPct val="0"/>
              </a:spcAft>
              <a:buNone/>
            </a:pPr>
            <a:r>
              <a:rPr lang="en-US" sz="3200" dirty="0" smtClean="0">
                <a:solidFill>
                  <a:schemeClr val="bg1"/>
                </a:solidFill>
              </a:rPr>
              <a:t>The rise of “identity politics” and the fight for rights</a:t>
            </a:r>
          </a:p>
          <a:p>
            <a:pPr marL="800100" lvl="1" indent="-342900" eaLnBrk="0" fontAlgn="base" hangingPunct="0">
              <a:spcBef>
                <a:spcPct val="20000"/>
              </a:spcBef>
              <a:spcAft>
                <a:spcPct val="0"/>
              </a:spcAft>
              <a:buNone/>
            </a:pPr>
            <a:r>
              <a:rPr lang="en-US" sz="3200" dirty="0" smtClean="0">
                <a:solidFill>
                  <a:schemeClr val="bg1"/>
                </a:solidFill>
              </a:rPr>
              <a:t>The base nature of man – “the boastful pride of life” 1 John 2:16</a:t>
            </a:r>
          </a:p>
          <a:p>
            <a:pPr marL="800100" lvl="1" indent="-342900" eaLnBrk="0" fontAlgn="base" hangingPunct="0">
              <a:spcBef>
                <a:spcPct val="20000"/>
              </a:spcBef>
              <a:spcAft>
                <a:spcPct val="0"/>
              </a:spcAft>
              <a:buNone/>
            </a:pPr>
            <a:r>
              <a:rPr lang="en-US" sz="3200" dirty="0" smtClean="0">
                <a:solidFill>
                  <a:schemeClr val="bg1"/>
                </a:solidFill>
              </a:rPr>
              <a:t>Result – alienated, unhappy people striving for respect… </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42222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smtClean="0">
                <a:solidFill>
                  <a:schemeClr val="tx1"/>
                </a:solidFill>
              </a:rPr>
              <a:t>Tyranny of comparison</a:t>
            </a:r>
          </a:p>
          <a:p>
            <a:endParaRPr lang="en-US" dirty="0" smtClean="0">
              <a:solidFill>
                <a:schemeClr val="tx1"/>
              </a:solidFill>
            </a:endParaRPr>
          </a:p>
          <a:p>
            <a:r>
              <a:rPr lang="en-US" sz="3000" dirty="0" smtClean="0">
                <a:solidFill>
                  <a:schemeClr val="tx1"/>
                </a:solidFill>
              </a:rPr>
              <a:t>The need for recognition</a:t>
            </a:r>
          </a:p>
          <a:p>
            <a:endParaRPr lang="en-US" dirty="0" smtClean="0">
              <a:solidFill>
                <a:schemeClr val="tx1"/>
              </a:solidFill>
            </a:endParaRPr>
          </a:p>
          <a:p>
            <a:r>
              <a:rPr lang="en-US" sz="3000" dirty="0" smtClean="0">
                <a:solidFill>
                  <a:schemeClr val="tx1"/>
                </a:solidFill>
              </a:rPr>
              <a:t>The fear of being overlooked </a:t>
            </a:r>
          </a:p>
          <a:p>
            <a:endParaRPr lang="en-US" dirty="0" smtClean="0">
              <a:solidFill>
                <a:schemeClr val="tx1"/>
              </a:solidFill>
            </a:endParaRPr>
          </a:p>
          <a:p>
            <a:r>
              <a:rPr lang="en-US" sz="3000" dirty="0" smtClean="0">
                <a:solidFill>
                  <a:schemeClr val="tx1"/>
                </a:solidFill>
              </a:rPr>
              <a:t>The plague of competition</a:t>
            </a:r>
            <a:endParaRPr lang="en-US" sz="3000" dirty="0">
              <a:solidFill>
                <a:schemeClr val="tx1"/>
              </a:solidFill>
            </a:endParaRPr>
          </a:p>
        </p:txBody>
      </p:sp>
    </p:spTree>
    <p:extLst>
      <p:ext uri="{BB962C8B-B14F-4D97-AF65-F5344CB8AC3E}">
        <p14:creationId xmlns:p14="http://schemas.microsoft.com/office/powerpoint/2010/main" val="13378023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smtClean="0">
              <a:solidFill>
                <a:schemeClr val="tx1"/>
              </a:solidFill>
            </a:endParaRPr>
          </a:p>
          <a:p>
            <a:endParaRPr lang="en-US" sz="3200" dirty="0">
              <a:solidFill>
                <a:schemeClr val="tx1"/>
              </a:solidFill>
            </a:endParaRPr>
          </a:p>
        </p:txBody>
      </p:sp>
    </p:spTree>
    <p:extLst>
      <p:ext uri="{BB962C8B-B14F-4D97-AF65-F5344CB8AC3E}">
        <p14:creationId xmlns:p14="http://schemas.microsoft.com/office/powerpoint/2010/main" val="31039259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smtClean="0">
                <a:solidFill>
                  <a:schemeClr val="tx1"/>
                </a:solidFill>
              </a:rPr>
              <a:t>Taking our lead from God</a:t>
            </a:r>
          </a:p>
          <a:p>
            <a:endParaRPr lang="en-US" dirty="0" smtClean="0">
              <a:solidFill>
                <a:schemeClr val="tx1"/>
              </a:solidFill>
            </a:endParaRPr>
          </a:p>
          <a:p>
            <a:r>
              <a:rPr lang="en-US" sz="3000" dirty="0" smtClean="0">
                <a:solidFill>
                  <a:schemeClr val="tx1"/>
                </a:solidFill>
              </a:rPr>
              <a:t>Joy in others success</a:t>
            </a:r>
          </a:p>
          <a:p>
            <a:endParaRPr lang="en-US" dirty="0" smtClean="0">
              <a:solidFill>
                <a:schemeClr val="tx1"/>
              </a:solidFill>
            </a:endParaRPr>
          </a:p>
          <a:p>
            <a:r>
              <a:rPr lang="en-US" sz="3000" dirty="0" smtClean="0">
                <a:solidFill>
                  <a:schemeClr val="tx1"/>
                </a:solidFill>
              </a:rPr>
              <a:t>To more freely love</a:t>
            </a:r>
          </a:p>
          <a:p>
            <a:endParaRPr lang="en-US" dirty="0" smtClean="0">
              <a:solidFill>
                <a:schemeClr val="tx1"/>
              </a:solidFill>
            </a:endParaRPr>
          </a:p>
          <a:p>
            <a:r>
              <a:rPr lang="en-US" sz="3000" dirty="0" smtClean="0">
                <a:solidFill>
                  <a:schemeClr val="tx1"/>
                </a:solidFill>
              </a:rPr>
              <a:t>True </a:t>
            </a:r>
            <a:r>
              <a:rPr lang="en-US" sz="3000" dirty="0">
                <a:solidFill>
                  <a:schemeClr val="tx1"/>
                </a:solidFill>
              </a:rPr>
              <a:t>service </a:t>
            </a:r>
          </a:p>
          <a:p>
            <a:endParaRPr lang="en-US" sz="3200" dirty="0">
              <a:solidFill>
                <a:schemeClr val="tx1"/>
              </a:solidFill>
            </a:endParaRPr>
          </a:p>
        </p:txBody>
      </p:sp>
    </p:spTree>
    <p:extLst>
      <p:ext uri="{BB962C8B-B14F-4D97-AF65-F5344CB8AC3E}">
        <p14:creationId xmlns:p14="http://schemas.microsoft.com/office/powerpoint/2010/main" val="15258505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smtClean="0">
              <a:solidFill>
                <a:schemeClr val="tx1"/>
              </a:solidFill>
            </a:endParaRPr>
          </a:p>
        </p:txBody>
      </p:sp>
    </p:spTree>
    <p:extLst>
      <p:ext uri="{BB962C8B-B14F-4D97-AF65-F5344CB8AC3E}">
        <p14:creationId xmlns:p14="http://schemas.microsoft.com/office/powerpoint/2010/main" val="19451275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Knowing I’m choosing Gods path</a:t>
            </a:r>
          </a:p>
          <a:p>
            <a:r>
              <a:rPr lang="en-US" sz="3200" dirty="0" smtClean="0">
                <a:solidFill>
                  <a:schemeClr val="tx1"/>
                </a:solidFill>
              </a:rPr>
              <a:t>Knowing I’m choosing humility</a:t>
            </a:r>
          </a:p>
          <a:p>
            <a:r>
              <a:rPr lang="en-US" sz="3200" dirty="0" smtClean="0">
                <a:solidFill>
                  <a:schemeClr val="tx1"/>
                </a:solidFill>
              </a:rPr>
              <a:t>Knowing I’m seeking to honor God and looking to God for my “okay-ness” </a:t>
            </a:r>
          </a:p>
        </p:txBody>
      </p:sp>
    </p:spTree>
    <p:extLst>
      <p:ext uri="{BB962C8B-B14F-4D97-AF65-F5344CB8AC3E}">
        <p14:creationId xmlns:p14="http://schemas.microsoft.com/office/powerpoint/2010/main" val="5776907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solidFill>
                <a:schemeClr val="tx1"/>
              </a:solidFill>
            </a:endParaRPr>
          </a:p>
        </p:txBody>
      </p:sp>
    </p:spTree>
    <p:extLst>
      <p:ext uri="{BB962C8B-B14F-4D97-AF65-F5344CB8AC3E}">
        <p14:creationId xmlns:p14="http://schemas.microsoft.com/office/powerpoint/2010/main" val="13903469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smtClean="0">
                <a:solidFill>
                  <a:schemeClr val="tx1"/>
                </a:solidFill>
              </a:rPr>
              <a:t>The freedom and energy to invest in true kingdom work.</a:t>
            </a:r>
          </a:p>
          <a:p>
            <a:endParaRPr lang="en-US" dirty="0" smtClean="0">
              <a:solidFill>
                <a:schemeClr val="tx1"/>
              </a:solidFill>
            </a:endParaRPr>
          </a:p>
          <a:p>
            <a:r>
              <a:rPr lang="en-US" sz="3000" dirty="0" smtClean="0">
                <a:solidFill>
                  <a:schemeClr val="tx1"/>
                </a:solidFill>
              </a:rPr>
              <a:t>God supports, empowers, gets behind the humble</a:t>
            </a:r>
          </a:p>
          <a:p>
            <a:endParaRPr lang="en-US" dirty="0">
              <a:solidFill>
                <a:schemeClr val="tx1"/>
              </a:solidFill>
            </a:endParaRPr>
          </a:p>
          <a:p>
            <a:r>
              <a:rPr lang="en-US" sz="3000" dirty="0" smtClean="0">
                <a:solidFill>
                  <a:schemeClr val="tx1"/>
                </a:solidFill>
              </a:rPr>
              <a:t>God raises up the humble for more responsibility</a:t>
            </a:r>
            <a:endParaRPr lang="en-US" sz="3000" dirty="0">
              <a:solidFill>
                <a:schemeClr val="tx1"/>
              </a:solidFill>
            </a:endParaRPr>
          </a:p>
        </p:txBody>
      </p:sp>
    </p:spTree>
    <p:extLst>
      <p:ext uri="{BB962C8B-B14F-4D97-AF65-F5344CB8AC3E}">
        <p14:creationId xmlns:p14="http://schemas.microsoft.com/office/powerpoint/2010/main" val="1533191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r>
              <a:rPr lang="en-US" sz="3200" dirty="0" smtClean="0">
                <a:solidFill>
                  <a:schemeClr val="bg1"/>
                </a:solidFill>
              </a:rPr>
              <a:t>Honored and rewarded by God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a:solidFill>
                <a:schemeClr val="tx1"/>
              </a:solidFill>
            </a:endParaRPr>
          </a:p>
        </p:txBody>
      </p:sp>
    </p:spTree>
    <p:extLst>
      <p:ext uri="{BB962C8B-B14F-4D97-AF65-F5344CB8AC3E}">
        <p14:creationId xmlns:p14="http://schemas.microsoft.com/office/powerpoint/2010/main" val="9067392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r>
              <a:rPr lang="en-US" sz="3200" dirty="0" smtClean="0">
                <a:solidFill>
                  <a:schemeClr val="bg1"/>
                </a:solidFill>
              </a:rPr>
              <a:t>Honored and rewarded by God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The only voice that truly matters will honor true servants of his.</a:t>
            </a:r>
          </a:p>
          <a:p>
            <a:endParaRPr lang="en-US" sz="3200" dirty="0">
              <a:solidFill>
                <a:schemeClr val="tx1"/>
              </a:solidFill>
            </a:endParaRPr>
          </a:p>
          <a:p>
            <a:r>
              <a:rPr lang="en-US" sz="3200" dirty="0" smtClean="0">
                <a:solidFill>
                  <a:schemeClr val="tx1"/>
                </a:solidFill>
              </a:rPr>
              <a:t>And he rewards the faithful </a:t>
            </a:r>
            <a:endParaRPr lang="en-US" sz="3200" dirty="0">
              <a:solidFill>
                <a:schemeClr val="tx1"/>
              </a:solidFill>
            </a:endParaRPr>
          </a:p>
        </p:txBody>
      </p:sp>
    </p:spTree>
    <p:extLst>
      <p:ext uri="{BB962C8B-B14F-4D97-AF65-F5344CB8AC3E}">
        <p14:creationId xmlns:p14="http://schemas.microsoft.com/office/powerpoint/2010/main" val="11595648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r>
              <a:rPr lang="en-US" sz="3200" dirty="0" smtClean="0">
                <a:solidFill>
                  <a:schemeClr val="bg1"/>
                </a:solidFill>
              </a:rPr>
              <a:t>Honored and rewarded by God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The only voice that truly matters will honor true servants of his.</a:t>
            </a:r>
          </a:p>
          <a:p>
            <a:endParaRPr lang="en-US" sz="3200" dirty="0">
              <a:solidFill>
                <a:schemeClr val="tx1"/>
              </a:solidFill>
            </a:endParaRPr>
          </a:p>
          <a:p>
            <a:r>
              <a:rPr lang="en-US" sz="3200" dirty="0" smtClean="0">
                <a:solidFill>
                  <a:schemeClr val="tx1"/>
                </a:solidFill>
              </a:rPr>
              <a:t>And he rewards the faithful </a:t>
            </a:r>
            <a:endParaRPr lang="en-US" sz="3200" dirty="0">
              <a:solidFill>
                <a:schemeClr val="tx1"/>
              </a:solidFill>
            </a:endParaRPr>
          </a:p>
        </p:txBody>
      </p:sp>
      <p:sp>
        <p:nvSpPr>
          <p:cNvPr id="5" name="Rounded Rectangle 4"/>
          <p:cNvSpPr/>
          <p:nvPr/>
        </p:nvSpPr>
        <p:spPr>
          <a:xfrm>
            <a:off x="0" y="2324100"/>
            <a:ext cx="6604000" cy="4445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“So when you give to the poor, do not sound a trumpet before you, as the hypocrites do in the synagogues and in the streets, so that they may be honored by men. Truly I say to you, they have their reward in full</a:t>
            </a:r>
            <a:r>
              <a:rPr lang="en-US" sz="3200" dirty="0" smtClean="0">
                <a:solidFill>
                  <a:schemeClr val="tx1"/>
                </a:solidFill>
              </a:rPr>
              <a:t>.</a:t>
            </a:r>
          </a:p>
          <a:p>
            <a:pPr algn="r"/>
            <a:r>
              <a:rPr lang="en-US" sz="3200" dirty="0" smtClean="0">
                <a:solidFill>
                  <a:schemeClr val="tx1"/>
                </a:solidFill>
              </a:rPr>
              <a:t>Matthew 6:2</a:t>
            </a:r>
            <a:endParaRPr lang="en-US" sz="3200" dirty="0">
              <a:solidFill>
                <a:schemeClr val="tx1"/>
              </a:solidFill>
            </a:endParaRPr>
          </a:p>
        </p:txBody>
      </p:sp>
    </p:spTree>
    <p:extLst>
      <p:ext uri="{BB962C8B-B14F-4D97-AF65-F5344CB8AC3E}">
        <p14:creationId xmlns:p14="http://schemas.microsoft.com/office/powerpoint/2010/main" val="2529409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Church Cultural</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lvl="1" eaLnBrk="0" fontAlgn="base" hangingPunct="0">
              <a:spcBef>
                <a:spcPct val="20000"/>
              </a:spcBef>
              <a:spcAft>
                <a:spcPct val="0"/>
              </a:spcAft>
            </a:pPr>
            <a:r>
              <a:rPr lang="en-US" sz="3200" dirty="0" smtClean="0">
                <a:solidFill>
                  <a:schemeClr val="bg1"/>
                </a:solidFill>
              </a:rPr>
              <a:t>Who we honor</a:t>
            </a:r>
          </a:p>
          <a:p>
            <a:pPr lvl="1" eaLnBrk="0" fontAlgn="base" hangingPunct="0">
              <a:spcBef>
                <a:spcPct val="20000"/>
              </a:spcBef>
              <a:spcAft>
                <a:spcPct val="0"/>
              </a:spcAft>
            </a:pPr>
            <a:r>
              <a:rPr lang="en-US" sz="3200" dirty="0" smtClean="0">
                <a:solidFill>
                  <a:schemeClr val="bg1"/>
                </a:solidFill>
              </a:rPr>
              <a:t>Favoritism  </a:t>
            </a:r>
          </a:p>
          <a:p>
            <a:pPr lvl="1" eaLnBrk="0" fontAlgn="base" hangingPunct="0">
              <a:spcBef>
                <a:spcPct val="20000"/>
              </a:spcBef>
              <a:spcAft>
                <a:spcPct val="0"/>
              </a:spcAft>
            </a:pPr>
            <a:r>
              <a:rPr lang="en-US" sz="3200" dirty="0" smtClean="0">
                <a:solidFill>
                  <a:schemeClr val="bg1"/>
                </a:solidFill>
              </a:rPr>
              <a:t>Gifting and capacity </a:t>
            </a:r>
          </a:p>
          <a:p>
            <a:pPr lvl="1" eaLnBrk="0" fontAlgn="base" hangingPunct="0">
              <a:spcBef>
                <a:spcPct val="20000"/>
              </a:spcBef>
              <a:spcAft>
                <a:spcPct val="0"/>
              </a:spcAft>
            </a:pPr>
            <a:r>
              <a:rPr lang="en-US" sz="3200" dirty="0" smtClean="0">
                <a:solidFill>
                  <a:schemeClr val="bg1"/>
                </a:solidFill>
              </a:rPr>
              <a:t>Meritocracy </a:t>
            </a:r>
          </a:p>
          <a:p>
            <a:pPr lvl="1" eaLnBrk="0" fontAlgn="base" hangingPunct="0">
              <a:spcBef>
                <a:spcPct val="20000"/>
              </a:spcBef>
              <a:spcAft>
                <a:spcPct val="0"/>
              </a:spcAft>
            </a:pPr>
            <a:r>
              <a:rPr lang="en-US" sz="3200" dirty="0" smtClean="0">
                <a:solidFill>
                  <a:schemeClr val="bg1"/>
                </a:solidFill>
              </a:rPr>
              <a:t>Our yet to be perfected nature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36570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Applications</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r>
              <a:rPr lang="en-US" sz="3200" dirty="0" smtClean="0">
                <a:solidFill>
                  <a:schemeClr val="bg1"/>
                </a:solidFill>
              </a:rPr>
              <a:t>This can be challenging – but God will help you.</a:t>
            </a:r>
          </a:p>
          <a:p>
            <a:pPr marL="342900" lvl="0" indent="-342900" eaLnBrk="0" fontAlgn="base" hangingPunct="0">
              <a:spcBef>
                <a:spcPct val="20000"/>
              </a:spcBef>
              <a:spcAft>
                <a:spcPct val="0"/>
              </a:spcAft>
              <a:buNone/>
            </a:pPr>
            <a:r>
              <a:rPr lang="en-US" sz="3200" dirty="0" smtClean="0">
                <a:solidFill>
                  <a:schemeClr val="bg1"/>
                </a:solidFill>
              </a:rPr>
              <a:t>Can be very helpful in making hard decisions</a:t>
            </a:r>
          </a:p>
          <a:p>
            <a:pPr marL="342900" lvl="0" indent="-342900" eaLnBrk="0" fontAlgn="base" hangingPunct="0">
              <a:spcBef>
                <a:spcPct val="20000"/>
              </a:spcBef>
              <a:spcAft>
                <a:spcPct val="0"/>
              </a:spcAft>
              <a:buNone/>
            </a:pPr>
            <a:r>
              <a:rPr lang="en-US" sz="3200" dirty="0" smtClean="0">
                <a:solidFill>
                  <a:schemeClr val="bg1"/>
                </a:solidFill>
              </a:rPr>
              <a:t>In ministry</a:t>
            </a:r>
          </a:p>
          <a:p>
            <a:pPr marL="342900" lvl="0" indent="-342900" eaLnBrk="0" fontAlgn="base" hangingPunct="0">
              <a:spcBef>
                <a:spcPct val="20000"/>
              </a:spcBef>
              <a:spcAft>
                <a:spcPct val="0"/>
              </a:spcAft>
              <a:buNone/>
            </a:pPr>
            <a:r>
              <a:rPr lang="en-US" sz="3200" dirty="0" smtClean="0">
                <a:solidFill>
                  <a:schemeClr val="bg1"/>
                </a:solidFill>
              </a:rPr>
              <a:t>In evangelism/engaging in our culture</a:t>
            </a:r>
          </a:p>
          <a:p>
            <a:pPr marL="342900" lvl="0" indent="-342900" eaLnBrk="0" fontAlgn="base" hangingPunct="0">
              <a:spcBef>
                <a:spcPct val="20000"/>
              </a:spcBef>
              <a:spcAft>
                <a:spcPct val="0"/>
              </a:spcAft>
              <a:buNone/>
            </a:pPr>
            <a:r>
              <a:rPr lang="en-US" sz="3200" dirty="0" smtClean="0">
                <a:solidFill>
                  <a:schemeClr val="bg1"/>
                </a:solidFill>
              </a:rPr>
              <a:t>In our jobs or class rooms</a:t>
            </a:r>
          </a:p>
          <a:p>
            <a:pPr marL="342900" lvl="0" indent="-342900" eaLnBrk="0" fontAlgn="base" hangingPunct="0">
              <a:spcBef>
                <a:spcPct val="20000"/>
              </a:spcBef>
              <a:spcAft>
                <a:spcPct val="0"/>
              </a:spcAft>
              <a:buNone/>
            </a:pPr>
            <a:r>
              <a:rPr lang="en-US" sz="3200" dirty="0" smtClean="0">
                <a:solidFill>
                  <a:schemeClr val="bg1"/>
                </a:solidFill>
              </a:rPr>
              <a:t>In friendships</a:t>
            </a:r>
          </a:p>
          <a:p>
            <a:pPr marL="342900" lvl="0" indent="-342900" eaLnBrk="0" fontAlgn="base" hangingPunct="0">
              <a:spcBef>
                <a:spcPct val="20000"/>
              </a:spcBef>
              <a:spcAft>
                <a:spcPct val="0"/>
              </a:spcAft>
              <a:buNone/>
            </a:pPr>
            <a:r>
              <a:rPr lang="en-US" sz="3200" dirty="0" smtClean="0">
                <a:solidFill>
                  <a:schemeClr val="bg1"/>
                </a:solidFill>
              </a:rPr>
              <a:t>In family</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4138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Perspectival Safe Guard </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200" dirty="0">
                <a:solidFill>
                  <a:schemeClr val="bg1"/>
                </a:solidFill>
              </a:rPr>
              <a:t>7 “Which of you, having a slave plowing or tending sheep, will say to him when he has come in from the field, ‘Come immediately and </a:t>
            </a:r>
            <a:r>
              <a:rPr lang="en-US" sz="3200" dirty="0" smtClean="0">
                <a:solidFill>
                  <a:schemeClr val="bg1"/>
                </a:solidFill>
              </a:rPr>
              <a:t>sit </a:t>
            </a:r>
            <a:r>
              <a:rPr lang="en-US" sz="3200" dirty="0">
                <a:solidFill>
                  <a:schemeClr val="bg1"/>
                </a:solidFill>
              </a:rPr>
              <a:t>down to eat’? 8 But will he not say to him, ‘Prepare something for me to eat, and properly </a:t>
            </a:r>
            <a:r>
              <a:rPr lang="en-US" sz="3200" dirty="0" smtClean="0">
                <a:solidFill>
                  <a:schemeClr val="bg1"/>
                </a:solidFill>
              </a:rPr>
              <a:t>clothe </a:t>
            </a:r>
            <a:r>
              <a:rPr lang="en-US" sz="3200" dirty="0">
                <a:solidFill>
                  <a:schemeClr val="bg1"/>
                </a:solidFill>
              </a:rPr>
              <a:t>yourself and serve me while I eat and drink; and </a:t>
            </a:r>
            <a:r>
              <a:rPr lang="en-US" sz="3200" dirty="0" smtClean="0">
                <a:solidFill>
                  <a:schemeClr val="bg1"/>
                </a:solidFill>
              </a:rPr>
              <a:t>afterward </a:t>
            </a:r>
            <a:r>
              <a:rPr lang="en-US" sz="3200" dirty="0">
                <a:solidFill>
                  <a:schemeClr val="bg1"/>
                </a:solidFill>
              </a:rPr>
              <a:t>you </a:t>
            </a:r>
            <a:r>
              <a:rPr lang="en-US" sz="3200" dirty="0" smtClean="0">
                <a:solidFill>
                  <a:schemeClr val="bg1"/>
                </a:solidFill>
              </a:rPr>
              <a:t>may </a:t>
            </a:r>
            <a:r>
              <a:rPr lang="en-US" sz="3200" dirty="0">
                <a:solidFill>
                  <a:schemeClr val="bg1"/>
                </a:solidFill>
              </a:rPr>
              <a:t>eat and drink’? 9 He does not thank the slave because he did the things which were commanded, does he? 10 So you too, when you do all the things which are commanded you, say, ‘We are unworthy slaves; we have done only that which we ought to have done.’”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90054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Perspectival  Safe Guard </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7 “</a:t>
            </a:r>
            <a:r>
              <a:rPr lang="en-US" sz="3200" u="sng" dirty="0">
                <a:solidFill>
                  <a:schemeClr val="bg1"/>
                </a:solidFill>
              </a:rPr>
              <a:t>Which of you, having a slave plowing or tending sheep</a:t>
            </a:r>
            <a:r>
              <a:rPr lang="en-US" sz="3200" dirty="0">
                <a:solidFill>
                  <a:schemeClr val="bg1"/>
                </a:solidFill>
              </a:rPr>
              <a:t>, will say to him when he has come in from the field, ‘Come immediately and </a:t>
            </a:r>
            <a:r>
              <a:rPr lang="en-US" sz="3200" dirty="0" smtClean="0">
                <a:solidFill>
                  <a:schemeClr val="bg1"/>
                </a:solidFill>
              </a:rPr>
              <a:t>sit </a:t>
            </a:r>
            <a:r>
              <a:rPr lang="en-US" sz="3200" dirty="0">
                <a:solidFill>
                  <a:schemeClr val="bg1"/>
                </a:solidFill>
              </a:rPr>
              <a:t>down to eat’? 8 But will he not say to him, ‘Prepare something for me to eat, and properly </a:t>
            </a:r>
            <a:r>
              <a:rPr lang="en-US" sz="3200" dirty="0" smtClean="0">
                <a:solidFill>
                  <a:schemeClr val="bg1"/>
                </a:solidFill>
              </a:rPr>
              <a:t>clothe </a:t>
            </a:r>
            <a:r>
              <a:rPr lang="en-US" sz="3200" dirty="0">
                <a:solidFill>
                  <a:schemeClr val="bg1"/>
                </a:solidFill>
              </a:rPr>
              <a:t>yourself and serve me while I eat and drink; and </a:t>
            </a:r>
            <a:r>
              <a:rPr lang="en-US" sz="3200" dirty="0" smtClean="0">
                <a:solidFill>
                  <a:schemeClr val="bg1"/>
                </a:solidFill>
              </a:rPr>
              <a:t>afterward </a:t>
            </a:r>
            <a:r>
              <a:rPr lang="en-US" sz="3200" dirty="0">
                <a:solidFill>
                  <a:schemeClr val="bg1"/>
                </a:solidFill>
              </a:rPr>
              <a:t>you </a:t>
            </a:r>
            <a:r>
              <a:rPr lang="en-US" sz="3200" dirty="0" smtClean="0">
                <a:solidFill>
                  <a:schemeClr val="bg1"/>
                </a:solidFill>
              </a:rPr>
              <a:t>may </a:t>
            </a:r>
            <a:r>
              <a:rPr lang="en-US" sz="3200" dirty="0">
                <a:solidFill>
                  <a:schemeClr val="bg1"/>
                </a:solidFill>
              </a:rPr>
              <a:t>eat and drink’?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The background</a:t>
            </a:r>
          </a:p>
          <a:p>
            <a:pPr algn="ctr"/>
            <a:endParaRPr lang="en-US" sz="3200" b="1" dirty="0"/>
          </a:p>
        </p:txBody>
      </p:sp>
    </p:spTree>
    <p:extLst>
      <p:ext uri="{BB962C8B-B14F-4D97-AF65-F5344CB8AC3E}">
        <p14:creationId xmlns:p14="http://schemas.microsoft.com/office/powerpoint/2010/main" val="20925381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7 “Which of you, having a slave plowing or tending sheep, </a:t>
            </a:r>
            <a:r>
              <a:rPr lang="en-US" sz="3200" u="sng" dirty="0">
                <a:solidFill>
                  <a:schemeClr val="bg1"/>
                </a:solidFill>
              </a:rPr>
              <a:t>will say to him when he has come in from the field, ‘Come immediately and </a:t>
            </a:r>
            <a:r>
              <a:rPr lang="en-US" sz="3200" u="sng" dirty="0" smtClean="0">
                <a:solidFill>
                  <a:schemeClr val="bg1"/>
                </a:solidFill>
              </a:rPr>
              <a:t>sit </a:t>
            </a:r>
            <a:r>
              <a:rPr lang="en-US" sz="3200" u="sng" dirty="0">
                <a:solidFill>
                  <a:schemeClr val="bg1"/>
                </a:solidFill>
              </a:rPr>
              <a:t>down to eat</a:t>
            </a:r>
            <a:r>
              <a:rPr lang="en-US" sz="3200" dirty="0">
                <a:solidFill>
                  <a:schemeClr val="bg1"/>
                </a:solidFill>
              </a:rPr>
              <a:t>’? 8 But will he not say to him, ‘Prepare something for me to eat, and properly </a:t>
            </a:r>
            <a:r>
              <a:rPr lang="en-US" sz="3200" dirty="0" smtClean="0">
                <a:solidFill>
                  <a:schemeClr val="bg1"/>
                </a:solidFill>
              </a:rPr>
              <a:t>clothe </a:t>
            </a:r>
            <a:r>
              <a:rPr lang="en-US" sz="3200" dirty="0">
                <a:solidFill>
                  <a:schemeClr val="bg1"/>
                </a:solidFill>
              </a:rPr>
              <a:t>yourself and serve me while I eat and drink; and </a:t>
            </a:r>
            <a:r>
              <a:rPr lang="en-US" sz="3200" dirty="0" smtClean="0">
                <a:solidFill>
                  <a:schemeClr val="bg1"/>
                </a:solidFill>
              </a:rPr>
              <a:t>afterward </a:t>
            </a:r>
            <a:r>
              <a:rPr lang="en-US" sz="3200" dirty="0">
                <a:solidFill>
                  <a:schemeClr val="bg1"/>
                </a:solidFill>
              </a:rPr>
              <a:t>you </a:t>
            </a:r>
            <a:r>
              <a:rPr lang="en-US" sz="3200" dirty="0" smtClean="0">
                <a:solidFill>
                  <a:schemeClr val="bg1"/>
                </a:solidFill>
              </a:rPr>
              <a:t>may </a:t>
            </a:r>
            <a:r>
              <a:rPr lang="en-US" sz="3200" dirty="0">
                <a:solidFill>
                  <a:schemeClr val="bg1"/>
                </a:solidFill>
              </a:rPr>
              <a:t>eat and drink’?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p>
        </p:txBody>
      </p:sp>
    </p:spTree>
    <p:extLst>
      <p:ext uri="{BB962C8B-B14F-4D97-AF65-F5344CB8AC3E}">
        <p14:creationId xmlns:p14="http://schemas.microsoft.com/office/powerpoint/2010/main" val="42013050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7 “Which of you, having a slave plowing or tending sheep, </a:t>
            </a:r>
            <a:r>
              <a:rPr lang="en-US" sz="3200" u="sng" dirty="0">
                <a:solidFill>
                  <a:schemeClr val="bg1"/>
                </a:solidFill>
              </a:rPr>
              <a:t>will say to him when he has come in from the field, ‘Come immediately and </a:t>
            </a:r>
            <a:r>
              <a:rPr lang="en-US" sz="3200" u="sng" dirty="0" smtClean="0">
                <a:solidFill>
                  <a:schemeClr val="bg1"/>
                </a:solidFill>
              </a:rPr>
              <a:t>sit </a:t>
            </a:r>
            <a:r>
              <a:rPr lang="en-US" sz="3200" u="sng" dirty="0">
                <a:solidFill>
                  <a:schemeClr val="bg1"/>
                </a:solidFill>
              </a:rPr>
              <a:t>down to eat</a:t>
            </a:r>
            <a:r>
              <a:rPr lang="en-US" sz="3200" dirty="0">
                <a:solidFill>
                  <a:schemeClr val="bg1"/>
                </a:solidFill>
              </a:rPr>
              <a:t>’? 8 But will he not say to him, ‘Prepare something for me to eat, and properly </a:t>
            </a:r>
            <a:r>
              <a:rPr lang="en-US" sz="3200" dirty="0" smtClean="0">
                <a:solidFill>
                  <a:schemeClr val="bg1"/>
                </a:solidFill>
              </a:rPr>
              <a:t>clothe </a:t>
            </a:r>
            <a:r>
              <a:rPr lang="en-US" sz="3200" dirty="0">
                <a:solidFill>
                  <a:schemeClr val="bg1"/>
                </a:solidFill>
              </a:rPr>
              <a:t>yourself and serve me while I eat and drink; and </a:t>
            </a:r>
            <a:r>
              <a:rPr lang="en-US" sz="3200" dirty="0" smtClean="0">
                <a:solidFill>
                  <a:schemeClr val="bg1"/>
                </a:solidFill>
              </a:rPr>
              <a:t>afterward </a:t>
            </a:r>
            <a:r>
              <a:rPr lang="en-US" sz="3200" dirty="0">
                <a:solidFill>
                  <a:schemeClr val="bg1"/>
                </a:solidFill>
              </a:rPr>
              <a:t>you </a:t>
            </a:r>
            <a:r>
              <a:rPr lang="en-US" sz="3200" dirty="0" smtClean="0">
                <a:solidFill>
                  <a:schemeClr val="bg1"/>
                </a:solidFill>
              </a:rPr>
              <a:t>may </a:t>
            </a:r>
            <a:r>
              <a:rPr lang="en-US" sz="3200" dirty="0">
                <a:solidFill>
                  <a:schemeClr val="bg1"/>
                </a:solidFill>
              </a:rPr>
              <a:t>eat and drink’?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This would never happen</a:t>
            </a:r>
          </a:p>
          <a:p>
            <a:pPr algn="ctr"/>
            <a:endParaRPr lang="en-US" sz="3200" b="1" dirty="0"/>
          </a:p>
        </p:txBody>
      </p:sp>
    </p:spTree>
    <p:extLst>
      <p:ext uri="{BB962C8B-B14F-4D97-AF65-F5344CB8AC3E}">
        <p14:creationId xmlns:p14="http://schemas.microsoft.com/office/powerpoint/2010/main" val="25348957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Safe </a:t>
            </a:r>
            <a:r>
              <a:rPr lang="en-US" sz="6000" b="1" dirty="0" smtClean="0">
                <a:solidFill>
                  <a:schemeClr val="bg1"/>
                </a:solidFill>
              </a:rPr>
              <a:t>Guard </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7 “Which of you, having a slave plowing or tending sheep, will say to him when he has come in from the field, ‘Come immediately and </a:t>
            </a:r>
            <a:r>
              <a:rPr lang="en-US" sz="3200" dirty="0" smtClean="0">
                <a:solidFill>
                  <a:schemeClr val="bg1"/>
                </a:solidFill>
              </a:rPr>
              <a:t>sit </a:t>
            </a:r>
            <a:r>
              <a:rPr lang="en-US" sz="3200" dirty="0">
                <a:solidFill>
                  <a:schemeClr val="bg1"/>
                </a:solidFill>
              </a:rPr>
              <a:t>down to eat’? 8 But will he not say to him, ‘</a:t>
            </a:r>
            <a:r>
              <a:rPr lang="en-US" sz="3200" u="sng" dirty="0">
                <a:solidFill>
                  <a:schemeClr val="bg1"/>
                </a:solidFill>
              </a:rPr>
              <a:t>Prepare something for me to eat, and properly </a:t>
            </a:r>
            <a:r>
              <a:rPr lang="en-US" sz="3200" u="sng" dirty="0" smtClean="0">
                <a:solidFill>
                  <a:schemeClr val="bg1"/>
                </a:solidFill>
              </a:rPr>
              <a:t>clothe </a:t>
            </a:r>
            <a:r>
              <a:rPr lang="en-US" sz="3200" u="sng" dirty="0">
                <a:solidFill>
                  <a:schemeClr val="bg1"/>
                </a:solidFill>
              </a:rPr>
              <a:t>yourself and serve me while I eat and drink; and </a:t>
            </a:r>
            <a:r>
              <a:rPr lang="en-US" sz="3200" u="sng" dirty="0" smtClean="0">
                <a:solidFill>
                  <a:schemeClr val="bg1"/>
                </a:solidFill>
              </a:rPr>
              <a:t>afterward </a:t>
            </a:r>
            <a:r>
              <a:rPr lang="en-US" sz="3200" u="sng" dirty="0">
                <a:solidFill>
                  <a:schemeClr val="bg1"/>
                </a:solidFill>
              </a:rPr>
              <a:t>you </a:t>
            </a:r>
            <a:r>
              <a:rPr lang="en-US" sz="3200" u="sng" dirty="0" smtClean="0">
                <a:solidFill>
                  <a:schemeClr val="bg1"/>
                </a:solidFill>
              </a:rPr>
              <a:t>may </a:t>
            </a:r>
            <a:r>
              <a:rPr lang="en-US" sz="3200" u="sng" dirty="0">
                <a:solidFill>
                  <a:schemeClr val="bg1"/>
                </a:solidFill>
              </a:rPr>
              <a:t>eat and drink’? </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p>
        </p:txBody>
      </p:sp>
    </p:spTree>
    <p:extLst>
      <p:ext uri="{BB962C8B-B14F-4D97-AF65-F5344CB8AC3E}">
        <p14:creationId xmlns:p14="http://schemas.microsoft.com/office/powerpoint/2010/main" val="1482994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Safe </a:t>
            </a:r>
            <a:r>
              <a:rPr lang="en-US" sz="6000" b="1" dirty="0" smtClean="0">
                <a:solidFill>
                  <a:schemeClr val="bg1"/>
                </a:solidFill>
              </a:rPr>
              <a:t>Guard </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7 “Which of you, having a slave plowing or tending sheep, will say to him when he has come in from the field, ‘Come immediately and </a:t>
            </a:r>
            <a:r>
              <a:rPr lang="en-US" sz="3200" dirty="0" smtClean="0">
                <a:solidFill>
                  <a:schemeClr val="bg1"/>
                </a:solidFill>
              </a:rPr>
              <a:t>sit </a:t>
            </a:r>
            <a:r>
              <a:rPr lang="en-US" sz="3200" dirty="0">
                <a:solidFill>
                  <a:schemeClr val="bg1"/>
                </a:solidFill>
              </a:rPr>
              <a:t>down to eat’? 8 But will he not say to him, ‘</a:t>
            </a:r>
            <a:r>
              <a:rPr lang="en-US" sz="3200" u="sng" dirty="0">
                <a:solidFill>
                  <a:schemeClr val="bg1"/>
                </a:solidFill>
              </a:rPr>
              <a:t>Prepare something for me to eat, and properly </a:t>
            </a:r>
            <a:r>
              <a:rPr lang="en-US" sz="3200" u="sng" dirty="0" smtClean="0">
                <a:solidFill>
                  <a:schemeClr val="bg1"/>
                </a:solidFill>
              </a:rPr>
              <a:t>clothe </a:t>
            </a:r>
            <a:r>
              <a:rPr lang="en-US" sz="3200" u="sng" dirty="0">
                <a:solidFill>
                  <a:schemeClr val="bg1"/>
                </a:solidFill>
              </a:rPr>
              <a:t>yourself and serve me while I eat and drink; and </a:t>
            </a:r>
            <a:r>
              <a:rPr lang="en-US" sz="3200" u="sng" dirty="0" smtClean="0">
                <a:solidFill>
                  <a:schemeClr val="bg1"/>
                </a:solidFill>
              </a:rPr>
              <a:t>afterward </a:t>
            </a:r>
            <a:r>
              <a:rPr lang="en-US" sz="3200" u="sng" dirty="0">
                <a:solidFill>
                  <a:schemeClr val="bg1"/>
                </a:solidFill>
              </a:rPr>
              <a:t>you </a:t>
            </a:r>
            <a:r>
              <a:rPr lang="en-US" sz="3200" u="sng" dirty="0" smtClean="0">
                <a:solidFill>
                  <a:schemeClr val="bg1"/>
                </a:solidFill>
              </a:rPr>
              <a:t>may </a:t>
            </a:r>
            <a:r>
              <a:rPr lang="en-US" sz="3200" u="sng" dirty="0">
                <a:solidFill>
                  <a:schemeClr val="bg1"/>
                </a:solidFill>
              </a:rPr>
              <a:t>eat and drink’? </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Yes, this is normal</a:t>
            </a:r>
          </a:p>
          <a:p>
            <a:pPr algn="ctr"/>
            <a:endParaRPr lang="en-US" sz="3200" b="1" dirty="0"/>
          </a:p>
        </p:txBody>
      </p:sp>
    </p:spTree>
    <p:extLst>
      <p:ext uri="{BB962C8B-B14F-4D97-AF65-F5344CB8AC3E}">
        <p14:creationId xmlns:p14="http://schemas.microsoft.com/office/powerpoint/2010/main" val="1933315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7089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9 </a:t>
            </a:r>
            <a:r>
              <a:rPr lang="en-US" sz="3200" u="sng" dirty="0">
                <a:solidFill>
                  <a:schemeClr val="bg1"/>
                </a:solidFill>
              </a:rPr>
              <a:t>He does not thank the slave because he did the things which were commanded, does he? </a:t>
            </a:r>
            <a:r>
              <a:rPr lang="en-US" sz="3200" dirty="0">
                <a:solidFill>
                  <a:schemeClr val="bg1"/>
                </a:solidFill>
              </a:rPr>
              <a:t>10 So you too, when you do all the things which are commanded you, say, ‘We are unworthy slaves; we have done only that which we ought to have done.’”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p>
        </p:txBody>
      </p:sp>
    </p:spTree>
    <p:extLst>
      <p:ext uri="{BB962C8B-B14F-4D97-AF65-F5344CB8AC3E}">
        <p14:creationId xmlns:p14="http://schemas.microsoft.com/office/powerpoint/2010/main" val="36708385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7089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9 </a:t>
            </a:r>
            <a:r>
              <a:rPr lang="en-US" sz="3200" u="sng" dirty="0">
                <a:solidFill>
                  <a:schemeClr val="bg1"/>
                </a:solidFill>
              </a:rPr>
              <a:t>He does not thank the slave because he did the things which were commanded, does he? </a:t>
            </a:r>
            <a:r>
              <a:rPr lang="en-US" sz="3200" dirty="0">
                <a:solidFill>
                  <a:schemeClr val="bg1"/>
                </a:solidFill>
              </a:rPr>
              <a:t>10 So you too, when you do all the things which are commanded you, say, ‘We are unworthy slaves; we have done only that which we ought to have done.’”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Nope, that would be odd</a:t>
            </a:r>
          </a:p>
          <a:p>
            <a:pPr algn="ctr"/>
            <a:endParaRPr lang="en-US" sz="3200" b="1" dirty="0"/>
          </a:p>
        </p:txBody>
      </p:sp>
    </p:spTree>
    <p:extLst>
      <p:ext uri="{BB962C8B-B14F-4D97-AF65-F5344CB8AC3E}">
        <p14:creationId xmlns:p14="http://schemas.microsoft.com/office/powerpoint/2010/main" val="22863306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7089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9 </a:t>
            </a:r>
            <a:r>
              <a:rPr lang="en-US" sz="3200" dirty="0">
                <a:solidFill>
                  <a:schemeClr val="bg1"/>
                </a:solidFill>
              </a:rPr>
              <a:t>He does not thank the slave because he did the things which were commanded, does he? 10 </a:t>
            </a:r>
            <a:r>
              <a:rPr lang="en-US" sz="3200" u="sng" dirty="0">
                <a:solidFill>
                  <a:schemeClr val="bg1"/>
                </a:solidFill>
              </a:rPr>
              <a:t>So you too, when you do all the things which are commanded you</a:t>
            </a:r>
            <a:r>
              <a:rPr lang="en-US" sz="3200" dirty="0">
                <a:solidFill>
                  <a:schemeClr val="bg1"/>
                </a:solidFill>
              </a:rPr>
              <a:t>, say, ‘We are unworthy slaves; we have done only that which we ought to have done.’”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p>
        </p:txBody>
      </p:sp>
    </p:spTree>
    <p:extLst>
      <p:ext uri="{BB962C8B-B14F-4D97-AF65-F5344CB8AC3E}">
        <p14:creationId xmlns:p14="http://schemas.microsoft.com/office/powerpoint/2010/main" val="4193921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Church Cultural</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Who we honor</a:t>
            </a:r>
          </a:p>
          <a:p>
            <a:pPr marL="800100" lvl="1" indent="-342900" eaLnBrk="0" fontAlgn="base" hangingPunct="0">
              <a:spcBef>
                <a:spcPct val="20000"/>
              </a:spcBef>
              <a:spcAft>
                <a:spcPct val="0"/>
              </a:spcAft>
              <a:buNone/>
            </a:pPr>
            <a:r>
              <a:rPr lang="en-US" sz="3200" dirty="0" smtClean="0">
                <a:solidFill>
                  <a:schemeClr val="bg1"/>
                </a:solidFill>
              </a:rPr>
              <a:t>Nepotism </a:t>
            </a:r>
          </a:p>
          <a:p>
            <a:pPr marL="800100" lvl="1" indent="-342900" eaLnBrk="0" fontAlgn="base" hangingPunct="0">
              <a:spcBef>
                <a:spcPct val="20000"/>
              </a:spcBef>
              <a:spcAft>
                <a:spcPct val="0"/>
              </a:spcAft>
              <a:buNone/>
            </a:pPr>
            <a:r>
              <a:rPr lang="en-US" sz="3200" dirty="0" smtClean="0">
                <a:solidFill>
                  <a:schemeClr val="bg1"/>
                </a:solidFill>
              </a:rPr>
              <a:t>Gifting and capacity </a:t>
            </a:r>
          </a:p>
          <a:p>
            <a:pPr marL="800100" lvl="1" indent="-342900" eaLnBrk="0" fontAlgn="base" hangingPunct="0">
              <a:spcBef>
                <a:spcPct val="20000"/>
              </a:spcBef>
              <a:spcAft>
                <a:spcPct val="0"/>
              </a:spcAft>
              <a:buNone/>
            </a:pPr>
            <a:r>
              <a:rPr lang="en-US" sz="3200" dirty="0" smtClean="0">
                <a:solidFill>
                  <a:schemeClr val="bg1"/>
                </a:solidFill>
              </a:rPr>
              <a:t>Meritocracy </a:t>
            </a:r>
          </a:p>
          <a:p>
            <a:pPr marL="800100" lvl="1" indent="-342900" eaLnBrk="0" fontAlgn="base" hangingPunct="0">
              <a:spcBef>
                <a:spcPct val="20000"/>
              </a:spcBef>
              <a:spcAft>
                <a:spcPct val="0"/>
              </a:spcAft>
              <a:buNone/>
            </a:pPr>
            <a:r>
              <a:rPr lang="en-US" sz="3200" dirty="0" smtClean="0">
                <a:solidFill>
                  <a:schemeClr val="bg1"/>
                </a:solidFill>
              </a:rPr>
              <a:t>Our yet to be perfected nature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This is a cocktail for a lot of struggle</a:t>
            </a:r>
          </a:p>
          <a:p>
            <a:pPr algn="ctr"/>
            <a:endParaRPr lang="en-US" sz="2000" b="1" dirty="0" smtClean="0">
              <a:solidFill>
                <a:schemeClr val="tx1"/>
              </a:solidFill>
            </a:endParaRPr>
          </a:p>
          <a:p>
            <a:pPr algn="ctr"/>
            <a:r>
              <a:rPr lang="en-US" sz="3200" b="1" dirty="0" smtClean="0">
                <a:solidFill>
                  <a:schemeClr val="tx1"/>
                </a:solidFill>
              </a:rPr>
              <a:t>Flesh</a:t>
            </a:r>
          </a:p>
          <a:p>
            <a:pPr algn="ctr"/>
            <a:endParaRPr lang="en-US" sz="2000" b="1" dirty="0" smtClean="0">
              <a:solidFill>
                <a:schemeClr val="tx1"/>
              </a:solidFill>
            </a:endParaRPr>
          </a:p>
          <a:p>
            <a:pPr algn="ctr"/>
            <a:r>
              <a:rPr lang="en-US" sz="3200" b="1" dirty="0" smtClean="0">
                <a:solidFill>
                  <a:schemeClr val="tx1"/>
                </a:solidFill>
              </a:rPr>
              <a:t>Competitive</a:t>
            </a:r>
          </a:p>
          <a:p>
            <a:pPr algn="ctr"/>
            <a:r>
              <a:rPr lang="en-US" sz="3200" b="1" dirty="0" smtClean="0">
                <a:solidFill>
                  <a:schemeClr val="tx1"/>
                </a:solidFill>
              </a:rPr>
              <a:t>Other </a:t>
            </a:r>
            <a:r>
              <a:rPr lang="en-US" sz="3200" b="1" dirty="0" smtClean="0">
                <a:solidFill>
                  <a:schemeClr val="tx1"/>
                </a:solidFill>
              </a:rPr>
              <a:t>people’s </a:t>
            </a:r>
            <a:r>
              <a:rPr lang="en-US" sz="3200" b="1" dirty="0" smtClean="0">
                <a:solidFill>
                  <a:schemeClr val="tx1"/>
                </a:solidFill>
              </a:rPr>
              <a:t>success is a threat  </a:t>
            </a:r>
          </a:p>
          <a:p>
            <a:pPr algn="ctr"/>
            <a:endParaRPr lang="en-US" sz="3200" b="1" dirty="0" smtClean="0"/>
          </a:p>
          <a:p>
            <a:pPr algn="ctr"/>
            <a:endParaRPr lang="en-US" sz="3200" b="1" dirty="0"/>
          </a:p>
        </p:txBody>
      </p:sp>
    </p:spTree>
    <p:extLst>
      <p:ext uri="{BB962C8B-B14F-4D97-AF65-F5344CB8AC3E}">
        <p14:creationId xmlns:p14="http://schemas.microsoft.com/office/powerpoint/2010/main" val="42486798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7089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9 </a:t>
            </a:r>
            <a:r>
              <a:rPr lang="en-US" sz="3200" dirty="0">
                <a:solidFill>
                  <a:schemeClr val="bg1"/>
                </a:solidFill>
              </a:rPr>
              <a:t>He does not thank the slave because he did the things which were commanded, does he? 10 </a:t>
            </a:r>
            <a:r>
              <a:rPr lang="en-US" sz="3200" u="sng" dirty="0">
                <a:solidFill>
                  <a:schemeClr val="bg1"/>
                </a:solidFill>
              </a:rPr>
              <a:t>So you too, when you do all the things which are commanded you</a:t>
            </a:r>
            <a:r>
              <a:rPr lang="en-US" sz="3200" dirty="0">
                <a:solidFill>
                  <a:schemeClr val="bg1"/>
                </a:solidFill>
              </a:rPr>
              <a:t>, say, ‘We are unworthy slaves; we have done only that which we ought to have done.’”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3200" b="1" dirty="0" smtClean="0">
                <a:solidFill>
                  <a:schemeClr val="tx1"/>
                </a:solidFill>
              </a:rPr>
              <a:t>Even if you did every single thing God asks of you</a:t>
            </a:r>
          </a:p>
          <a:p>
            <a:pPr algn="ctr"/>
            <a:endParaRPr lang="en-US" sz="3200" b="1" dirty="0"/>
          </a:p>
        </p:txBody>
      </p:sp>
    </p:spTree>
    <p:extLst>
      <p:ext uri="{BB962C8B-B14F-4D97-AF65-F5344CB8AC3E}">
        <p14:creationId xmlns:p14="http://schemas.microsoft.com/office/powerpoint/2010/main" val="15625456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7089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9 </a:t>
            </a:r>
            <a:r>
              <a:rPr lang="en-US" sz="3200" dirty="0">
                <a:solidFill>
                  <a:schemeClr val="bg1"/>
                </a:solidFill>
              </a:rPr>
              <a:t>He does not thank the slave because he did the things which were commanded, does he? 10 So you too, when you do all the things which are commanded you, say, </a:t>
            </a:r>
            <a:r>
              <a:rPr lang="en-US" sz="3200" u="sng" dirty="0">
                <a:solidFill>
                  <a:schemeClr val="bg1"/>
                </a:solidFill>
              </a:rPr>
              <a:t>‘We are unworthy slaves; we have done only that which we ought to have done.’”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p>
        </p:txBody>
      </p:sp>
    </p:spTree>
    <p:extLst>
      <p:ext uri="{BB962C8B-B14F-4D97-AF65-F5344CB8AC3E}">
        <p14:creationId xmlns:p14="http://schemas.microsoft.com/office/powerpoint/2010/main" val="14950109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A Perspectival  </a:t>
            </a:r>
            <a:r>
              <a:rPr lang="en-US" sz="6000" b="1" dirty="0" smtClean="0">
                <a:solidFill>
                  <a:schemeClr val="bg1"/>
                </a:solidFill>
              </a:rPr>
              <a:t>Safe Guard </a:t>
            </a:r>
            <a:endParaRPr lang="en-US" sz="6000" b="1" dirty="0">
              <a:solidFill>
                <a:schemeClr val="bg1"/>
              </a:solidFill>
            </a:endParaRPr>
          </a:p>
        </p:txBody>
      </p:sp>
      <p:sp>
        <p:nvSpPr>
          <p:cNvPr id="3" name="Content Placeholder 2"/>
          <p:cNvSpPr>
            <a:spLocks noGrp="1"/>
          </p:cNvSpPr>
          <p:nvPr>
            <p:ph idx="1"/>
          </p:nvPr>
        </p:nvSpPr>
        <p:spPr>
          <a:xfrm>
            <a:off x="0" y="1825625"/>
            <a:ext cx="7708900" cy="4351338"/>
          </a:xfrm>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9 </a:t>
            </a:r>
            <a:r>
              <a:rPr lang="en-US" sz="3200" dirty="0">
                <a:solidFill>
                  <a:schemeClr val="bg1"/>
                </a:solidFill>
              </a:rPr>
              <a:t>He does not thank the slave because he did the things which were commanded, does he? 10 So you too, when you do all the things which are commanded you, say, </a:t>
            </a:r>
            <a:r>
              <a:rPr lang="en-US" sz="3200" u="sng" dirty="0">
                <a:solidFill>
                  <a:schemeClr val="bg1"/>
                </a:solidFill>
              </a:rPr>
              <a:t>‘We are unworthy slaves; we have done only that which we ought to have done.’”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Bottom line</a:t>
            </a:r>
          </a:p>
          <a:p>
            <a:pPr algn="ctr"/>
            <a:r>
              <a:rPr lang="en-US" sz="3200" b="1" dirty="0" smtClean="0">
                <a:solidFill>
                  <a:schemeClr val="tx1"/>
                </a:solidFill>
              </a:rPr>
              <a:t>The opportunity to serve God is nothing we deserve</a:t>
            </a:r>
          </a:p>
          <a:p>
            <a:pPr algn="ctr"/>
            <a:endParaRPr lang="en-US" sz="3200" b="1" dirty="0"/>
          </a:p>
        </p:txBody>
      </p:sp>
    </p:spTree>
    <p:extLst>
      <p:ext uri="{BB962C8B-B14F-4D97-AF65-F5344CB8AC3E}">
        <p14:creationId xmlns:p14="http://schemas.microsoft.com/office/powerpoint/2010/main" val="2905136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Church Cultural</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Who we honor</a:t>
            </a:r>
          </a:p>
          <a:p>
            <a:pPr marL="800100" lvl="1" indent="-342900" eaLnBrk="0" fontAlgn="base" hangingPunct="0">
              <a:spcBef>
                <a:spcPct val="20000"/>
              </a:spcBef>
              <a:spcAft>
                <a:spcPct val="0"/>
              </a:spcAft>
              <a:buNone/>
            </a:pPr>
            <a:r>
              <a:rPr lang="en-US" sz="3200" dirty="0" smtClean="0">
                <a:solidFill>
                  <a:schemeClr val="bg1"/>
                </a:solidFill>
              </a:rPr>
              <a:t>Nepotism </a:t>
            </a:r>
          </a:p>
          <a:p>
            <a:pPr marL="800100" lvl="1" indent="-342900" eaLnBrk="0" fontAlgn="base" hangingPunct="0">
              <a:spcBef>
                <a:spcPct val="20000"/>
              </a:spcBef>
              <a:spcAft>
                <a:spcPct val="0"/>
              </a:spcAft>
              <a:buNone/>
            </a:pPr>
            <a:r>
              <a:rPr lang="en-US" sz="3200" dirty="0" smtClean="0">
                <a:solidFill>
                  <a:schemeClr val="bg1"/>
                </a:solidFill>
              </a:rPr>
              <a:t>Gifting and capacity </a:t>
            </a:r>
          </a:p>
          <a:p>
            <a:pPr marL="800100" lvl="1" indent="-342900" eaLnBrk="0" fontAlgn="base" hangingPunct="0">
              <a:spcBef>
                <a:spcPct val="20000"/>
              </a:spcBef>
              <a:spcAft>
                <a:spcPct val="0"/>
              </a:spcAft>
              <a:buNone/>
            </a:pPr>
            <a:r>
              <a:rPr lang="en-US" sz="3200" dirty="0" smtClean="0">
                <a:solidFill>
                  <a:schemeClr val="bg1"/>
                </a:solidFill>
              </a:rPr>
              <a:t>Meritocracy </a:t>
            </a:r>
          </a:p>
          <a:p>
            <a:pPr marL="800100" lvl="1" indent="-342900" eaLnBrk="0" fontAlgn="base" hangingPunct="0">
              <a:spcBef>
                <a:spcPct val="20000"/>
              </a:spcBef>
              <a:spcAft>
                <a:spcPct val="0"/>
              </a:spcAft>
              <a:buNone/>
            </a:pPr>
            <a:r>
              <a:rPr lang="en-US" sz="3200" dirty="0" smtClean="0">
                <a:solidFill>
                  <a:schemeClr val="bg1"/>
                </a:solidFill>
              </a:rPr>
              <a:t>Our yet to be perfected nature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This is a cocktail for a lot of struggle</a:t>
            </a:r>
          </a:p>
          <a:p>
            <a:pPr algn="ctr"/>
            <a:endParaRPr lang="en-US" sz="2000" b="1" dirty="0" smtClean="0">
              <a:solidFill>
                <a:schemeClr val="tx1"/>
              </a:solidFill>
            </a:endParaRPr>
          </a:p>
          <a:p>
            <a:pPr algn="ctr"/>
            <a:r>
              <a:rPr lang="en-US" sz="3200" b="1" dirty="0" smtClean="0">
                <a:solidFill>
                  <a:schemeClr val="tx1"/>
                </a:solidFill>
              </a:rPr>
              <a:t>Flesh</a:t>
            </a:r>
          </a:p>
          <a:p>
            <a:pPr algn="ctr"/>
            <a:endParaRPr lang="en-US" sz="2000" b="1" dirty="0" smtClean="0">
              <a:solidFill>
                <a:schemeClr val="tx1"/>
              </a:solidFill>
            </a:endParaRPr>
          </a:p>
          <a:p>
            <a:pPr algn="ctr"/>
            <a:r>
              <a:rPr lang="en-US" sz="3200" b="1" dirty="0" smtClean="0">
                <a:solidFill>
                  <a:schemeClr val="tx1"/>
                </a:solidFill>
              </a:rPr>
              <a:t>Competitive</a:t>
            </a:r>
          </a:p>
          <a:p>
            <a:pPr algn="ctr"/>
            <a:r>
              <a:rPr lang="en-US" sz="3200" b="1" dirty="0" smtClean="0">
                <a:solidFill>
                  <a:schemeClr val="tx1"/>
                </a:solidFill>
              </a:rPr>
              <a:t>Other </a:t>
            </a:r>
            <a:r>
              <a:rPr lang="en-US" sz="3200" b="1" dirty="0" smtClean="0">
                <a:solidFill>
                  <a:schemeClr val="tx1"/>
                </a:solidFill>
              </a:rPr>
              <a:t>people’s </a:t>
            </a:r>
            <a:r>
              <a:rPr lang="en-US" sz="3200" b="1" dirty="0" smtClean="0">
                <a:solidFill>
                  <a:schemeClr val="tx1"/>
                </a:solidFill>
              </a:rPr>
              <a:t>success is a threat  </a:t>
            </a:r>
          </a:p>
          <a:p>
            <a:pPr algn="ctr"/>
            <a:endParaRPr lang="en-US" sz="3200" b="1" dirty="0" smtClean="0"/>
          </a:p>
          <a:p>
            <a:pPr algn="ctr"/>
            <a:endParaRPr lang="en-US" sz="3200" b="1" dirty="0"/>
          </a:p>
        </p:txBody>
      </p:sp>
      <p:sp>
        <p:nvSpPr>
          <p:cNvPr id="5" name="Rounded Rectangle 4"/>
          <p:cNvSpPr/>
          <p:nvPr/>
        </p:nvSpPr>
        <p:spPr>
          <a:xfrm>
            <a:off x="0" y="4445000"/>
            <a:ext cx="7632700" cy="2413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Many are </a:t>
            </a:r>
            <a:r>
              <a:rPr lang="en-US" sz="3200" dirty="0" smtClean="0">
                <a:solidFill>
                  <a:schemeClr val="tx1"/>
                </a:solidFill>
              </a:rPr>
              <a:t>neutralized </a:t>
            </a:r>
            <a:r>
              <a:rPr lang="en-US" sz="3200" dirty="0" smtClean="0">
                <a:solidFill>
                  <a:schemeClr val="tx1"/>
                </a:solidFill>
              </a:rPr>
              <a:t>by this</a:t>
            </a:r>
            <a:endParaRPr lang="en-US" sz="3200" dirty="0">
              <a:solidFill>
                <a:schemeClr val="tx1"/>
              </a:solidFill>
            </a:endParaRPr>
          </a:p>
        </p:txBody>
      </p:sp>
    </p:spTree>
    <p:extLst>
      <p:ext uri="{BB962C8B-B14F-4D97-AF65-F5344CB8AC3E}">
        <p14:creationId xmlns:p14="http://schemas.microsoft.com/office/powerpoint/2010/main" val="2329990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a:t>
            </a:r>
            <a:r>
              <a:rPr lang="en-US" sz="3600" dirty="0" smtClean="0">
                <a:solidFill>
                  <a:schemeClr val="bg1"/>
                </a:solidFill>
              </a:rPr>
              <a:t>take </a:t>
            </a:r>
            <a:r>
              <a:rPr lang="en-US" sz="3600" dirty="0">
                <a:solidFill>
                  <a:schemeClr val="bg1"/>
                </a:solidFill>
              </a:rPr>
              <a:t>the place of honor, for someone more distinguished than you may have been invited by him, 9 and he who invited you both will come and say to you, ‘Give your place to this man,’ and then in disgrace you </a:t>
            </a:r>
            <a:r>
              <a:rPr lang="en-US" sz="3600" dirty="0" smtClean="0">
                <a:solidFill>
                  <a:schemeClr val="bg1"/>
                </a:solidFill>
              </a:rPr>
              <a:t>proceed </a:t>
            </a:r>
            <a:r>
              <a:rPr lang="en-US" sz="3600" dirty="0">
                <a:solidFill>
                  <a:schemeClr val="bg1"/>
                </a:solidFill>
              </a:rPr>
              <a:t>to occupy the last place.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42153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smtClean="0">
                <a:solidFill>
                  <a:schemeClr val="bg1"/>
                </a:solidFill>
              </a:rPr>
              <a:t>10 </a:t>
            </a:r>
            <a:r>
              <a:rPr lang="en-US" sz="3200" dirty="0">
                <a:solidFill>
                  <a:schemeClr val="bg1"/>
                </a:solidFill>
              </a:rPr>
              <a:t>But when you are invited, go and recline at the last place, so that when the one who has invited you comes, he may say to you, ‘Friend, move up higher’; then you will have honor in the sight of all who </a:t>
            </a:r>
            <a:r>
              <a:rPr lang="en-US" sz="3200" dirty="0" smtClean="0">
                <a:solidFill>
                  <a:schemeClr val="bg1"/>
                </a:solidFill>
              </a:rPr>
              <a:t>are </a:t>
            </a:r>
            <a:r>
              <a:rPr lang="en-US" sz="3200" dirty="0">
                <a:solidFill>
                  <a:schemeClr val="bg1"/>
                </a:solidFill>
              </a:rPr>
              <a:t>at the table with you. 11 For everyone who exalts himself will be humbled, and he who humbles himself will be exalted.”</a:t>
            </a:r>
            <a:endParaRPr lang="en-US" sz="3200" dirty="0" smtClean="0">
              <a:solidFill>
                <a:schemeClr val="bg1"/>
              </a:solidFill>
            </a:endParaRPr>
          </a:p>
          <a:p>
            <a:pPr marL="800100" lvl="1" indent="-342900" algn="r" eaLnBrk="0" fontAlgn="base" hangingPunct="0">
              <a:spcBef>
                <a:spcPct val="20000"/>
              </a:spcBef>
              <a:spcAft>
                <a:spcPct val="0"/>
              </a:spcAft>
              <a:buNone/>
            </a:pPr>
            <a:r>
              <a:rPr lang="en-US" sz="3200" dirty="0" smtClean="0">
                <a:solidFill>
                  <a:schemeClr val="bg1"/>
                </a:solidFill>
              </a:rPr>
              <a:t>Luke 14:7-11</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588963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A Radical Alternative</a:t>
            </a:r>
            <a:endParaRPr lang="en-US" sz="6000" b="1" dirty="0">
              <a:solidFill>
                <a:schemeClr val="bg1"/>
              </a:solidFill>
            </a:endParaRPr>
          </a:p>
        </p:txBody>
      </p:sp>
      <p:sp>
        <p:nvSpPr>
          <p:cNvPr id="3" name="Content Placeholder 2"/>
          <p:cNvSpPr>
            <a:spLocks noGrp="1"/>
          </p:cNvSpPr>
          <p:nvPr>
            <p:ph idx="1"/>
          </p:nvPr>
        </p:nvSpPr>
        <p:spPr>
          <a:xfrm>
            <a:off x="0" y="1825625"/>
            <a:ext cx="7632700" cy="4351338"/>
          </a:xfrm>
        </p:spPr>
        <p:txBody>
          <a:bodyPr>
            <a:normAutofit fontScale="85000" lnSpcReduction="200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a:t>
            </a:r>
            <a:r>
              <a:rPr lang="en-US" sz="3600" dirty="0" smtClean="0">
                <a:solidFill>
                  <a:schemeClr val="bg1"/>
                </a:solidFill>
              </a:rPr>
              <a:t>take </a:t>
            </a:r>
            <a:r>
              <a:rPr lang="en-US" sz="3600" dirty="0">
                <a:solidFill>
                  <a:schemeClr val="bg1"/>
                </a:solidFill>
              </a:rPr>
              <a:t>the place of honor, for someone more distinguished than you may have been invited by him, 9 and he who invited you both will come and say to you, ‘Give your place to this man,’ and then in disgrace you </a:t>
            </a:r>
            <a:r>
              <a:rPr lang="en-US" sz="3600" dirty="0" smtClean="0">
                <a:solidFill>
                  <a:schemeClr val="bg1"/>
                </a:solidFill>
              </a:rPr>
              <a:t>proceed </a:t>
            </a:r>
            <a:r>
              <a:rPr lang="en-US" sz="3600" dirty="0">
                <a:solidFill>
                  <a:schemeClr val="bg1"/>
                </a:solidFill>
              </a:rPr>
              <a:t>to occupy the last place.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7632700" y="1690688"/>
            <a:ext cx="455930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The Setting</a:t>
            </a:r>
          </a:p>
          <a:p>
            <a:pPr algn="ctr"/>
            <a:endParaRPr lang="en-US" sz="3200" b="1" dirty="0"/>
          </a:p>
        </p:txBody>
      </p:sp>
    </p:spTree>
    <p:extLst>
      <p:ext uri="{BB962C8B-B14F-4D97-AF65-F5344CB8AC3E}">
        <p14:creationId xmlns:p14="http://schemas.microsoft.com/office/powerpoint/2010/main" val="2949931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3717</Words>
  <Application>Microsoft Office PowerPoint</Application>
  <PresentationFormat>Widescreen</PresentationFormat>
  <Paragraphs>363</Paragraphs>
  <Slides>52</Slides>
  <Notes>51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Calibri</vt:lpstr>
      <vt:lpstr>Calibri Light</vt:lpstr>
      <vt:lpstr>system-ui</vt:lpstr>
      <vt:lpstr>Office Theme</vt:lpstr>
      <vt:lpstr>The “Downward” call of God</vt:lpstr>
      <vt:lpstr>Introduction</vt:lpstr>
      <vt:lpstr>Our Cultural Context</vt:lpstr>
      <vt:lpstr>Church Cultural</vt:lpstr>
      <vt:lpstr>Church Cultural</vt:lpstr>
      <vt:lpstr>Church Cultural</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A Radical Alternative</vt:lpstr>
      <vt:lpstr>Freedom and Reward</vt:lpstr>
      <vt:lpstr>Freedom and Reward</vt:lpstr>
      <vt:lpstr>Freedom and Reward</vt:lpstr>
      <vt:lpstr>Freedom and Reward</vt:lpstr>
      <vt:lpstr>Freedom and Reward</vt:lpstr>
      <vt:lpstr>Freedom and Reward</vt:lpstr>
      <vt:lpstr>Freedom and Reward</vt:lpstr>
      <vt:lpstr>Freedom and Reward</vt:lpstr>
      <vt:lpstr>Freedom and Reward</vt:lpstr>
      <vt:lpstr>Freedom and Reward</vt:lpstr>
      <vt:lpstr>Freedom and Reward</vt:lpstr>
      <vt:lpstr>Applications</vt:lpstr>
      <vt:lpstr>A Perspectival Safe Guard </vt:lpstr>
      <vt:lpstr>A Perspectival  Safe Guard </vt:lpstr>
      <vt:lpstr>A Perspectival  Safe Guard </vt:lpstr>
      <vt:lpstr>A Perspectival  Safe Guard </vt:lpstr>
      <vt:lpstr>A Perspectival Safe Guard </vt:lpstr>
      <vt:lpstr>A Perspectival Safe Guard </vt:lpstr>
      <vt:lpstr>A Perspectival  Safe Guard </vt:lpstr>
      <vt:lpstr>A Perspectival  Safe Guard </vt:lpstr>
      <vt:lpstr>A Perspectival  Safe Guard </vt:lpstr>
      <vt:lpstr>A Perspectival  Safe Guard </vt:lpstr>
      <vt:lpstr>A Perspectival  Safe Guard </vt:lpstr>
      <vt:lpstr>A Perspectival  Safe Guard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2022-07-16T20:22:38Z</dcterms:created>
  <dcterms:modified xsi:type="dcterms:W3CDTF">2022-07-17T22:20:06Z</dcterms:modified>
</cp:coreProperties>
</file>