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5683" r:id="rId1"/>
  </p:sldMasterIdLst>
  <p:notesMasterIdLst>
    <p:notesMasterId r:id="rId42"/>
  </p:notesMasterIdLst>
  <p:sldIdLst>
    <p:sldId id="8541" r:id="rId2"/>
    <p:sldId id="9720" r:id="rId3"/>
    <p:sldId id="9865" r:id="rId4"/>
    <p:sldId id="9877" r:id="rId5"/>
    <p:sldId id="9878" r:id="rId6"/>
    <p:sldId id="9879" r:id="rId7"/>
    <p:sldId id="9880" r:id="rId8"/>
    <p:sldId id="9881" r:id="rId9"/>
    <p:sldId id="9882" r:id="rId10"/>
    <p:sldId id="9866" r:id="rId11"/>
    <p:sldId id="9883" r:id="rId12"/>
    <p:sldId id="9867" r:id="rId13"/>
    <p:sldId id="9884" r:id="rId14"/>
    <p:sldId id="9869" r:id="rId15"/>
    <p:sldId id="9885" r:id="rId16"/>
    <p:sldId id="9886" r:id="rId17"/>
    <p:sldId id="9887" r:id="rId18"/>
    <p:sldId id="9870" r:id="rId19"/>
    <p:sldId id="9871" r:id="rId20"/>
    <p:sldId id="9889" r:id="rId21"/>
    <p:sldId id="9890" r:id="rId22"/>
    <p:sldId id="9888" r:id="rId23"/>
    <p:sldId id="9891" r:id="rId24"/>
    <p:sldId id="9873" r:id="rId25"/>
    <p:sldId id="9874" r:id="rId26"/>
    <p:sldId id="9904" r:id="rId27"/>
    <p:sldId id="9892" r:id="rId28"/>
    <p:sldId id="9893" r:id="rId29"/>
    <p:sldId id="9894" r:id="rId30"/>
    <p:sldId id="9898" r:id="rId31"/>
    <p:sldId id="9905" r:id="rId32"/>
    <p:sldId id="9899" r:id="rId33"/>
    <p:sldId id="9900" r:id="rId34"/>
    <p:sldId id="9901" r:id="rId35"/>
    <p:sldId id="9895" r:id="rId36"/>
    <p:sldId id="9902" r:id="rId37"/>
    <p:sldId id="9903" r:id="rId38"/>
    <p:sldId id="9876" r:id="rId39"/>
    <p:sldId id="9872" r:id="rId40"/>
    <p:sldId id="9551" r:id="rId41"/>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CCDA"/>
    <a:srgbClr val="EF4038"/>
    <a:srgbClr val="586676"/>
    <a:srgbClr val="5286C4"/>
    <a:srgbClr val="393939"/>
    <a:srgbClr val="254061"/>
    <a:srgbClr val="D3E6FF"/>
    <a:srgbClr val="B0E4CD"/>
    <a:srgbClr val="35A5C2"/>
    <a:srgbClr val="385D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25AE0F-0B76-4F4F-814D-DBF6F1B1A094}" v="826" dt="2024-08-05T23:13:50.268"/>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0125" autoAdjust="0"/>
    <p:restoredTop sz="75986" autoAdjust="0"/>
  </p:normalViewPr>
  <p:slideViewPr>
    <p:cSldViewPr snapToGrid="0" snapToObjects="1">
      <p:cViewPr varScale="1">
        <p:scale>
          <a:sx n="57" d="100"/>
          <a:sy n="57" d="100"/>
        </p:scale>
        <p:origin x="56" y="4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spcBef>
                <a:spcPts val="0"/>
              </a:spcBef>
              <a:spcAft>
                <a:spcPts val="0"/>
              </a:spcAft>
              <a:buSzPts val="1200"/>
              <a:buFontTx/>
              <a:buNone/>
              <a:tabLst>
                <a:tab pos="685800" algn="l"/>
              </a:tabLst>
            </a:pPr>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1</a:t>
            </a:fld>
            <a:endParaRPr lang="en-US"/>
          </a:p>
        </p:txBody>
      </p:sp>
    </p:spTree>
    <p:extLst>
      <p:ext uri="{BB962C8B-B14F-4D97-AF65-F5344CB8AC3E}">
        <p14:creationId xmlns:p14="http://schemas.microsoft.com/office/powerpoint/2010/main" val="25247115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highlight>
                <a:srgbClr val="00FF00"/>
              </a:highlight>
            </a:endParaRPr>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0721735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915680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7968582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791575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563858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211111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48611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692217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highlight>
                <a:srgbClr val="00FF00"/>
              </a:highlight>
            </a:endParaRPr>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3905263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highlight>
                <a:srgbClr val="00FF00"/>
              </a:highlight>
            </a:endParaRPr>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815871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597465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9070653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977646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932478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45385229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4859417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381316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826220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8632912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2072613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68804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highlight>
                <a:srgbClr val="00FF00"/>
              </a:highlight>
            </a:endParaRPr>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51036944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highlight>
                <a:srgbClr val="00FF00"/>
              </a:highlight>
            </a:endParaRPr>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60932477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highlight>
                <a:srgbClr val="00FF00"/>
              </a:highlight>
            </a:endParaRPr>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0720575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highlight>
                <a:srgbClr val="00FF00"/>
              </a:highlight>
            </a:endParaRPr>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7307421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7367570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58543861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14857546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0940641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55531875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04444694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560324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2304560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40</a:t>
            </a:fld>
            <a:endParaRPr lang="en-US"/>
          </a:p>
        </p:txBody>
      </p:sp>
    </p:spTree>
    <p:extLst>
      <p:ext uri="{BB962C8B-B14F-4D97-AF65-F5344CB8AC3E}">
        <p14:creationId xmlns:p14="http://schemas.microsoft.com/office/powerpoint/2010/main" val="10700137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535832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highlight>
                <a:srgbClr val="00FF00"/>
              </a:highlight>
            </a:endParaRPr>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133766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0998078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754303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95644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8/12/2024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8/12/2024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8/12/2024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8/12/2024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8/12/2024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8/12/2024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8/12/2024</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8/12/2024</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8/12/2024</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8/12/2024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8/12/2024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8/12/2024</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JOHN</a:t>
            </a:r>
          </a:p>
        </p:txBody>
      </p:sp>
      <p:sp>
        <p:nvSpPr>
          <p:cNvPr id="5" name="TextBox 4">
            <a:extLst>
              <a:ext uri="{FF2B5EF4-FFF2-40B4-BE49-F238E27FC236}">
                <a16:creationId xmlns:a16="http://schemas.microsoft.com/office/drawing/2014/main"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dirty="0">
                <a:solidFill>
                  <a:schemeClr val="bg1"/>
                </a:solidFill>
                <a:latin typeface="Century Gothic" panose="020B0502020202020204" pitchFamily="34" charset="0"/>
              </a:rPr>
              <a:t>THE GOSPEL OF</a:t>
            </a:r>
          </a:p>
        </p:txBody>
      </p:sp>
    </p:spTree>
    <p:extLst>
      <p:ext uri="{BB962C8B-B14F-4D97-AF65-F5344CB8AC3E}">
        <p14:creationId xmlns:p14="http://schemas.microsoft.com/office/powerpoint/2010/main" val="844245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253519"/>
          </a:xfrm>
          <a:prstGeom prst="rect">
            <a:avLst/>
          </a:prstGeom>
          <a:noFill/>
          <a:ln w="9525">
            <a:noFill/>
            <a:miter lim="800000"/>
            <a:headEnd/>
            <a:tailEnd/>
          </a:ln>
        </p:spPr>
        <p:txBody>
          <a:bodyPr wrap="square">
            <a:spAutoFit/>
          </a:bodyPr>
          <a:lstStyle/>
          <a:p>
            <a:pPr marL="582613" indent="-582613">
              <a:lnSpc>
                <a:spcPct val="90000"/>
              </a:lnSpc>
            </a:pPr>
            <a:r>
              <a:rPr lang="en-US" sz="3800" baseline="30000" dirty="0">
                <a:solidFill>
                  <a:schemeClr val="bg1"/>
                </a:solidFill>
                <a:latin typeface="Aptos" panose="020B0004020202020204" pitchFamily="34" charset="0"/>
              </a:rPr>
              <a:t>1	</a:t>
            </a:r>
            <a:r>
              <a:rPr lang="en-US" sz="3800" dirty="0">
                <a:solidFill>
                  <a:schemeClr val="bg1"/>
                </a:solidFill>
                <a:latin typeface="Aptos" panose="020B0004020202020204" pitchFamily="34" charset="0"/>
              </a:rPr>
              <a:t>After Jesus said this, he looked toward heaven and prayed: “Father, the hour has come. Glorify your Son, so that he can give glory back to you. </a:t>
            </a:r>
          </a:p>
          <a:p>
            <a:pPr marL="582613" indent="-582613">
              <a:lnSpc>
                <a:spcPct val="90000"/>
              </a:lnSpc>
            </a:pPr>
            <a:r>
              <a:rPr lang="en-US" sz="3800" baseline="30000" dirty="0">
                <a:solidFill>
                  <a:schemeClr val="bg1"/>
                </a:solidFill>
                <a:latin typeface="Aptos" panose="020B0004020202020204" pitchFamily="34" charset="0"/>
              </a:rPr>
              <a:t>2 	</a:t>
            </a:r>
            <a:r>
              <a:rPr lang="en-US" sz="3800" dirty="0">
                <a:solidFill>
                  <a:schemeClr val="bg1"/>
                </a:solidFill>
                <a:latin typeface="Aptos" panose="020B0004020202020204" pitchFamily="34" charset="0"/>
              </a:rPr>
              <a:t>For you granted him authority over all people that he might give eternal life to all those you have given him.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265102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253519"/>
          </a:xfrm>
          <a:prstGeom prst="rect">
            <a:avLst/>
          </a:prstGeom>
          <a:noFill/>
          <a:ln w="9525">
            <a:noFill/>
            <a:miter lim="800000"/>
            <a:headEnd/>
            <a:tailEnd/>
          </a:ln>
        </p:spPr>
        <p:txBody>
          <a:bodyPr wrap="square">
            <a:spAutoFit/>
          </a:bodyPr>
          <a:lstStyle/>
          <a:p>
            <a:pPr marL="582613" indent="-582613">
              <a:lnSpc>
                <a:spcPct val="90000"/>
              </a:lnSpc>
            </a:pPr>
            <a:r>
              <a:rPr lang="en-US" sz="3800" baseline="30000" dirty="0">
                <a:solidFill>
                  <a:schemeClr val="tx1">
                    <a:lumMod val="50000"/>
                    <a:lumOff val="50000"/>
                  </a:schemeClr>
                </a:solidFill>
                <a:latin typeface="Aptos" panose="020B0004020202020204" pitchFamily="34" charset="0"/>
              </a:rPr>
              <a:t>1	</a:t>
            </a:r>
            <a:r>
              <a:rPr lang="en-US" sz="3800" dirty="0">
                <a:solidFill>
                  <a:schemeClr val="tx1">
                    <a:lumMod val="50000"/>
                    <a:lumOff val="50000"/>
                  </a:schemeClr>
                </a:solidFill>
                <a:latin typeface="Aptos" panose="020B0004020202020204" pitchFamily="34" charset="0"/>
              </a:rPr>
              <a:t>After Jesus said this, he looked toward heaven and prayed: “Father, the hour has come. Glorify your Son, so that he can give glory back to you. </a:t>
            </a:r>
          </a:p>
          <a:p>
            <a:pPr marL="582613" indent="-582613">
              <a:lnSpc>
                <a:spcPct val="90000"/>
              </a:lnSpc>
            </a:pPr>
            <a:r>
              <a:rPr lang="en-US" sz="3800" baseline="30000" dirty="0">
                <a:solidFill>
                  <a:schemeClr val="tx1">
                    <a:lumMod val="50000"/>
                    <a:lumOff val="50000"/>
                  </a:schemeClr>
                </a:solidFill>
                <a:latin typeface="Aptos" panose="020B0004020202020204" pitchFamily="34" charset="0"/>
              </a:rPr>
              <a:t>2 	</a:t>
            </a:r>
            <a:r>
              <a:rPr lang="en-US" sz="3800" dirty="0">
                <a:solidFill>
                  <a:schemeClr val="bg1"/>
                </a:solidFill>
                <a:latin typeface="Aptos" panose="020B0004020202020204" pitchFamily="34" charset="0"/>
              </a:rPr>
              <a:t>For you granted him authority over all people </a:t>
            </a:r>
            <a:r>
              <a:rPr lang="en-US" sz="3800" dirty="0">
                <a:solidFill>
                  <a:schemeClr val="tx1">
                    <a:lumMod val="50000"/>
                    <a:lumOff val="50000"/>
                  </a:schemeClr>
                </a:solidFill>
                <a:latin typeface="Aptos" panose="020B0004020202020204" pitchFamily="34" charset="0"/>
              </a:rPr>
              <a:t>that he might give eternal life to all those you have given him.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0031980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1148328"/>
          </a:xfrm>
          <a:prstGeom prst="rect">
            <a:avLst/>
          </a:prstGeom>
          <a:noFill/>
          <a:ln w="9525">
            <a:noFill/>
            <a:miter lim="800000"/>
            <a:headEnd/>
            <a:tailEnd/>
          </a:ln>
        </p:spPr>
        <p:txBody>
          <a:bodyPr wrap="square">
            <a:spAutoFit/>
          </a:bodyPr>
          <a:lstStyle/>
          <a:p>
            <a:pPr marL="582613" indent="-582613">
              <a:lnSpc>
                <a:spcPct val="90000"/>
              </a:lnSpc>
            </a:pPr>
            <a:r>
              <a:rPr lang="en-US" sz="3800" baseline="30000" dirty="0">
                <a:solidFill>
                  <a:schemeClr val="bg1"/>
                </a:solidFill>
                <a:latin typeface="Aptos" panose="020B0004020202020204" pitchFamily="34" charset="0"/>
              </a:rPr>
              <a:t>3 	</a:t>
            </a:r>
            <a:r>
              <a:rPr lang="en-US" sz="3800" dirty="0">
                <a:solidFill>
                  <a:schemeClr val="bg1"/>
                </a:solidFill>
                <a:latin typeface="Aptos" panose="020B0004020202020204" pitchFamily="34" charset="0"/>
              </a:rPr>
              <a:t>Now this is eternal life: that they know you, the only true God, and Jesus Christ, whom you have sent.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BA45D602-F5B0-A77D-D6F3-EB55BB71916A}"/>
              </a:ext>
            </a:extLst>
          </p:cNvPr>
          <p:cNvSpPr>
            <a:spLocks noChangeArrowheads="1"/>
          </p:cNvSpPr>
          <p:nvPr/>
        </p:nvSpPr>
        <p:spPr bwMode="auto">
          <a:xfrm>
            <a:off x="497854" y="2567421"/>
            <a:ext cx="11255816" cy="209717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416F5F59-A182-C0AC-7DFE-71F5FB35298C}"/>
              </a:ext>
            </a:extLst>
          </p:cNvPr>
          <p:cNvSpPr txBox="1">
            <a:spLocks noChangeArrowheads="1"/>
          </p:cNvSpPr>
          <p:nvPr/>
        </p:nvSpPr>
        <p:spPr bwMode="auto">
          <a:xfrm>
            <a:off x="882206" y="2634539"/>
            <a:ext cx="11159511" cy="1203856"/>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000" dirty="0">
                <a:solidFill>
                  <a:prstClr val="white"/>
                </a:solidFill>
                <a:latin typeface="Aptos Display" panose="020B0004020202020204" pitchFamily="34" charset="0"/>
                <a:cs typeface="Calibri Light" panose="020F0302020204030204" pitchFamily="34" charset="0"/>
              </a:rPr>
              <a:t>1 Timothy 2:5: </a:t>
            </a:r>
            <a:r>
              <a:rPr lang="en-US" sz="4000" dirty="0">
                <a:solidFill>
                  <a:schemeClr val="bg1"/>
                </a:solidFill>
                <a:effectLst/>
                <a:latin typeface="Aptos Display" panose="020B0004020202020204" pitchFamily="34" charset="0"/>
                <a:ea typeface="Cambria" panose="02040503050406030204" pitchFamily="18" charset="0"/>
              </a:rPr>
              <a:t>“For there is one God and one mediator between God and men, the man Jesus Christ.” </a:t>
            </a:r>
            <a:endParaRPr lang="en-US" sz="4000" dirty="0">
              <a:solidFill>
                <a:schemeClr val="bg1"/>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3147443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2200924"/>
          </a:xfrm>
          <a:prstGeom prst="rect">
            <a:avLst/>
          </a:prstGeom>
          <a:noFill/>
          <a:ln w="9525">
            <a:noFill/>
            <a:miter lim="800000"/>
            <a:headEnd/>
            <a:tailEnd/>
          </a:ln>
        </p:spPr>
        <p:txBody>
          <a:bodyPr wrap="square">
            <a:spAutoFit/>
          </a:bodyPr>
          <a:lstStyle/>
          <a:p>
            <a:pPr marL="582613" indent="-582613">
              <a:lnSpc>
                <a:spcPct val="90000"/>
              </a:lnSpc>
            </a:pPr>
            <a:r>
              <a:rPr lang="en-US" sz="3800" baseline="30000" dirty="0">
                <a:solidFill>
                  <a:schemeClr val="bg1"/>
                </a:solidFill>
                <a:latin typeface="Aptos" panose="020B0004020202020204" pitchFamily="34" charset="0"/>
              </a:rPr>
              <a:t>4 	</a:t>
            </a:r>
            <a:r>
              <a:rPr lang="en-US" sz="3800" dirty="0">
                <a:solidFill>
                  <a:schemeClr val="bg1"/>
                </a:solidFill>
                <a:latin typeface="Aptos" panose="020B0004020202020204" pitchFamily="34" charset="0"/>
              </a:rPr>
              <a:t>I have brought you glory on earth by finishing the work you gave me to do. </a:t>
            </a:r>
          </a:p>
          <a:p>
            <a:pPr marL="582613" indent="-582613">
              <a:lnSpc>
                <a:spcPct val="90000"/>
              </a:lnSpc>
            </a:pPr>
            <a:r>
              <a:rPr lang="en-US" sz="3800" baseline="30000" dirty="0">
                <a:solidFill>
                  <a:schemeClr val="bg1"/>
                </a:solidFill>
                <a:latin typeface="Aptos" panose="020B0004020202020204" pitchFamily="34" charset="0"/>
              </a:rPr>
              <a:t>5 	</a:t>
            </a:r>
            <a:r>
              <a:rPr lang="en-US" sz="3800" dirty="0">
                <a:solidFill>
                  <a:schemeClr val="bg1"/>
                </a:solidFill>
                <a:latin typeface="Aptos" panose="020B0004020202020204" pitchFamily="34" charset="0"/>
              </a:rPr>
              <a:t>And now, Father, glorify me in your presence with the glory I had with you before the world began.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F1A3AD2E-DBE2-ACEB-54C8-BBE96A5B679F}"/>
              </a:ext>
            </a:extLst>
          </p:cNvPr>
          <p:cNvSpPr>
            <a:spLocks noChangeArrowheads="1"/>
          </p:cNvSpPr>
          <p:nvPr/>
        </p:nvSpPr>
        <p:spPr bwMode="auto">
          <a:xfrm>
            <a:off x="228600" y="1295401"/>
            <a:ext cx="11779770" cy="537209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DCDB724B-381F-6AB2-826A-C4342AA2A75D}"/>
              </a:ext>
            </a:extLst>
          </p:cNvPr>
          <p:cNvSpPr txBox="1">
            <a:spLocks noChangeArrowheads="1"/>
          </p:cNvSpPr>
          <p:nvPr/>
        </p:nvSpPr>
        <p:spPr bwMode="auto">
          <a:xfrm>
            <a:off x="270636" y="1492751"/>
            <a:ext cx="11678982" cy="2281202"/>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Glorifying God</a:t>
            </a:r>
            <a:endParaRPr lang="en-US" sz="3500" dirty="0">
              <a:solidFill>
                <a:prstClr val="white"/>
              </a:solidFill>
              <a:latin typeface="Aptos Display" panose="020B0004020202020204" pitchFamily="34" charset="0"/>
              <a:cs typeface="Calibri Light" panose="020F0302020204030204" pitchFamily="34" charset="0"/>
            </a:endParaRPr>
          </a:p>
          <a:p>
            <a:pPr marL="469900" lvl="3" indent="-457200">
              <a:lnSpc>
                <a:spcPct val="90000"/>
              </a:lnSpc>
              <a:spcBef>
                <a:spcPts val="0"/>
              </a:spcBef>
              <a:spcAft>
                <a:spcPts val="1000"/>
              </a:spcAft>
              <a:buSzPct val="100000"/>
              <a:buFont typeface="Arial" panose="020B0604020202020204" pitchFamily="34" charset="0"/>
              <a:buChar char="•"/>
            </a:pPr>
            <a:r>
              <a:rPr lang="en-US" sz="3500" dirty="0">
                <a:solidFill>
                  <a:prstClr val="white"/>
                </a:solidFill>
                <a:latin typeface="Aptos Display" panose="020B0004020202020204" pitchFamily="34" charset="0"/>
                <a:cs typeface="Calibri Light" panose="020F0302020204030204" pitchFamily="34" charset="0"/>
              </a:rPr>
              <a:t>The ultimate purpose of human existence?</a:t>
            </a:r>
          </a:p>
          <a:p>
            <a:pPr marL="473075" lvl="3">
              <a:lnSpc>
                <a:spcPct val="90000"/>
              </a:lnSpc>
              <a:spcBef>
                <a:spcPts val="0"/>
              </a:spcBef>
              <a:spcAft>
                <a:spcPts val="0"/>
              </a:spcAft>
              <a:buSzPct val="100000"/>
            </a:pPr>
            <a:r>
              <a:rPr lang="en-US" sz="3500" dirty="0">
                <a:solidFill>
                  <a:prstClr val="white"/>
                </a:solidFill>
                <a:latin typeface="Aptos Display" panose="020B0004020202020204" pitchFamily="34" charset="0"/>
                <a:cs typeface="Calibri Light" panose="020F0302020204030204" pitchFamily="34" charset="0"/>
              </a:rPr>
              <a:t>“Man's chief end is to glorify God and to enjoy him forever” (Westminster Shorter Catechism).  </a:t>
            </a:r>
          </a:p>
        </p:txBody>
      </p:sp>
    </p:spTree>
    <p:extLst>
      <p:ext uri="{BB962C8B-B14F-4D97-AF65-F5344CB8AC3E}">
        <p14:creationId xmlns:p14="http://schemas.microsoft.com/office/powerpoint/2010/main" val="416738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2200924"/>
          </a:xfrm>
          <a:prstGeom prst="rect">
            <a:avLst/>
          </a:prstGeom>
          <a:noFill/>
          <a:ln w="9525">
            <a:noFill/>
            <a:miter lim="800000"/>
            <a:headEnd/>
            <a:tailEnd/>
          </a:ln>
        </p:spPr>
        <p:txBody>
          <a:bodyPr wrap="square">
            <a:spAutoFit/>
          </a:bodyPr>
          <a:lstStyle/>
          <a:p>
            <a:pPr marL="582613" indent="-582613">
              <a:lnSpc>
                <a:spcPct val="90000"/>
              </a:lnSpc>
            </a:pPr>
            <a:r>
              <a:rPr lang="en-US" sz="3800" baseline="30000" dirty="0">
                <a:solidFill>
                  <a:schemeClr val="bg1"/>
                </a:solidFill>
                <a:latin typeface="Aptos" panose="020B0004020202020204" pitchFamily="34" charset="0"/>
              </a:rPr>
              <a:t>4 	</a:t>
            </a:r>
            <a:r>
              <a:rPr lang="en-US" sz="3800" dirty="0">
                <a:solidFill>
                  <a:schemeClr val="bg1"/>
                </a:solidFill>
                <a:latin typeface="Aptos" panose="020B0004020202020204" pitchFamily="34" charset="0"/>
              </a:rPr>
              <a:t>I have brought you glory on earth by finishing the work you gave me to do. </a:t>
            </a:r>
          </a:p>
          <a:p>
            <a:pPr marL="582613" indent="-582613">
              <a:lnSpc>
                <a:spcPct val="90000"/>
              </a:lnSpc>
            </a:pPr>
            <a:r>
              <a:rPr lang="en-US" sz="3800" baseline="30000" dirty="0">
                <a:solidFill>
                  <a:schemeClr val="bg1"/>
                </a:solidFill>
                <a:latin typeface="Aptos" panose="020B0004020202020204" pitchFamily="34" charset="0"/>
              </a:rPr>
              <a:t>5 	</a:t>
            </a:r>
            <a:r>
              <a:rPr lang="en-US" sz="3800" dirty="0">
                <a:solidFill>
                  <a:schemeClr val="bg1"/>
                </a:solidFill>
                <a:latin typeface="Aptos" panose="020B0004020202020204" pitchFamily="34" charset="0"/>
              </a:rPr>
              <a:t>And now, Father, glorify me in your presence with the glory I had with you before the world began.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F1A3AD2E-DBE2-ACEB-54C8-BBE96A5B679F}"/>
              </a:ext>
            </a:extLst>
          </p:cNvPr>
          <p:cNvSpPr>
            <a:spLocks noChangeArrowheads="1"/>
          </p:cNvSpPr>
          <p:nvPr/>
        </p:nvSpPr>
        <p:spPr bwMode="auto">
          <a:xfrm>
            <a:off x="228600" y="1295401"/>
            <a:ext cx="11779770" cy="537209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DCDB724B-381F-6AB2-826A-C4342AA2A75D}"/>
              </a:ext>
            </a:extLst>
          </p:cNvPr>
          <p:cNvSpPr txBox="1">
            <a:spLocks noChangeArrowheads="1"/>
          </p:cNvSpPr>
          <p:nvPr/>
        </p:nvSpPr>
        <p:spPr bwMode="auto">
          <a:xfrm>
            <a:off x="270636" y="1492751"/>
            <a:ext cx="11678982" cy="2152962"/>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Glorifying God</a:t>
            </a:r>
            <a:endParaRPr lang="en-US" sz="3500" dirty="0">
              <a:solidFill>
                <a:prstClr val="white"/>
              </a:solidFill>
              <a:latin typeface="Aptos Display" panose="020B0004020202020204" pitchFamily="34" charset="0"/>
              <a:cs typeface="Calibri Light" panose="020F0302020204030204" pitchFamily="34" charset="0"/>
            </a:endParaRPr>
          </a:p>
          <a:p>
            <a:pPr marL="469900" lvl="3" indent="-457200">
              <a:lnSpc>
                <a:spcPct val="90000"/>
              </a:lnSpc>
              <a:spcBef>
                <a:spcPts val="0"/>
              </a:spcBef>
              <a:spcAft>
                <a:spcPts val="0"/>
              </a:spcAft>
              <a:buSzPct val="100000"/>
              <a:buFont typeface="Arial" panose="020B0604020202020204" pitchFamily="34" charset="0"/>
              <a:buChar char="•"/>
            </a:pPr>
            <a:r>
              <a:rPr lang="en-US" sz="3500" dirty="0">
                <a:solidFill>
                  <a:prstClr val="white"/>
                </a:solidFill>
                <a:latin typeface="Aptos Display" panose="020B0004020202020204" pitchFamily="34" charset="0"/>
                <a:cs typeface="Calibri Light" panose="020F0302020204030204" pitchFamily="34" charset="0"/>
              </a:rPr>
              <a:t>The ultimate purpose of human existence?</a:t>
            </a:r>
          </a:p>
          <a:p>
            <a:pPr marL="927100" lvl="4" indent="-457200">
              <a:lnSpc>
                <a:spcPct val="90000"/>
              </a:lnSpc>
              <a:spcBef>
                <a:spcPts val="0"/>
              </a:spcBef>
              <a:spcAft>
                <a:spcPts val="1000"/>
              </a:spcAft>
              <a:buSzPct val="100000"/>
              <a:buFont typeface="Arial" panose="020B0604020202020204" pitchFamily="34" charset="0"/>
              <a:buChar char="•"/>
            </a:pPr>
            <a:r>
              <a:rPr lang="en-US" sz="3500" dirty="0">
                <a:solidFill>
                  <a:prstClr val="white"/>
                </a:solidFill>
                <a:latin typeface="Aptos Display" panose="020B0004020202020204" pitchFamily="34" charset="0"/>
                <a:cs typeface="Calibri Light" panose="020F0302020204030204" pitchFamily="34" charset="0"/>
              </a:rPr>
              <a:t>Not just going to a church service and glorifying God through singing worship songs. </a:t>
            </a:r>
          </a:p>
        </p:txBody>
      </p:sp>
    </p:spTree>
    <p:extLst>
      <p:ext uri="{BB962C8B-B14F-4D97-AF65-F5344CB8AC3E}">
        <p14:creationId xmlns:p14="http://schemas.microsoft.com/office/powerpoint/2010/main" val="17829028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2200924"/>
          </a:xfrm>
          <a:prstGeom prst="rect">
            <a:avLst/>
          </a:prstGeom>
          <a:noFill/>
          <a:ln w="9525">
            <a:noFill/>
            <a:miter lim="800000"/>
            <a:headEnd/>
            <a:tailEnd/>
          </a:ln>
        </p:spPr>
        <p:txBody>
          <a:bodyPr wrap="square">
            <a:spAutoFit/>
          </a:bodyPr>
          <a:lstStyle/>
          <a:p>
            <a:pPr marL="582613" indent="-582613">
              <a:lnSpc>
                <a:spcPct val="90000"/>
              </a:lnSpc>
            </a:pPr>
            <a:r>
              <a:rPr lang="en-US" sz="3800" baseline="30000" dirty="0">
                <a:solidFill>
                  <a:schemeClr val="bg1"/>
                </a:solidFill>
                <a:latin typeface="Aptos" panose="020B0004020202020204" pitchFamily="34" charset="0"/>
              </a:rPr>
              <a:t>4 	</a:t>
            </a:r>
            <a:r>
              <a:rPr lang="en-US" sz="3800" dirty="0">
                <a:solidFill>
                  <a:schemeClr val="bg1"/>
                </a:solidFill>
                <a:latin typeface="Aptos" panose="020B0004020202020204" pitchFamily="34" charset="0"/>
              </a:rPr>
              <a:t>I have brought you glory on earth by finishing the work you gave me to do. </a:t>
            </a:r>
          </a:p>
          <a:p>
            <a:pPr marL="582613" indent="-582613">
              <a:lnSpc>
                <a:spcPct val="90000"/>
              </a:lnSpc>
            </a:pPr>
            <a:r>
              <a:rPr lang="en-US" sz="3800" baseline="30000" dirty="0">
                <a:solidFill>
                  <a:schemeClr val="bg1"/>
                </a:solidFill>
                <a:latin typeface="Aptos" panose="020B0004020202020204" pitchFamily="34" charset="0"/>
              </a:rPr>
              <a:t>5 	</a:t>
            </a:r>
            <a:r>
              <a:rPr lang="en-US" sz="3800" dirty="0">
                <a:solidFill>
                  <a:schemeClr val="bg1"/>
                </a:solidFill>
                <a:latin typeface="Aptos" panose="020B0004020202020204" pitchFamily="34" charset="0"/>
              </a:rPr>
              <a:t>And now, Father, glorify me in your presence with the glory I had with you before the world began.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F1A3AD2E-DBE2-ACEB-54C8-BBE96A5B679F}"/>
              </a:ext>
            </a:extLst>
          </p:cNvPr>
          <p:cNvSpPr>
            <a:spLocks noChangeArrowheads="1"/>
          </p:cNvSpPr>
          <p:nvPr/>
        </p:nvSpPr>
        <p:spPr bwMode="auto">
          <a:xfrm>
            <a:off x="228600" y="1295401"/>
            <a:ext cx="11779770" cy="537209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DCDB724B-381F-6AB2-826A-C4342AA2A75D}"/>
              </a:ext>
            </a:extLst>
          </p:cNvPr>
          <p:cNvSpPr txBox="1">
            <a:spLocks noChangeArrowheads="1"/>
          </p:cNvSpPr>
          <p:nvPr/>
        </p:nvSpPr>
        <p:spPr bwMode="auto">
          <a:xfrm>
            <a:off x="270636" y="1492751"/>
            <a:ext cx="11678982" cy="3863686"/>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Glorifying God</a:t>
            </a:r>
            <a:endParaRPr lang="en-US" sz="3500" dirty="0">
              <a:solidFill>
                <a:prstClr val="white"/>
              </a:solidFill>
              <a:latin typeface="Aptos Display" panose="020B0004020202020204" pitchFamily="34" charset="0"/>
              <a:cs typeface="Calibri Light" panose="020F0302020204030204" pitchFamily="34" charset="0"/>
            </a:endParaRPr>
          </a:p>
          <a:p>
            <a:pPr marL="469900" lvl="3" indent="-457200">
              <a:lnSpc>
                <a:spcPct val="90000"/>
              </a:lnSpc>
              <a:spcBef>
                <a:spcPts val="0"/>
              </a:spcBef>
              <a:spcAft>
                <a:spcPts val="0"/>
              </a:spcAft>
              <a:buSzPct val="100000"/>
              <a:buFont typeface="Arial" panose="020B0604020202020204" pitchFamily="34" charset="0"/>
              <a:buChar char="•"/>
            </a:pPr>
            <a:r>
              <a:rPr lang="en-US" sz="3500" dirty="0">
                <a:solidFill>
                  <a:prstClr val="white"/>
                </a:solidFill>
                <a:latin typeface="Aptos Display" panose="020B0004020202020204" pitchFamily="34" charset="0"/>
                <a:cs typeface="Calibri Light" panose="020F0302020204030204" pitchFamily="34" charset="0"/>
              </a:rPr>
              <a:t>The ultimate purpose of human existence?</a:t>
            </a:r>
          </a:p>
          <a:p>
            <a:pPr marL="927100" lvl="4" indent="-457200">
              <a:lnSpc>
                <a:spcPct val="90000"/>
              </a:lnSpc>
              <a:spcBef>
                <a:spcPts val="0"/>
              </a:spcBef>
              <a:spcAft>
                <a:spcPts val="1000"/>
              </a:spcAft>
              <a:buSzPct val="100000"/>
              <a:buFont typeface="Arial" panose="020B0604020202020204" pitchFamily="34" charset="0"/>
              <a:buChar char="•"/>
            </a:pPr>
            <a:r>
              <a:rPr lang="en-US" sz="3500" dirty="0">
                <a:solidFill>
                  <a:prstClr val="white"/>
                </a:solidFill>
                <a:latin typeface="Aptos Display" panose="020B0004020202020204" pitchFamily="34" charset="0"/>
                <a:cs typeface="Calibri Light" panose="020F0302020204030204" pitchFamily="34" charset="0"/>
              </a:rPr>
              <a:t>Just as Jesus brought glory to God by carrying out his mission, we can glorify God by serving. </a:t>
            </a:r>
          </a:p>
          <a:p>
            <a:pPr marL="1382713" lvl="3">
              <a:lnSpc>
                <a:spcPct val="90000"/>
              </a:lnSpc>
              <a:spcBef>
                <a:spcPts val="0"/>
              </a:spcBef>
              <a:spcAft>
                <a:spcPts val="0"/>
              </a:spcAft>
              <a:buSzPct val="100000"/>
            </a:pPr>
            <a:r>
              <a:rPr lang="en-US" sz="3500" dirty="0">
                <a:solidFill>
                  <a:prstClr val="white"/>
                </a:solidFill>
                <a:latin typeface="Aptos Display" panose="020B0004020202020204" pitchFamily="34" charset="0"/>
                <a:cs typeface="Calibri Light" panose="020F0302020204030204" pitchFamily="34" charset="0"/>
              </a:rPr>
              <a:t>Matthew 5:16: “Let your light shine before others, so that they may see your good works and give glory to your Father who is in heaven.” </a:t>
            </a:r>
          </a:p>
        </p:txBody>
      </p:sp>
    </p:spTree>
    <p:extLst>
      <p:ext uri="{BB962C8B-B14F-4D97-AF65-F5344CB8AC3E}">
        <p14:creationId xmlns:p14="http://schemas.microsoft.com/office/powerpoint/2010/main" val="3058987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2200924"/>
          </a:xfrm>
          <a:prstGeom prst="rect">
            <a:avLst/>
          </a:prstGeom>
          <a:noFill/>
          <a:ln w="9525">
            <a:noFill/>
            <a:miter lim="800000"/>
            <a:headEnd/>
            <a:tailEnd/>
          </a:ln>
        </p:spPr>
        <p:txBody>
          <a:bodyPr wrap="square">
            <a:spAutoFit/>
          </a:bodyPr>
          <a:lstStyle/>
          <a:p>
            <a:pPr marL="582613" indent="-582613">
              <a:lnSpc>
                <a:spcPct val="90000"/>
              </a:lnSpc>
            </a:pPr>
            <a:r>
              <a:rPr lang="en-US" sz="3800" baseline="30000" dirty="0">
                <a:solidFill>
                  <a:schemeClr val="bg1"/>
                </a:solidFill>
                <a:latin typeface="Aptos" panose="020B0004020202020204" pitchFamily="34" charset="0"/>
              </a:rPr>
              <a:t>4 	</a:t>
            </a:r>
            <a:r>
              <a:rPr lang="en-US" sz="3800" dirty="0">
                <a:solidFill>
                  <a:schemeClr val="bg1"/>
                </a:solidFill>
                <a:latin typeface="Aptos" panose="020B0004020202020204" pitchFamily="34" charset="0"/>
              </a:rPr>
              <a:t>I have brought you glory on earth by finishing the work you gave me to do. </a:t>
            </a:r>
          </a:p>
          <a:p>
            <a:pPr marL="582613" indent="-582613">
              <a:lnSpc>
                <a:spcPct val="90000"/>
              </a:lnSpc>
            </a:pPr>
            <a:r>
              <a:rPr lang="en-US" sz="3800" baseline="30000" dirty="0">
                <a:solidFill>
                  <a:schemeClr val="bg1"/>
                </a:solidFill>
                <a:latin typeface="Aptos" panose="020B0004020202020204" pitchFamily="34" charset="0"/>
              </a:rPr>
              <a:t>5 	</a:t>
            </a:r>
            <a:r>
              <a:rPr lang="en-US" sz="3800" dirty="0">
                <a:solidFill>
                  <a:schemeClr val="bg1"/>
                </a:solidFill>
                <a:latin typeface="Aptos" panose="020B0004020202020204" pitchFamily="34" charset="0"/>
              </a:rPr>
              <a:t>And now, Father, glorify me in your presence with the glory I had with you before the world began.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F1A3AD2E-DBE2-ACEB-54C8-BBE96A5B679F}"/>
              </a:ext>
            </a:extLst>
          </p:cNvPr>
          <p:cNvSpPr>
            <a:spLocks noChangeArrowheads="1"/>
          </p:cNvSpPr>
          <p:nvPr/>
        </p:nvSpPr>
        <p:spPr bwMode="auto">
          <a:xfrm>
            <a:off x="228600" y="1295401"/>
            <a:ext cx="11779770" cy="537209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DCDB724B-381F-6AB2-826A-C4342AA2A75D}"/>
              </a:ext>
            </a:extLst>
          </p:cNvPr>
          <p:cNvSpPr txBox="1">
            <a:spLocks noChangeArrowheads="1"/>
          </p:cNvSpPr>
          <p:nvPr/>
        </p:nvSpPr>
        <p:spPr bwMode="auto">
          <a:xfrm>
            <a:off x="270636" y="1492751"/>
            <a:ext cx="11678982" cy="3863686"/>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Glorifying God</a:t>
            </a:r>
            <a:endParaRPr lang="en-US" sz="3500" dirty="0">
              <a:solidFill>
                <a:prstClr val="white"/>
              </a:solidFill>
              <a:latin typeface="Aptos Display" panose="020B0004020202020204" pitchFamily="34" charset="0"/>
              <a:cs typeface="Calibri Light" panose="020F0302020204030204" pitchFamily="34" charset="0"/>
            </a:endParaRPr>
          </a:p>
          <a:p>
            <a:pPr marL="469900" lvl="3" indent="-457200">
              <a:lnSpc>
                <a:spcPct val="90000"/>
              </a:lnSpc>
              <a:spcBef>
                <a:spcPts val="0"/>
              </a:spcBef>
              <a:spcAft>
                <a:spcPts val="0"/>
              </a:spcAft>
              <a:buSzPct val="100000"/>
              <a:buFont typeface="Arial" panose="020B0604020202020204" pitchFamily="34" charset="0"/>
              <a:buChar char="•"/>
            </a:pPr>
            <a:r>
              <a:rPr lang="en-US" sz="3500" dirty="0">
                <a:solidFill>
                  <a:prstClr val="white"/>
                </a:solidFill>
                <a:latin typeface="Aptos Display" panose="020B0004020202020204" pitchFamily="34" charset="0"/>
                <a:cs typeface="Calibri Light" panose="020F0302020204030204" pitchFamily="34" charset="0"/>
              </a:rPr>
              <a:t>The ultimate purpose of human existence?</a:t>
            </a:r>
          </a:p>
          <a:p>
            <a:pPr marL="927100" lvl="4" indent="-457200">
              <a:lnSpc>
                <a:spcPct val="90000"/>
              </a:lnSpc>
              <a:spcBef>
                <a:spcPts val="0"/>
              </a:spcBef>
              <a:spcAft>
                <a:spcPts val="1000"/>
              </a:spcAft>
              <a:buSzPct val="100000"/>
              <a:buFont typeface="Arial" panose="020B0604020202020204" pitchFamily="34" charset="0"/>
              <a:buChar char="•"/>
            </a:pPr>
            <a:r>
              <a:rPr lang="en-US" sz="3500" dirty="0">
                <a:solidFill>
                  <a:prstClr val="white"/>
                </a:solidFill>
                <a:latin typeface="Aptos Display" panose="020B0004020202020204" pitchFamily="34" charset="0"/>
                <a:cs typeface="Calibri Light" panose="020F0302020204030204" pitchFamily="34" charset="0"/>
              </a:rPr>
              <a:t>Helping someone come to know God by sharing the message of Jesus’ love with them. </a:t>
            </a:r>
          </a:p>
          <a:p>
            <a:pPr marL="1382713" lvl="3">
              <a:lnSpc>
                <a:spcPct val="90000"/>
              </a:lnSpc>
              <a:spcBef>
                <a:spcPts val="0"/>
              </a:spcBef>
              <a:spcAft>
                <a:spcPts val="0"/>
              </a:spcAft>
              <a:buSzPct val="100000"/>
            </a:pPr>
            <a:r>
              <a:rPr lang="en-US" sz="3500" dirty="0">
                <a:solidFill>
                  <a:prstClr val="white"/>
                </a:solidFill>
                <a:latin typeface="Aptos Display" panose="020B0004020202020204" pitchFamily="34" charset="0"/>
                <a:cs typeface="Calibri Light" panose="020F0302020204030204" pitchFamily="34" charset="0"/>
              </a:rPr>
              <a:t>Ephesians 1:12: God’s purpose was that we who were the first to trust in Christ would bring praise and glory to God</a:t>
            </a:r>
          </a:p>
        </p:txBody>
      </p:sp>
    </p:spTree>
    <p:extLst>
      <p:ext uri="{BB962C8B-B14F-4D97-AF65-F5344CB8AC3E}">
        <p14:creationId xmlns:p14="http://schemas.microsoft.com/office/powerpoint/2010/main" val="2838688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2200924"/>
          </a:xfrm>
          <a:prstGeom prst="rect">
            <a:avLst/>
          </a:prstGeom>
          <a:noFill/>
          <a:ln w="9525">
            <a:noFill/>
            <a:miter lim="800000"/>
            <a:headEnd/>
            <a:tailEnd/>
          </a:ln>
        </p:spPr>
        <p:txBody>
          <a:bodyPr wrap="square">
            <a:spAutoFit/>
          </a:bodyPr>
          <a:lstStyle/>
          <a:p>
            <a:pPr marL="582613" indent="-582613">
              <a:lnSpc>
                <a:spcPct val="90000"/>
              </a:lnSpc>
            </a:pPr>
            <a:r>
              <a:rPr lang="en-US" sz="3800" baseline="30000" dirty="0">
                <a:solidFill>
                  <a:schemeClr val="bg1"/>
                </a:solidFill>
                <a:latin typeface="Aptos" panose="020B0004020202020204" pitchFamily="34" charset="0"/>
              </a:rPr>
              <a:t>4 	</a:t>
            </a:r>
            <a:r>
              <a:rPr lang="en-US" sz="3800" dirty="0">
                <a:solidFill>
                  <a:schemeClr val="bg1"/>
                </a:solidFill>
                <a:latin typeface="Aptos" panose="020B0004020202020204" pitchFamily="34" charset="0"/>
              </a:rPr>
              <a:t>I have brought you glory on earth by finishing the work you gave me to do. </a:t>
            </a:r>
          </a:p>
          <a:p>
            <a:pPr marL="582613" indent="-582613">
              <a:lnSpc>
                <a:spcPct val="90000"/>
              </a:lnSpc>
            </a:pPr>
            <a:r>
              <a:rPr lang="en-US" sz="3800" baseline="30000" dirty="0">
                <a:solidFill>
                  <a:schemeClr val="bg1"/>
                </a:solidFill>
                <a:latin typeface="Aptos" panose="020B0004020202020204" pitchFamily="34" charset="0"/>
              </a:rPr>
              <a:t>5 	</a:t>
            </a:r>
            <a:r>
              <a:rPr lang="en-US" sz="3800" dirty="0">
                <a:solidFill>
                  <a:schemeClr val="bg1"/>
                </a:solidFill>
                <a:latin typeface="Aptos" panose="020B0004020202020204" pitchFamily="34" charset="0"/>
              </a:rPr>
              <a:t>And now, Father, glorify me in your presence with the glory I had with you before the world began.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F1A3AD2E-DBE2-ACEB-54C8-BBE96A5B679F}"/>
              </a:ext>
            </a:extLst>
          </p:cNvPr>
          <p:cNvSpPr>
            <a:spLocks noChangeArrowheads="1"/>
          </p:cNvSpPr>
          <p:nvPr/>
        </p:nvSpPr>
        <p:spPr bwMode="auto">
          <a:xfrm>
            <a:off x="228600" y="1295401"/>
            <a:ext cx="11779770" cy="537209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DCDB724B-381F-6AB2-826A-C4342AA2A75D}"/>
              </a:ext>
            </a:extLst>
          </p:cNvPr>
          <p:cNvSpPr txBox="1">
            <a:spLocks noChangeArrowheads="1"/>
          </p:cNvSpPr>
          <p:nvPr/>
        </p:nvSpPr>
        <p:spPr bwMode="auto">
          <a:xfrm>
            <a:off x="270636" y="1492751"/>
            <a:ext cx="11678982" cy="2765950"/>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Glorifying God</a:t>
            </a:r>
            <a:endParaRPr lang="en-US" sz="3500" dirty="0">
              <a:solidFill>
                <a:prstClr val="white"/>
              </a:solidFill>
              <a:latin typeface="Aptos Display" panose="020B0004020202020204" pitchFamily="34" charset="0"/>
              <a:cs typeface="Calibri Light" panose="020F0302020204030204" pitchFamily="34" charset="0"/>
            </a:endParaRPr>
          </a:p>
          <a:p>
            <a:pPr marL="469900" lvl="3" indent="-457200">
              <a:lnSpc>
                <a:spcPct val="90000"/>
              </a:lnSpc>
              <a:spcBef>
                <a:spcPts val="0"/>
              </a:spcBef>
              <a:spcAft>
                <a:spcPts val="0"/>
              </a:spcAft>
              <a:buSzPct val="100000"/>
              <a:buFont typeface="Arial" panose="020B0604020202020204" pitchFamily="34" charset="0"/>
              <a:buChar char="•"/>
            </a:pPr>
            <a:r>
              <a:rPr lang="en-US" sz="3500" dirty="0">
                <a:solidFill>
                  <a:prstClr val="white"/>
                </a:solidFill>
                <a:latin typeface="Aptos Display" panose="020B0004020202020204" pitchFamily="34" charset="0"/>
                <a:cs typeface="Calibri Light" panose="020F0302020204030204" pitchFamily="34" charset="0"/>
              </a:rPr>
              <a:t>The ultimate purpose of human existence?</a:t>
            </a:r>
          </a:p>
          <a:p>
            <a:pPr marL="469900" lvl="3" indent="-457200">
              <a:lnSpc>
                <a:spcPct val="90000"/>
              </a:lnSpc>
              <a:spcBef>
                <a:spcPts val="0"/>
              </a:spcBef>
              <a:spcAft>
                <a:spcPts val="1000"/>
              </a:spcAft>
              <a:buSzPct val="100000"/>
              <a:buFont typeface="Arial" panose="020B0604020202020204" pitchFamily="34" charset="0"/>
              <a:buChar char="•"/>
            </a:pPr>
            <a:r>
              <a:rPr lang="en-US" sz="3500" dirty="0">
                <a:solidFill>
                  <a:prstClr val="white"/>
                </a:solidFill>
                <a:latin typeface="Aptos Display" panose="020B0004020202020204" pitchFamily="34" charset="0"/>
                <a:cs typeface="Calibri Light" panose="020F0302020204030204" pitchFamily="34" charset="0"/>
              </a:rPr>
              <a:t>Jesus’ prayer also tells us that it is not wrong to seek glory.</a:t>
            </a:r>
          </a:p>
          <a:p>
            <a:pPr marL="473075" lvl="3">
              <a:lnSpc>
                <a:spcPct val="90000"/>
              </a:lnSpc>
              <a:spcBef>
                <a:spcPts val="0"/>
              </a:spcBef>
              <a:spcAft>
                <a:spcPts val="1000"/>
              </a:spcAft>
              <a:buSzPct val="100000"/>
            </a:pPr>
            <a:r>
              <a:rPr lang="en-US" sz="3500" dirty="0">
                <a:solidFill>
                  <a:prstClr val="white"/>
                </a:solidFill>
                <a:latin typeface="Aptos Display" panose="020B0004020202020204" pitchFamily="34" charset="0"/>
                <a:cs typeface="Calibri Light" panose="020F0302020204030204" pitchFamily="34" charset="0"/>
              </a:rPr>
              <a:t>“For they loved the approval [</a:t>
            </a:r>
            <a:r>
              <a:rPr lang="en-US" sz="3500" i="1" dirty="0">
                <a:solidFill>
                  <a:prstClr val="white"/>
                </a:solidFill>
                <a:latin typeface="Aptos Display" panose="020B0004020202020204" pitchFamily="34" charset="0"/>
                <a:cs typeface="Calibri Light" panose="020F0302020204030204" pitchFamily="34" charset="0"/>
              </a:rPr>
              <a:t>doxa</a:t>
            </a:r>
            <a:r>
              <a:rPr lang="en-US" sz="3500" dirty="0">
                <a:solidFill>
                  <a:prstClr val="white"/>
                </a:solidFill>
                <a:latin typeface="Aptos Display" panose="020B0004020202020204" pitchFamily="34" charset="0"/>
                <a:cs typeface="Calibri Light" panose="020F0302020204030204" pitchFamily="34" charset="0"/>
              </a:rPr>
              <a:t>] of men rather than the approval [</a:t>
            </a:r>
            <a:r>
              <a:rPr lang="en-US" sz="3500" i="1" dirty="0">
                <a:solidFill>
                  <a:prstClr val="white"/>
                </a:solidFill>
                <a:latin typeface="Aptos Display" panose="020B0004020202020204" pitchFamily="34" charset="0"/>
                <a:cs typeface="Calibri Light" panose="020F0302020204030204" pitchFamily="34" charset="0"/>
              </a:rPr>
              <a:t>doxa</a:t>
            </a:r>
            <a:r>
              <a:rPr lang="en-US" sz="3500" dirty="0">
                <a:solidFill>
                  <a:prstClr val="white"/>
                </a:solidFill>
                <a:latin typeface="Aptos Display" panose="020B0004020202020204" pitchFamily="34" charset="0"/>
                <a:cs typeface="Calibri Light" panose="020F0302020204030204" pitchFamily="34" charset="0"/>
              </a:rPr>
              <a:t>] of God” (John 12:43).</a:t>
            </a:r>
          </a:p>
        </p:txBody>
      </p:sp>
    </p:spTree>
    <p:extLst>
      <p:ext uri="{BB962C8B-B14F-4D97-AF65-F5344CB8AC3E}">
        <p14:creationId xmlns:p14="http://schemas.microsoft.com/office/powerpoint/2010/main" val="3224193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4306115"/>
          </a:xfrm>
          <a:prstGeom prst="rect">
            <a:avLst/>
          </a:prstGeom>
          <a:noFill/>
          <a:ln w="9525">
            <a:noFill/>
            <a:miter lim="800000"/>
            <a:headEnd/>
            <a:tailEnd/>
          </a:ln>
        </p:spPr>
        <p:txBody>
          <a:bodyPr wrap="square">
            <a:spAutoFit/>
          </a:bodyPr>
          <a:lstStyle/>
          <a:p>
            <a:pPr marL="582613" indent="-582613">
              <a:lnSpc>
                <a:spcPct val="90000"/>
              </a:lnSpc>
            </a:pPr>
            <a:r>
              <a:rPr lang="en-US" sz="3800" baseline="30000" dirty="0">
                <a:solidFill>
                  <a:schemeClr val="bg1"/>
                </a:solidFill>
                <a:latin typeface="Aptos" panose="020B0004020202020204" pitchFamily="34" charset="0"/>
              </a:rPr>
              <a:t>6 	</a:t>
            </a:r>
            <a:r>
              <a:rPr lang="en-US" sz="3800" dirty="0">
                <a:solidFill>
                  <a:schemeClr val="bg1"/>
                </a:solidFill>
                <a:latin typeface="Aptos" panose="020B0004020202020204" pitchFamily="34" charset="0"/>
              </a:rPr>
              <a:t>“I have revealed you to those whom you gave me out of the world. They were yours; you gave them to me and they have obeyed your word. </a:t>
            </a:r>
          </a:p>
          <a:p>
            <a:pPr marL="582613" indent="-582613">
              <a:lnSpc>
                <a:spcPct val="90000"/>
              </a:lnSpc>
            </a:pPr>
            <a:r>
              <a:rPr lang="en-US" sz="3800" baseline="30000" dirty="0">
                <a:solidFill>
                  <a:schemeClr val="bg1"/>
                </a:solidFill>
                <a:latin typeface="Aptos" panose="020B0004020202020204" pitchFamily="34" charset="0"/>
              </a:rPr>
              <a:t>7 	</a:t>
            </a:r>
            <a:r>
              <a:rPr lang="en-US" sz="3800" dirty="0">
                <a:solidFill>
                  <a:schemeClr val="bg1"/>
                </a:solidFill>
                <a:latin typeface="Aptos" panose="020B0004020202020204" pitchFamily="34" charset="0"/>
              </a:rPr>
              <a:t>Now they know that everything you have given me comes from you. </a:t>
            </a:r>
          </a:p>
          <a:p>
            <a:pPr marL="582613" indent="-582613">
              <a:lnSpc>
                <a:spcPct val="90000"/>
              </a:lnSpc>
            </a:pPr>
            <a:r>
              <a:rPr lang="en-US" sz="3800" baseline="30000" dirty="0">
                <a:solidFill>
                  <a:schemeClr val="bg1"/>
                </a:solidFill>
                <a:latin typeface="Aptos" panose="020B0004020202020204" pitchFamily="34" charset="0"/>
              </a:rPr>
              <a:t>8 	</a:t>
            </a:r>
            <a:r>
              <a:rPr lang="en-US" sz="3800" dirty="0">
                <a:solidFill>
                  <a:schemeClr val="bg1"/>
                </a:solidFill>
                <a:latin typeface="Aptos" panose="020B0004020202020204" pitchFamily="34" charset="0"/>
              </a:rPr>
              <a:t>For I gave them the words you gave me and they accepted them. They knew with certainty that I came from you, and they believed that you sent me.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3493579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2200924"/>
          </a:xfrm>
          <a:prstGeom prst="rect">
            <a:avLst/>
          </a:prstGeom>
          <a:noFill/>
          <a:ln w="9525">
            <a:noFill/>
            <a:miter lim="800000"/>
            <a:headEnd/>
            <a:tailEnd/>
          </a:ln>
        </p:spPr>
        <p:txBody>
          <a:bodyPr wrap="square">
            <a:spAutoFit/>
          </a:bodyPr>
          <a:lstStyle/>
          <a:p>
            <a:pPr marL="582613" indent="-582613">
              <a:lnSpc>
                <a:spcPct val="90000"/>
              </a:lnSpc>
            </a:pPr>
            <a:r>
              <a:rPr lang="en-US" sz="3800" baseline="30000" dirty="0">
                <a:solidFill>
                  <a:schemeClr val="bg1"/>
                </a:solidFill>
                <a:latin typeface="Aptos" panose="020B0004020202020204" pitchFamily="34" charset="0"/>
              </a:rPr>
              <a:t>9 	</a:t>
            </a:r>
            <a:r>
              <a:rPr lang="en-US" sz="3800" dirty="0">
                <a:solidFill>
                  <a:schemeClr val="bg1"/>
                </a:solidFill>
                <a:latin typeface="Aptos" panose="020B0004020202020204" pitchFamily="34" charset="0"/>
              </a:rPr>
              <a:t>I pray for them. I am not praying for the world, but for those you have given me, for they are yours. </a:t>
            </a:r>
          </a:p>
          <a:p>
            <a:pPr marL="582613" indent="-582613">
              <a:lnSpc>
                <a:spcPct val="90000"/>
              </a:lnSpc>
            </a:pPr>
            <a:r>
              <a:rPr lang="en-US" sz="3800" baseline="30000" dirty="0">
                <a:solidFill>
                  <a:schemeClr val="bg1"/>
                </a:solidFill>
                <a:latin typeface="Aptos" panose="020B0004020202020204" pitchFamily="34" charset="0"/>
              </a:rPr>
              <a:t>10 	</a:t>
            </a:r>
            <a:r>
              <a:rPr lang="en-US" sz="3800" dirty="0">
                <a:solidFill>
                  <a:schemeClr val="bg1"/>
                </a:solidFill>
                <a:latin typeface="Aptos" panose="020B0004020202020204" pitchFamily="34" charset="0"/>
              </a:rPr>
              <a:t>All I have is yours, and all you have is mine. And glory has come to me through them.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437436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1148328"/>
          </a:xfrm>
          <a:prstGeom prst="rect">
            <a:avLst/>
          </a:prstGeom>
          <a:noFill/>
          <a:ln w="9525">
            <a:noFill/>
            <a:miter lim="800000"/>
            <a:headEnd/>
            <a:tailEnd/>
          </a:ln>
        </p:spPr>
        <p:txBody>
          <a:bodyPr wrap="square">
            <a:spAutoFit/>
          </a:bodyPr>
          <a:lstStyle/>
          <a:p>
            <a:pPr marL="582613" indent="-582613">
              <a:lnSpc>
                <a:spcPct val="90000"/>
              </a:lnSpc>
            </a:pPr>
            <a:r>
              <a:rPr lang="en-US" sz="3800" baseline="30000" dirty="0">
                <a:solidFill>
                  <a:schemeClr val="bg1"/>
                </a:solidFill>
                <a:latin typeface="Aptos" panose="020B0004020202020204" pitchFamily="34" charset="0"/>
              </a:rPr>
              <a:t>1	</a:t>
            </a:r>
            <a:r>
              <a:rPr lang="en-US" sz="3800" dirty="0">
                <a:solidFill>
                  <a:schemeClr val="bg1"/>
                </a:solidFill>
                <a:latin typeface="Aptos" panose="020B0004020202020204" pitchFamily="34" charset="0"/>
              </a:rPr>
              <a:t>After Jesus said this, he looked toward heaven and prayed:</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1355780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2200924"/>
          </a:xfrm>
          <a:prstGeom prst="rect">
            <a:avLst/>
          </a:prstGeom>
          <a:noFill/>
          <a:ln w="9525">
            <a:noFill/>
            <a:miter lim="800000"/>
            <a:headEnd/>
            <a:tailEnd/>
          </a:ln>
        </p:spPr>
        <p:txBody>
          <a:bodyPr wrap="square">
            <a:spAutoFit/>
          </a:bodyPr>
          <a:lstStyle/>
          <a:p>
            <a:pPr marL="582613" indent="-582613">
              <a:lnSpc>
                <a:spcPct val="90000"/>
              </a:lnSpc>
            </a:pPr>
            <a:r>
              <a:rPr lang="en-US" sz="3800" baseline="30000" dirty="0">
                <a:solidFill>
                  <a:schemeClr val="tx1">
                    <a:lumMod val="50000"/>
                    <a:lumOff val="50000"/>
                  </a:schemeClr>
                </a:solidFill>
                <a:latin typeface="Aptos" panose="020B0004020202020204" pitchFamily="34" charset="0"/>
              </a:rPr>
              <a:t>9 	</a:t>
            </a:r>
            <a:r>
              <a:rPr lang="en-US" sz="3800" dirty="0">
                <a:solidFill>
                  <a:schemeClr val="tx1">
                    <a:lumMod val="50000"/>
                    <a:lumOff val="50000"/>
                  </a:schemeClr>
                </a:solidFill>
                <a:latin typeface="Aptos" panose="020B0004020202020204" pitchFamily="34" charset="0"/>
              </a:rPr>
              <a:t>I pray for them. I am not praying for the world, but for those you have given me, for they are yours. </a:t>
            </a:r>
          </a:p>
          <a:p>
            <a:pPr marL="582613" indent="-582613">
              <a:lnSpc>
                <a:spcPct val="90000"/>
              </a:lnSpc>
            </a:pPr>
            <a:r>
              <a:rPr lang="en-US" sz="3800" baseline="30000" dirty="0">
                <a:solidFill>
                  <a:schemeClr val="tx1">
                    <a:lumMod val="50000"/>
                    <a:lumOff val="50000"/>
                  </a:schemeClr>
                </a:solidFill>
                <a:latin typeface="Aptos" panose="020B0004020202020204" pitchFamily="34" charset="0"/>
              </a:rPr>
              <a:t>10 	</a:t>
            </a:r>
            <a:r>
              <a:rPr lang="en-US" sz="3800" dirty="0">
                <a:solidFill>
                  <a:schemeClr val="bg1"/>
                </a:solidFill>
                <a:latin typeface="Aptos" panose="020B0004020202020204" pitchFamily="34" charset="0"/>
              </a:rPr>
              <a:t>All I have is yours, and all you have is mine</a:t>
            </a:r>
            <a:r>
              <a:rPr lang="en-US" sz="3800" dirty="0">
                <a:solidFill>
                  <a:schemeClr val="tx1">
                    <a:lumMod val="50000"/>
                    <a:lumOff val="50000"/>
                  </a:schemeClr>
                </a:solidFill>
                <a:latin typeface="Aptos" panose="020B0004020202020204" pitchFamily="34" charset="0"/>
              </a:rPr>
              <a:t>. And glory has come to me through them.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142573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2200924"/>
          </a:xfrm>
          <a:prstGeom prst="rect">
            <a:avLst/>
          </a:prstGeom>
          <a:noFill/>
          <a:ln w="9525">
            <a:noFill/>
            <a:miter lim="800000"/>
            <a:headEnd/>
            <a:tailEnd/>
          </a:ln>
        </p:spPr>
        <p:txBody>
          <a:bodyPr wrap="square">
            <a:spAutoFit/>
          </a:bodyPr>
          <a:lstStyle/>
          <a:p>
            <a:pPr marL="582613" indent="-582613">
              <a:lnSpc>
                <a:spcPct val="90000"/>
              </a:lnSpc>
            </a:pPr>
            <a:r>
              <a:rPr lang="en-US" sz="3800" baseline="30000" dirty="0">
                <a:solidFill>
                  <a:schemeClr val="tx1">
                    <a:lumMod val="50000"/>
                    <a:lumOff val="50000"/>
                  </a:schemeClr>
                </a:solidFill>
                <a:latin typeface="Aptos" panose="020B0004020202020204" pitchFamily="34" charset="0"/>
              </a:rPr>
              <a:t>9 	</a:t>
            </a:r>
            <a:r>
              <a:rPr lang="en-US" sz="3800" dirty="0">
                <a:solidFill>
                  <a:schemeClr val="tx1">
                    <a:lumMod val="50000"/>
                    <a:lumOff val="50000"/>
                  </a:schemeClr>
                </a:solidFill>
                <a:latin typeface="Aptos" panose="020B0004020202020204" pitchFamily="34" charset="0"/>
              </a:rPr>
              <a:t>I pray for them. I am not praying for the world, but for those you have given me, for they are yours. </a:t>
            </a:r>
          </a:p>
          <a:p>
            <a:pPr marL="582613" indent="-582613">
              <a:lnSpc>
                <a:spcPct val="90000"/>
              </a:lnSpc>
            </a:pPr>
            <a:r>
              <a:rPr lang="en-US" sz="3800" baseline="30000" dirty="0">
                <a:solidFill>
                  <a:schemeClr val="tx1">
                    <a:lumMod val="50000"/>
                    <a:lumOff val="50000"/>
                  </a:schemeClr>
                </a:solidFill>
                <a:latin typeface="Aptos" panose="020B0004020202020204" pitchFamily="34" charset="0"/>
              </a:rPr>
              <a:t>10 	</a:t>
            </a:r>
            <a:r>
              <a:rPr lang="en-US" sz="3800" dirty="0">
                <a:solidFill>
                  <a:schemeClr val="tx1">
                    <a:lumMod val="50000"/>
                    <a:lumOff val="50000"/>
                  </a:schemeClr>
                </a:solidFill>
                <a:latin typeface="Aptos" panose="020B0004020202020204" pitchFamily="34" charset="0"/>
              </a:rPr>
              <a:t>All I have is yours, and all you have is mine. And </a:t>
            </a:r>
            <a:r>
              <a:rPr lang="en-US" sz="3800" dirty="0">
                <a:solidFill>
                  <a:schemeClr val="bg1"/>
                </a:solidFill>
                <a:latin typeface="Aptos" panose="020B0004020202020204" pitchFamily="34" charset="0"/>
              </a:rPr>
              <a:t>glory has come to me through them</a:t>
            </a:r>
            <a:r>
              <a:rPr lang="en-US" sz="3800" dirty="0">
                <a:solidFill>
                  <a:schemeClr val="tx1">
                    <a:lumMod val="50000"/>
                    <a:lumOff val="50000"/>
                  </a:schemeClr>
                </a:solidFill>
                <a:latin typeface="Aptos" panose="020B0004020202020204" pitchFamily="34" charset="0"/>
              </a:rPr>
              <a:t>.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41053055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2200924"/>
          </a:xfrm>
          <a:prstGeom prst="rect">
            <a:avLst/>
          </a:prstGeom>
          <a:noFill/>
          <a:ln w="9525">
            <a:noFill/>
            <a:miter lim="800000"/>
            <a:headEnd/>
            <a:tailEnd/>
          </a:ln>
        </p:spPr>
        <p:txBody>
          <a:bodyPr wrap="square">
            <a:spAutoFit/>
          </a:bodyPr>
          <a:lstStyle/>
          <a:p>
            <a:pPr marL="582613" indent="-582613">
              <a:lnSpc>
                <a:spcPct val="90000"/>
              </a:lnSpc>
            </a:pPr>
            <a:r>
              <a:rPr lang="en-US" sz="3800" baseline="30000" dirty="0">
                <a:solidFill>
                  <a:schemeClr val="bg1"/>
                </a:solidFill>
                <a:latin typeface="Aptos" panose="020B0004020202020204" pitchFamily="34" charset="0"/>
              </a:rPr>
              <a:t>11 	</a:t>
            </a:r>
            <a:r>
              <a:rPr lang="en-US" sz="3800" dirty="0">
                <a:solidFill>
                  <a:schemeClr val="bg1"/>
                </a:solidFill>
                <a:latin typeface="Aptos" panose="020B0004020202020204" pitchFamily="34" charset="0"/>
              </a:rPr>
              <a:t>I will remain in the world no longer, but they are still in the world, and I am coming to you. Holy Father, protect them by the power of your name, the name you gave me, so that they may be one as we are one.</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13361371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2200924"/>
          </a:xfrm>
          <a:prstGeom prst="rect">
            <a:avLst/>
          </a:prstGeom>
          <a:noFill/>
          <a:ln w="9525">
            <a:noFill/>
            <a:miter lim="800000"/>
            <a:headEnd/>
            <a:tailEnd/>
          </a:ln>
        </p:spPr>
        <p:txBody>
          <a:bodyPr wrap="square">
            <a:spAutoFit/>
          </a:bodyPr>
          <a:lstStyle/>
          <a:p>
            <a:pPr marL="582613" indent="-582613">
              <a:lnSpc>
                <a:spcPct val="90000"/>
              </a:lnSpc>
            </a:pPr>
            <a:r>
              <a:rPr lang="en-US" sz="3800" baseline="30000" dirty="0">
                <a:solidFill>
                  <a:schemeClr val="tx1">
                    <a:lumMod val="50000"/>
                    <a:lumOff val="50000"/>
                  </a:schemeClr>
                </a:solidFill>
                <a:latin typeface="Aptos" panose="020B0004020202020204" pitchFamily="34" charset="0"/>
              </a:rPr>
              <a:t>11 	</a:t>
            </a:r>
            <a:r>
              <a:rPr lang="en-US" sz="3800" dirty="0">
                <a:solidFill>
                  <a:schemeClr val="tx1">
                    <a:lumMod val="50000"/>
                    <a:lumOff val="50000"/>
                  </a:schemeClr>
                </a:solidFill>
                <a:latin typeface="Aptos" panose="020B0004020202020204" pitchFamily="34" charset="0"/>
              </a:rPr>
              <a:t>I will remain in the world no longer, but they are still in the world, and I am coming to you. Holy Father,</a:t>
            </a:r>
            <a:r>
              <a:rPr lang="en-US" sz="3800" dirty="0">
                <a:solidFill>
                  <a:schemeClr val="bg1"/>
                </a:solidFill>
                <a:latin typeface="Aptos" panose="020B0004020202020204" pitchFamily="34" charset="0"/>
              </a:rPr>
              <a:t> protect them by the power of your name</a:t>
            </a:r>
            <a:r>
              <a:rPr lang="en-US" sz="3800" dirty="0">
                <a:solidFill>
                  <a:schemeClr val="tx1">
                    <a:lumMod val="50000"/>
                    <a:lumOff val="50000"/>
                  </a:schemeClr>
                </a:solidFill>
                <a:latin typeface="Aptos" panose="020B0004020202020204" pitchFamily="34" charset="0"/>
              </a:rPr>
              <a:t>, the name you gave me, so that they may be one as we are one.</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7D167644-4D0F-3616-5913-ADDFA58422F3}"/>
              </a:ext>
            </a:extLst>
          </p:cNvPr>
          <p:cNvSpPr>
            <a:spLocks noChangeArrowheads="1"/>
          </p:cNvSpPr>
          <p:nvPr/>
        </p:nvSpPr>
        <p:spPr bwMode="auto">
          <a:xfrm>
            <a:off x="529264" y="3577072"/>
            <a:ext cx="11255816" cy="220092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08FD8A9A-60F7-1946-873A-BEDDCE8A8925}"/>
              </a:ext>
            </a:extLst>
          </p:cNvPr>
          <p:cNvSpPr txBox="1">
            <a:spLocks noChangeArrowheads="1"/>
          </p:cNvSpPr>
          <p:nvPr/>
        </p:nvSpPr>
        <p:spPr bwMode="auto">
          <a:xfrm>
            <a:off x="568599" y="3714052"/>
            <a:ext cx="11159511" cy="1886094"/>
          </a:xfrm>
          <a:prstGeom prst="rect">
            <a:avLst/>
          </a:prstGeom>
          <a:noFill/>
          <a:ln w="38100">
            <a:noFill/>
            <a:miter lim="800000"/>
            <a:headEnd/>
            <a:tailEnd/>
          </a:ln>
        </p:spPr>
        <p:txBody>
          <a:bodyPr wrap="square">
            <a:spAutoFit/>
          </a:bodyPr>
          <a:lstStyle/>
          <a:p>
            <a:pPr marL="12700" lvl="3">
              <a:lnSpc>
                <a:spcPct val="90000"/>
              </a:lnSpc>
              <a:spcBef>
                <a:spcPts val="0"/>
              </a:spcBef>
              <a:spcAft>
                <a:spcPts val="1000"/>
              </a:spcAft>
              <a:buSzPct val="100000"/>
            </a:pPr>
            <a:r>
              <a:rPr lang="en-US" sz="4000" dirty="0">
                <a:solidFill>
                  <a:schemeClr val="bg1"/>
                </a:solidFill>
                <a:effectLst/>
                <a:latin typeface="Aptos Display" panose="020B0004020202020204" pitchFamily="34" charset="0"/>
                <a:ea typeface="Cambria" panose="02040503050406030204" pitchFamily="18" charset="0"/>
              </a:rPr>
              <a:t>“keep them in your name” (NASB). </a:t>
            </a:r>
          </a:p>
          <a:p>
            <a:pPr marL="12700" lvl="3">
              <a:lnSpc>
                <a:spcPct val="90000"/>
              </a:lnSpc>
              <a:spcBef>
                <a:spcPts val="0"/>
              </a:spcBef>
              <a:spcAft>
                <a:spcPts val="600"/>
              </a:spcAft>
              <a:buSzPct val="100000"/>
            </a:pPr>
            <a:r>
              <a:rPr lang="en-US" sz="4000" dirty="0">
                <a:solidFill>
                  <a:schemeClr val="bg1"/>
                </a:solidFill>
                <a:latin typeface="Aptos Display" panose="020B0004020202020204" pitchFamily="34" charset="0"/>
                <a:cs typeface="Calibri Light" panose="020F0302020204030204" pitchFamily="34" charset="0"/>
              </a:rPr>
              <a:t>“I have revealed you [lit. “your name”] to those you gave me from this world” (v6). </a:t>
            </a:r>
          </a:p>
        </p:txBody>
      </p:sp>
    </p:spTree>
    <p:extLst>
      <p:ext uri="{BB962C8B-B14F-4D97-AF65-F5344CB8AC3E}">
        <p14:creationId xmlns:p14="http://schemas.microsoft.com/office/powerpoint/2010/main" val="3939129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779817"/>
          </a:xfrm>
          <a:prstGeom prst="rect">
            <a:avLst/>
          </a:prstGeom>
          <a:noFill/>
          <a:ln w="9525">
            <a:noFill/>
            <a:miter lim="800000"/>
            <a:headEnd/>
            <a:tailEnd/>
          </a:ln>
        </p:spPr>
        <p:txBody>
          <a:bodyPr wrap="square">
            <a:spAutoFit/>
          </a:bodyPr>
          <a:lstStyle/>
          <a:p>
            <a:pPr marL="582613" indent="-582613">
              <a:lnSpc>
                <a:spcPct val="90000"/>
              </a:lnSpc>
            </a:pPr>
            <a:r>
              <a:rPr lang="en-US" sz="3800" baseline="30000" dirty="0">
                <a:solidFill>
                  <a:schemeClr val="bg1"/>
                </a:solidFill>
                <a:latin typeface="Aptos" panose="020B0004020202020204" pitchFamily="34" charset="0"/>
              </a:rPr>
              <a:t>12	 </a:t>
            </a:r>
            <a:r>
              <a:rPr lang="en-US" sz="3800" dirty="0">
                <a:solidFill>
                  <a:schemeClr val="bg1"/>
                </a:solidFill>
                <a:latin typeface="Aptos" panose="020B0004020202020204" pitchFamily="34" charset="0"/>
              </a:rPr>
              <a:t>While I was with them, I protected them and kept them safe by that name you gave me. None has been lost except the one doomed to destruction so that Scripture would be fulfilled. </a:t>
            </a:r>
          </a:p>
          <a:p>
            <a:pPr marL="582613" indent="-582613">
              <a:lnSpc>
                <a:spcPct val="90000"/>
              </a:lnSpc>
            </a:pPr>
            <a:r>
              <a:rPr lang="en-US" sz="3800" baseline="30000" dirty="0">
                <a:solidFill>
                  <a:schemeClr val="bg1"/>
                </a:solidFill>
                <a:latin typeface="Aptos" panose="020B0004020202020204" pitchFamily="34" charset="0"/>
              </a:rPr>
              <a:t>13 	</a:t>
            </a:r>
            <a:r>
              <a:rPr lang="en-US" sz="3800" dirty="0">
                <a:solidFill>
                  <a:schemeClr val="bg1"/>
                </a:solidFill>
                <a:latin typeface="Aptos" panose="020B0004020202020204" pitchFamily="34" charset="0"/>
              </a:rPr>
              <a:t>“I am coming to you now, but I say these things while I am still in the world, so that they may have the full measure of my joy within them.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54083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253519"/>
          </a:xfrm>
          <a:prstGeom prst="rect">
            <a:avLst/>
          </a:prstGeom>
          <a:noFill/>
          <a:ln w="9525">
            <a:noFill/>
            <a:miter lim="800000"/>
            <a:headEnd/>
            <a:tailEnd/>
          </a:ln>
        </p:spPr>
        <p:txBody>
          <a:bodyPr wrap="square">
            <a:spAutoFit/>
          </a:bodyPr>
          <a:lstStyle/>
          <a:p>
            <a:pPr marL="582613" indent="-582613">
              <a:lnSpc>
                <a:spcPct val="90000"/>
              </a:lnSpc>
            </a:pPr>
            <a:r>
              <a:rPr lang="en-US" sz="3800" baseline="30000" dirty="0">
                <a:solidFill>
                  <a:schemeClr val="bg1"/>
                </a:solidFill>
                <a:latin typeface="Aptos" panose="020B0004020202020204" pitchFamily="34" charset="0"/>
              </a:rPr>
              <a:t>14 	</a:t>
            </a:r>
            <a:r>
              <a:rPr lang="en-US" sz="3800" dirty="0">
                <a:solidFill>
                  <a:schemeClr val="bg1"/>
                </a:solidFill>
                <a:latin typeface="Aptos" panose="020B0004020202020204" pitchFamily="34" charset="0"/>
              </a:rPr>
              <a:t>I have given them your word and the world has hated them, for they are not of the world any more than I am of the world. </a:t>
            </a:r>
          </a:p>
          <a:p>
            <a:pPr marL="582613" indent="-582613">
              <a:lnSpc>
                <a:spcPct val="90000"/>
              </a:lnSpc>
            </a:pPr>
            <a:r>
              <a:rPr lang="en-US" sz="3800" baseline="30000" dirty="0">
                <a:solidFill>
                  <a:schemeClr val="bg1"/>
                </a:solidFill>
                <a:latin typeface="Aptos" panose="020B0004020202020204" pitchFamily="34" charset="0"/>
              </a:rPr>
              <a:t>15 	</a:t>
            </a:r>
            <a:r>
              <a:rPr lang="en-US" sz="3800" dirty="0">
                <a:solidFill>
                  <a:schemeClr val="bg1"/>
                </a:solidFill>
                <a:latin typeface="Aptos" panose="020B0004020202020204" pitchFamily="34" charset="0"/>
              </a:rPr>
              <a:t>My prayer is not that you take them out of the world but that you protect them from the evil one. </a:t>
            </a:r>
          </a:p>
          <a:p>
            <a:pPr marL="582613" indent="-582613">
              <a:lnSpc>
                <a:spcPct val="90000"/>
              </a:lnSpc>
            </a:pPr>
            <a:r>
              <a:rPr lang="en-US" sz="3800" baseline="30000" dirty="0">
                <a:solidFill>
                  <a:schemeClr val="bg1"/>
                </a:solidFill>
                <a:latin typeface="Aptos" panose="020B0004020202020204" pitchFamily="34" charset="0"/>
              </a:rPr>
              <a:t>16 	</a:t>
            </a:r>
            <a:r>
              <a:rPr lang="en-US" sz="3800" dirty="0">
                <a:solidFill>
                  <a:schemeClr val="bg1"/>
                </a:solidFill>
                <a:latin typeface="Aptos" panose="020B0004020202020204" pitchFamily="34" charset="0"/>
              </a:rPr>
              <a:t>They are not of the world, even as I am not of it.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61A1E987-2E84-DC66-64F2-C04C632FF0F2}"/>
              </a:ext>
            </a:extLst>
          </p:cNvPr>
          <p:cNvSpPr>
            <a:spLocks noChangeArrowheads="1"/>
          </p:cNvSpPr>
          <p:nvPr/>
        </p:nvSpPr>
        <p:spPr bwMode="auto">
          <a:xfrm>
            <a:off x="349770" y="1295401"/>
            <a:ext cx="11779770" cy="537209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449F87BC-8C14-7C0C-F531-9F6F54B66C3B}"/>
              </a:ext>
            </a:extLst>
          </p:cNvPr>
          <p:cNvSpPr txBox="1">
            <a:spLocks noChangeArrowheads="1"/>
          </p:cNvSpPr>
          <p:nvPr/>
        </p:nvSpPr>
        <p:spPr bwMode="auto">
          <a:xfrm>
            <a:off x="567698" y="1683842"/>
            <a:ext cx="11678982" cy="1745158"/>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Jesus is describing two equal and opposite errors. </a:t>
            </a:r>
          </a:p>
          <a:p>
            <a:pPr marL="469900" lvl="3" indent="-457200">
              <a:lnSpc>
                <a:spcPct val="90000"/>
              </a:lnSpc>
              <a:spcBef>
                <a:spcPts val="0"/>
              </a:spcBef>
              <a:spcAft>
                <a:spcPts val="600"/>
              </a:spcAft>
              <a:buSzPct val="100000"/>
              <a:buFont typeface="Arial" panose="020B0604020202020204" pitchFamily="34" charset="0"/>
              <a:buChar char="•"/>
            </a:pPr>
            <a:r>
              <a:rPr lang="en-US" sz="3500" dirty="0">
                <a:solidFill>
                  <a:prstClr val="white"/>
                </a:solidFill>
                <a:latin typeface="Aptos Display" panose="020B0004020202020204" pitchFamily="34" charset="0"/>
                <a:cs typeface="Calibri Light" panose="020F0302020204030204" pitchFamily="34" charset="0"/>
              </a:rPr>
              <a:t>Falling prey to the system of values that animate our world </a:t>
            </a:r>
          </a:p>
          <a:p>
            <a:pPr marL="469900" lvl="3" indent="-457200">
              <a:lnSpc>
                <a:spcPct val="90000"/>
              </a:lnSpc>
              <a:spcBef>
                <a:spcPts val="0"/>
              </a:spcBef>
              <a:spcAft>
                <a:spcPts val="600"/>
              </a:spcAft>
              <a:buSzPct val="100000"/>
              <a:buFont typeface="Arial" panose="020B0604020202020204" pitchFamily="34" charset="0"/>
              <a:buChar char="•"/>
            </a:pPr>
            <a:r>
              <a:rPr lang="en-US" sz="3500" dirty="0">
                <a:solidFill>
                  <a:prstClr val="white"/>
                </a:solidFill>
                <a:latin typeface="Aptos Display" panose="020B0004020202020204" pitchFamily="34" charset="0"/>
                <a:cs typeface="Calibri Light" panose="020F0302020204030204" pitchFamily="34" charset="0"/>
              </a:rPr>
              <a:t>Insulating ourselves from the “world.”</a:t>
            </a:r>
          </a:p>
        </p:txBody>
      </p:sp>
    </p:spTree>
    <p:extLst>
      <p:ext uri="{BB962C8B-B14F-4D97-AF65-F5344CB8AC3E}">
        <p14:creationId xmlns:p14="http://schemas.microsoft.com/office/powerpoint/2010/main" val="740236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253519"/>
          </a:xfrm>
          <a:prstGeom prst="rect">
            <a:avLst/>
          </a:prstGeom>
          <a:noFill/>
          <a:ln w="9525">
            <a:noFill/>
            <a:miter lim="800000"/>
            <a:headEnd/>
            <a:tailEnd/>
          </a:ln>
        </p:spPr>
        <p:txBody>
          <a:bodyPr wrap="square">
            <a:spAutoFit/>
          </a:bodyPr>
          <a:lstStyle/>
          <a:p>
            <a:pPr marL="582613" indent="-582613">
              <a:lnSpc>
                <a:spcPct val="90000"/>
              </a:lnSpc>
            </a:pPr>
            <a:r>
              <a:rPr lang="en-US" sz="3800" baseline="30000" dirty="0">
                <a:solidFill>
                  <a:schemeClr val="bg1"/>
                </a:solidFill>
                <a:latin typeface="Aptos" panose="020B0004020202020204" pitchFamily="34" charset="0"/>
              </a:rPr>
              <a:t>14 	</a:t>
            </a:r>
            <a:r>
              <a:rPr lang="en-US" sz="3800" dirty="0">
                <a:solidFill>
                  <a:schemeClr val="bg1"/>
                </a:solidFill>
                <a:latin typeface="Aptos" panose="020B0004020202020204" pitchFamily="34" charset="0"/>
              </a:rPr>
              <a:t>I have given them your word and the world has hated them, for they are not of the world any more than I am of the world. </a:t>
            </a:r>
          </a:p>
          <a:p>
            <a:pPr marL="582613" indent="-582613">
              <a:lnSpc>
                <a:spcPct val="90000"/>
              </a:lnSpc>
            </a:pPr>
            <a:r>
              <a:rPr lang="en-US" sz="3800" baseline="30000" dirty="0">
                <a:solidFill>
                  <a:schemeClr val="bg1"/>
                </a:solidFill>
                <a:latin typeface="Aptos" panose="020B0004020202020204" pitchFamily="34" charset="0"/>
              </a:rPr>
              <a:t>15 	</a:t>
            </a:r>
            <a:r>
              <a:rPr lang="en-US" sz="3800" dirty="0">
                <a:solidFill>
                  <a:schemeClr val="bg1"/>
                </a:solidFill>
                <a:latin typeface="Aptos" panose="020B0004020202020204" pitchFamily="34" charset="0"/>
              </a:rPr>
              <a:t>My prayer is not that you take them out of the world but that you protect them from the evil one. </a:t>
            </a:r>
          </a:p>
          <a:p>
            <a:pPr marL="582613" indent="-582613">
              <a:lnSpc>
                <a:spcPct val="90000"/>
              </a:lnSpc>
            </a:pPr>
            <a:r>
              <a:rPr lang="en-US" sz="3800" baseline="30000" dirty="0">
                <a:solidFill>
                  <a:schemeClr val="bg1"/>
                </a:solidFill>
                <a:latin typeface="Aptos" panose="020B0004020202020204" pitchFamily="34" charset="0"/>
              </a:rPr>
              <a:t>16 	</a:t>
            </a:r>
            <a:r>
              <a:rPr lang="en-US" sz="3800" dirty="0">
                <a:solidFill>
                  <a:schemeClr val="bg1"/>
                </a:solidFill>
                <a:latin typeface="Aptos" panose="020B0004020202020204" pitchFamily="34" charset="0"/>
              </a:rPr>
              <a:t>They are not of the world, even as I am not of it.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6326429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253519"/>
          </a:xfrm>
          <a:prstGeom prst="rect">
            <a:avLst/>
          </a:prstGeom>
          <a:noFill/>
          <a:ln w="9525">
            <a:noFill/>
            <a:miter lim="800000"/>
            <a:headEnd/>
            <a:tailEnd/>
          </a:ln>
        </p:spPr>
        <p:txBody>
          <a:bodyPr wrap="square">
            <a:spAutoFit/>
          </a:bodyPr>
          <a:lstStyle/>
          <a:p>
            <a:pPr marL="582613" indent="-582613">
              <a:lnSpc>
                <a:spcPct val="90000"/>
              </a:lnSpc>
            </a:pPr>
            <a:r>
              <a:rPr lang="en-US" sz="3800" baseline="30000" dirty="0">
                <a:solidFill>
                  <a:schemeClr val="bg1"/>
                </a:solidFill>
                <a:latin typeface="Aptos" panose="020B0004020202020204" pitchFamily="34" charset="0"/>
              </a:rPr>
              <a:t>14 	</a:t>
            </a:r>
            <a:r>
              <a:rPr lang="en-US" sz="3800" dirty="0">
                <a:solidFill>
                  <a:schemeClr val="bg1"/>
                </a:solidFill>
                <a:latin typeface="Aptos" panose="020B0004020202020204" pitchFamily="34" charset="0"/>
              </a:rPr>
              <a:t>I have given them your word and the world has hated them, for they are not of the world any more than I am of the world. </a:t>
            </a:r>
          </a:p>
          <a:p>
            <a:pPr marL="582613" indent="-582613">
              <a:lnSpc>
                <a:spcPct val="90000"/>
              </a:lnSpc>
            </a:pPr>
            <a:r>
              <a:rPr lang="en-US" sz="3800" baseline="30000" dirty="0">
                <a:solidFill>
                  <a:schemeClr val="bg1"/>
                </a:solidFill>
                <a:latin typeface="Aptos" panose="020B0004020202020204" pitchFamily="34" charset="0"/>
              </a:rPr>
              <a:t>15 	</a:t>
            </a:r>
            <a:r>
              <a:rPr lang="en-US" sz="3800" dirty="0">
                <a:solidFill>
                  <a:schemeClr val="bg1"/>
                </a:solidFill>
                <a:latin typeface="Aptos" panose="020B0004020202020204" pitchFamily="34" charset="0"/>
              </a:rPr>
              <a:t>My prayer is not that you take them out of the world but that you protect them from the evil one. </a:t>
            </a:r>
          </a:p>
          <a:p>
            <a:pPr marL="582613" indent="-582613">
              <a:lnSpc>
                <a:spcPct val="90000"/>
              </a:lnSpc>
            </a:pPr>
            <a:r>
              <a:rPr lang="en-US" sz="3800" baseline="30000" dirty="0">
                <a:solidFill>
                  <a:schemeClr val="bg1"/>
                </a:solidFill>
                <a:latin typeface="Aptos" panose="020B0004020202020204" pitchFamily="34" charset="0"/>
              </a:rPr>
              <a:t>16 	</a:t>
            </a:r>
            <a:r>
              <a:rPr lang="en-US" sz="3800" dirty="0">
                <a:solidFill>
                  <a:schemeClr val="bg1"/>
                </a:solidFill>
                <a:latin typeface="Aptos" panose="020B0004020202020204" pitchFamily="34" charset="0"/>
              </a:rPr>
              <a:t>They are not of the world, even as I am not of it.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61A1E987-2E84-DC66-64F2-C04C632FF0F2}"/>
              </a:ext>
            </a:extLst>
          </p:cNvPr>
          <p:cNvSpPr>
            <a:spLocks noChangeArrowheads="1"/>
          </p:cNvSpPr>
          <p:nvPr/>
        </p:nvSpPr>
        <p:spPr bwMode="auto">
          <a:xfrm>
            <a:off x="228600" y="1295401"/>
            <a:ext cx="11779770" cy="537209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449F87BC-8C14-7C0C-F531-9F6F54B66C3B}"/>
              </a:ext>
            </a:extLst>
          </p:cNvPr>
          <p:cNvSpPr txBox="1">
            <a:spLocks noChangeArrowheads="1"/>
          </p:cNvSpPr>
          <p:nvPr/>
        </p:nvSpPr>
        <p:spPr bwMode="auto">
          <a:xfrm>
            <a:off x="270636" y="1492751"/>
            <a:ext cx="11678982" cy="2868542"/>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Fortress Mentality  </a:t>
            </a:r>
          </a:p>
          <a:p>
            <a:pPr marL="469900" lvl="3" indent="-457200">
              <a:lnSpc>
                <a:spcPct val="90000"/>
              </a:lnSpc>
              <a:spcBef>
                <a:spcPts val="0"/>
              </a:spcBef>
              <a:spcAft>
                <a:spcPts val="600"/>
              </a:spcAft>
              <a:buSzPct val="100000"/>
              <a:buFont typeface="Arial" panose="020B0604020202020204" pitchFamily="34" charset="0"/>
              <a:buChar char="•"/>
            </a:pPr>
            <a:r>
              <a:rPr lang="en-US" sz="3500" dirty="0">
                <a:solidFill>
                  <a:prstClr val="white"/>
                </a:solidFill>
                <a:latin typeface="Aptos Display" panose="020B0004020202020204" pitchFamily="34" charset="0"/>
                <a:cs typeface="Calibri Light" panose="020F0302020204030204" pitchFamily="34" charset="0"/>
              </a:rPr>
              <a:t>Protecting your children from the world </a:t>
            </a:r>
          </a:p>
          <a:p>
            <a:pPr marL="469900" lvl="3" indent="-457200">
              <a:lnSpc>
                <a:spcPct val="90000"/>
              </a:lnSpc>
              <a:spcBef>
                <a:spcPts val="0"/>
              </a:spcBef>
              <a:spcAft>
                <a:spcPts val="600"/>
              </a:spcAft>
              <a:buSzPct val="100000"/>
              <a:buFont typeface="Arial" panose="020B0604020202020204" pitchFamily="34" charset="0"/>
              <a:buChar char="•"/>
            </a:pPr>
            <a:r>
              <a:rPr lang="en-US" sz="3500" dirty="0">
                <a:solidFill>
                  <a:prstClr val="white"/>
                </a:solidFill>
                <a:latin typeface="Aptos Display" panose="020B0004020202020204" pitchFamily="34" charset="0"/>
                <a:cs typeface="Calibri Light" panose="020F0302020204030204" pitchFamily="34" charset="0"/>
              </a:rPr>
              <a:t>Preventing “worldliness”</a:t>
            </a:r>
          </a:p>
          <a:p>
            <a:pPr marL="469900" lvl="3" indent="-457200">
              <a:lnSpc>
                <a:spcPct val="90000"/>
              </a:lnSpc>
              <a:spcBef>
                <a:spcPts val="0"/>
              </a:spcBef>
              <a:spcAft>
                <a:spcPts val="600"/>
              </a:spcAft>
              <a:buSzPct val="100000"/>
              <a:buFont typeface="Arial" panose="020B0604020202020204" pitchFamily="34" charset="0"/>
              <a:buChar char="•"/>
            </a:pPr>
            <a:r>
              <a:rPr lang="en-US" sz="3500" dirty="0">
                <a:solidFill>
                  <a:prstClr val="white"/>
                </a:solidFill>
                <a:latin typeface="Aptos Display" panose="020B0004020202020204" pitchFamily="34" charset="0"/>
                <a:cs typeface="Calibri Light" panose="020F0302020204030204" pitchFamily="34" charset="0"/>
              </a:rPr>
              <a:t>Alternative Christian culture</a:t>
            </a:r>
          </a:p>
          <a:p>
            <a:pPr marL="469900" lvl="3" indent="-457200">
              <a:lnSpc>
                <a:spcPct val="90000"/>
              </a:lnSpc>
              <a:spcBef>
                <a:spcPts val="0"/>
              </a:spcBef>
              <a:spcAft>
                <a:spcPts val="600"/>
              </a:spcAft>
              <a:buSzPct val="100000"/>
              <a:buFont typeface="Arial" panose="020B0604020202020204" pitchFamily="34" charset="0"/>
              <a:buChar char="•"/>
            </a:pPr>
            <a:endParaRPr lang="en-US" sz="3500" dirty="0">
              <a:solidFill>
                <a:prstClr val="white"/>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1408822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253519"/>
          </a:xfrm>
          <a:prstGeom prst="rect">
            <a:avLst/>
          </a:prstGeom>
          <a:noFill/>
          <a:ln w="9525">
            <a:noFill/>
            <a:miter lim="800000"/>
            <a:headEnd/>
            <a:tailEnd/>
          </a:ln>
        </p:spPr>
        <p:txBody>
          <a:bodyPr wrap="square">
            <a:spAutoFit/>
          </a:bodyPr>
          <a:lstStyle/>
          <a:p>
            <a:pPr marL="582613" indent="-582613">
              <a:lnSpc>
                <a:spcPct val="90000"/>
              </a:lnSpc>
            </a:pPr>
            <a:r>
              <a:rPr lang="en-US" sz="3800" baseline="30000" dirty="0">
                <a:solidFill>
                  <a:schemeClr val="bg1"/>
                </a:solidFill>
                <a:latin typeface="Aptos" panose="020B0004020202020204" pitchFamily="34" charset="0"/>
              </a:rPr>
              <a:t>14 	</a:t>
            </a:r>
            <a:r>
              <a:rPr lang="en-US" sz="3800" dirty="0">
                <a:solidFill>
                  <a:schemeClr val="bg1"/>
                </a:solidFill>
                <a:latin typeface="Aptos" panose="020B0004020202020204" pitchFamily="34" charset="0"/>
              </a:rPr>
              <a:t>I have given them your word and the world has hated them, for they are not of the world any more than I am of the world. </a:t>
            </a:r>
          </a:p>
          <a:p>
            <a:pPr marL="582613" indent="-582613">
              <a:lnSpc>
                <a:spcPct val="90000"/>
              </a:lnSpc>
            </a:pPr>
            <a:r>
              <a:rPr lang="en-US" sz="3800" baseline="30000" dirty="0">
                <a:solidFill>
                  <a:schemeClr val="bg1"/>
                </a:solidFill>
                <a:latin typeface="Aptos" panose="020B0004020202020204" pitchFamily="34" charset="0"/>
              </a:rPr>
              <a:t>15 	</a:t>
            </a:r>
            <a:r>
              <a:rPr lang="en-US" sz="3800" dirty="0">
                <a:solidFill>
                  <a:schemeClr val="bg1"/>
                </a:solidFill>
                <a:latin typeface="Aptos" panose="020B0004020202020204" pitchFamily="34" charset="0"/>
              </a:rPr>
              <a:t>My prayer is not that you take them out of the world but that you protect them from the evil one. </a:t>
            </a:r>
          </a:p>
          <a:p>
            <a:pPr marL="582613" indent="-582613">
              <a:lnSpc>
                <a:spcPct val="90000"/>
              </a:lnSpc>
            </a:pPr>
            <a:r>
              <a:rPr lang="en-US" sz="3800" baseline="30000" dirty="0">
                <a:solidFill>
                  <a:schemeClr val="bg1"/>
                </a:solidFill>
                <a:latin typeface="Aptos" panose="020B0004020202020204" pitchFamily="34" charset="0"/>
              </a:rPr>
              <a:t>16 	</a:t>
            </a:r>
            <a:r>
              <a:rPr lang="en-US" sz="3800" dirty="0">
                <a:solidFill>
                  <a:schemeClr val="bg1"/>
                </a:solidFill>
                <a:latin typeface="Aptos" panose="020B0004020202020204" pitchFamily="34" charset="0"/>
              </a:rPr>
              <a:t>They are not of the world, even as I am not of it.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61A1E987-2E84-DC66-64F2-C04C632FF0F2}"/>
              </a:ext>
            </a:extLst>
          </p:cNvPr>
          <p:cNvSpPr>
            <a:spLocks noChangeArrowheads="1"/>
          </p:cNvSpPr>
          <p:nvPr/>
        </p:nvSpPr>
        <p:spPr bwMode="auto">
          <a:xfrm>
            <a:off x="228600" y="1295401"/>
            <a:ext cx="11779770" cy="537209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449F87BC-8C14-7C0C-F531-9F6F54B66C3B}"/>
              </a:ext>
            </a:extLst>
          </p:cNvPr>
          <p:cNvSpPr txBox="1">
            <a:spLocks noChangeArrowheads="1"/>
          </p:cNvSpPr>
          <p:nvPr/>
        </p:nvSpPr>
        <p:spPr bwMode="auto">
          <a:xfrm>
            <a:off x="270636" y="1492751"/>
            <a:ext cx="11678982" cy="4091954"/>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What stance should we take toward the world? </a:t>
            </a:r>
          </a:p>
          <a:p>
            <a:pPr marL="473075" lvl="3">
              <a:lnSpc>
                <a:spcPct val="90000"/>
              </a:lnSpc>
              <a:spcBef>
                <a:spcPts val="0"/>
              </a:spcBef>
              <a:spcAft>
                <a:spcPts val="600"/>
              </a:spcAft>
              <a:buSzPct val="100000"/>
            </a:pPr>
            <a:r>
              <a:rPr lang="en-US" sz="3500" dirty="0">
                <a:solidFill>
                  <a:prstClr val="white"/>
                </a:solidFill>
                <a:latin typeface="Aptos Display" panose="020B0004020202020204" pitchFamily="34" charset="0"/>
                <a:cs typeface="Calibri Light" panose="020F0302020204030204" pitchFamily="34" charset="0"/>
              </a:rPr>
              <a:t>To the Jews I became like a Jew, to win the Jews. To those under the law I became like one under the law (though I myself am not under the law), so as to win those under the law…I have become all things to all men so that by all possible means I might save some. I do all this for the sake of the gospel, that I may share in its blessings (1 Corinthians 9:20-23). </a:t>
            </a:r>
          </a:p>
        </p:txBody>
      </p:sp>
    </p:spTree>
    <p:extLst>
      <p:ext uri="{BB962C8B-B14F-4D97-AF65-F5344CB8AC3E}">
        <p14:creationId xmlns:p14="http://schemas.microsoft.com/office/powerpoint/2010/main" val="2691006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253519"/>
          </a:xfrm>
          <a:prstGeom prst="rect">
            <a:avLst/>
          </a:prstGeom>
          <a:noFill/>
          <a:ln w="9525">
            <a:noFill/>
            <a:miter lim="800000"/>
            <a:headEnd/>
            <a:tailEnd/>
          </a:ln>
        </p:spPr>
        <p:txBody>
          <a:bodyPr wrap="square">
            <a:spAutoFit/>
          </a:bodyPr>
          <a:lstStyle/>
          <a:p>
            <a:pPr marL="582613" indent="-582613">
              <a:lnSpc>
                <a:spcPct val="90000"/>
              </a:lnSpc>
            </a:pPr>
            <a:r>
              <a:rPr lang="en-US" sz="3800" baseline="30000" dirty="0">
                <a:solidFill>
                  <a:schemeClr val="bg1"/>
                </a:solidFill>
                <a:latin typeface="Aptos" panose="020B0004020202020204" pitchFamily="34" charset="0"/>
              </a:rPr>
              <a:t>14 	</a:t>
            </a:r>
            <a:r>
              <a:rPr lang="en-US" sz="3800" dirty="0">
                <a:solidFill>
                  <a:schemeClr val="bg1"/>
                </a:solidFill>
                <a:latin typeface="Aptos" panose="020B0004020202020204" pitchFamily="34" charset="0"/>
              </a:rPr>
              <a:t>I have given them your word and the world has hated them, for they are not of the world any more than I am of the world. </a:t>
            </a:r>
          </a:p>
          <a:p>
            <a:pPr marL="582613" indent="-582613">
              <a:lnSpc>
                <a:spcPct val="90000"/>
              </a:lnSpc>
            </a:pPr>
            <a:r>
              <a:rPr lang="en-US" sz="3800" baseline="30000" dirty="0">
                <a:solidFill>
                  <a:schemeClr val="bg1"/>
                </a:solidFill>
                <a:latin typeface="Aptos" panose="020B0004020202020204" pitchFamily="34" charset="0"/>
              </a:rPr>
              <a:t>15 	</a:t>
            </a:r>
            <a:r>
              <a:rPr lang="en-US" sz="3800" dirty="0">
                <a:solidFill>
                  <a:schemeClr val="bg1"/>
                </a:solidFill>
                <a:latin typeface="Aptos" panose="020B0004020202020204" pitchFamily="34" charset="0"/>
              </a:rPr>
              <a:t>My prayer is not that you take them out of the world but that you protect them from the evil one. </a:t>
            </a:r>
          </a:p>
          <a:p>
            <a:pPr marL="582613" indent="-582613">
              <a:lnSpc>
                <a:spcPct val="90000"/>
              </a:lnSpc>
            </a:pPr>
            <a:r>
              <a:rPr lang="en-US" sz="3800" baseline="30000" dirty="0">
                <a:solidFill>
                  <a:schemeClr val="bg1"/>
                </a:solidFill>
                <a:latin typeface="Aptos" panose="020B0004020202020204" pitchFamily="34" charset="0"/>
              </a:rPr>
              <a:t>16 	</a:t>
            </a:r>
            <a:r>
              <a:rPr lang="en-US" sz="3800" dirty="0">
                <a:solidFill>
                  <a:schemeClr val="bg1"/>
                </a:solidFill>
                <a:latin typeface="Aptos" panose="020B0004020202020204" pitchFamily="34" charset="0"/>
              </a:rPr>
              <a:t>They are not of the world, even as I am not of it.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61A1E987-2E84-DC66-64F2-C04C632FF0F2}"/>
              </a:ext>
            </a:extLst>
          </p:cNvPr>
          <p:cNvSpPr>
            <a:spLocks noChangeArrowheads="1"/>
          </p:cNvSpPr>
          <p:nvPr/>
        </p:nvSpPr>
        <p:spPr bwMode="auto">
          <a:xfrm>
            <a:off x="228600" y="1295401"/>
            <a:ext cx="11779770" cy="537209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449F87BC-8C14-7C0C-F531-9F6F54B66C3B}"/>
              </a:ext>
            </a:extLst>
          </p:cNvPr>
          <p:cNvSpPr txBox="1">
            <a:spLocks noChangeArrowheads="1"/>
          </p:cNvSpPr>
          <p:nvPr/>
        </p:nvSpPr>
        <p:spPr bwMode="auto">
          <a:xfrm>
            <a:off x="270636" y="1492751"/>
            <a:ext cx="11678982" cy="2770117"/>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prstClr val="white"/>
                </a:solidFill>
                <a:latin typeface="Aptos Display" panose="020B0004020202020204" pitchFamily="34" charset="0"/>
                <a:cs typeface="Calibri Light" panose="020F0302020204030204" pitchFamily="34" charset="0"/>
              </a:rPr>
              <a:t>How are we supposed to attract people in the world?</a:t>
            </a:r>
          </a:p>
          <a:p>
            <a:pPr marL="584200" lvl="3" indent="-571500">
              <a:lnSpc>
                <a:spcPct val="90000"/>
              </a:lnSpc>
              <a:spcBef>
                <a:spcPts val="0"/>
              </a:spcBef>
              <a:spcAft>
                <a:spcPts val="600"/>
              </a:spcAft>
              <a:buSzPct val="100000"/>
              <a:buFont typeface="Arial" panose="020B0604020202020204" pitchFamily="34" charset="0"/>
              <a:buChar char="•"/>
            </a:pPr>
            <a:r>
              <a:rPr lang="en-US" sz="3600" dirty="0">
                <a:solidFill>
                  <a:prstClr val="white"/>
                </a:solidFill>
                <a:latin typeface="Aptos Display" panose="020B0004020202020204" pitchFamily="34" charset="0"/>
                <a:cs typeface="Calibri Light" panose="020F0302020204030204" pitchFamily="34" charset="0"/>
              </a:rPr>
              <a:t>Construct a church building aimed to meet the needs of modern American consumers? </a:t>
            </a:r>
          </a:p>
          <a:p>
            <a:pPr marL="584200" lvl="3" indent="-571500">
              <a:lnSpc>
                <a:spcPct val="90000"/>
              </a:lnSpc>
              <a:spcBef>
                <a:spcPts val="0"/>
              </a:spcBef>
              <a:spcAft>
                <a:spcPts val="600"/>
              </a:spcAft>
              <a:buSzPct val="100000"/>
              <a:buFont typeface="Arial" panose="020B0604020202020204" pitchFamily="34" charset="0"/>
              <a:buChar char="•"/>
            </a:pPr>
            <a:r>
              <a:rPr lang="en-US" sz="3600" dirty="0">
                <a:solidFill>
                  <a:prstClr val="white"/>
                </a:solidFill>
                <a:latin typeface="Aptos Display" panose="020B0004020202020204" pitchFamily="34" charset="0"/>
                <a:cs typeface="Calibri Light" panose="020F0302020204030204" pitchFamily="34" charset="0"/>
              </a:rPr>
              <a:t>Doing market research and constructing a church that caters to a specific demographic? </a:t>
            </a:r>
          </a:p>
        </p:txBody>
      </p:sp>
    </p:spTree>
    <p:extLst>
      <p:ext uri="{BB962C8B-B14F-4D97-AF65-F5344CB8AC3E}">
        <p14:creationId xmlns:p14="http://schemas.microsoft.com/office/powerpoint/2010/main" val="1446239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1674626"/>
          </a:xfrm>
          <a:prstGeom prst="rect">
            <a:avLst/>
          </a:prstGeom>
          <a:noFill/>
          <a:ln w="9525">
            <a:noFill/>
            <a:miter lim="800000"/>
            <a:headEnd/>
            <a:tailEnd/>
          </a:ln>
        </p:spPr>
        <p:txBody>
          <a:bodyPr wrap="square">
            <a:spAutoFit/>
          </a:bodyPr>
          <a:lstStyle/>
          <a:p>
            <a:pPr marL="582613" indent="-582613">
              <a:lnSpc>
                <a:spcPct val="90000"/>
              </a:lnSpc>
            </a:pPr>
            <a:r>
              <a:rPr lang="en-US" sz="3800" baseline="30000" dirty="0">
                <a:solidFill>
                  <a:schemeClr val="bg1"/>
                </a:solidFill>
                <a:latin typeface="Aptos" panose="020B0004020202020204" pitchFamily="34" charset="0"/>
              </a:rPr>
              <a:t>1	</a:t>
            </a:r>
            <a:r>
              <a:rPr lang="en-US" sz="3800" dirty="0">
                <a:solidFill>
                  <a:schemeClr val="bg1"/>
                </a:solidFill>
                <a:latin typeface="Aptos" panose="020B0004020202020204" pitchFamily="34" charset="0"/>
              </a:rPr>
              <a:t>After Jesus said this, he looked toward heaven and prayed: “Father, the hour has come. Glorify your Son, so that he can give glory back to you.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4366502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FDC68CBE-1BDA-9FAF-F584-CB932D99ED6F}"/>
              </a:ext>
            </a:extLst>
          </p:cNvPr>
          <p:cNvSpPr txBox="1"/>
          <p:nvPr/>
        </p:nvSpPr>
        <p:spPr>
          <a:xfrm>
            <a:off x="191262" y="1425085"/>
            <a:ext cx="11963400" cy="3939540"/>
          </a:xfrm>
          <a:prstGeom prst="rect">
            <a:avLst/>
          </a:prstGeom>
          <a:noFill/>
        </p:spPr>
        <p:txBody>
          <a:bodyPr wrap="square" rtlCol="0">
            <a:spAutoFit/>
          </a:bodyPr>
          <a:lstStyle/>
          <a:p>
            <a:pPr>
              <a:spcAft>
                <a:spcPts val="600"/>
              </a:spcAft>
            </a:pPr>
            <a:r>
              <a:rPr lang="en-US" sz="3600" dirty="0">
                <a:solidFill>
                  <a:srgbClr val="008000"/>
                </a:solidFill>
                <a:latin typeface="Aptos Display" panose="020B0004020202020204" pitchFamily="34" charset="0"/>
                <a:cs typeface="Arial" pitchFamily="34" charset="0"/>
              </a:rPr>
              <a:t>DIY: How to Build Your Own a Young Adult Megachurch</a:t>
            </a:r>
          </a:p>
          <a:p>
            <a:pPr marL="471488" lvl="1" indent="-471488">
              <a:spcAft>
                <a:spcPts val="600"/>
              </a:spcAft>
              <a:buFont typeface="Arial" panose="020B0604020202020204" pitchFamily="34" charset="0"/>
              <a:buChar char="•"/>
            </a:pPr>
            <a:r>
              <a:rPr lang="en-US" sz="3400" b="1" dirty="0">
                <a:latin typeface="Aptos Display" panose="020B0004020202020204" pitchFamily="34" charset="0"/>
                <a:cs typeface="Arial" pitchFamily="34" charset="0"/>
              </a:rPr>
              <a:t>Find a late-20s/early-30s male, good-looking, gifted communicator to be the pastor. </a:t>
            </a:r>
          </a:p>
          <a:p>
            <a:pPr marL="471488" lvl="1">
              <a:spcAft>
                <a:spcPts val="600"/>
              </a:spcAft>
            </a:pPr>
            <a:r>
              <a:rPr lang="en-US" sz="3400" dirty="0">
                <a:latin typeface="Aptos Display" panose="020B0004020202020204" pitchFamily="34" charset="0"/>
                <a:cs typeface="Arial" pitchFamily="34" charset="0"/>
              </a:rPr>
              <a:t>One thing almost all of these churches have in common is a guy with a great body and a great haircut. Usually an attractive wife who’s a little bit artsy, as well. He’s usually on all of the screens at all the campuses…</a:t>
            </a:r>
          </a:p>
        </p:txBody>
      </p:sp>
    </p:spTree>
    <p:extLst>
      <p:ext uri="{BB962C8B-B14F-4D97-AF65-F5344CB8AC3E}">
        <p14:creationId xmlns:p14="http://schemas.microsoft.com/office/powerpoint/2010/main" val="168986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FDC68CBE-1BDA-9FAF-F584-CB932D99ED6F}"/>
              </a:ext>
            </a:extLst>
          </p:cNvPr>
          <p:cNvSpPr txBox="1"/>
          <p:nvPr/>
        </p:nvSpPr>
        <p:spPr>
          <a:xfrm>
            <a:off x="191262" y="1425085"/>
            <a:ext cx="11963400" cy="3939540"/>
          </a:xfrm>
          <a:prstGeom prst="rect">
            <a:avLst/>
          </a:prstGeom>
          <a:noFill/>
        </p:spPr>
        <p:txBody>
          <a:bodyPr wrap="square" rtlCol="0">
            <a:spAutoFit/>
          </a:bodyPr>
          <a:lstStyle/>
          <a:p>
            <a:pPr>
              <a:spcAft>
                <a:spcPts val="600"/>
              </a:spcAft>
            </a:pPr>
            <a:r>
              <a:rPr lang="en-US" sz="3600" dirty="0">
                <a:solidFill>
                  <a:srgbClr val="008000"/>
                </a:solidFill>
                <a:latin typeface="Aptos Display" panose="020B0004020202020204" pitchFamily="34" charset="0"/>
                <a:cs typeface="Arial" pitchFamily="34" charset="0"/>
              </a:rPr>
              <a:t>DIY: How to Build Your Own a Young Adult Megachurch</a:t>
            </a:r>
          </a:p>
          <a:p>
            <a:pPr marL="471488" lvl="1" indent="-471488">
              <a:spcAft>
                <a:spcPts val="600"/>
              </a:spcAft>
              <a:buFont typeface="Arial" panose="020B0604020202020204" pitchFamily="34" charset="0"/>
              <a:buChar char="•"/>
            </a:pPr>
            <a:r>
              <a:rPr lang="en-US" sz="3400" b="1" dirty="0">
                <a:latin typeface="Aptos Display" panose="020B0004020202020204" pitchFamily="34" charset="0"/>
                <a:cs typeface="Arial" pitchFamily="34" charset="0"/>
              </a:rPr>
              <a:t>Find a late-20s/early-30s male, good-looking, gifted communicator to be the pastor. </a:t>
            </a:r>
          </a:p>
          <a:p>
            <a:pPr marL="471488" lvl="1">
              <a:spcAft>
                <a:spcPts val="600"/>
              </a:spcAft>
            </a:pPr>
            <a:r>
              <a:rPr lang="en-US" sz="3400" dirty="0">
                <a:latin typeface="Aptos Display" panose="020B0004020202020204" pitchFamily="34" charset="0"/>
                <a:cs typeface="Arial" pitchFamily="34" charset="0"/>
              </a:rPr>
              <a:t>One thing almost all of these churches have in common is a guy with a great body and a great haircut. Usually an attractive wife who’s a little bit artsy, as well. He’s usually on all of the screens at all the campuses…</a:t>
            </a:r>
          </a:p>
        </p:txBody>
      </p:sp>
      <p:pic>
        <p:nvPicPr>
          <p:cNvPr id="4" name="Picture 2" descr="C:\Users\Conrad\Desktop\207120_660909670067_50600920_34616247_7019521_n.jpg">
            <a:extLst>
              <a:ext uri="{FF2B5EF4-FFF2-40B4-BE49-F238E27FC236}">
                <a16:creationId xmlns:a16="http://schemas.microsoft.com/office/drawing/2014/main" id="{8AFE43CD-8B19-2B8B-2C69-D0BF6AD23DC6}"/>
              </a:ext>
            </a:extLst>
          </p:cNvPr>
          <p:cNvPicPr>
            <a:picLocks noChangeAspect="1" noChangeArrowheads="1"/>
          </p:cNvPicPr>
          <p:nvPr/>
        </p:nvPicPr>
        <p:blipFill>
          <a:blip r:embed="rId3" cstate="print"/>
          <a:srcRect/>
          <a:stretch>
            <a:fillRect/>
          </a:stretch>
        </p:blipFill>
        <p:spPr bwMode="auto">
          <a:xfrm>
            <a:off x="3469962" y="558899"/>
            <a:ext cx="2988620" cy="4660952"/>
          </a:xfrm>
          <a:prstGeom prst="rect">
            <a:avLst/>
          </a:prstGeom>
          <a:noFill/>
        </p:spPr>
      </p:pic>
    </p:spTree>
    <p:extLst>
      <p:ext uri="{BB962C8B-B14F-4D97-AF65-F5344CB8AC3E}">
        <p14:creationId xmlns:p14="http://schemas.microsoft.com/office/powerpoint/2010/main" val="657918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FDC68CBE-1BDA-9FAF-F584-CB932D99ED6F}"/>
              </a:ext>
            </a:extLst>
          </p:cNvPr>
          <p:cNvSpPr txBox="1"/>
          <p:nvPr/>
        </p:nvSpPr>
        <p:spPr>
          <a:xfrm>
            <a:off x="191262" y="1425085"/>
            <a:ext cx="11963400" cy="3939540"/>
          </a:xfrm>
          <a:prstGeom prst="rect">
            <a:avLst/>
          </a:prstGeom>
          <a:noFill/>
        </p:spPr>
        <p:txBody>
          <a:bodyPr wrap="square" rtlCol="0">
            <a:spAutoFit/>
          </a:bodyPr>
          <a:lstStyle/>
          <a:p>
            <a:pPr>
              <a:spcAft>
                <a:spcPts val="600"/>
              </a:spcAft>
            </a:pPr>
            <a:r>
              <a:rPr lang="en-US" sz="3600" dirty="0">
                <a:solidFill>
                  <a:srgbClr val="008000"/>
                </a:solidFill>
                <a:latin typeface="Aptos Display" panose="020B0004020202020204" pitchFamily="34" charset="0"/>
                <a:cs typeface="Arial" pitchFamily="34" charset="0"/>
              </a:rPr>
              <a:t>DIY: How to Build Your Own a Young Adult Megachurch</a:t>
            </a:r>
          </a:p>
          <a:p>
            <a:pPr marL="471488" lvl="1" indent="-471488">
              <a:spcAft>
                <a:spcPts val="600"/>
              </a:spcAft>
              <a:buFont typeface="Arial" panose="020B0604020202020204" pitchFamily="34" charset="0"/>
              <a:buChar char="•"/>
            </a:pPr>
            <a:r>
              <a:rPr lang="en-US" sz="3400" b="1" dirty="0">
                <a:latin typeface="Aptos Display" panose="020B0004020202020204" pitchFamily="34" charset="0"/>
                <a:cs typeface="Arial" pitchFamily="34" charset="0"/>
              </a:rPr>
              <a:t>Direct as much money and as many volunteer opportunities as possible towards your city and social justice issues around the world. </a:t>
            </a:r>
          </a:p>
          <a:p>
            <a:pPr marL="471488" lvl="1">
              <a:spcAft>
                <a:spcPts val="600"/>
              </a:spcAft>
            </a:pPr>
            <a:r>
              <a:rPr lang="en-US" sz="3400" dirty="0">
                <a:latin typeface="Aptos Display" panose="020B0004020202020204" pitchFamily="34" charset="0"/>
                <a:cs typeface="Arial" pitchFamily="34" charset="0"/>
              </a:rPr>
              <a:t>If there’s two “outward” positions young adults look for in churches, it’s transforming work in the city where you live and a concern for social justice issues.</a:t>
            </a:r>
          </a:p>
        </p:txBody>
      </p:sp>
    </p:spTree>
    <p:extLst>
      <p:ext uri="{BB962C8B-B14F-4D97-AF65-F5344CB8AC3E}">
        <p14:creationId xmlns:p14="http://schemas.microsoft.com/office/powerpoint/2010/main" val="3534922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FDC68CBE-1BDA-9FAF-F584-CB932D99ED6F}"/>
              </a:ext>
            </a:extLst>
          </p:cNvPr>
          <p:cNvSpPr txBox="1"/>
          <p:nvPr/>
        </p:nvSpPr>
        <p:spPr>
          <a:xfrm>
            <a:off x="191262" y="1425085"/>
            <a:ext cx="11963400" cy="4985980"/>
          </a:xfrm>
          <a:prstGeom prst="rect">
            <a:avLst/>
          </a:prstGeom>
          <a:noFill/>
        </p:spPr>
        <p:txBody>
          <a:bodyPr wrap="square" rtlCol="0">
            <a:spAutoFit/>
          </a:bodyPr>
          <a:lstStyle/>
          <a:p>
            <a:pPr>
              <a:spcAft>
                <a:spcPts val="600"/>
              </a:spcAft>
            </a:pPr>
            <a:r>
              <a:rPr lang="en-US" sz="3600" dirty="0">
                <a:solidFill>
                  <a:srgbClr val="008000"/>
                </a:solidFill>
                <a:latin typeface="Aptos Display" panose="020B0004020202020204" pitchFamily="34" charset="0"/>
                <a:cs typeface="Arial" pitchFamily="34" charset="0"/>
              </a:rPr>
              <a:t>DIY: How to Build Your Own a Young Adult Megachurch</a:t>
            </a:r>
          </a:p>
          <a:p>
            <a:pPr marL="471488" lvl="1" indent="-471488">
              <a:spcAft>
                <a:spcPts val="600"/>
              </a:spcAft>
              <a:buFont typeface="Arial" panose="020B0604020202020204" pitchFamily="34" charset="0"/>
              <a:buChar char="•"/>
            </a:pPr>
            <a:r>
              <a:rPr lang="en-US" sz="3400" b="1" dirty="0">
                <a:latin typeface="Aptos Display" panose="020B0004020202020204" pitchFamily="34" charset="0"/>
                <a:cs typeface="Arial" pitchFamily="34" charset="0"/>
              </a:rPr>
              <a:t>Find a polished, relatable, young, male worship leader and a stellar band. </a:t>
            </a:r>
          </a:p>
          <a:p>
            <a:pPr marL="415925" lvl="1">
              <a:spcAft>
                <a:spcPts val="600"/>
              </a:spcAft>
            </a:pPr>
            <a:r>
              <a:rPr lang="en-US" sz="3400" dirty="0">
                <a:latin typeface="Aptos Display" panose="020B0004020202020204" pitchFamily="34" charset="0"/>
                <a:cs typeface="Arial" pitchFamily="34" charset="0"/>
              </a:rPr>
              <a:t>It’s remarkable how many of the bands of these churches have one artsy girl in the band who raises one arm a lot and sings lead on one song per set as well as the “energy guy” – a backup singer who moves around a whole lot. Relatable is important here, especially for the worship leader – he can’t be insecure; tattoos and a stocking-caps help for some reason. </a:t>
            </a:r>
          </a:p>
        </p:txBody>
      </p:sp>
    </p:spTree>
    <p:extLst>
      <p:ext uri="{BB962C8B-B14F-4D97-AF65-F5344CB8AC3E}">
        <p14:creationId xmlns:p14="http://schemas.microsoft.com/office/powerpoint/2010/main" val="1222329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FDC68CBE-1BDA-9FAF-F584-CB932D99ED6F}"/>
              </a:ext>
            </a:extLst>
          </p:cNvPr>
          <p:cNvSpPr txBox="1"/>
          <p:nvPr/>
        </p:nvSpPr>
        <p:spPr>
          <a:xfrm>
            <a:off x="191262" y="1425085"/>
            <a:ext cx="11963400" cy="3416320"/>
          </a:xfrm>
          <a:prstGeom prst="rect">
            <a:avLst/>
          </a:prstGeom>
          <a:noFill/>
        </p:spPr>
        <p:txBody>
          <a:bodyPr wrap="square" rtlCol="0">
            <a:spAutoFit/>
          </a:bodyPr>
          <a:lstStyle/>
          <a:p>
            <a:pPr>
              <a:spcAft>
                <a:spcPts val="600"/>
              </a:spcAft>
            </a:pPr>
            <a:r>
              <a:rPr lang="en-US" sz="3600" dirty="0">
                <a:solidFill>
                  <a:srgbClr val="008000"/>
                </a:solidFill>
                <a:latin typeface="Aptos Display" panose="020B0004020202020204" pitchFamily="34" charset="0"/>
                <a:cs typeface="Arial" pitchFamily="34" charset="0"/>
              </a:rPr>
              <a:t>DIY: How to Build Your Own a Young Adult Megachurch</a:t>
            </a:r>
          </a:p>
          <a:p>
            <a:pPr marL="471488" lvl="1" indent="-471488">
              <a:spcAft>
                <a:spcPts val="600"/>
              </a:spcAft>
              <a:buFont typeface="Arial" panose="020B0604020202020204" pitchFamily="34" charset="0"/>
              <a:buChar char="•"/>
            </a:pPr>
            <a:r>
              <a:rPr lang="en-US" sz="3400" b="1" dirty="0">
                <a:effectLst/>
                <a:latin typeface="Aptos Display" panose="020B0004020202020204" pitchFamily="34" charset="0"/>
                <a:ea typeface="Cambria" panose="02040503050406030204" pitchFamily="18" charset="0"/>
              </a:rPr>
              <a:t>Lead positively, brace for low commitment.</a:t>
            </a:r>
            <a:r>
              <a:rPr lang="en-US" sz="3400" dirty="0">
                <a:effectLst/>
                <a:latin typeface="Aptos Display" panose="020B0004020202020204" pitchFamily="34" charset="0"/>
                <a:ea typeface="Cambria" panose="02040503050406030204" pitchFamily="18" charset="0"/>
              </a:rPr>
              <a:t> </a:t>
            </a:r>
          </a:p>
          <a:p>
            <a:pPr marL="471488" lvl="1">
              <a:spcAft>
                <a:spcPts val="600"/>
              </a:spcAft>
            </a:pPr>
            <a:r>
              <a:rPr lang="en-US" sz="3400" dirty="0">
                <a:effectLst/>
                <a:latin typeface="Aptos Display" panose="020B0004020202020204" pitchFamily="34" charset="0"/>
                <a:ea typeface="Cambria" panose="02040503050406030204" pitchFamily="18" charset="0"/>
              </a:rPr>
              <a:t>Always speak positively about the church and keep the vision at the forefront, but be prepared for low commitment levels. These churches are well known for flaky volunteers, worship-only attendees and low offering numbers.</a:t>
            </a:r>
            <a:r>
              <a:rPr lang="en-US" sz="3400" dirty="0">
                <a:effectLst/>
                <a:latin typeface="Aptos Display" panose="020B0004020202020204" pitchFamily="34" charset="0"/>
              </a:rPr>
              <a:t> </a:t>
            </a:r>
            <a:r>
              <a:rPr lang="en-US" sz="3400" dirty="0">
                <a:latin typeface="Aptos Display" panose="020B0004020202020204" pitchFamily="34" charset="0"/>
                <a:cs typeface="Arial" pitchFamily="34" charset="0"/>
              </a:rPr>
              <a:t> </a:t>
            </a:r>
          </a:p>
        </p:txBody>
      </p:sp>
    </p:spTree>
    <p:extLst>
      <p:ext uri="{BB962C8B-B14F-4D97-AF65-F5344CB8AC3E}">
        <p14:creationId xmlns:p14="http://schemas.microsoft.com/office/powerpoint/2010/main" val="2835942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5580117"/>
          </a:xfrm>
          <a:prstGeom prst="rect">
            <a:avLst/>
          </a:prstGeom>
          <a:noFill/>
          <a:ln w="9525">
            <a:noFill/>
            <a:miter lim="800000"/>
            <a:headEnd/>
            <a:tailEnd/>
          </a:ln>
        </p:spPr>
        <p:txBody>
          <a:bodyPr wrap="square">
            <a:spAutoFit/>
          </a:bodyPr>
          <a:lstStyle/>
          <a:p>
            <a:pPr marL="582613" indent="-582613">
              <a:lnSpc>
                <a:spcPct val="90000"/>
              </a:lnSpc>
            </a:pPr>
            <a:r>
              <a:rPr lang="en-US" sz="3600" baseline="30000" dirty="0">
                <a:solidFill>
                  <a:schemeClr val="bg1"/>
                </a:solidFill>
                <a:latin typeface="Aptos" panose="020B0004020202020204" pitchFamily="34" charset="0"/>
              </a:rPr>
              <a:t>20	</a:t>
            </a:r>
            <a:r>
              <a:rPr lang="en-US" sz="3600" dirty="0">
                <a:solidFill>
                  <a:schemeClr val="bg1"/>
                </a:solidFill>
                <a:latin typeface="Aptos" panose="020B0004020202020204" pitchFamily="34" charset="0"/>
              </a:rPr>
              <a:t>My prayer is not for them alone. I pray also for those who will believe in me through their message, </a:t>
            </a:r>
          </a:p>
          <a:p>
            <a:pPr marL="582613" indent="-582613">
              <a:lnSpc>
                <a:spcPct val="90000"/>
              </a:lnSpc>
            </a:pPr>
            <a:r>
              <a:rPr lang="en-US" sz="3600" baseline="30000" dirty="0">
                <a:solidFill>
                  <a:schemeClr val="bg1"/>
                </a:solidFill>
                <a:latin typeface="Aptos" panose="020B0004020202020204" pitchFamily="34" charset="0"/>
              </a:rPr>
              <a:t>21 	</a:t>
            </a:r>
            <a:r>
              <a:rPr lang="en-US" sz="3600" dirty="0">
                <a:solidFill>
                  <a:schemeClr val="bg1"/>
                </a:solidFill>
                <a:latin typeface="Aptos" panose="020B0004020202020204" pitchFamily="34" charset="0"/>
              </a:rPr>
              <a:t>That all of them may be one, Father, just as you are in me and I am in you. May they also be in us so that the world may believe that you have sent me. </a:t>
            </a:r>
          </a:p>
          <a:p>
            <a:pPr marL="582613" indent="-582613">
              <a:lnSpc>
                <a:spcPct val="90000"/>
              </a:lnSpc>
            </a:pPr>
            <a:r>
              <a:rPr lang="en-US" sz="3600" baseline="30000" dirty="0">
                <a:solidFill>
                  <a:schemeClr val="bg1"/>
                </a:solidFill>
                <a:latin typeface="Aptos" panose="020B0004020202020204" pitchFamily="34" charset="0"/>
              </a:rPr>
              <a:t>22 	</a:t>
            </a:r>
            <a:r>
              <a:rPr lang="en-US" sz="3600" dirty="0">
                <a:solidFill>
                  <a:schemeClr val="bg1"/>
                </a:solidFill>
                <a:latin typeface="Aptos" panose="020B0004020202020204" pitchFamily="34" charset="0"/>
              </a:rPr>
              <a:t>I have given them the glory that you gave me, that they may be one as we are one—</a:t>
            </a:r>
          </a:p>
          <a:p>
            <a:pPr marL="582613" indent="-582613">
              <a:lnSpc>
                <a:spcPct val="90000"/>
              </a:lnSpc>
            </a:pPr>
            <a:r>
              <a:rPr lang="en-US" sz="3600" baseline="30000" dirty="0">
                <a:solidFill>
                  <a:schemeClr val="bg1"/>
                </a:solidFill>
                <a:latin typeface="Aptos" panose="020B0004020202020204" pitchFamily="34" charset="0"/>
              </a:rPr>
              <a:t>23 	</a:t>
            </a:r>
            <a:r>
              <a:rPr lang="en-US" sz="3600" dirty="0">
                <a:solidFill>
                  <a:schemeClr val="bg1"/>
                </a:solidFill>
                <a:latin typeface="Aptos" panose="020B0004020202020204" pitchFamily="34" charset="0"/>
              </a:rPr>
              <a:t>I in them and you in me—so that they may be brought to complete unity. Then the world will know that you sent me and have loved them even as you have loved me.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173437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58">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5580117"/>
          </a:xfrm>
          <a:prstGeom prst="rect">
            <a:avLst/>
          </a:prstGeom>
          <a:noFill/>
          <a:ln w="9525">
            <a:noFill/>
            <a:miter lim="800000"/>
            <a:headEnd/>
            <a:tailEnd/>
          </a:ln>
        </p:spPr>
        <p:txBody>
          <a:bodyPr wrap="square">
            <a:spAutoFit/>
          </a:bodyPr>
          <a:lstStyle/>
          <a:p>
            <a:pPr marL="582613" indent="-582613">
              <a:lnSpc>
                <a:spcPct val="90000"/>
              </a:lnSpc>
            </a:pPr>
            <a:r>
              <a:rPr lang="en-US" sz="3600" baseline="30000" dirty="0">
                <a:solidFill>
                  <a:schemeClr val="tx1">
                    <a:lumMod val="50000"/>
                    <a:lumOff val="50000"/>
                  </a:schemeClr>
                </a:solidFill>
                <a:latin typeface="Aptos" panose="020B0004020202020204" pitchFamily="34" charset="0"/>
              </a:rPr>
              <a:t>20	</a:t>
            </a:r>
            <a:r>
              <a:rPr lang="en-US" sz="3600" dirty="0">
                <a:solidFill>
                  <a:schemeClr val="tx1">
                    <a:lumMod val="50000"/>
                    <a:lumOff val="50000"/>
                  </a:schemeClr>
                </a:solidFill>
                <a:latin typeface="Aptos" panose="020B0004020202020204" pitchFamily="34" charset="0"/>
              </a:rPr>
              <a:t>My prayer is not for them alone. I pray also for those who will believe in me through their message, </a:t>
            </a:r>
          </a:p>
          <a:p>
            <a:pPr marL="582613" indent="-582613">
              <a:lnSpc>
                <a:spcPct val="90000"/>
              </a:lnSpc>
            </a:pPr>
            <a:r>
              <a:rPr lang="en-US" sz="3600" baseline="30000" dirty="0">
                <a:solidFill>
                  <a:schemeClr val="tx1">
                    <a:lumMod val="50000"/>
                    <a:lumOff val="50000"/>
                  </a:schemeClr>
                </a:solidFill>
                <a:latin typeface="Aptos" panose="020B0004020202020204" pitchFamily="34" charset="0"/>
              </a:rPr>
              <a:t>21 	</a:t>
            </a:r>
            <a:r>
              <a:rPr lang="en-US" sz="3600" dirty="0">
                <a:solidFill>
                  <a:schemeClr val="bg1"/>
                </a:solidFill>
                <a:latin typeface="Aptos" panose="020B0004020202020204" pitchFamily="34" charset="0"/>
              </a:rPr>
              <a:t>That all of them may be one</a:t>
            </a:r>
            <a:r>
              <a:rPr lang="en-US" sz="3600" dirty="0">
                <a:solidFill>
                  <a:schemeClr val="tx1">
                    <a:lumMod val="50000"/>
                    <a:lumOff val="50000"/>
                  </a:schemeClr>
                </a:solidFill>
                <a:latin typeface="Aptos" panose="020B0004020202020204" pitchFamily="34" charset="0"/>
              </a:rPr>
              <a:t>, Father, just as you are in me and I am in you. May they also be in us so that the world may believe that you have sent me. </a:t>
            </a:r>
          </a:p>
          <a:p>
            <a:pPr marL="582613" indent="-582613">
              <a:lnSpc>
                <a:spcPct val="90000"/>
              </a:lnSpc>
            </a:pPr>
            <a:r>
              <a:rPr lang="en-US" sz="3600" baseline="30000" dirty="0">
                <a:solidFill>
                  <a:schemeClr val="tx1">
                    <a:lumMod val="50000"/>
                    <a:lumOff val="50000"/>
                  </a:schemeClr>
                </a:solidFill>
                <a:latin typeface="Aptos" panose="020B0004020202020204" pitchFamily="34" charset="0"/>
              </a:rPr>
              <a:t>22 	</a:t>
            </a:r>
            <a:r>
              <a:rPr lang="en-US" sz="3600" dirty="0">
                <a:solidFill>
                  <a:schemeClr val="tx1">
                    <a:lumMod val="50000"/>
                    <a:lumOff val="50000"/>
                  </a:schemeClr>
                </a:solidFill>
                <a:latin typeface="Aptos" panose="020B0004020202020204" pitchFamily="34" charset="0"/>
              </a:rPr>
              <a:t>I have given them the glory that you gave me, </a:t>
            </a:r>
            <a:r>
              <a:rPr lang="en-US" sz="3600" dirty="0">
                <a:solidFill>
                  <a:schemeClr val="bg1"/>
                </a:solidFill>
                <a:latin typeface="Aptos" panose="020B0004020202020204" pitchFamily="34" charset="0"/>
              </a:rPr>
              <a:t>that they may be one as we are one</a:t>
            </a:r>
            <a:r>
              <a:rPr lang="en-US" sz="3600" dirty="0">
                <a:solidFill>
                  <a:schemeClr val="tx1">
                    <a:lumMod val="50000"/>
                    <a:lumOff val="50000"/>
                  </a:schemeClr>
                </a:solidFill>
                <a:latin typeface="Aptos" panose="020B0004020202020204" pitchFamily="34" charset="0"/>
              </a:rPr>
              <a:t>—</a:t>
            </a:r>
          </a:p>
          <a:p>
            <a:pPr marL="582613" indent="-582613">
              <a:lnSpc>
                <a:spcPct val="90000"/>
              </a:lnSpc>
            </a:pPr>
            <a:r>
              <a:rPr lang="en-US" sz="3600" baseline="30000" dirty="0">
                <a:solidFill>
                  <a:schemeClr val="tx1">
                    <a:lumMod val="50000"/>
                    <a:lumOff val="50000"/>
                  </a:schemeClr>
                </a:solidFill>
                <a:latin typeface="Aptos" panose="020B0004020202020204" pitchFamily="34" charset="0"/>
              </a:rPr>
              <a:t>23 	</a:t>
            </a:r>
            <a:r>
              <a:rPr lang="en-US" sz="3600" dirty="0">
                <a:solidFill>
                  <a:schemeClr val="tx1">
                    <a:lumMod val="50000"/>
                    <a:lumOff val="50000"/>
                  </a:schemeClr>
                </a:solidFill>
                <a:latin typeface="Aptos" panose="020B0004020202020204" pitchFamily="34" charset="0"/>
              </a:rPr>
              <a:t>I in them and you in me—so </a:t>
            </a:r>
            <a:r>
              <a:rPr lang="en-US" sz="3600" dirty="0">
                <a:solidFill>
                  <a:schemeClr val="bg1"/>
                </a:solidFill>
                <a:latin typeface="Aptos" panose="020B0004020202020204" pitchFamily="34" charset="0"/>
              </a:rPr>
              <a:t>that they may be brought to complete unity</a:t>
            </a:r>
            <a:r>
              <a:rPr lang="en-US" sz="3600" dirty="0">
                <a:solidFill>
                  <a:schemeClr val="tx1">
                    <a:lumMod val="50000"/>
                    <a:lumOff val="50000"/>
                  </a:schemeClr>
                </a:solidFill>
                <a:latin typeface="Aptos" panose="020B0004020202020204" pitchFamily="34" charset="0"/>
              </a:rPr>
              <a:t>. Then the world will know that you sent me and have loved them even as you have loved me.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4344253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5580117"/>
          </a:xfrm>
          <a:prstGeom prst="rect">
            <a:avLst/>
          </a:prstGeom>
          <a:noFill/>
          <a:ln w="9525">
            <a:noFill/>
            <a:miter lim="800000"/>
            <a:headEnd/>
            <a:tailEnd/>
          </a:ln>
        </p:spPr>
        <p:txBody>
          <a:bodyPr wrap="square">
            <a:spAutoFit/>
          </a:bodyPr>
          <a:lstStyle/>
          <a:p>
            <a:pPr marL="582613" indent="-582613">
              <a:lnSpc>
                <a:spcPct val="90000"/>
              </a:lnSpc>
            </a:pPr>
            <a:r>
              <a:rPr lang="en-US" sz="3600" baseline="30000" dirty="0">
                <a:solidFill>
                  <a:schemeClr val="tx1">
                    <a:lumMod val="50000"/>
                    <a:lumOff val="50000"/>
                  </a:schemeClr>
                </a:solidFill>
                <a:latin typeface="Aptos" panose="020B0004020202020204" pitchFamily="34" charset="0"/>
              </a:rPr>
              <a:t>20	</a:t>
            </a:r>
            <a:r>
              <a:rPr lang="en-US" sz="3600" dirty="0">
                <a:solidFill>
                  <a:schemeClr val="tx1">
                    <a:lumMod val="50000"/>
                    <a:lumOff val="50000"/>
                  </a:schemeClr>
                </a:solidFill>
                <a:latin typeface="Aptos" panose="020B0004020202020204" pitchFamily="34" charset="0"/>
              </a:rPr>
              <a:t>My prayer is not for them alone. I pray also for those who will believe in me through their message, </a:t>
            </a:r>
          </a:p>
          <a:p>
            <a:pPr marL="582613" indent="-582613">
              <a:lnSpc>
                <a:spcPct val="90000"/>
              </a:lnSpc>
            </a:pPr>
            <a:r>
              <a:rPr lang="en-US" sz="3600" baseline="30000" dirty="0">
                <a:solidFill>
                  <a:schemeClr val="tx1">
                    <a:lumMod val="50000"/>
                    <a:lumOff val="50000"/>
                  </a:schemeClr>
                </a:solidFill>
                <a:latin typeface="Aptos" panose="020B0004020202020204" pitchFamily="34" charset="0"/>
              </a:rPr>
              <a:t>21 	</a:t>
            </a:r>
            <a:r>
              <a:rPr lang="en-US" sz="3600" dirty="0">
                <a:solidFill>
                  <a:schemeClr val="tx1">
                    <a:lumMod val="50000"/>
                    <a:lumOff val="50000"/>
                  </a:schemeClr>
                </a:solidFill>
                <a:latin typeface="Aptos" panose="020B0004020202020204" pitchFamily="34" charset="0"/>
              </a:rPr>
              <a:t>That all of them may be one, Father, just as you are in me and I am in you. May they also be in us so that the world may believe that you have sent me. </a:t>
            </a:r>
          </a:p>
          <a:p>
            <a:pPr marL="582613" indent="-582613">
              <a:lnSpc>
                <a:spcPct val="90000"/>
              </a:lnSpc>
            </a:pPr>
            <a:r>
              <a:rPr lang="en-US" sz="3600" baseline="30000" dirty="0">
                <a:solidFill>
                  <a:schemeClr val="tx1">
                    <a:lumMod val="50000"/>
                    <a:lumOff val="50000"/>
                  </a:schemeClr>
                </a:solidFill>
                <a:latin typeface="Aptos" panose="020B0004020202020204" pitchFamily="34" charset="0"/>
              </a:rPr>
              <a:t>22 	</a:t>
            </a:r>
            <a:r>
              <a:rPr lang="en-US" sz="3600" dirty="0">
                <a:solidFill>
                  <a:schemeClr val="tx1">
                    <a:lumMod val="50000"/>
                    <a:lumOff val="50000"/>
                  </a:schemeClr>
                </a:solidFill>
                <a:latin typeface="Aptos" panose="020B0004020202020204" pitchFamily="34" charset="0"/>
              </a:rPr>
              <a:t>I have given them the glory that you gave me, that they may be one as we are one—</a:t>
            </a:r>
          </a:p>
          <a:p>
            <a:pPr marL="582613" indent="-582613">
              <a:lnSpc>
                <a:spcPct val="90000"/>
              </a:lnSpc>
            </a:pPr>
            <a:r>
              <a:rPr lang="en-US" sz="3600" baseline="30000" dirty="0">
                <a:solidFill>
                  <a:schemeClr val="tx1">
                    <a:lumMod val="50000"/>
                    <a:lumOff val="50000"/>
                  </a:schemeClr>
                </a:solidFill>
                <a:latin typeface="Aptos" panose="020B0004020202020204" pitchFamily="34" charset="0"/>
              </a:rPr>
              <a:t>23 	</a:t>
            </a:r>
            <a:r>
              <a:rPr lang="en-US" sz="3600" dirty="0">
                <a:solidFill>
                  <a:schemeClr val="tx1">
                    <a:lumMod val="50000"/>
                    <a:lumOff val="50000"/>
                  </a:schemeClr>
                </a:solidFill>
                <a:latin typeface="Aptos" panose="020B0004020202020204" pitchFamily="34" charset="0"/>
              </a:rPr>
              <a:t>I in them and you in me—so that they may be brought to complete unity. </a:t>
            </a:r>
            <a:r>
              <a:rPr lang="en-US" sz="3600" dirty="0">
                <a:solidFill>
                  <a:schemeClr val="bg1"/>
                </a:solidFill>
                <a:latin typeface="Aptos" panose="020B0004020202020204" pitchFamily="34" charset="0"/>
              </a:rPr>
              <a:t>Then the world will know that you sent me</a:t>
            </a:r>
            <a:r>
              <a:rPr lang="en-US" sz="3600" dirty="0">
                <a:solidFill>
                  <a:schemeClr val="tx1">
                    <a:lumMod val="50000"/>
                    <a:lumOff val="50000"/>
                  </a:schemeClr>
                </a:solidFill>
                <a:latin typeface="Aptos" panose="020B0004020202020204" pitchFamily="34" charset="0"/>
              </a:rPr>
              <a:t> and have loved them even as you have loved me.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11137406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1591333"/>
          </a:xfrm>
          <a:prstGeom prst="rect">
            <a:avLst/>
          </a:prstGeom>
          <a:noFill/>
          <a:ln w="9525">
            <a:noFill/>
            <a:miter lim="800000"/>
            <a:headEnd/>
            <a:tailEnd/>
          </a:ln>
        </p:spPr>
        <p:txBody>
          <a:bodyPr wrap="square">
            <a:spAutoFit/>
          </a:bodyPr>
          <a:lstStyle/>
          <a:p>
            <a:pPr marL="582613" indent="-582613">
              <a:lnSpc>
                <a:spcPct val="90000"/>
              </a:lnSpc>
            </a:pPr>
            <a:r>
              <a:rPr lang="en-US" sz="3600" baseline="30000" dirty="0">
                <a:solidFill>
                  <a:schemeClr val="bg1"/>
                </a:solidFill>
                <a:effectLst/>
                <a:latin typeface="Aptos Display" panose="020B0004020202020204" pitchFamily="34" charset="0"/>
                <a:ea typeface="Cambria" panose="02040503050406030204" pitchFamily="18" charset="0"/>
              </a:rPr>
              <a:t>17 	</a:t>
            </a:r>
            <a:r>
              <a:rPr lang="en-US" sz="3600" dirty="0">
                <a:solidFill>
                  <a:schemeClr val="bg1"/>
                </a:solidFill>
                <a:effectLst/>
                <a:latin typeface="Aptos Display" panose="020B0004020202020204" pitchFamily="34" charset="0"/>
                <a:ea typeface="Cambria" panose="02040503050406030204" pitchFamily="18" charset="0"/>
              </a:rPr>
              <a:t>Set them apart in the truth; your word is truth</a:t>
            </a:r>
          </a:p>
          <a:p>
            <a:pPr marL="582613" indent="-582613">
              <a:lnSpc>
                <a:spcPct val="90000"/>
              </a:lnSpc>
            </a:pPr>
            <a:r>
              <a:rPr lang="en-US" sz="3600" baseline="30000" dirty="0">
                <a:solidFill>
                  <a:schemeClr val="bg1"/>
                </a:solidFill>
                <a:effectLst/>
                <a:latin typeface="Aptos Display" panose="020B0004020202020204" pitchFamily="34" charset="0"/>
                <a:ea typeface="Cambria" panose="02040503050406030204" pitchFamily="18" charset="0"/>
              </a:rPr>
              <a:t>18 	</a:t>
            </a:r>
            <a:r>
              <a:rPr lang="en-US" sz="3600" dirty="0">
                <a:solidFill>
                  <a:schemeClr val="bg1"/>
                </a:solidFill>
                <a:effectLst/>
                <a:latin typeface="Aptos Display" panose="020B0004020202020204" pitchFamily="34" charset="0"/>
                <a:ea typeface="Cambria" panose="02040503050406030204" pitchFamily="18" charset="0"/>
              </a:rPr>
              <a:t>Just as you sent me into the world, so I sent them into the world.</a:t>
            </a:r>
            <a:r>
              <a:rPr lang="en-US" sz="3600" dirty="0">
                <a:solidFill>
                  <a:schemeClr val="bg1"/>
                </a:solidFill>
                <a:effectLst/>
                <a:latin typeface="Aptos Display" panose="020B0004020202020204" pitchFamily="34" charset="0"/>
              </a:rPr>
              <a:t> </a:t>
            </a:r>
            <a:endParaRPr lang="en-US" sz="3600" dirty="0">
              <a:solidFill>
                <a:schemeClr val="bg1"/>
              </a:solidFill>
              <a:latin typeface="Aptos Display" panose="020B0004020202020204" pitchFamily="34" charset="0"/>
            </a:endParaRP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3196025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2727221"/>
          </a:xfrm>
          <a:prstGeom prst="rect">
            <a:avLst/>
          </a:prstGeom>
          <a:noFill/>
          <a:ln w="9525">
            <a:noFill/>
            <a:miter lim="800000"/>
            <a:headEnd/>
            <a:tailEnd/>
          </a:ln>
        </p:spPr>
        <p:txBody>
          <a:bodyPr wrap="square">
            <a:spAutoFit/>
          </a:bodyPr>
          <a:lstStyle/>
          <a:p>
            <a:pPr marL="582613" indent="-582613">
              <a:lnSpc>
                <a:spcPct val="90000"/>
              </a:lnSpc>
              <a:buFont typeface="Arial" panose="020B0604020202020204" pitchFamily="34" charset="0"/>
              <a:buChar char="•"/>
            </a:pPr>
            <a:r>
              <a:rPr lang="en-US" sz="3800" dirty="0">
                <a:solidFill>
                  <a:schemeClr val="bg1"/>
                </a:solidFill>
                <a:latin typeface="Aptos" panose="020B0004020202020204" pitchFamily="34" charset="0"/>
              </a:rPr>
              <a:t>God gives us the privilege of drawing people’s attention to his great love and mercy.</a:t>
            </a:r>
          </a:p>
          <a:p>
            <a:pPr marL="582613" indent="-582613">
              <a:lnSpc>
                <a:spcPct val="90000"/>
              </a:lnSpc>
              <a:buFont typeface="Arial" panose="020B0604020202020204" pitchFamily="34" charset="0"/>
              <a:buChar char="•"/>
            </a:pPr>
            <a:r>
              <a:rPr lang="en-US" sz="3800" dirty="0">
                <a:solidFill>
                  <a:schemeClr val="bg1"/>
                </a:solidFill>
                <a:latin typeface="Aptos" panose="020B0004020202020204" pitchFamily="34" charset="0"/>
              </a:rPr>
              <a:t>We are to be in the world, but not of the world.</a:t>
            </a:r>
          </a:p>
          <a:p>
            <a:pPr marL="582613" indent="-582613">
              <a:lnSpc>
                <a:spcPct val="90000"/>
              </a:lnSpc>
              <a:buFont typeface="Arial" panose="020B0604020202020204" pitchFamily="34" charset="0"/>
              <a:buChar char="•"/>
            </a:pPr>
            <a:r>
              <a:rPr lang="en-US" sz="3800" dirty="0">
                <a:solidFill>
                  <a:schemeClr val="bg1"/>
                </a:solidFill>
                <a:latin typeface="Aptos" panose="020B0004020202020204" pitchFamily="34" charset="0"/>
              </a:rPr>
              <a:t>We are to be different because of what we believe, what we value, and the joy we have in Christ.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u="none" strike="noStrike" kern="1200" spc="0" normalizeH="0" baseline="0" noProof="0" dirty="0">
                <a:ln>
                  <a:noFill/>
                </a:ln>
                <a:solidFill>
                  <a:prstClr val="white"/>
                </a:solidFill>
                <a:effectLst/>
                <a:uLnTx/>
                <a:uFillTx/>
                <a:latin typeface="Aptos Display" panose="020B0004020202020204" pitchFamily="34" charset="0"/>
                <a:cs typeface="Arial" charset="0"/>
              </a:rPr>
              <a:t>APPLICATION</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346102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1674626"/>
          </a:xfrm>
          <a:prstGeom prst="rect">
            <a:avLst/>
          </a:prstGeom>
          <a:noFill/>
          <a:ln w="9525">
            <a:noFill/>
            <a:miter lim="800000"/>
            <a:headEnd/>
            <a:tailEnd/>
          </a:ln>
        </p:spPr>
        <p:txBody>
          <a:bodyPr wrap="square">
            <a:spAutoFit/>
          </a:bodyPr>
          <a:lstStyle/>
          <a:p>
            <a:pPr marL="582613" indent="-582613">
              <a:lnSpc>
                <a:spcPct val="90000"/>
              </a:lnSpc>
            </a:pPr>
            <a:r>
              <a:rPr lang="en-US" sz="3800" baseline="30000" dirty="0">
                <a:solidFill>
                  <a:schemeClr val="tx1">
                    <a:lumMod val="50000"/>
                    <a:lumOff val="50000"/>
                  </a:schemeClr>
                </a:solidFill>
                <a:latin typeface="Aptos" panose="020B0004020202020204" pitchFamily="34" charset="0"/>
              </a:rPr>
              <a:t>1	</a:t>
            </a:r>
            <a:r>
              <a:rPr lang="en-US" sz="3800" dirty="0">
                <a:solidFill>
                  <a:schemeClr val="tx1">
                    <a:lumMod val="50000"/>
                    <a:lumOff val="50000"/>
                  </a:schemeClr>
                </a:solidFill>
                <a:latin typeface="Aptos" panose="020B0004020202020204" pitchFamily="34" charset="0"/>
              </a:rPr>
              <a:t>After Jesus said this, he looked toward heaven and prayed: “Father, </a:t>
            </a:r>
            <a:r>
              <a:rPr lang="en-US" sz="3800" dirty="0">
                <a:solidFill>
                  <a:schemeClr val="bg1"/>
                </a:solidFill>
                <a:latin typeface="Aptos" panose="020B0004020202020204" pitchFamily="34" charset="0"/>
              </a:rPr>
              <a:t>the hour has come</a:t>
            </a:r>
            <a:r>
              <a:rPr lang="en-US" sz="3800" dirty="0">
                <a:solidFill>
                  <a:schemeClr val="tx1">
                    <a:lumMod val="50000"/>
                    <a:lumOff val="50000"/>
                  </a:schemeClr>
                </a:solidFill>
                <a:latin typeface="Aptos" panose="020B0004020202020204" pitchFamily="34" charset="0"/>
              </a:rPr>
              <a:t>. Glorify your Son, so that he can give glory back to you.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11936981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JOHN</a:t>
            </a:r>
          </a:p>
        </p:txBody>
      </p:sp>
      <p:sp>
        <p:nvSpPr>
          <p:cNvPr id="5" name="TextBox 4">
            <a:extLst>
              <a:ext uri="{FF2B5EF4-FFF2-40B4-BE49-F238E27FC236}">
                <a16:creationId xmlns:a16="http://schemas.microsoft.com/office/drawing/2014/main"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dirty="0">
                <a:solidFill>
                  <a:schemeClr val="bg1"/>
                </a:solidFill>
                <a:latin typeface="Century Gothic" panose="020B0502020202020204" pitchFamily="34" charset="0"/>
              </a:rPr>
              <a:t>THE GOSPEL OF</a:t>
            </a:r>
          </a:p>
        </p:txBody>
      </p:sp>
    </p:spTree>
    <p:extLst>
      <p:ext uri="{BB962C8B-B14F-4D97-AF65-F5344CB8AC3E}">
        <p14:creationId xmlns:p14="http://schemas.microsoft.com/office/powerpoint/2010/main" val="94197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1674626"/>
          </a:xfrm>
          <a:prstGeom prst="rect">
            <a:avLst/>
          </a:prstGeom>
          <a:noFill/>
          <a:ln w="9525">
            <a:noFill/>
            <a:miter lim="800000"/>
            <a:headEnd/>
            <a:tailEnd/>
          </a:ln>
        </p:spPr>
        <p:txBody>
          <a:bodyPr wrap="square">
            <a:spAutoFit/>
          </a:bodyPr>
          <a:lstStyle/>
          <a:p>
            <a:pPr marL="582613" indent="-582613">
              <a:lnSpc>
                <a:spcPct val="90000"/>
              </a:lnSpc>
            </a:pPr>
            <a:r>
              <a:rPr lang="en-US" sz="3800" baseline="30000" dirty="0">
                <a:solidFill>
                  <a:schemeClr val="tx1">
                    <a:lumMod val="50000"/>
                    <a:lumOff val="50000"/>
                  </a:schemeClr>
                </a:solidFill>
                <a:latin typeface="Aptos" panose="020B0004020202020204" pitchFamily="34" charset="0"/>
              </a:rPr>
              <a:t>1	</a:t>
            </a:r>
            <a:r>
              <a:rPr lang="en-US" sz="3800" dirty="0">
                <a:solidFill>
                  <a:schemeClr val="tx1">
                    <a:lumMod val="50000"/>
                    <a:lumOff val="50000"/>
                  </a:schemeClr>
                </a:solidFill>
                <a:latin typeface="Aptos" panose="020B0004020202020204" pitchFamily="34" charset="0"/>
              </a:rPr>
              <a:t>After Jesus said this, he looked toward heaven and prayed: “Father, the hour has come. </a:t>
            </a:r>
            <a:r>
              <a:rPr lang="en-US" sz="3800" dirty="0">
                <a:solidFill>
                  <a:schemeClr val="bg1"/>
                </a:solidFill>
                <a:latin typeface="Aptos" panose="020B0004020202020204" pitchFamily="34" charset="0"/>
              </a:rPr>
              <a:t>Glorify your Son</a:t>
            </a:r>
            <a:r>
              <a:rPr lang="en-US" sz="3800" dirty="0">
                <a:solidFill>
                  <a:schemeClr val="tx1">
                    <a:lumMod val="50000"/>
                    <a:lumOff val="50000"/>
                  </a:schemeClr>
                </a:solidFill>
                <a:latin typeface="Aptos" panose="020B0004020202020204" pitchFamily="34" charset="0"/>
              </a:rPr>
              <a:t>, so that he can give glory back to you.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43282717-C700-892E-54E4-EF9754E7F8FC}"/>
              </a:ext>
            </a:extLst>
          </p:cNvPr>
          <p:cNvSpPr>
            <a:spLocks noChangeArrowheads="1"/>
          </p:cNvSpPr>
          <p:nvPr/>
        </p:nvSpPr>
        <p:spPr bwMode="auto">
          <a:xfrm>
            <a:off x="1600200" y="2970027"/>
            <a:ext cx="8820150" cy="276402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86B53B58-589F-FC5B-0763-88E8A68E0AB3}"/>
              </a:ext>
            </a:extLst>
          </p:cNvPr>
          <p:cNvSpPr txBox="1">
            <a:spLocks noChangeArrowheads="1"/>
          </p:cNvSpPr>
          <p:nvPr/>
        </p:nvSpPr>
        <p:spPr bwMode="auto">
          <a:xfrm>
            <a:off x="1642235" y="3169281"/>
            <a:ext cx="8744685" cy="2306850"/>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prstClr val="white"/>
                </a:solidFill>
                <a:latin typeface="Aptos" panose="020B0004020202020204" pitchFamily="34" charset="0"/>
                <a:cs typeface="Calibri Light" panose="020F0302020204030204" pitchFamily="34" charset="0"/>
              </a:rPr>
              <a:t>GLORIFY (New Testament)</a:t>
            </a:r>
          </a:p>
          <a:p>
            <a:pPr marL="474662" lvl="3" indent="-457200">
              <a:lnSpc>
                <a:spcPct val="90000"/>
              </a:lnSpc>
              <a:spcBef>
                <a:spcPts val="0"/>
              </a:spcBef>
              <a:spcAft>
                <a:spcPts val="600"/>
              </a:spcAft>
              <a:buSzPct val="100000"/>
              <a:buFont typeface="Arial" panose="020B0604020202020204" pitchFamily="34" charset="0"/>
              <a:buChar char="•"/>
            </a:pPr>
            <a:r>
              <a:rPr lang="en-US" sz="3500" dirty="0">
                <a:solidFill>
                  <a:prstClr val="white"/>
                </a:solidFill>
                <a:latin typeface="Aptos" panose="020B0004020202020204" pitchFamily="34" charset="0"/>
                <a:cs typeface="Calibri Light" panose="020F0302020204030204" pitchFamily="34" charset="0"/>
              </a:rPr>
              <a:t>“to praise” </a:t>
            </a:r>
          </a:p>
          <a:p>
            <a:pPr marL="474662" lvl="3" indent="-457200">
              <a:lnSpc>
                <a:spcPct val="90000"/>
              </a:lnSpc>
              <a:spcBef>
                <a:spcPts val="0"/>
              </a:spcBef>
              <a:spcAft>
                <a:spcPts val="600"/>
              </a:spcAft>
              <a:buSzPct val="100000"/>
              <a:buFont typeface="Arial" panose="020B0604020202020204" pitchFamily="34" charset="0"/>
              <a:buChar char="•"/>
            </a:pPr>
            <a:r>
              <a:rPr lang="en-US" sz="3500" dirty="0">
                <a:solidFill>
                  <a:prstClr val="white"/>
                </a:solidFill>
                <a:latin typeface="Aptos" panose="020B0004020202020204" pitchFamily="34" charset="0"/>
                <a:cs typeface="Calibri Light" panose="020F0302020204030204" pitchFamily="34" charset="0"/>
              </a:rPr>
              <a:t>“to honor” </a:t>
            </a:r>
          </a:p>
          <a:p>
            <a:pPr marL="474662" lvl="3" indent="-457200">
              <a:lnSpc>
                <a:spcPct val="90000"/>
              </a:lnSpc>
              <a:spcBef>
                <a:spcPts val="0"/>
              </a:spcBef>
              <a:spcAft>
                <a:spcPts val="600"/>
              </a:spcAft>
              <a:buSzPct val="100000"/>
              <a:buFont typeface="Arial" panose="020B0604020202020204" pitchFamily="34" charset="0"/>
              <a:buChar char="•"/>
            </a:pPr>
            <a:r>
              <a:rPr lang="en-US" sz="3500" dirty="0">
                <a:solidFill>
                  <a:prstClr val="white"/>
                </a:solidFill>
                <a:latin typeface="Aptos" panose="020B0004020202020204" pitchFamily="34" charset="0"/>
                <a:cs typeface="Calibri Light" panose="020F0302020204030204" pitchFamily="34" charset="0"/>
              </a:rPr>
              <a:t>“to bring attention to”</a:t>
            </a:r>
          </a:p>
        </p:txBody>
      </p:sp>
    </p:spTree>
    <p:extLst>
      <p:ext uri="{BB962C8B-B14F-4D97-AF65-F5344CB8AC3E}">
        <p14:creationId xmlns:p14="http://schemas.microsoft.com/office/powerpoint/2010/main" val="2767696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1674626"/>
          </a:xfrm>
          <a:prstGeom prst="rect">
            <a:avLst/>
          </a:prstGeom>
          <a:noFill/>
          <a:ln w="9525">
            <a:noFill/>
            <a:miter lim="800000"/>
            <a:headEnd/>
            <a:tailEnd/>
          </a:ln>
        </p:spPr>
        <p:txBody>
          <a:bodyPr wrap="square">
            <a:spAutoFit/>
          </a:bodyPr>
          <a:lstStyle/>
          <a:p>
            <a:pPr marL="582613" indent="-582613">
              <a:lnSpc>
                <a:spcPct val="90000"/>
              </a:lnSpc>
            </a:pPr>
            <a:r>
              <a:rPr lang="en-US" sz="3800" baseline="30000" dirty="0">
                <a:solidFill>
                  <a:schemeClr val="tx1">
                    <a:lumMod val="50000"/>
                    <a:lumOff val="50000"/>
                  </a:schemeClr>
                </a:solidFill>
                <a:latin typeface="Aptos" panose="020B0004020202020204" pitchFamily="34" charset="0"/>
              </a:rPr>
              <a:t>1	</a:t>
            </a:r>
            <a:r>
              <a:rPr lang="en-US" sz="3800" dirty="0">
                <a:solidFill>
                  <a:schemeClr val="tx1">
                    <a:lumMod val="50000"/>
                    <a:lumOff val="50000"/>
                  </a:schemeClr>
                </a:solidFill>
                <a:latin typeface="Aptos" panose="020B0004020202020204" pitchFamily="34" charset="0"/>
              </a:rPr>
              <a:t>After Jesus said this, he looked toward heaven and prayed: “Father, the hour has come. </a:t>
            </a:r>
            <a:r>
              <a:rPr lang="en-US" sz="3800" dirty="0">
                <a:solidFill>
                  <a:schemeClr val="bg1"/>
                </a:solidFill>
                <a:latin typeface="Aptos" panose="020B0004020202020204" pitchFamily="34" charset="0"/>
              </a:rPr>
              <a:t>Glorify your Son</a:t>
            </a:r>
            <a:r>
              <a:rPr lang="en-US" sz="3800" dirty="0">
                <a:solidFill>
                  <a:schemeClr val="tx1">
                    <a:lumMod val="50000"/>
                    <a:lumOff val="50000"/>
                  </a:schemeClr>
                </a:solidFill>
                <a:latin typeface="Aptos" panose="020B0004020202020204" pitchFamily="34" charset="0"/>
              </a:rPr>
              <a:t>, so that he can give glory back to you.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43282717-C700-892E-54E4-EF9754E7F8FC}"/>
              </a:ext>
            </a:extLst>
          </p:cNvPr>
          <p:cNvSpPr>
            <a:spLocks noChangeArrowheads="1"/>
          </p:cNvSpPr>
          <p:nvPr/>
        </p:nvSpPr>
        <p:spPr bwMode="auto">
          <a:xfrm>
            <a:off x="1600200" y="2970027"/>
            <a:ext cx="8820150" cy="276402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86B53B58-589F-FC5B-0763-88E8A68E0AB3}"/>
              </a:ext>
            </a:extLst>
          </p:cNvPr>
          <p:cNvSpPr txBox="1">
            <a:spLocks noChangeArrowheads="1"/>
          </p:cNvSpPr>
          <p:nvPr/>
        </p:nvSpPr>
        <p:spPr bwMode="auto">
          <a:xfrm>
            <a:off x="1642235" y="3169281"/>
            <a:ext cx="8744685" cy="1745158"/>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prstClr val="white"/>
                </a:solidFill>
                <a:latin typeface="Aptos" panose="020B0004020202020204" pitchFamily="34" charset="0"/>
                <a:cs typeface="Calibri Light" panose="020F0302020204030204" pitchFamily="34" charset="0"/>
              </a:rPr>
              <a:t>GLORIFY (Old Testament)</a:t>
            </a:r>
          </a:p>
          <a:p>
            <a:pPr marL="474662" lvl="3" indent="-457200">
              <a:lnSpc>
                <a:spcPct val="90000"/>
              </a:lnSpc>
              <a:spcBef>
                <a:spcPts val="0"/>
              </a:spcBef>
              <a:spcAft>
                <a:spcPts val="600"/>
              </a:spcAft>
              <a:buSzPct val="100000"/>
              <a:buFont typeface="Arial" panose="020B0604020202020204" pitchFamily="34" charset="0"/>
              <a:buChar char="•"/>
            </a:pPr>
            <a:r>
              <a:rPr lang="en-US" sz="3500" dirty="0">
                <a:solidFill>
                  <a:prstClr val="white"/>
                </a:solidFill>
                <a:latin typeface="Aptos" panose="020B0004020202020204" pitchFamily="34" charset="0"/>
                <a:cs typeface="Calibri Light" panose="020F0302020204030204" pitchFamily="34" charset="0"/>
              </a:rPr>
              <a:t>“to give authority to” </a:t>
            </a:r>
          </a:p>
          <a:p>
            <a:pPr marL="474662" lvl="3" indent="-457200">
              <a:lnSpc>
                <a:spcPct val="90000"/>
              </a:lnSpc>
              <a:spcBef>
                <a:spcPts val="0"/>
              </a:spcBef>
              <a:spcAft>
                <a:spcPts val="600"/>
              </a:spcAft>
              <a:buSzPct val="100000"/>
              <a:buFont typeface="Arial" panose="020B0604020202020204" pitchFamily="34" charset="0"/>
              <a:buChar char="•"/>
            </a:pPr>
            <a:r>
              <a:rPr lang="en-US" sz="3500" dirty="0">
                <a:solidFill>
                  <a:prstClr val="white"/>
                </a:solidFill>
                <a:latin typeface="Aptos" panose="020B0004020202020204" pitchFamily="34" charset="0"/>
                <a:cs typeface="Calibri Light" panose="020F0302020204030204" pitchFamily="34" charset="0"/>
              </a:rPr>
              <a:t>“to give weight to”</a:t>
            </a:r>
          </a:p>
        </p:txBody>
      </p:sp>
    </p:spTree>
    <p:extLst>
      <p:ext uri="{BB962C8B-B14F-4D97-AF65-F5344CB8AC3E}">
        <p14:creationId xmlns:p14="http://schemas.microsoft.com/office/powerpoint/2010/main" val="1227019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1674626"/>
          </a:xfrm>
          <a:prstGeom prst="rect">
            <a:avLst/>
          </a:prstGeom>
          <a:noFill/>
          <a:ln w="9525">
            <a:noFill/>
            <a:miter lim="800000"/>
            <a:headEnd/>
            <a:tailEnd/>
          </a:ln>
        </p:spPr>
        <p:txBody>
          <a:bodyPr wrap="square">
            <a:spAutoFit/>
          </a:bodyPr>
          <a:lstStyle/>
          <a:p>
            <a:pPr marL="582613" indent="-582613">
              <a:lnSpc>
                <a:spcPct val="90000"/>
              </a:lnSpc>
            </a:pPr>
            <a:r>
              <a:rPr lang="en-US" sz="3800" baseline="30000" dirty="0">
                <a:solidFill>
                  <a:schemeClr val="tx1">
                    <a:lumMod val="50000"/>
                    <a:lumOff val="50000"/>
                  </a:schemeClr>
                </a:solidFill>
                <a:latin typeface="Aptos" panose="020B0004020202020204" pitchFamily="34" charset="0"/>
              </a:rPr>
              <a:t>1	</a:t>
            </a:r>
            <a:r>
              <a:rPr lang="en-US" sz="3800" dirty="0">
                <a:solidFill>
                  <a:schemeClr val="tx1">
                    <a:lumMod val="50000"/>
                    <a:lumOff val="50000"/>
                  </a:schemeClr>
                </a:solidFill>
                <a:latin typeface="Aptos" panose="020B0004020202020204" pitchFamily="34" charset="0"/>
              </a:rPr>
              <a:t>After Jesus said this, he looked toward heaven and prayed: “Father, the hour has come. </a:t>
            </a:r>
            <a:r>
              <a:rPr lang="en-US" sz="3800" dirty="0">
                <a:solidFill>
                  <a:schemeClr val="bg1"/>
                </a:solidFill>
                <a:latin typeface="Aptos" panose="020B0004020202020204" pitchFamily="34" charset="0"/>
              </a:rPr>
              <a:t>Glorify your Son</a:t>
            </a:r>
            <a:r>
              <a:rPr lang="en-US" sz="3800" dirty="0">
                <a:solidFill>
                  <a:schemeClr val="tx1">
                    <a:lumMod val="50000"/>
                    <a:lumOff val="50000"/>
                  </a:schemeClr>
                </a:solidFill>
                <a:latin typeface="Aptos" panose="020B0004020202020204" pitchFamily="34" charset="0"/>
              </a:rPr>
              <a:t>, so that he can give glory back to you.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4" name="Rectangle 3">
            <a:extLst>
              <a:ext uri="{FF2B5EF4-FFF2-40B4-BE49-F238E27FC236}">
                <a16:creationId xmlns:a16="http://schemas.microsoft.com/office/drawing/2014/main" id="{260A75B3-7DB0-81EC-85B0-7446292A82BB}"/>
              </a:ext>
            </a:extLst>
          </p:cNvPr>
          <p:cNvSpPr>
            <a:spLocks noChangeArrowheads="1"/>
          </p:cNvSpPr>
          <p:nvPr/>
        </p:nvSpPr>
        <p:spPr bwMode="auto">
          <a:xfrm>
            <a:off x="1165484" y="3102485"/>
            <a:ext cx="10276695" cy="208296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5DE21013-964A-5F23-1198-5556C48DF97D}"/>
              </a:ext>
            </a:extLst>
          </p:cNvPr>
          <p:cNvSpPr txBox="1">
            <a:spLocks noChangeArrowheads="1"/>
          </p:cNvSpPr>
          <p:nvPr/>
        </p:nvSpPr>
        <p:spPr bwMode="auto">
          <a:xfrm>
            <a:off x="1207519" y="3206489"/>
            <a:ext cx="10188767" cy="1799532"/>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4100" dirty="0">
                <a:solidFill>
                  <a:prstClr val="white"/>
                </a:solidFill>
                <a:latin typeface="Aptos Display" panose="020B0004020202020204" pitchFamily="34" charset="0"/>
                <a:cs typeface="Calibri Light" panose="020F0302020204030204" pitchFamily="34" charset="0"/>
              </a:rPr>
              <a:t>Jesus is talking about God the Father giving him back the splendor he set aside by coming to earth.</a:t>
            </a:r>
          </a:p>
        </p:txBody>
      </p:sp>
    </p:spTree>
    <p:extLst>
      <p:ext uri="{BB962C8B-B14F-4D97-AF65-F5344CB8AC3E}">
        <p14:creationId xmlns:p14="http://schemas.microsoft.com/office/powerpoint/2010/main" val="3377447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1674626"/>
          </a:xfrm>
          <a:prstGeom prst="rect">
            <a:avLst/>
          </a:prstGeom>
          <a:noFill/>
          <a:ln w="9525">
            <a:noFill/>
            <a:miter lim="800000"/>
            <a:headEnd/>
            <a:tailEnd/>
          </a:ln>
        </p:spPr>
        <p:txBody>
          <a:bodyPr wrap="square">
            <a:spAutoFit/>
          </a:bodyPr>
          <a:lstStyle/>
          <a:p>
            <a:pPr marL="582613" indent="-582613">
              <a:lnSpc>
                <a:spcPct val="90000"/>
              </a:lnSpc>
            </a:pPr>
            <a:r>
              <a:rPr lang="en-US" sz="3800" baseline="30000" dirty="0">
                <a:solidFill>
                  <a:schemeClr val="tx1">
                    <a:lumMod val="50000"/>
                    <a:lumOff val="50000"/>
                  </a:schemeClr>
                </a:solidFill>
                <a:latin typeface="Aptos" panose="020B0004020202020204" pitchFamily="34" charset="0"/>
              </a:rPr>
              <a:t>1	</a:t>
            </a:r>
            <a:r>
              <a:rPr lang="en-US" sz="3800" dirty="0">
                <a:solidFill>
                  <a:schemeClr val="tx1">
                    <a:lumMod val="50000"/>
                    <a:lumOff val="50000"/>
                  </a:schemeClr>
                </a:solidFill>
                <a:latin typeface="Aptos" panose="020B0004020202020204" pitchFamily="34" charset="0"/>
              </a:rPr>
              <a:t>After Jesus said this, he looked toward heaven and prayed: “Father, the hour has come. </a:t>
            </a:r>
            <a:r>
              <a:rPr lang="en-US" sz="3800" dirty="0">
                <a:solidFill>
                  <a:schemeClr val="bg1"/>
                </a:solidFill>
                <a:latin typeface="Aptos" panose="020B0004020202020204" pitchFamily="34" charset="0"/>
              </a:rPr>
              <a:t>Glorify your Son</a:t>
            </a:r>
            <a:r>
              <a:rPr lang="en-US" sz="3800" dirty="0">
                <a:solidFill>
                  <a:schemeClr val="tx1">
                    <a:lumMod val="50000"/>
                    <a:lumOff val="50000"/>
                  </a:schemeClr>
                </a:solidFill>
                <a:latin typeface="Aptos" panose="020B0004020202020204" pitchFamily="34" charset="0"/>
              </a:rPr>
              <a:t>, so that he can give glory back to you.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4" name="Rectangle 3">
            <a:extLst>
              <a:ext uri="{FF2B5EF4-FFF2-40B4-BE49-F238E27FC236}">
                <a16:creationId xmlns:a16="http://schemas.microsoft.com/office/drawing/2014/main" id="{260A75B3-7DB0-81EC-85B0-7446292A82BB}"/>
              </a:ext>
            </a:extLst>
          </p:cNvPr>
          <p:cNvSpPr>
            <a:spLocks noChangeArrowheads="1"/>
          </p:cNvSpPr>
          <p:nvPr/>
        </p:nvSpPr>
        <p:spPr bwMode="auto">
          <a:xfrm>
            <a:off x="1165484" y="3102485"/>
            <a:ext cx="10276695" cy="208296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5DE21013-964A-5F23-1198-5556C48DF97D}"/>
              </a:ext>
            </a:extLst>
          </p:cNvPr>
          <p:cNvSpPr txBox="1">
            <a:spLocks noChangeArrowheads="1"/>
          </p:cNvSpPr>
          <p:nvPr/>
        </p:nvSpPr>
        <p:spPr bwMode="auto">
          <a:xfrm>
            <a:off x="1207519" y="3435089"/>
            <a:ext cx="10188767" cy="1231684"/>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100" dirty="0">
                <a:solidFill>
                  <a:schemeClr val="bg1"/>
                </a:solidFill>
                <a:effectLst/>
                <a:latin typeface="Aptos Display" panose="020B0004020202020204" pitchFamily="34" charset="0"/>
                <a:ea typeface="Cambria" panose="02040503050406030204" pitchFamily="18" charset="0"/>
              </a:rPr>
              <a:t>“Now, Father, bring me into the glory we shared before the world began” (17:5).</a:t>
            </a:r>
            <a:r>
              <a:rPr lang="en-US" sz="4100" dirty="0">
                <a:solidFill>
                  <a:schemeClr val="bg1"/>
                </a:solidFill>
                <a:effectLst/>
                <a:latin typeface="Aptos Display" panose="020B0004020202020204" pitchFamily="34" charset="0"/>
              </a:rPr>
              <a:t> </a:t>
            </a:r>
            <a:endParaRPr lang="en-US" sz="4100" dirty="0">
              <a:solidFill>
                <a:schemeClr val="bg1"/>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905791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1674626"/>
          </a:xfrm>
          <a:prstGeom prst="rect">
            <a:avLst/>
          </a:prstGeom>
          <a:noFill/>
          <a:ln w="9525">
            <a:noFill/>
            <a:miter lim="800000"/>
            <a:headEnd/>
            <a:tailEnd/>
          </a:ln>
        </p:spPr>
        <p:txBody>
          <a:bodyPr wrap="square">
            <a:spAutoFit/>
          </a:bodyPr>
          <a:lstStyle/>
          <a:p>
            <a:pPr marL="582613" indent="-582613">
              <a:lnSpc>
                <a:spcPct val="90000"/>
              </a:lnSpc>
            </a:pPr>
            <a:r>
              <a:rPr lang="en-US" sz="3800" baseline="30000" dirty="0">
                <a:solidFill>
                  <a:schemeClr val="tx1">
                    <a:lumMod val="50000"/>
                    <a:lumOff val="50000"/>
                  </a:schemeClr>
                </a:solidFill>
                <a:latin typeface="Aptos" panose="020B0004020202020204" pitchFamily="34" charset="0"/>
              </a:rPr>
              <a:t>1	</a:t>
            </a:r>
            <a:r>
              <a:rPr lang="en-US" sz="3800" dirty="0">
                <a:solidFill>
                  <a:schemeClr val="tx1">
                    <a:lumMod val="50000"/>
                    <a:lumOff val="50000"/>
                  </a:schemeClr>
                </a:solidFill>
                <a:latin typeface="Aptos" panose="020B0004020202020204" pitchFamily="34" charset="0"/>
              </a:rPr>
              <a:t>After Jesus said this, he looked toward heaven and prayed: “Father, the hour has come. Glorify your Son, </a:t>
            </a:r>
            <a:r>
              <a:rPr lang="en-US" sz="3800" dirty="0">
                <a:solidFill>
                  <a:schemeClr val="bg1"/>
                </a:solidFill>
                <a:latin typeface="Aptos" panose="020B0004020202020204" pitchFamily="34" charset="0"/>
              </a:rPr>
              <a:t>so that he can give glory back to you</a:t>
            </a:r>
            <a:r>
              <a:rPr lang="en-US" sz="3800" dirty="0">
                <a:solidFill>
                  <a:schemeClr val="tx1">
                    <a:lumMod val="50000"/>
                    <a:lumOff val="50000"/>
                  </a:schemeClr>
                </a:solidFill>
                <a:latin typeface="Aptos" panose="020B0004020202020204" pitchFamily="34" charset="0"/>
              </a:rPr>
              <a:t>.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17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12255871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2942</Words>
  <Application>Microsoft Office PowerPoint</Application>
  <PresentationFormat>Widescreen</PresentationFormat>
  <Paragraphs>202</Paragraphs>
  <Slides>40</Slides>
  <Notes>40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40</vt:i4>
      </vt:variant>
    </vt:vector>
  </HeadingPairs>
  <TitlesOfParts>
    <vt:vector size="49" baseType="lpstr">
      <vt:lpstr>ＭＳ Ｐゴシック</vt:lpstr>
      <vt:lpstr>Aptos</vt:lpstr>
      <vt:lpstr>Aptos Display</vt:lpstr>
      <vt:lpstr>Arial</vt:lpstr>
      <vt:lpstr>Calibri</vt:lpstr>
      <vt:lpstr>Calibri Light</vt:lpstr>
      <vt:lpstr>Cambria</vt:lpstr>
      <vt:lpstr>Century Gothic</vt:lpstr>
      <vt:lpstr>Office Theme</vt:lpstr>
      <vt:lpstr>JOHN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JOHN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2024-08-12T18:10:42Z</dcterms:created>
  <dcterms:modified xsi:type="dcterms:W3CDTF">2024-08-12T18:11:56Z</dcterms:modified>
</cp:coreProperties>
</file>