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60" r:id="rId1"/>
    <p:sldMasterId id="2147483776" r:id="rId2"/>
  </p:sldMasterIdLst>
  <p:notesMasterIdLst>
    <p:notesMasterId r:id="rId46"/>
  </p:notesMasterIdLst>
  <p:sldIdLst>
    <p:sldId id="256" r:id="rId3"/>
    <p:sldId id="445" r:id="rId4"/>
    <p:sldId id="446" r:id="rId5"/>
    <p:sldId id="486" r:id="rId6"/>
    <p:sldId id="361" r:id="rId7"/>
    <p:sldId id="447" r:id="rId8"/>
    <p:sldId id="448" r:id="rId9"/>
    <p:sldId id="450" r:id="rId10"/>
    <p:sldId id="451" r:id="rId11"/>
    <p:sldId id="452" r:id="rId12"/>
    <p:sldId id="453" r:id="rId13"/>
    <p:sldId id="454" r:id="rId14"/>
    <p:sldId id="455" r:id="rId15"/>
    <p:sldId id="461" r:id="rId16"/>
    <p:sldId id="456" r:id="rId17"/>
    <p:sldId id="457" r:id="rId18"/>
    <p:sldId id="458" r:id="rId19"/>
    <p:sldId id="460" r:id="rId20"/>
    <p:sldId id="459" r:id="rId21"/>
    <p:sldId id="462" r:id="rId22"/>
    <p:sldId id="463" r:id="rId23"/>
    <p:sldId id="464" r:id="rId24"/>
    <p:sldId id="465" r:id="rId25"/>
    <p:sldId id="466" r:id="rId26"/>
    <p:sldId id="468" r:id="rId27"/>
    <p:sldId id="469" r:id="rId28"/>
    <p:sldId id="472" r:id="rId29"/>
    <p:sldId id="470" r:id="rId30"/>
    <p:sldId id="471" r:id="rId31"/>
    <p:sldId id="473" r:id="rId32"/>
    <p:sldId id="474" r:id="rId33"/>
    <p:sldId id="475" r:id="rId34"/>
    <p:sldId id="476" r:id="rId35"/>
    <p:sldId id="477" r:id="rId36"/>
    <p:sldId id="478" r:id="rId37"/>
    <p:sldId id="479" r:id="rId38"/>
    <p:sldId id="480" r:id="rId39"/>
    <p:sldId id="481" r:id="rId40"/>
    <p:sldId id="482" r:id="rId41"/>
    <p:sldId id="483" r:id="rId42"/>
    <p:sldId id="484" r:id="rId43"/>
    <p:sldId id="485" r:id="rId44"/>
    <p:sldId id="287" r:id="rId45"/>
  </p:sldIdLst>
  <p:sldSz cx="18288000" cy="10287000"/>
  <p:notesSz cx="7026275" cy="9312275"/>
  <p:embeddedFontLst>
    <p:embeddedFont>
      <p:font typeface="Calibri" panose="020F0502020204030204" pitchFamily="34" charset="0"/>
      <p:regular r:id="rId47"/>
      <p:bold r:id="rId48"/>
      <p:italic r:id="rId49"/>
      <p:boldItalic r:id="rId50"/>
    </p:embeddedFont>
    <p:embeddedFont>
      <p:font typeface="Impact" panose="020B0806030902050204" pitchFamily="34" charset="0"/>
      <p:regular r:id="rId51"/>
    </p:embeddedFont>
    <p:embeddedFont>
      <p:font typeface="Trebuchet MS" panose="020B0603020202020204" pitchFamily="34" charset="0"/>
      <p:regular r:id="rId52"/>
      <p:bold r:id="rId53"/>
      <p:italic r:id="rId54"/>
      <p:boldItalic r:id="rId55"/>
    </p:embeddedFont>
    <p:embeddedFont>
      <p:font typeface="Tw Cen MT" panose="020B0602020104020603"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5D6"/>
    <a:srgbClr val="EEEEEE"/>
    <a:srgbClr val="EBECEC"/>
    <a:srgbClr val="E4E6E6"/>
    <a:srgbClr val="9AA7A9"/>
    <a:srgbClr val="C2E8A8"/>
    <a:srgbClr val="03272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529" autoAdjust="0"/>
    <p:restoredTop sz="77833" autoAdjust="0"/>
  </p:normalViewPr>
  <p:slideViewPr>
    <p:cSldViewPr snapToGrid="0">
      <p:cViewPr varScale="1">
        <p:scale>
          <a:sx n="36" d="100"/>
          <a:sy n="36" d="100"/>
        </p:scale>
        <p:origin x="108" y="2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CAD0698C-9F4C-4AAF-82C5-ECDDE091805F}" type="datetimeFigureOut">
              <a:rPr lang="en-US" smtClean="0"/>
              <a:t>3/4/2024</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944F1279-2ABF-4CDB-8317-823998DA94AB}" type="slidenum">
              <a:rPr lang="en-US" smtClean="0"/>
              <a:t>‹#›</a:t>
            </a:fld>
            <a:endParaRPr lang="en-US"/>
          </a:p>
        </p:txBody>
      </p:sp>
    </p:spTree>
    <p:extLst>
      <p:ext uri="{BB962C8B-B14F-4D97-AF65-F5344CB8AC3E}">
        <p14:creationId xmlns:p14="http://schemas.microsoft.com/office/powerpoint/2010/main" val="329961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a:t>
            </a:fld>
            <a:endParaRPr lang="en-US"/>
          </a:p>
        </p:txBody>
      </p:sp>
    </p:spTree>
    <p:extLst>
      <p:ext uri="{BB962C8B-B14F-4D97-AF65-F5344CB8AC3E}">
        <p14:creationId xmlns:p14="http://schemas.microsoft.com/office/powerpoint/2010/main" val="271511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8C99001-9D26-46D6-AE10-3D12FC07AF07}"/>
              </a:ext>
            </a:extLst>
          </p:cNvPr>
          <p:cNvSpPr>
            <a:spLocks noGrp="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a:t>
            </a:fld>
            <a:endParaRPr lang="en-US"/>
          </a:p>
        </p:txBody>
      </p:sp>
    </p:spTree>
    <p:extLst>
      <p:ext uri="{BB962C8B-B14F-4D97-AF65-F5344CB8AC3E}">
        <p14:creationId xmlns:p14="http://schemas.microsoft.com/office/powerpoint/2010/main" val="3558744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1B0925-276C-4FF4-911D-5437738B9544}"/>
              </a:ext>
            </a:extLst>
          </p:cNvPr>
          <p:cNvSpPr>
            <a:spLocks noGrp="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1B5F25-F77A-40C3-A81E-61B74FABFBB5}"/>
              </a:ext>
            </a:extLst>
          </p:cNvPr>
          <p:cNvSpPr>
            <a:spLocks noGrp="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a:t>
            </a:fld>
            <a:endParaRPr lang="en-US"/>
          </a:p>
        </p:txBody>
      </p:sp>
    </p:spTree>
    <p:extLst>
      <p:ext uri="{BB962C8B-B14F-4D97-AF65-F5344CB8AC3E}">
        <p14:creationId xmlns:p14="http://schemas.microsoft.com/office/powerpoint/2010/main" val="1622673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248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472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704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980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582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285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782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955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074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16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a:t>
            </a:fld>
            <a:endParaRPr lang="en-US"/>
          </a:p>
        </p:txBody>
      </p:sp>
    </p:spTree>
    <p:extLst>
      <p:ext uri="{BB962C8B-B14F-4D97-AF65-F5344CB8AC3E}">
        <p14:creationId xmlns:p14="http://schemas.microsoft.com/office/powerpoint/2010/main" val="2274443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592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013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30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5</a:t>
            </a:fld>
            <a:endParaRPr lang="en-US"/>
          </a:p>
        </p:txBody>
      </p:sp>
    </p:spTree>
    <p:extLst>
      <p:ext uri="{BB962C8B-B14F-4D97-AF65-F5344CB8AC3E}">
        <p14:creationId xmlns:p14="http://schemas.microsoft.com/office/powerpoint/2010/main" val="222516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4637" y="1683545"/>
            <a:ext cx="13187363" cy="3581400"/>
          </a:xfrm>
        </p:spPr>
        <p:txBody>
          <a:bodyPr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2814637" y="5403057"/>
            <a:ext cx="13187363" cy="2483643"/>
          </a:xfrm>
        </p:spPr>
        <p:txBody>
          <a:bodyPr>
            <a:normAutofit/>
          </a:bodyPr>
          <a:lstStyle>
            <a:lvl1pPr marL="0" indent="0" algn="l">
              <a:buNone/>
              <a:defRPr sz="3000" cap="all" baseline="0">
                <a:solidFill>
                  <a:srgbClr val="72DB2B"/>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a:xfrm>
            <a:off x="10616267" y="8115302"/>
            <a:ext cx="4114800" cy="547688"/>
          </a:xfrm>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a:xfrm>
            <a:off x="2814636" y="8115302"/>
            <a:ext cx="7687329" cy="547688"/>
          </a:xfrm>
        </p:spPr>
        <p:txBody>
          <a:bodyPr/>
          <a:lstStyle/>
          <a:p>
            <a:endParaRPr lang="en-US"/>
          </a:p>
        </p:txBody>
      </p:sp>
      <p:sp>
        <p:nvSpPr>
          <p:cNvPr id="6" name="Slide Number Placeholder 5"/>
          <p:cNvSpPr>
            <a:spLocks noGrp="1"/>
          </p:cNvSpPr>
          <p:nvPr>
            <p:ph type="sldNum" sz="quarter" idx="12"/>
          </p:nvPr>
        </p:nvSpPr>
        <p:spPr>
          <a:xfrm>
            <a:off x="14845367" y="8115299"/>
            <a:ext cx="1156634"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5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6" y="6456997"/>
            <a:ext cx="14868533" cy="1229033"/>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117" y="909639"/>
            <a:ext cx="14868531" cy="4949667"/>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8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712047" y="7686030"/>
            <a:ext cx="14866289" cy="1023708"/>
          </a:xfrm>
        </p:spPr>
        <p:txBody>
          <a:bodyPr>
            <a:normAutofit/>
          </a:bodyPr>
          <a:lstStyle>
            <a:lvl1pPr marL="0" indent="0">
              <a:buNone/>
              <a:defRPr sz="2400">
                <a:solidFill>
                  <a:srgbClr val="72DB2B"/>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310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85" y="914400"/>
            <a:ext cx="14858933" cy="5143500"/>
          </a:xfrm>
        </p:spPr>
        <p:txBody>
          <a:bodyPr anchor="ctr">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116" y="6629399"/>
            <a:ext cx="14856689" cy="2057399"/>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5224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399"/>
            <a:ext cx="13954128" cy="4122644"/>
          </a:xfrm>
        </p:spPr>
        <p:txBody>
          <a:bodyPr anchor="ctr">
            <a:normAutofit/>
          </a:bodyPr>
          <a:lstStyle>
            <a:lvl1pPr>
              <a:defRPr sz="54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712117" y="6464879"/>
            <a:ext cx="14859003" cy="2234244"/>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1355268" y="109859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61" name="TextBox 60"/>
          <p:cNvSpPr txBox="1"/>
          <p:nvPr/>
        </p:nvSpPr>
        <p:spPr>
          <a:xfrm>
            <a:off x="15806055" y="4147458"/>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316320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6" y="3201062"/>
            <a:ext cx="14859002" cy="3767753"/>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047" y="6986483"/>
            <a:ext cx="14856758" cy="1710966"/>
          </a:xfrm>
        </p:spPr>
        <p:txBody>
          <a:bodyPr anchor="t">
            <a:normAutofit/>
          </a:bodyPr>
          <a:lstStyle>
            <a:lvl1pPr marL="0" indent="0">
              <a:buNone/>
              <a:defRPr sz="2700">
                <a:solidFill>
                  <a:srgbClr val="72DB2B"/>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624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712120" y="914400"/>
            <a:ext cx="14858997" cy="28575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712116" y="4011695"/>
            <a:ext cx="4795349"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691878" y="5040395"/>
            <a:ext cx="4813103"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772150" y="4016453"/>
            <a:ext cx="4776578"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756320" y="5045153"/>
            <a:ext cx="4793745"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78663" y="4011695"/>
            <a:ext cx="4792452"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778663" y="5040395"/>
            <a:ext cx="4792452"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143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712117" y="914400"/>
            <a:ext cx="14858999" cy="2857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712120" y="6606894"/>
            <a:ext cx="4792860"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712120" y="4000497"/>
            <a:ext cx="479286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712120" y="7471288"/>
            <a:ext cx="4792860" cy="1226765"/>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733580" y="6606894"/>
            <a:ext cx="4800600"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733580" y="4000497"/>
            <a:ext cx="479841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6731390" y="7471286"/>
            <a:ext cx="4800600" cy="1215513"/>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78851" y="6606893"/>
            <a:ext cx="4786112"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78664" y="4000497"/>
            <a:ext cx="4792454"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11778663" y="7471281"/>
            <a:ext cx="4792452" cy="121551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221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4637" y="1683545"/>
            <a:ext cx="13187363" cy="3581400"/>
          </a:xfrm>
        </p:spPr>
        <p:txBody>
          <a:bodyPr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2814637" y="5403057"/>
            <a:ext cx="13187363" cy="2483643"/>
          </a:xfrm>
        </p:spPr>
        <p:txBody>
          <a:bodyPr>
            <a:normAutofit/>
          </a:bodyPr>
          <a:lstStyle>
            <a:lvl1pPr marL="0" indent="0" algn="l">
              <a:buNone/>
              <a:defRPr sz="3000" cap="all" baseline="0">
                <a:solidFill>
                  <a:srgbClr val="03272D"/>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4" name="Date Placeholder 3"/>
          <p:cNvSpPr>
            <a:spLocks noGrp="1"/>
          </p:cNvSpPr>
          <p:nvPr>
            <p:ph type="dt" sz="half" idx="10"/>
          </p:nvPr>
        </p:nvSpPr>
        <p:spPr>
          <a:xfrm>
            <a:off x="10616267" y="8115302"/>
            <a:ext cx="4114800" cy="547688"/>
          </a:xfrm>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a:xfrm>
            <a:off x="2814636" y="8115302"/>
            <a:ext cx="7687329" cy="547688"/>
          </a:xfrm>
        </p:spPr>
        <p:txBody>
          <a:bodyPr/>
          <a:lstStyle/>
          <a:p>
            <a:endParaRPr lang="en-US"/>
          </a:p>
        </p:txBody>
      </p:sp>
      <p:sp>
        <p:nvSpPr>
          <p:cNvPr id="6" name="Slide Number Placeholder 5"/>
          <p:cNvSpPr>
            <a:spLocks noGrp="1"/>
          </p:cNvSpPr>
          <p:nvPr>
            <p:ph type="sldNum" sz="quarter" idx="12"/>
          </p:nvPr>
        </p:nvSpPr>
        <p:spPr>
          <a:xfrm>
            <a:off x="14845367" y="8115299"/>
            <a:ext cx="1156634"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723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619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2117" y="2128840"/>
            <a:ext cx="14859000" cy="427910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12117" y="6636543"/>
            <a:ext cx="14859000" cy="2062164"/>
          </a:xfrm>
        </p:spPr>
        <p:txBody>
          <a:bodyPr>
            <a:normAutofit/>
          </a:bodyPr>
          <a:lstStyle>
            <a:lvl1pPr marL="0" indent="0">
              <a:buNone/>
              <a:defRPr sz="2700" cap="all" baseline="0">
                <a:solidFill>
                  <a:srgbClr val="03272D"/>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8776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2116" y="3374229"/>
            <a:ext cx="7317584"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1" y="3374229"/>
            <a:ext cx="7312817"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74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4400"/>
            </a:lvl1pPr>
            <a:lvl2pPr>
              <a:defRPr sz="36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101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2117" y="928690"/>
            <a:ext cx="14859000" cy="22169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5029" y="3374229"/>
            <a:ext cx="6974675" cy="1235868"/>
          </a:xfrm>
        </p:spPr>
        <p:txBody>
          <a:bodyPr anchor="b"/>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12116" y="4610096"/>
            <a:ext cx="7317587"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1212" y="3374228"/>
            <a:ext cx="6969903" cy="1235868"/>
          </a:xfrm>
        </p:spPr>
        <p:txBody>
          <a:bodyPr anchor="b"/>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610096"/>
            <a:ext cx="7312815"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3850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84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9595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058" y="914402"/>
            <a:ext cx="5784056" cy="2459826"/>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34301" y="888999"/>
            <a:ext cx="8836814" cy="77978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0058" y="3374229"/>
            <a:ext cx="5784056"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7928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914400"/>
            <a:ext cx="8901762" cy="2459829"/>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071082" y="914402"/>
            <a:ext cx="5500035" cy="77723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12116" y="3374229"/>
            <a:ext cx="8901767"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11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6" y="6456997"/>
            <a:ext cx="14868533" cy="1229033"/>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117" y="909639"/>
            <a:ext cx="14868531" cy="4949667"/>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8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712047" y="7686030"/>
            <a:ext cx="14866289" cy="1023708"/>
          </a:xfrm>
        </p:spPr>
        <p:txBody>
          <a:bodyPr>
            <a:normAutofit/>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05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85" y="914400"/>
            <a:ext cx="14858933" cy="5143500"/>
          </a:xfrm>
        </p:spPr>
        <p:txBody>
          <a:bodyPr anchor="ctr">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116" y="6629399"/>
            <a:ext cx="14856689" cy="2057399"/>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3104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399"/>
            <a:ext cx="13954128" cy="4122644"/>
          </a:xfrm>
        </p:spPr>
        <p:txBody>
          <a:bodyPr anchor="ctr">
            <a:normAutofit/>
          </a:bodyPr>
          <a:lstStyle>
            <a:lvl1pPr>
              <a:defRPr sz="54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712117" y="6464879"/>
            <a:ext cx="14859003" cy="2234244"/>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1355268" y="109859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61" name="TextBox 60"/>
          <p:cNvSpPr txBox="1"/>
          <p:nvPr/>
        </p:nvSpPr>
        <p:spPr>
          <a:xfrm>
            <a:off x="15806055" y="4147458"/>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324243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6" y="3201062"/>
            <a:ext cx="14859002" cy="3767753"/>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047" y="6986483"/>
            <a:ext cx="14856758" cy="1710966"/>
          </a:xfrm>
        </p:spPr>
        <p:txBody>
          <a:bodyPr anchor="t">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2879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712120" y="914400"/>
            <a:ext cx="14858997" cy="28575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712116" y="4011695"/>
            <a:ext cx="4795349"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691878" y="5040395"/>
            <a:ext cx="4813103"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772150" y="4016453"/>
            <a:ext cx="4776578"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756320" y="5045153"/>
            <a:ext cx="4793745"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78663" y="4011695"/>
            <a:ext cx="4792452"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778663" y="5040395"/>
            <a:ext cx="4792452"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153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2117" y="2128840"/>
            <a:ext cx="14859000" cy="427910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12117" y="6636543"/>
            <a:ext cx="14859000" cy="2062164"/>
          </a:xfrm>
        </p:spPr>
        <p:txBody>
          <a:bodyPr>
            <a:normAutofit/>
          </a:bodyPr>
          <a:lstStyle>
            <a:lvl1pPr marL="0" indent="0">
              <a:buNone/>
              <a:defRPr sz="2700" cap="all" baseline="0">
                <a:solidFill>
                  <a:srgbClr val="72DB2B"/>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7028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712117" y="914400"/>
            <a:ext cx="14858999" cy="2857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712120" y="6606894"/>
            <a:ext cx="4792860"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712120" y="4000497"/>
            <a:ext cx="479286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712120" y="7471288"/>
            <a:ext cx="4792860" cy="1226765"/>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733580" y="6606894"/>
            <a:ext cx="4800600"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733580" y="4000497"/>
            <a:ext cx="479841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6731390" y="7471286"/>
            <a:ext cx="4800600" cy="1215513"/>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78851" y="6606893"/>
            <a:ext cx="4786112"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78664" y="4000497"/>
            <a:ext cx="4792454"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11778663" y="7471281"/>
            <a:ext cx="4792452" cy="121551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9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2116" y="3374229"/>
            <a:ext cx="7317584"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1" y="3374229"/>
            <a:ext cx="7312817"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839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2117" y="928690"/>
            <a:ext cx="14859000" cy="22169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5029" y="3374229"/>
            <a:ext cx="6974675" cy="1235868"/>
          </a:xfrm>
        </p:spPr>
        <p:txBody>
          <a:bodyPr anchor="b"/>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12116" y="4610096"/>
            <a:ext cx="7317587"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1212" y="3374228"/>
            <a:ext cx="6969903" cy="1235868"/>
          </a:xfrm>
        </p:spPr>
        <p:txBody>
          <a:bodyPr anchor="b"/>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610096"/>
            <a:ext cx="7312815"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656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15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147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058" y="914402"/>
            <a:ext cx="5784056" cy="2459826"/>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34301" y="888999"/>
            <a:ext cx="8836814" cy="77978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0058" y="3374229"/>
            <a:ext cx="5784056"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176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914400"/>
            <a:ext cx="8901762" cy="2459829"/>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071082" y="914402"/>
            <a:ext cx="5500035" cy="77723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12116" y="3374229"/>
            <a:ext cx="8901767"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151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20" y="927777"/>
            <a:ext cx="14858997" cy="2217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712119" y="3374230"/>
            <a:ext cx="14858999" cy="5312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85382" y="8824915"/>
            <a:ext cx="4114800"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1D8BD707-D9CF-40AE-B4C6-C98DA3205C09}" type="datetimeFigureOut">
              <a:rPr lang="en-US" smtClean="0"/>
              <a:pPr/>
              <a:t>3/4/2024</a:t>
            </a:fld>
            <a:endParaRPr lang="en-US"/>
          </a:p>
        </p:txBody>
      </p:sp>
      <p:sp>
        <p:nvSpPr>
          <p:cNvPr id="5" name="Footer Placeholder 4"/>
          <p:cNvSpPr>
            <a:spLocks noGrp="1"/>
          </p:cNvSpPr>
          <p:nvPr>
            <p:ph type="ftr" sz="quarter" idx="3"/>
          </p:nvPr>
        </p:nvSpPr>
        <p:spPr>
          <a:xfrm>
            <a:off x="1712117" y="8824913"/>
            <a:ext cx="9358964" cy="547688"/>
          </a:xfrm>
          <a:prstGeom prst="rect">
            <a:avLst/>
          </a:prstGeom>
        </p:spPr>
        <p:txBody>
          <a:bodyPr vert="horz" lIns="91440" tIns="45720" rIns="91440" bIns="45720" rtlCol="0" anchor="ctr"/>
          <a:lstStyle>
            <a:lvl1pPr algn="l">
              <a:defRPr sz="1575"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14482" y="8824912"/>
            <a:ext cx="1156634"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19177162"/>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xStyles>
    <p:titleStyle>
      <a:lvl1pPr algn="l" defTabSz="1371600" rtl="0" eaLnBrk="1" latinLnBrk="0" hangingPunct="1">
        <a:lnSpc>
          <a:spcPct val="90000"/>
        </a:lnSpc>
        <a:spcBef>
          <a:spcPct val="0"/>
        </a:spcBef>
        <a:buNone/>
        <a:defRPr sz="5400" kern="1200" cap="all" baseline="0">
          <a:solidFill>
            <a:schemeClr val="tx1"/>
          </a:solidFill>
          <a:latin typeface="+mj-lt"/>
          <a:ea typeface="+mj-ea"/>
          <a:cs typeface="+mj-cs"/>
        </a:defRPr>
      </a:lvl1pPr>
    </p:titleStyle>
    <p:bodyStyle>
      <a:lvl1pPr marL="342900" indent="-342900" algn="l" defTabSz="1371600" rtl="0" eaLnBrk="1" latinLnBrk="0" hangingPunct="1">
        <a:lnSpc>
          <a:spcPct val="120000"/>
        </a:lnSpc>
        <a:spcBef>
          <a:spcPts val="1500"/>
        </a:spcBef>
        <a:buSzPct val="125000"/>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000" kern="1200">
          <a:solidFill>
            <a:schemeClr val="tx1"/>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2700" kern="1200">
          <a:solidFill>
            <a:schemeClr val="tx1"/>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20" y="927777"/>
            <a:ext cx="14858997" cy="2217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712119" y="3374230"/>
            <a:ext cx="14858999" cy="53125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185382" y="8824915"/>
            <a:ext cx="4114800" cy="547688"/>
          </a:xfrm>
          <a:prstGeom prst="rect">
            <a:avLst/>
          </a:prstGeom>
        </p:spPr>
        <p:txBody>
          <a:bodyPr vert="horz" lIns="91440" tIns="45720" rIns="91440" bIns="45720" rtlCol="0" anchor="ctr"/>
          <a:lstStyle>
            <a:lvl1pPr algn="r">
              <a:defRPr sz="1575">
                <a:solidFill>
                  <a:srgbClr val="03272D"/>
                </a:solidFill>
              </a:defRPr>
            </a:lvl1pPr>
          </a:lstStyle>
          <a:p>
            <a:fld id="{1D8BD707-D9CF-40AE-B4C6-C98DA3205C09}" type="datetimeFigureOut">
              <a:rPr lang="en-US" smtClean="0"/>
              <a:pPr/>
              <a:t>3/4/2024</a:t>
            </a:fld>
            <a:endParaRPr lang="en-US"/>
          </a:p>
        </p:txBody>
      </p:sp>
      <p:sp>
        <p:nvSpPr>
          <p:cNvPr id="5" name="Footer Placeholder 4"/>
          <p:cNvSpPr>
            <a:spLocks noGrp="1"/>
          </p:cNvSpPr>
          <p:nvPr>
            <p:ph type="ftr" sz="quarter" idx="3"/>
          </p:nvPr>
        </p:nvSpPr>
        <p:spPr>
          <a:xfrm>
            <a:off x="1712117" y="8824913"/>
            <a:ext cx="9358964" cy="547688"/>
          </a:xfrm>
          <a:prstGeom prst="rect">
            <a:avLst/>
          </a:prstGeom>
        </p:spPr>
        <p:txBody>
          <a:bodyPr vert="horz" lIns="91440" tIns="45720" rIns="91440" bIns="45720" rtlCol="0" anchor="ctr"/>
          <a:lstStyle>
            <a:lvl1pPr algn="l">
              <a:defRPr sz="1575"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5414482" y="8824912"/>
            <a:ext cx="1156634" cy="547688"/>
          </a:xfrm>
          <a:prstGeom prst="rect">
            <a:avLst/>
          </a:prstGeom>
        </p:spPr>
        <p:txBody>
          <a:bodyPr vert="horz" lIns="91440" tIns="45720" rIns="91440" bIns="45720" rtlCol="0" anchor="ctr"/>
          <a:lstStyle>
            <a:lvl1pPr algn="r">
              <a:defRPr sz="1575">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15268548"/>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Lst>
  <p:txStyles>
    <p:titleStyle>
      <a:lvl1pPr algn="l" defTabSz="1371600" rtl="0" eaLnBrk="1" latinLnBrk="0" hangingPunct="1">
        <a:lnSpc>
          <a:spcPct val="90000"/>
        </a:lnSpc>
        <a:spcBef>
          <a:spcPct val="0"/>
        </a:spcBef>
        <a:buNone/>
        <a:defRPr sz="5400" kern="1200" cap="all" baseline="0">
          <a:solidFill>
            <a:srgbClr val="03272D"/>
          </a:solidFill>
          <a:latin typeface="+mj-lt"/>
          <a:ea typeface="+mj-ea"/>
          <a:cs typeface="+mj-cs"/>
        </a:defRPr>
      </a:lvl1pPr>
    </p:titleStyle>
    <p:bodyStyle>
      <a:lvl1pPr marL="342900" indent="-342900" algn="l" defTabSz="1371600" rtl="0" eaLnBrk="1" latinLnBrk="0" hangingPunct="1">
        <a:lnSpc>
          <a:spcPct val="120000"/>
        </a:lnSpc>
        <a:spcBef>
          <a:spcPts val="1500"/>
        </a:spcBef>
        <a:buSzPct val="125000"/>
        <a:buFont typeface="Arial" panose="020B0604020202020204" pitchFamily="34" charset="0"/>
        <a:buChar char="•"/>
        <a:defRPr sz="3600" kern="1200">
          <a:solidFill>
            <a:srgbClr val="03272D"/>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000" kern="1200">
          <a:solidFill>
            <a:srgbClr val="03272D"/>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2700" kern="1200">
          <a:solidFill>
            <a:srgbClr val="03272D"/>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rgbClr val="03272D"/>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rgbClr val="03272D"/>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4638" y="1683545"/>
            <a:ext cx="12236386" cy="3581400"/>
          </a:xfrm>
        </p:spPr>
        <p:txBody>
          <a:bodyPr/>
          <a:lstStyle/>
          <a:p>
            <a:r>
              <a:rPr lang="en-US" dirty="0"/>
              <a:t>Principles of Personal Responsibility</a:t>
            </a:r>
          </a:p>
        </p:txBody>
      </p:sp>
      <p:sp>
        <p:nvSpPr>
          <p:cNvPr id="3" name="Subtitle 2"/>
          <p:cNvSpPr>
            <a:spLocks noGrp="1"/>
          </p:cNvSpPr>
          <p:nvPr>
            <p:ph type="subTitle" idx="1"/>
          </p:nvPr>
        </p:nvSpPr>
        <p:spPr/>
        <p:txBody>
          <a:bodyPr/>
          <a:lstStyle/>
          <a:p>
            <a:r>
              <a:rPr lang="en-GB" dirty="0"/>
              <a:t>Ezekiel 33</a:t>
            </a:r>
          </a:p>
          <a:p>
            <a:endParaRPr lang="en-US" dirty="0"/>
          </a:p>
        </p:txBody>
      </p:sp>
    </p:spTree>
    <p:extLst>
      <p:ext uri="{BB962C8B-B14F-4D97-AF65-F5344CB8AC3E}">
        <p14:creationId xmlns:p14="http://schemas.microsoft.com/office/powerpoint/2010/main" val="25022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21000" cy="7585134"/>
          </a:xfrm>
        </p:spPr>
        <p:txBody>
          <a:bodyPr>
            <a:normAutofit/>
          </a:bodyPr>
          <a:lstStyle/>
          <a:p>
            <a:endParaRPr lang="en-US"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6" name="Speech Bubble: Rectangle with Corners Rounded 5">
            <a:extLst>
              <a:ext uri="{FF2B5EF4-FFF2-40B4-BE49-F238E27FC236}">
                <a16:creationId xmlns:a16="http://schemas.microsoft.com/office/drawing/2014/main" id="{246BA902-827A-42FD-993B-1F2D5A4CF4EB}"/>
              </a:ext>
            </a:extLst>
          </p:cNvPr>
          <p:cNvSpPr/>
          <p:nvPr/>
        </p:nvSpPr>
        <p:spPr>
          <a:xfrm>
            <a:off x="2164418" y="3814889"/>
            <a:ext cx="10916403"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5 Principles of Personal Responsibility</a:t>
            </a:r>
            <a:endParaRPr lang="en-GB" sz="5400" dirty="0">
              <a:solidFill>
                <a:schemeClr val="tx1"/>
              </a:solidFill>
            </a:endParaRPr>
          </a:p>
        </p:txBody>
      </p:sp>
      <p:sp>
        <p:nvSpPr>
          <p:cNvPr id="5" name="Rectangle 4">
            <a:extLst>
              <a:ext uri="{FF2B5EF4-FFF2-40B4-BE49-F238E27FC236}">
                <a16:creationId xmlns:a16="http://schemas.microsoft.com/office/drawing/2014/main" id="{9568345F-49A5-4298-AF5D-C0E3127A06A5}"/>
              </a:ext>
            </a:extLst>
          </p:cNvPr>
          <p:cNvSpPr/>
          <p:nvPr/>
        </p:nvSpPr>
        <p:spPr>
          <a:xfrm>
            <a:off x="14083809" y="1730098"/>
            <a:ext cx="2615183" cy="1408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t>God</a:t>
            </a:r>
          </a:p>
        </p:txBody>
      </p:sp>
      <p:sp>
        <p:nvSpPr>
          <p:cNvPr id="8" name="Rectangle 7">
            <a:extLst>
              <a:ext uri="{FF2B5EF4-FFF2-40B4-BE49-F238E27FC236}">
                <a16:creationId xmlns:a16="http://schemas.microsoft.com/office/drawing/2014/main" id="{9B93FCD9-1484-4A6D-8B55-0601BC24BF93}"/>
              </a:ext>
            </a:extLst>
          </p:cNvPr>
          <p:cNvSpPr/>
          <p:nvPr/>
        </p:nvSpPr>
        <p:spPr>
          <a:xfrm>
            <a:off x="14083809" y="4802482"/>
            <a:ext cx="2615183" cy="1408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t>Ezekiel</a:t>
            </a:r>
          </a:p>
        </p:txBody>
      </p:sp>
      <p:sp>
        <p:nvSpPr>
          <p:cNvPr id="9" name="Rectangle 8">
            <a:extLst>
              <a:ext uri="{FF2B5EF4-FFF2-40B4-BE49-F238E27FC236}">
                <a16:creationId xmlns:a16="http://schemas.microsoft.com/office/drawing/2014/main" id="{B0D3EE4D-AD2B-4611-8A1D-D594148E37E8}"/>
              </a:ext>
            </a:extLst>
          </p:cNvPr>
          <p:cNvSpPr/>
          <p:nvPr/>
        </p:nvSpPr>
        <p:spPr>
          <a:xfrm>
            <a:off x="14083810" y="7852151"/>
            <a:ext cx="2615183" cy="1408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t>The People</a:t>
            </a:r>
          </a:p>
        </p:txBody>
      </p:sp>
      <p:sp>
        <p:nvSpPr>
          <p:cNvPr id="2" name="Arrow: Down 1">
            <a:extLst>
              <a:ext uri="{FF2B5EF4-FFF2-40B4-BE49-F238E27FC236}">
                <a16:creationId xmlns:a16="http://schemas.microsoft.com/office/drawing/2014/main" id="{03654B0B-C5E8-4C1A-81BF-334E2FBA0876}"/>
              </a:ext>
            </a:extLst>
          </p:cNvPr>
          <p:cNvSpPr/>
          <p:nvPr/>
        </p:nvSpPr>
        <p:spPr>
          <a:xfrm>
            <a:off x="14952488" y="3478816"/>
            <a:ext cx="877824" cy="10058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400"/>
          </a:p>
        </p:txBody>
      </p:sp>
      <p:sp>
        <p:nvSpPr>
          <p:cNvPr id="10" name="Arrow: Down 9">
            <a:extLst>
              <a:ext uri="{FF2B5EF4-FFF2-40B4-BE49-F238E27FC236}">
                <a16:creationId xmlns:a16="http://schemas.microsoft.com/office/drawing/2014/main" id="{0A3FF635-8A93-4F95-8033-4B89B78072E9}"/>
              </a:ext>
            </a:extLst>
          </p:cNvPr>
          <p:cNvSpPr/>
          <p:nvPr/>
        </p:nvSpPr>
        <p:spPr>
          <a:xfrm>
            <a:off x="14952488" y="6528484"/>
            <a:ext cx="877824" cy="10058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400"/>
          </a:p>
        </p:txBody>
      </p:sp>
    </p:spTree>
    <p:extLst>
      <p:ext uri="{BB962C8B-B14F-4D97-AF65-F5344CB8AC3E}">
        <p14:creationId xmlns:p14="http://schemas.microsoft.com/office/powerpoint/2010/main" val="147082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9" grpId="0" animBg="1"/>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21000" cy="7585134"/>
          </a:xfrm>
        </p:spPr>
        <p:txBody>
          <a:bodyPr>
            <a:normAutofit/>
          </a:bodyPr>
          <a:lstStyle/>
          <a:p>
            <a:pPr marL="0" indent="0">
              <a:buNone/>
            </a:pPr>
            <a:r>
              <a:rPr lang="en-US" dirty="0"/>
              <a:t>The word of the </a:t>
            </a:r>
            <a:r>
              <a:rPr lang="en-US" cap="small" dirty="0"/>
              <a:t>Lord</a:t>
            </a:r>
            <a:r>
              <a:rPr lang="en-US" dirty="0"/>
              <a:t> came to me: </a:t>
            </a:r>
            <a:r>
              <a:rPr lang="en-US" b="1" baseline="30000" dirty="0"/>
              <a:t>2 </a:t>
            </a:r>
            <a:r>
              <a:rPr lang="en-US" dirty="0"/>
              <a:t>“Son of man, speak to your people and say to them: ‘When I bring the sword against a land,</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pic>
        <p:nvPicPr>
          <p:cNvPr id="4" name="Graphic 3" descr="Question mark">
            <a:extLst>
              <a:ext uri="{FF2B5EF4-FFF2-40B4-BE49-F238E27FC236}">
                <a16:creationId xmlns:a16="http://schemas.microsoft.com/office/drawing/2014/main" id="{12E335DA-2CCA-4383-8913-04F0B56E69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3519" y="5527547"/>
            <a:ext cx="3268981" cy="3268981"/>
          </a:xfrm>
          <a:prstGeom prst="rect">
            <a:avLst/>
          </a:prstGeom>
        </p:spPr>
      </p:pic>
      <p:sp>
        <p:nvSpPr>
          <p:cNvPr id="8" name="Speech Bubble: Rectangle with Corners Rounded 7">
            <a:extLst>
              <a:ext uri="{FF2B5EF4-FFF2-40B4-BE49-F238E27FC236}">
                <a16:creationId xmlns:a16="http://schemas.microsoft.com/office/drawing/2014/main" id="{CE6B5640-CBB6-484F-91C5-83555383E303}"/>
              </a:ext>
            </a:extLst>
          </p:cNvPr>
          <p:cNvSpPr/>
          <p:nvPr/>
        </p:nvSpPr>
        <p:spPr>
          <a:xfrm>
            <a:off x="11503152" y="4408110"/>
            <a:ext cx="4059936" cy="2238873"/>
          </a:xfrm>
          <a:prstGeom prst="wedgeRoundRectCallout">
            <a:avLst>
              <a:gd name="adj1" fmla="val -116817"/>
              <a:gd name="adj2" fmla="val -3067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Terms laid out clearly in the Old Covenant.</a:t>
            </a:r>
            <a:endParaRPr lang="en-GB" sz="4000" dirty="0">
              <a:solidFill>
                <a:schemeClr val="tx1"/>
              </a:solidFill>
            </a:endParaRPr>
          </a:p>
        </p:txBody>
      </p:sp>
      <p:sp>
        <p:nvSpPr>
          <p:cNvPr id="9" name="Rectangle: Rounded Corners 8">
            <a:extLst>
              <a:ext uri="{FF2B5EF4-FFF2-40B4-BE49-F238E27FC236}">
                <a16:creationId xmlns:a16="http://schemas.microsoft.com/office/drawing/2014/main" id="{98431064-14DF-4D5C-803A-87459E8EB5E9}"/>
              </a:ext>
            </a:extLst>
          </p:cNvPr>
          <p:cNvSpPr/>
          <p:nvPr/>
        </p:nvSpPr>
        <p:spPr>
          <a:xfrm>
            <a:off x="10303001" y="6960869"/>
            <a:ext cx="6119623" cy="223887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“Christ is the mediator of a new covenant” (Heb. 9:15). </a:t>
            </a:r>
            <a:endParaRPr lang="en-GB" sz="4000" dirty="0">
              <a:solidFill>
                <a:schemeClr val="tx1"/>
              </a:solidFill>
            </a:endParaRPr>
          </a:p>
        </p:txBody>
      </p:sp>
    </p:spTree>
    <p:extLst>
      <p:ext uri="{BB962C8B-B14F-4D97-AF65-F5344CB8AC3E}">
        <p14:creationId xmlns:p14="http://schemas.microsoft.com/office/powerpoint/2010/main" val="309628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21000" cy="7182798"/>
          </a:xfrm>
        </p:spPr>
        <p:txBody>
          <a:bodyPr>
            <a:noAutofit/>
          </a:bodyPr>
          <a:lstStyle/>
          <a:p>
            <a:pPr marL="0" indent="0">
              <a:buNone/>
            </a:pPr>
            <a:r>
              <a:rPr lang="en-US" dirty="0"/>
              <a:t>The word of the </a:t>
            </a:r>
            <a:r>
              <a:rPr lang="en-US" cap="small" dirty="0"/>
              <a:t>Lord</a:t>
            </a:r>
            <a:r>
              <a:rPr lang="en-US" dirty="0"/>
              <a:t> came to me: </a:t>
            </a:r>
            <a:r>
              <a:rPr lang="en-US" b="1" baseline="30000" dirty="0"/>
              <a:t>2 </a:t>
            </a:r>
            <a:r>
              <a:rPr lang="en-US" dirty="0"/>
              <a:t>“Son of man, speak to your people and say to them: ‘When I bring the sword against a land, and the people of the land choose one of their men and make him their watchman, </a:t>
            </a:r>
            <a:r>
              <a:rPr lang="en-US" b="1" baseline="30000" dirty="0"/>
              <a:t>3 </a:t>
            </a:r>
            <a:r>
              <a:rPr lang="en-US" dirty="0"/>
              <a:t>and he sees the sword coming against the land and blows the trumpet to warn the people,  </a:t>
            </a:r>
            <a:r>
              <a:rPr lang="en-US" b="1" baseline="30000" dirty="0"/>
              <a:t>4 </a:t>
            </a:r>
            <a:r>
              <a:rPr lang="en-US" dirty="0"/>
              <a:t>then if anyone hears the trumpet but does not heed the warning and the sword comes and takes their life, </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pic>
        <p:nvPicPr>
          <p:cNvPr id="7170" name="Picture 2" descr="Dagger Emoji (U+1F5E1)">
            <a:extLst>
              <a:ext uri="{FF2B5EF4-FFF2-40B4-BE49-F238E27FC236}">
                <a16:creationId xmlns:a16="http://schemas.microsoft.com/office/drawing/2014/main" id="{F18A8B09-45D6-4D45-8CBE-C94637C895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88" b="94141" l="3516" r="98438">
                        <a14:foregroundMark x1="89844" y1="10156" x2="92578" y2="10156"/>
                        <a14:foregroundMark x1="90625" y1="7813" x2="98828" y2="7813"/>
                        <a14:foregroundMark x1="90625" y1="4688" x2="90625" y2="4688"/>
                        <a14:foregroundMark x1="9375" y1="91797" x2="9375" y2="91797"/>
                        <a14:foregroundMark x1="3516" y1="94141" x2="3516" y2="94141"/>
                      </a14:backgroundRemoval>
                    </a14:imgEffect>
                  </a14:imgLayer>
                </a14:imgProps>
              </a:ext>
              <a:ext uri="{28A0092B-C50C-407E-A947-70E740481C1C}">
                <a14:useLocalDpi xmlns:a14="http://schemas.microsoft.com/office/drawing/2010/main" val="0"/>
              </a:ext>
            </a:extLst>
          </a:blip>
          <a:srcRect/>
          <a:stretch>
            <a:fillRect/>
          </a:stretch>
        </p:blipFill>
        <p:spPr bwMode="auto">
          <a:xfrm rot="10451983">
            <a:off x="14782335" y="7887865"/>
            <a:ext cx="1814873" cy="18148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 Postal Horn on Apple iOS 13.2">
            <a:extLst>
              <a:ext uri="{FF2B5EF4-FFF2-40B4-BE49-F238E27FC236}">
                <a16:creationId xmlns:a16="http://schemas.microsoft.com/office/drawing/2014/main" id="{E265A394-89E4-42BC-868E-B0905B62D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5274" y="1060583"/>
            <a:ext cx="2584221" cy="258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1+#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0687144" cy="7182798"/>
          </a:xfrm>
        </p:spPr>
        <p:txBody>
          <a:bodyPr>
            <a:noAutofit/>
          </a:bodyPr>
          <a:lstStyle/>
          <a:p>
            <a:pPr marL="0" indent="0">
              <a:buNone/>
            </a:pPr>
            <a:r>
              <a:rPr lang="en-US" dirty="0"/>
              <a:t>their blood will be on their own head. </a:t>
            </a:r>
            <a:r>
              <a:rPr lang="en-US" b="1" baseline="30000" dirty="0"/>
              <a:t>5 </a:t>
            </a:r>
            <a:r>
              <a:rPr lang="en-US" dirty="0"/>
              <a:t>Since they heard the sound of the trumpet but did not heed the warning, their blood will be on their own head. If they had heeded the warning, they would have saved themselves.</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pic>
        <p:nvPicPr>
          <p:cNvPr id="8" name="Picture 2" descr="Dagger Emoji (U+1F5E1)">
            <a:extLst>
              <a:ext uri="{FF2B5EF4-FFF2-40B4-BE49-F238E27FC236}">
                <a16:creationId xmlns:a16="http://schemas.microsoft.com/office/drawing/2014/main" id="{4B0AD72F-D607-4579-809B-206B221881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88" b="94141" l="3516" r="98438">
                        <a14:foregroundMark x1="89844" y1="10156" x2="92578" y2="10156"/>
                        <a14:foregroundMark x1="90625" y1="7813" x2="98828" y2="7813"/>
                        <a14:foregroundMark x1="90625" y1="4688" x2="90625" y2="4688"/>
                        <a14:foregroundMark x1="9375" y1="91797" x2="9375" y2="91797"/>
                        <a14:foregroundMark x1="3516" y1="94141" x2="3516" y2="94141"/>
                      </a14:backgroundRemoval>
                    </a14:imgEffect>
                  </a14:imgLayer>
                </a14:imgProps>
              </a:ext>
              <a:ext uri="{28A0092B-C50C-407E-A947-70E740481C1C}">
                <a14:useLocalDpi xmlns:a14="http://schemas.microsoft.com/office/drawing/2010/main" val="0"/>
              </a:ext>
            </a:extLst>
          </a:blip>
          <a:srcRect/>
          <a:stretch>
            <a:fillRect/>
          </a:stretch>
        </p:blipFill>
        <p:spPr bwMode="auto">
          <a:xfrm rot="10451983">
            <a:off x="14782335" y="7887865"/>
            <a:ext cx="1814873" cy="18148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 Postal Horn on Apple iOS 13.2">
            <a:extLst>
              <a:ext uri="{FF2B5EF4-FFF2-40B4-BE49-F238E27FC236}">
                <a16:creationId xmlns:a16="http://schemas.microsoft.com/office/drawing/2014/main" id="{184DBA70-4B5B-4503-B320-EDDD8E3F1D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5274" y="1060583"/>
            <a:ext cx="2584221" cy="258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1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0732541" cy="7182798"/>
          </a:xfrm>
        </p:spPr>
        <p:txBody>
          <a:bodyPr>
            <a:noAutofit/>
          </a:bodyPr>
          <a:lstStyle/>
          <a:p>
            <a:pPr marL="0" indent="0">
              <a:buNone/>
            </a:pPr>
            <a:r>
              <a:rPr lang="en-US" b="1" baseline="30000" dirty="0"/>
              <a:t>6 </a:t>
            </a:r>
            <a:r>
              <a:rPr lang="en-US" dirty="0"/>
              <a:t>But if the watchman sees the sword coming and does not blow the trumpet to warn the people and the sword comes and takes someone’s life, that person’s life will be taken because of their sin, but I will hold the watchman accountable for their blood.’</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pic>
        <p:nvPicPr>
          <p:cNvPr id="8" name="Picture 2" descr="Dagger Emoji (U+1F5E1)">
            <a:extLst>
              <a:ext uri="{FF2B5EF4-FFF2-40B4-BE49-F238E27FC236}">
                <a16:creationId xmlns:a16="http://schemas.microsoft.com/office/drawing/2014/main" id="{4B0AD72F-D607-4579-809B-206B221881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88" b="94141" l="3516" r="98438">
                        <a14:foregroundMark x1="89844" y1="10156" x2="92578" y2="10156"/>
                        <a14:foregroundMark x1="90625" y1="7813" x2="98828" y2="7813"/>
                        <a14:foregroundMark x1="90625" y1="4688" x2="90625" y2="4688"/>
                        <a14:foregroundMark x1="9375" y1="91797" x2="9375" y2="91797"/>
                        <a14:foregroundMark x1="3516" y1="94141" x2="3516" y2="94141"/>
                      </a14:backgroundRemoval>
                    </a14:imgEffect>
                  </a14:imgLayer>
                </a14:imgProps>
              </a:ext>
              <a:ext uri="{28A0092B-C50C-407E-A947-70E740481C1C}">
                <a14:useLocalDpi xmlns:a14="http://schemas.microsoft.com/office/drawing/2010/main" val="0"/>
              </a:ext>
            </a:extLst>
          </a:blip>
          <a:srcRect/>
          <a:stretch>
            <a:fillRect/>
          </a:stretch>
        </p:blipFill>
        <p:spPr bwMode="auto">
          <a:xfrm rot="10451983">
            <a:off x="14782335" y="7887865"/>
            <a:ext cx="1814873" cy="18148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 Postal Horn on Apple iOS 13.2">
            <a:extLst>
              <a:ext uri="{FF2B5EF4-FFF2-40B4-BE49-F238E27FC236}">
                <a16:creationId xmlns:a16="http://schemas.microsoft.com/office/drawing/2014/main" id="{184DBA70-4B5B-4503-B320-EDDD8E3F1D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5274" y="1060583"/>
            <a:ext cx="2584221" cy="2584221"/>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ication Sign 1">
            <a:extLst>
              <a:ext uri="{FF2B5EF4-FFF2-40B4-BE49-F238E27FC236}">
                <a16:creationId xmlns:a16="http://schemas.microsoft.com/office/drawing/2014/main" id="{2E30319F-458E-45D1-9821-6605D656A46D}"/>
              </a:ext>
            </a:extLst>
          </p:cNvPr>
          <p:cNvSpPr/>
          <p:nvPr/>
        </p:nvSpPr>
        <p:spPr>
          <a:xfrm>
            <a:off x="12915463" y="-402336"/>
            <a:ext cx="5742432" cy="5193792"/>
          </a:xfrm>
          <a:prstGeom prst="mathMultiply">
            <a:avLst>
              <a:gd name="adj1" fmla="val 23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0B5888-AF74-4FF6-90E9-11C108B34B81}"/>
              </a:ext>
            </a:extLst>
          </p:cNvPr>
          <p:cNvSpPr/>
          <p:nvPr/>
        </p:nvSpPr>
        <p:spPr>
          <a:xfrm>
            <a:off x="6151625" y="8640823"/>
            <a:ext cx="4034791" cy="10250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Whose fault is it?</a:t>
            </a:r>
            <a:endParaRPr lang="en-GB" sz="4000" dirty="0">
              <a:solidFill>
                <a:schemeClr val="tx1"/>
              </a:solidFill>
            </a:endParaRPr>
          </a:p>
        </p:txBody>
      </p:sp>
    </p:spTree>
    <p:extLst>
      <p:ext uri="{BB962C8B-B14F-4D97-AF65-F5344CB8AC3E}">
        <p14:creationId xmlns:p14="http://schemas.microsoft.com/office/powerpoint/2010/main" val="94005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033848" cy="7182798"/>
          </a:xfrm>
        </p:spPr>
        <p:txBody>
          <a:bodyPr>
            <a:noAutofit/>
          </a:bodyPr>
          <a:lstStyle/>
          <a:p>
            <a:pPr marL="0" indent="0">
              <a:buNone/>
            </a:pPr>
            <a:r>
              <a:rPr lang="en-US" dirty="0"/>
              <a:t>I have made you a watchman for the people of Israel; so hear the word I speak and give them warning from me. </a:t>
            </a:r>
            <a:r>
              <a:rPr lang="en-US" b="1" baseline="30000" dirty="0"/>
              <a:t>8 </a:t>
            </a:r>
            <a:r>
              <a:rPr lang="en-US" dirty="0"/>
              <a:t>When I say to the wicked, ‘You wicked person, you will surely die,’ and you do not speak out to dissuade them from their ways, that wicked person will die for their sin, and I will hold you accountable for their blood. </a:t>
            </a:r>
            <a:r>
              <a:rPr lang="en-US" b="1" baseline="30000" dirty="0"/>
              <a:t>9 </a:t>
            </a:r>
            <a:r>
              <a:rPr lang="en-US" dirty="0"/>
              <a:t>But if you do warn the wicked person to turn from their ways and they do not do so, they will die for their sin, though you yourself will be saved.</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Tree>
    <p:extLst>
      <p:ext uri="{BB962C8B-B14F-4D97-AF65-F5344CB8AC3E}">
        <p14:creationId xmlns:p14="http://schemas.microsoft.com/office/powerpoint/2010/main" val="18510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033848" cy="7182798"/>
          </a:xfrm>
        </p:spPr>
        <p:txBody>
          <a:bodyPr>
            <a:noAutofit/>
          </a:bodyPr>
          <a:lstStyle/>
          <a:p>
            <a:pPr marL="0" indent="0">
              <a:buNone/>
            </a:pPr>
            <a:r>
              <a:rPr lang="en-US" dirty="0"/>
              <a:t>I have made you a watchman for the people of Israel; so hear the word I speak and give them warning from me. </a:t>
            </a:r>
            <a:r>
              <a:rPr lang="en-US" b="1" baseline="30000" dirty="0"/>
              <a:t>8 </a:t>
            </a:r>
            <a:r>
              <a:rPr lang="en-US" dirty="0"/>
              <a:t>When I say to the wicked, ‘You wicked person, you will surely die,’ and you do not speak out to dissuade them from their ways, that wicked person will die for their sin, and </a:t>
            </a:r>
            <a:r>
              <a:rPr lang="en-US" u="sng" dirty="0"/>
              <a:t>I will hold you accountable for their blood</a:t>
            </a:r>
            <a:r>
              <a:rPr lang="en-US" dirty="0"/>
              <a:t>. </a:t>
            </a:r>
            <a:r>
              <a:rPr lang="en-US" b="1" baseline="30000" dirty="0"/>
              <a:t>9 </a:t>
            </a:r>
            <a:r>
              <a:rPr lang="en-US" dirty="0"/>
              <a:t>But if you do warn the wicked person to turn from their ways and they do not do so, they will die for their sin, </a:t>
            </a:r>
            <a:r>
              <a:rPr lang="en-US" u="sng" dirty="0"/>
              <a:t>though you yourself will be saved</a:t>
            </a:r>
            <a:r>
              <a:rPr lang="en-US" dirty="0"/>
              <a:t>.</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4" name="Speech Bubble: Rectangle with Corners Rounded 3">
            <a:extLst>
              <a:ext uri="{FF2B5EF4-FFF2-40B4-BE49-F238E27FC236}">
                <a16:creationId xmlns:a16="http://schemas.microsoft.com/office/drawing/2014/main" id="{B36FA9F7-85D9-438D-AAFD-148FEC56F89C}"/>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1) God’s messengers are responsible to communicate God’s truth</a:t>
            </a:r>
            <a:endParaRPr lang="en-GB" sz="5400" dirty="0">
              <a:solidFill>
                <a:schemeClr val="tx1"/>
              </a:solidFill>
            </a:endParaRPr>
          </a:p>
        </p:txBody>
      </p:sp>
    </p:spTree>
    <p:extLst>
      <p:ext uri="{BB962C8B-B14F-4D97-AF65-F5344CB8AC3E}">
        <p14:creationId xmlns:p14="http://schemas.microsoft.com/office/powerpoint/2010/main" val="343443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033848" cy="7182798"/>
          </a:xfrm>
        </p:spPr>
        <p:txBody>
          <a:bodyPr>
            <a:noAutofit/>
          </a:bodyPr>
          <a:lstStyle/>
          <a:p>
            <a:r>
              <a:rPr lang="en-US" dirty="0"/>
              <a:t>Do this and “you yourself will be saved”? Then we won’t be held “accountable for their blood”?</a:t>
            </a:r>
          </a:p>
          <a:p>
            <a:r>
              <a:rPr lang="en-US" dirty="0"/>
              <a:t>Do it how well? How well do I have to serve God to get to the “you yourself will be saved” point?</a:t>
            </a:r>
          </a:p>
          <a:p>
            <a:r>
              <a:rPr lang="en-US" dirty="0"/>
              <a:t>From our vantage point- all the blood on                          our heads was taken out on Jesus</a:t>
            </a:r>
          </a:p>
          <a:p>
            <a:r>
              <a:rPr lang="en-US" dirty="0"/>
              <a:t>We’re under grace… and yet still                         accountable to speak</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5" name="Speech Bubble: Rectangle with Corners Rounded 4">
            <a:extLst>
              <a:ext uri="{FF2B5EF4-FFF2-40B4-BE49-F238E27FC236}">
                <a16:creationId xmlns:a16="http://schemas.microsoft.com/office/drawing/2014/main" id="{6375F9A5-359F-4253-8288-59F5202F58A2}"/>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1) God’s messengers are responsible to communicate God’s truth</a:t>
            </a:r>
            <a:endParaRPr lang="en-GB" sz="5400" dirty="0">
              <a:solidFill>
                <a:schemeClr val="tx1"/>
              </a:solidFill>
            </a:endParaRPr>
          </a:p>
        </p:txBody>
      </p:sp>
      <p:sp>
        <p:nvSpPr>
          <p:cNvPr id="6" name="Rectangle 5">
            <a:extLst>
              <a:ext uri="{FF2B5EF4-FFF2-40B4-BE49-F238E27FC236}">
                <a16:creationId xmlns:a16="http://schemas.microsoft.com/office/drawing/2014/main" id="{231A6523-7670-4F02-A227-5F9539F2F885}"/>
              </a:ext>
            </a:extLst>
          </p:cNvPr>
          <p:cNvSpPr/>
          <p:nvPr/>
        </p:nvSpPr>
        <p:spPr>
          <a:xfrm>
            <a:off x="12545569" y="6291072"/>
            <a:ext cx="4652104" cy="34439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“…not having a righteousness of my own… but that which is through faith in Christ” (Phil. 3:9)</a:t>
            </a:r>
          </a:p>
        </p:txBody>
      </p:sp>
    </p:spTree>
    <p:extLst>
      <p:ext uri="{BB962C8B-B14F-4D97-AF65-F5344CB8AC3E}">
        <p14:creationId xmlns:p14="http://schemas.microsoft.com/office/powerpoint/2010/main" val="14745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033848" cy="7182798"/>
          </a:xfrm>
        </p:spPr>
        <p:txBody>
          <a:bodyPr>
            <a:noAutofit/>
          </a:bodyPr>
          <a:lstStyle/>
          <a:p>
            <a:r>
              <a:rPr lang="en-US" dirty="0"/>
              <a:t>Is this about the “e” word, evangelism?</a:t>
            </a:r>
          </a:p>
          <a:p>
            <a:r>
              <a:rPr lang="en-US" dirty="0"/>
              <a:t>Yes, but not just that</a:t>
            </a:r>
          </a:p>
          <a:p>
            <a:r>
              <a:rPr lang="en-US" dirty="0"/>
              <a:t>Matthew 28:19 “go and make disciples of all nations…”</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2" name="Arrow: Bent-Up 1">
            <a:extLst>
              <a:ext uri="{FF2B5EF4-FFF2-40B4-BE49-F238E27FC236}">
                <a16:creationId xmlns:a16="http://schemas.microsoft.com/office/drawing/2014/main" id="{0F1CA960-A7A1-43B6-A759-EAF9890CF7DD}"/>
              </a:ext>
            </a:extLst>
          </p:cNvPr>
          <p:cNvSpPr/>
          <p:nvPr/>
        </p:nvSpPr>
        <p:spPr>
          <a:xfrm>
            <a:off x="14824364" y="2839025"/>
            <a:ext cx="2272145" cy="2536539"/>
          </a:xfrm>
          <a:prstGeom prst="bentUpArrow">
            <a:avLst>
              <a:gd name="adj1" fmla="val 14189"/>
              <a:gd name="adj2" fmla="val 25000"/>
              <a:gd name="adj3" fmla="val 25000"/>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614F34-1243-42AE-BD8E-E2DB92CA6A58}"/>
              </a:ext>
            </a:extLst>
          </p:cNvPr>
          <p:cNvSpPr/>
          <p:nvPr/>
        </p:nvSpPr>
        <p:spPr>
          <a:xfrm>
            <a:off x="9144000" y="6168737"/>
            <a:ext cx="4010060" cy="19751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Only a good thing to do if the message is true.</a:t>
            </a:r>
          </a:p>
        </p:txBody>
      </p:sp>
      <p:sp>
        <p:nvSpPr>
          <p:cNvPr id="8" name="Rectangle 7">
            <a:extLst>
              <a:ext uri="{FF2B5EF4-FFF2-40B4-BE49-F238E27FC236}">
                <a16:creationId xmlns:a16="http://schemas.microsoft.com/office/drawing/2014/main" id="{8E8E6A48-E000-4BB8-B1EC-AD2EE696B4E4}"/>
              </a:ext>
            </a:extLst>
          </p:cNvPr>
          <p:cNvSpPr/>
          <p:nvPr/>
        </p:nvSpPr>
        <p:spPr>
          <a:xfrm>
            <a:off x="13612091" y="6168737"/>
            <a:ext cx="4010060" cy="19751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Only a bad thing to do if the message is false.</a:t>
            </a:r>
          </a:p>
        </p:txBody>
      </p:sp>
      <p:sp>
        <p:nvSpPr>
          <p:cNvPr id="9" name="Speech Bubble: Rectangle with Corners Rounded 8">
            <a:extLst>
              <a:ext uri="{FF2B5EF4-FFF2-40B4-BE49-F238E27FC236}">
                <a16:creationId xmlns:a16="http://schemas.microsoft.com/office/drawing/2014/main" id="{7298E0D2-CC91-4908-BBD2-2AADDD02059D}"/>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1) God’s messengers are responsible to communicate God’s truth</a:t>
            </a:r>
            <a:endParaRPr lang="en-GB" sz="5400" dirty="0">
              <a:solidFill>
                <a:schemeClr val="tx1"/>
              </a:solidFill>
            </a:endParaRPr>
          </a:p>
        </p:txBody>
      </p:sp>
    </p:spTree>
    <p:extLst>
      <p:ext uri="{BB962C8B-B14F-4D97-AF65-F5344CB8AC3E}">
        <p14:creationId xmlns:p14="http://schemas.microsoft.com/office/powerpoint/2010/main" val="30698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033848" cy="7182798"/>
          </a:xfrm>
        </p:spPr>
        <p:txBody>
          <a:bodyPr>
            <a:noAutofit/>
          </a:bodyPr>
          <a:lstStyle/>
          <a:p>
            <a:r>
              <a:rPr lang="en-US" dirty="0"/>
              <a:t>Is this about the “e” word, evangelism?</a:t>
            </a:r>
          </a:p>
          <a:p>
            <a:r>
              <a:rPr lang="en-US" dirty="0"/>
              <a:t>Yes, but not just that</a:t>
            </a:r>
          </a:p>
          <a:p>
            <a:r>
              <a:rPr lang="en-US" dirty="0"/>
              <a:t>Matthew 28:19 “go and make disciples of all nations…”</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2" name="Arrow: Bent-Up 1">
            <a:extLst>
              <a:ext uri="{FF2B5EF4-FFF2-40B4-BE49-F238E27FC236}">
                <a16:creationId xmlns:a16="http://schemas.microsoft.com/office/drawing/2014/main" id="{0F1CA960-A7A1-43B6-A759-EAF9890CF7DD}"/>
              </a:ext>
            </a:extLst>
          </p:cNvPr>
          <p:cNvSpPr/>
          <p:nvPr/>
        </p:nvSpPr>
        <p:spPr>
          <a:xfrm>
            <a:off x="14824364" y="2839025"/>
            <a:ext cx="2272145" cy="2536539"/>
          </a:xfrm>
          <a:prstGeom prst="bentUpArrow">
            <a:avLst>
              <a:gd name="adj1" fmla="val 14189"/>
              <a:gd name="adj2" fmla="val 25000"/>
              <a:gd name="adj3" fmla="val 25000"/>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614F34-1243-42AE-BD8E-E2DB92CA6A58}"/>
              </a:ext>
            </a:extLst>
          </p:cNvPr>
          <p:cNvSpPr/>
          <p:nvPr/>
        </p:nvSpPr>
        <p:spPr>
          <a:xfrm>
            <a:off x="9144000" y="6168737"/>
            <a:ext cx="4010060" cy="19751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Only a good thing to do if the message is true.</a:t>
            </a:r>
          </a:p>
        </p:txBody>
      </p:sp>
      <p:sp>
        <p:nvSpPr>
          <p:cNvPr id="8" name="Rectangle 7">
            <a:extLst>
              <a:ext uri="{FF2B5EF4-FFF2-40B4-BE49-F238E27FC236}">
                <a16:creationId xmlns:a16="http://schemas.microsoft.com/office/drawing/2014/main" id="{8E8E6A48-E000-4BB8-B1EC-AD2EE696B4E4}"/>
              </a:ext>
            </a:extLst>
          </p:cNvPr>
          <p:cNvSpPr/>
          <p:nvPr/>
        </p:nvSpPr>
        <p:spPr>
          <a:xfrm>
            <a:off x="13612091" y="6168737"/>
            <a:ext cx="4010060" cy="19751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Only a bad thing to do if the message is false.</a:t>
            </a:r>
          </a:p>
        </p:txBody>
      </p:sp>
      <p:pic>
        <p:nvPicPr>
          <p:cNvPr id="2050" name="Picture 2" descr="https://m.media-amazon.com/images/I/61d5izFE2oL._SL1048_.jpg">
            <a:extLst>
              <a:ext uri="{FF2B5EF4-FFF2-40B4-BE49-F238E27FC236}">
                <a16:creationId xmlns:a16="http://schemas.microsoft.com/office/drawing/2014/main" id="{57E70B39-C638-4642-AF24-F2E629364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165" y="3009529"/>
            <a:ext cx="4320921" cy="6678946"/>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4773F57C-D074-46CB-A1DF-23BE40059B9D}"/>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1) God’s messengers are responsible to communicate God’s truth</a:t>
            </a:r>
            <a:endParaRPr lang="en-GB" sz="5400" dirty="0">
              <a:solidFill>
                <a:schemeClr val="tx1"/>
              </a:solidFill>
            </a:endParaRPr>
          </a:p>
        </p:txBody>
      </p:sp>
    </p:spTree>
    <p:extLst>
      <p:ext uri="{BB962C8B-B14F-4D97-AF65-F5344CB8AC3E}">
        <p14:creationId xmlns:p14="http://schemas.microsoft.com/office/powerpoint/2010/main" val="166269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4638" y="1683545"/>
            <a:ext cx="12236386" cy="3581400"/>
          </a:xfrm>
        </p:spPr>
        <p:txBody>
          <a:bodyPr/>
          <a:lstStyle/>
          <a:p>
            <a:r>
              <a:rPr lang="en-US" dirty="0"/>
              <a:t>Principles of Personal Responsibility</a:t>
            </a:r>
          </a:p>
        </p:txBody>
      </p:sp>
      <p:sp>
        <p:nvSpPr>
          <p:cNvPr id="3" name="Subtitle 2"/>
          <p:cNvSpPr>
            <a:spLocks noGrp="1"/>
          </p:cNvSpPr>
          <p:nvPr>
            <p:ph type="subTitle" idx="1"/>
          </p:nvPr>
        </p:nvSpPr>
        <p:spPr/>
        <p:txBody>
          <a:bodyPr/>
          <a:lstStyle/>
          <a:p>
            <a:r>
              <a:rPr lang="en-GB" dirty="0"/>
              <a:t>Ezekiel 33</a:t>
            </a:r>
          </a:p>
          <a:p>
            <a:endParaRPr lang="en-US" dirty="0"/>
          </a:p>
        </p:txBody>
      </p:sp>
      <p:sp>
        <p:nvSpPr>
          <p:cNvPr id="4" name="Rectangle 3">
            <a:extLst>
              <a:ext uri="{FF2B5EF4-FFF2-40B4-BE49-F238E27FC236}">
                <a16:creationId xmlns:a16="http://schemas.microsoft.com/office/drawing/2014/main" id="{69417D29-5603-48FB-BD74-28E57D670CB4}"/>
              </a:ext>
            </a:extLst>
          </p:cNvPr>
          <p:cNvSpPr/>
          <p:nvPr/>
        </p:nvSpPr>
        <p:spPr>
          <a:xfrm>
            <a:off x="9408318" y="5815584"/>
            <a:ext cx="5577163" cy="29992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400" dirty="0"/>
              <a:t>Or…</a:t>
            </a:r>
          </a:p>
          <a:p>
            <a:r>
              <a:rPr lang="en-US" sz="4400" dirty="0"/>
              <a:t>“Short, catchy title”</a:t>
            </a:r>
          </a:p>
          <a:p>
            <a:r>
              <a:rPr lang="en-US" sz="4400" dirty="0"/>
              <a:t>Lessons from Ezekiel 33</a:t>
            </a:r>
            <a:endParaRPr lang="en-GB" sz="8800" dirty="0"/>
          </a:p>
        </p:txBody>
      </p:sp>
    </p:spTree>
    <p:extLst>
      <p:ext uri="{BB962C8B-B14F-4D97-AF65-F5344CB8AC3E}">
        <p14:creationId xmlns:p14="http://schemas.microsoft.com/office/powerpoint/2010/main" val="29722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033848" cy="7182798"/>
          </a:xfrm>
        </p:spPr>
        <p:txBody>
          <a:bodyPr>
            <a:noAutofit/>
          </a:bodyPr>
          <a:lstStyle/>
          <a:p>
            <a:r>
              <a:rPr lang="en-US" dirty="0"/>
              <a:t>Is this about the “e” word, evangelism?</a:t>
            </a:r>
          </a:p>
          <a:p>
            <a:r>
              <a:rPr lang="en-US" dirty="0"/>
              <a:t>Yes, but not just that</a:t>
            </a:r>
          </a:p>
          <a:p>
            <a:r>
              <a:rPr lang="en-US" dirty="0"/>
              <a:t>Matthew 28:19 “go and make disciples of all nations…”</a:t>
            </a:r>
          </a:p>
          <a:p>
            <a:r>
              <a:rPr lang="en-US" dirty="0"/>
              <a:t>And “warn those who are idle… encourage the disheartened…” (1 Thess. 5:14).</a:t>
            </a:r>
          </a:p>
          <a:p>
            <a:r>
              <a:rPr lang="en-US" dirty="0"/>
              <a:t>And “speak up for those who cannot speak for themselves” (Prov. 31:8).</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7298E0D2-CC91-4908-BBD2-2AADDD02059D}"/>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1) God’s messengers are responsible to communicate God’s truth</a:t>
            </a:r>
            <a:endParaRPr lang="en-GB" sz="5400" dirty="0">
              <a:solidFill>
                <a:schemeClr val="tx1"/>
              </a:solidFill>
            </a:endParaRPr>
          </a:p>
        </p:txBody>
      </p:sp>
    </p:spTree>
    <p:extLst>
      <p:ext uri="{BB962C8B-B14F-4D97-AF65-F5344CB8AC3E}">
        <p14:creationId xmlns:p14="http://schemas.microsoft.com/office/powerpoint/2010/main" val="191323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033848" cy="7182798"/>
          </a:xfrm>
        </p:spPr>
        <p:txBody>
          <a:bodyPr>
            <a:noAutofit/>
          </a:bodyPr>
          <a:lstStyle/>
          <a:p>
            <a:r>
              <a:rPr lang="en-US" dirty="0"/>
              <a:t>What would make a good watchman on a wall?</a:t>
            </a:r>
          </a:p>
          <a:p>
            <a:pPr lvl="1"/>
            <a:r>
              <a:rPr lang="en-US" sz="4000" dirty="0"/>
              <a:t>Clear, loud, urgent—doing everything they can to overcome obstacles to being heard and understood (my PT)</a:t>
            </a:r>
          </a:p>
          <a:p>
            <a:endParaRPr lang="en-US" sz="4800"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7298E0D2-CC91-4908-BBD2-2AADDD02059D}"/>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1) God’s messengers are responsible to communicate God’s truth</a:t>
            </a:r>
            <a:endParaRPr lang="en-GB" sz="5400" dirty="0">
              <a:solidFill>
                <a:schemeClr val="tx1"/>
              </a:solidFill>
            </a:endParaRPr>
          </a:p>
        </p:txBody>
      </p:sp>
      <p:sp>
        <p:nvSpPr>
          <p:cNvPr id="5" name="Rectangle 4">
            <a:extLst>
              <a:ext uri="{FF2B5EF4-FFF2-40B4-BE49-F238E27FC236}">
                <a16:creationId xmlns:a16="http://schemas.microsoft.com/office/drawing/2014/main" id="{C6EA9C2C-AD7A-4C0E-8058-239A595E1738}"/>
              </a:ext>
            </a:extLst>
          </p:cNvPr>
          <p:cNvSpPr/>
          <p:nvPr/>
        </p:nvSpPr>
        <p:spPr>
          <a:xfrm>
            <a:off x="7004304" y="5748113"/>
            <a:ext cx="10277856" cy="3917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God was reconciling the world to himself in Christ, not counting people’s sins against them. And he has committed to us the message of reconciliation. </a:t>
            </a:r>
            <a:r>
              <a:rPr lang="en-US" sz="4000" b="1" baseline="30000" dirty="0"/>
              <a:t>20 </a:t>
            </a:r>
            <a:r>
              <a:rPr lang="en-US" sz="4000" dirty="0"/>
              <a:t>We are therefore Christ’s ambassadors, as though God were making his appeal through us. (2 Cor. 5:19-20)</a:t>
            </a:r>
          </a:p>
        </p:txBody>
      </p:sp>
      <p:sp>
        <p:nvSpPr>
          <p:cNvPr id="2" name="Rectangle: Rounded Corners 1">
            <a:extLst>
              <a:ext uri="{FF2B5EF4-FFF2-40B4-BE49-F238E27FC236}">
                <a16:creationId xmlns:a16="http://schemas.microsoft.com/office/drawing/2014/main" id="{5E948EC5-AF9B-4B41-A5FE-444E2987BFA9}"/>
              </a:ext>
            </a:extLst>
          </p:cNvPr>
          <p:cNvSpPr/>
          <p:nvPr/>
        </p:nvSpPr>
        <p:spPr>
          <a:xfrm>
            <a:off x="8048038" y="2893890"/>
            <a:ext cx="2412698" cy="855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9974AE4-A774-4864-9333-00769A0CBC32}"/>
              </a:ext>
            </a:extLst>
          </p:cNvPr>
          <p:cNvSpPr/>
          <p:nvPr/>
        </p:nvSpPr>
        <p:spPr>
          <a:xfrm>
            <a:off x="7467830" y="8185218"/>
            <a:ext cx="2773449" cy="855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2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033848" cy="7182798"/>
          </a:xfrm>
        </p:spPr>
        <p:txBody>
          <a:bodyPr>
            <a:noAutofit/>
          </a:bodyPr>
          <a:lstStyle/>
          <a:p>
            <a:r>
              <a:rPr lang="en-US" dirty="0"/>
              <a:t>What would make a good watchman on a wall?</a:t>
            </a:r>
          </a:p>
          <a:p>
            <a:pPr lvl="1"/>
            <a:r>
              <a:rPr lang="en-US" sz="4000" dirty="0"/>
              <a:t>Clear, loud, urgent—doing everything they can to overcome obstacles to being heard and understood</a:t>
            </a:r>
          </a:p>
          <a:p>
            <a:r>
              <a:rPr lang="en-US" sz="4800" dirty="0"/>
              <a:t>Our obstacles are different…</a:t>
            </a:r>
          </a:p>
          <a:p>
            <a:r>
              <a:rPr lang="en-US" sz="4800" dirty="0"/>
              <a:t>Clear is good, but loud and urgent?</a:t>
            </a:r>
          </a:p>
          <a:p>
            <a:pPr lvl="1"/>
            <a:r>
              <a:rPr lang="en-US" sz="4000" dirty="0"/>
              <a:t>For an ambassador—not our go-to approach</a:t>
            </a:r>
          </a:p>
          <a:p>
            <a:pPr lvl="1"/>
            <a:r>
              <a:rPr lang="en-US" sz="4000" dirty="0"/>
              <a:t>Be like Ezekiel?</a:t>
            </a:r>
            <a:endParaRPr lang="en-US" sz="4800"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7298E0D2-CC91-4908-BBD2-2AADDD02059D}"/>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1) God’s messengers are responsible to communicate God’s truth</a:t>
            </a:r>
            <a:endParaRPr lang="en-GB" sz="5400" dirty="0">
              <a:solidFill>
                <a:schemeClr val="tx1"/>
              </a:solidFill>
            </a:endParaRPr>
          </a:p>
        </p:txBody>
      </p:sp>
    </p:spTree>
    <p:extLst>
      <p:ext uri="{BB962C8B-B14F-4D97-AF65-F5344CB8AC3E}">
        <p14:creationId xmlns:p14="http://schemas.microsoft.com/office/powerpoint/2010/main" val="1582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033848" cy="7182798"/>
          </a:xfrm>
        </p:spPr>
        <p:txBody>
          <a:bodyPr>
            <a:noAutofit/>
          </a:bodyPr>
          <a:lstStyle/>
          <a:p>
            <a:r>
              <a:rPr lang="en-US" dirty="0"/>
              <a:t>Overcoming obstacles to being heard in 2024</a:t>
            </a:r>
          </a:p>
          <a:p>
            <a:pPr lvl="1"/>
            <a:r>
              <a:rPr lang="en-US" sz="4000" dirty="0"/>
              <a:t>Be content</a:t>
            </a:r>
          </a:p>
          <a:p>
            <a:pPr lvl="1"/>
            <a:r>
              <a:rPr lang="en-US" sz="4000" dirty="0"/>
              <a:t>Be knowledgeable</a:t>
            </a:r>
          </a:p>
          <a:p>
            <a:pPr lvl="1"/>
            <a:r>
              <a:rPr lang="en-US" sz="4000" dirty="0"/>
              <a:t>Be willing to initiate discussions…</a:t>
            </a:r>
          </a:p>
          <a:p>
            <a:pPr lvl="1"/>
            <a:r>
              <a:rPr lang="en-US" sz="4000" dirty="0"/>
              <a:t>But not pushy</a:t>
            </a:r>
          </a:p>
          <a:p>
            <a:pPr lvl="1"/>
            <a:r>
              <a:rPr lang="en-US" sz="4000" dirty="0"/>
              <a:t>Be clear</a:t>
            </a:r>
          </a:p>
          <a:p>
            <a:r>
              <a:rPr lang="en-US" sz="4800" dirty="0"/>
              <a:t>Just get the other person to listen and respond!</a:t>
            </a:r>
          </a:p>
          <a:p>
            <a:pPr lvl="1"/>
            <a:endParaRPr lang="en-US" sz="4000" dirty="0"/>
          </a:p>
          <a:p>
            <a:endParaRPr lang="en-US" sz="4800"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7298E0D2-CC91-4908-BBD2-2AADDD02059D}"/>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1) God’s messengers are responsible to communicate God’s truth</a:t>
            </a:r>
            <a:endParaRPr lang="en-GB" sz="5400" dirty="0">
              <a:solidFill>
                <a:schemeClr val="tx1"/>
              </a:solidFill>
            </a:endParaRPr>
          </a:p>
        </p:txBody>
      </p:sp>
    </p:spTree>
    <p:extLst>
      <p:ext uri="{BB962C8B-B14F-4D97-AF65-F5344CB8AC3E}">
        <p14:creationId xmlns:p14="http://schemas.microsoft.com/office/powerpoint/2010/main" val="30052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033848" cy="7182798"/>
          </a:xfrm>
        </p:spPr>
        <p:txBody>
          <a:bodyPr>
            <a:noAutofit/>
          </a:bodyPr>
          <a:lstStyle/>
          <a:p>
            <a:r>
              <a:rPr lang="en-US" dirty="0"/>
              <a:t>Overcoming obstacles to being heard in 2024</a:t>
            </a:r>
          </a:p>
          <a:p>
            <a:pPr lvl="1"/>
            <a:r>
              <a:rPr lang="en-US" sz="4000" dirty="0"/>
              <a:t>Be content</a:t>
            </a:r>
          </a:p>
          <a:p>
            <a:pPr lvl="1"/>
            <a:r>
              <a:rPr lang="en-US" sz="4000" dirty="0"/>
              <a:t>Be knowledgeable</a:t>
            </a:r>
          </a:p>
          <a:p>
            <a:pPr lvl="1"/>
            <a:r>
              <a:rPr lang="en-US" sz="4000" dirty="0"/>
              <a:t>Be willing to initiate discussions…</a:t>
            </a:r>
          </a:p>
          <a:p>
            <a:pPr lvl="1"/>
            <a:r>
              <a:rPr lang="en-US" sz="4000" dirty="0"/>
              <a:t>But not pushy</a:t>
            </a:r>
          </a:p>
          <a:p>
            <a:pPr lvl="1"/>
            <a:r>
              <a:rPr lang="en-US" sz="4000" dirty="0"/>
              <a:t>Be clear</a:t>
            </a:r>
          </a:p>
          <a:p>
            <a:r>
              <a:rPr lang="en-US" sz="4800" strike="sngStrike" dirty="0"/>
              <a:t>Just get the other person to listen and respond!</a:t>
            </a:r>
          </a:p>
          <a:p>
            <a:pPr lvl="1"/>
            <a:endParaRPr lang="en-US" sz="4000" dirty="0"/>
          </a:p>
          <a:p>
            <a:endParaRPr lang="en-US" sz="4800"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7298E0D2-CC91-4908-BBD2-2AADDD02059D}"/>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1) God’s messengers are responsible to communicate God’s truth</a:t>
            </a:r>
            <a:endParaRPr lang="en-GB" sz="5400" dirty="0">
              <a:solidFill>
                <a:schemeClr val="tx1"/>
              </a:solidFill>
            </a:endParaRPr>
          </a:p>
        </p:txBody>
      </p:sp>
    </p:spTree>
    <p:extLst>
      <p:ext uri="{BB962C8B-B14F-4D97-AF65-F5344CB8AC3E}">
        <p14:creationId xmlns:p14="http://schemas.microsoft.com/office/powerpoint/2010/main" val="224513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7998808" cy="7182798"/>
          </a:xfrm>
        </p:spPr>
        <p:txBody>
          <a:bodyPr>
            <a:noAutofit/>
          </a:bodyPr>
          <a:lstStyle/>
          <a:p>
            <a:r>
              <a:rPr lang="en-US" dirty="0"/>
              <a:t>Two ideas to keep in tension:</a:t>
            </a:r>
          </a:p>
          <a:p>
            <a:pPr lvl="1"/>
            <a:r>
              <a:rPr lang="en-US" sz="4000" dirty="0"/>
              <a:t>We should make it easier for them to hear the message.</a:t>
            </a:r>
          </a:p>
          <a:p>
            <a:pPr lvl="1"/>
            <a:r>
              <a:rPr lang="en-US" sz="4000" dirty="0"/>
              <a:t>It is up to them how to respond.</a:t>
            </a:r>
          </a:p>
          <a:p>
            <a:endParaRPr lang="en-US" sz="4800"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7298E0D2-CC91-4908-BBD2-2AADDD02059D}"/>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2) It is NOT our responsibility to get someone to act on that truth</a:t>
            </a:r>
            <a:endParaRPr lang="en-GB" sz="5400" dirty="0">
              <a:solidFill>
                <a:schemeClr val="tx1"/>
              </a:solidFill>
            </a:endParaRPr>
          </a:p>
        </p:txBody>
      </p:sp>
      <p:sp>
        <p:nvSpPr>
          <p:cNvPr id="2" name="Right Brace 1">
            <a:extLst>
              <a:ext uri="{FF2B5EF4-FFF2-40B4-BE49-F238E27FC236}">
                <a16:creationId xmlns:a16="http://schemas.microsoft.com/office/drawing/2014/main" id="{30D843D8-40FE-46C5-83DA-C0E37DF60E12}"/>
              </a:ext>
            </a:extLst>
          </p:cNvPr>
          <p:cNvSpPr/>
          <p:nvPr/>
        </p:nvSpPr>
        <p:spPr>
          <a:xfrm>
            <a:off x="8796528" y="3767328"/>
            <a:ext cx="1097280" cy="2432304"/>
          </a:xfrm>
          <a:prstGeom prst="rightBrace">
            <a:avLst>
              <a:gd name="adj1" fmla="val 28333"/>
              <a:gd name="adj2" fmla="val 50000"/>
            </a:avLst>
          </a:prstGeom>
          <a:ln w="7620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AF3B20FD-43D9-4FBF-B3BD-9DE21FE0EE5A}"/>
              </a:ext>
            </a:extLst>
          </p:cNvPr>
          <p:cNvSpPr/>
          <p:nvPr/>
        </p:nvSpPr>
        <p:spPr>
          <a:xfrm>
            <a:off x="10168128" y="3995887"/>
            <a:ext cx="4700016" cy="19751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All too easy to emphasize one at the expense of the other</a:t>
            </a:r>
          </a:p>
        </p:txBody>
      </p:sp>
      <p:sp>
        <p:nvSpPr>
          <p:cNvPr id="8" name="Rectangle 7">
            <a:extLst>
              <a:ext uri="{FF2B5EF4-FFF2-40B4-BE49-F238E27FC236}">
                <a16:creationId xmlns:a16="http://schemas.microsoft.com/office/drawing/2014/main" id="{B05D95E2-2B10-4D6C-845B-4CF7AD409421}"/>
              </a:ext>
            </a:extLst>
          </p:cNvPr>
          <p:cNvSpPr/>
          <p:nvPr/>
        </p:nvSpPr>
        <p:spPr>
          <a:xfrm>
            <a:off x="338328" y="6515497"/>
            <a:ext cx="11384280" cy="9670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“The tongue of the wise adorns knowledge” (</a:t>
            </a:r>
            <a:r>
              <a:rPr lang="en-US" sz="4000" dirty="0" err="1"/>
              <a:t>Prv</a:t>
            </a:r>
            <a:r>
              <a:rPr lang="en-US" sz="4000" dirty="0"/>
              <a:t>. 15:2).</a:t>
            </a:r>
          </a:p>
        </p:txBody>
      </p:sp>
      <p:sp>
        <p:nvSpPr>
          <p:cNvPr id="10" name="Rectangle 9">
            <a:extLst>
              <a:ext uri="{FF2B5EF4-FFF2-40B4-BE49-F238E27FC236}">
                <a16:creationId xmlns:a16="http://schemas.microsoft.com/office/drawing/2014/main" id="{2A27EA22-50C1-4F94-A722-3A3EAA68AFBB}"/>
              </a:ext>
            </a:extLst>
          </p:cNvPr>
          <p:cNvSpPr/>
          <p:nvPr/>
        </p:nvSpPr>
        <p:spPr>
          <a:xfrm>
            <a:off x="362712" y="7889851"/>
            <a:ext cx="11360819" cy="19751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“I have become all things to all people so that by all possible means I might save some” (1 Cor. 9:22).</a:t>
            </a:r>
          </a:p>
        </p:txBody>
      </p:sp>
      <p:sp>
        <p:nvSpPr>
          <p:cNvPr id="11" name="Rectangle 10">
            <a:extLst>
              <a:ext uri="{FF2B5EF4-FFF2-40B4-BE49-F238E27FC236}">
                <a16:creationId xmlns:a16="http://schemas.microsoft.com/office/drawing/2014/main" id="{503670F7-8899-49B1-89F7-65B4FB566401}"/>
              </a:ext>
            </a:extLst>
          </p:cNvPr>
          <p:cNvSpPr/>
          <p:nvPr/>
        </p:nvSpPr>
        <p:spPr>
          <a:xfrm>
            <a:off x="12307824" y="6515497"/>
            <a:ext cx="5721096" cy="334954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t>“If anyone will not welcome you or listen to your words, leave that home or town and shake the dust off your feet” (Mt. 10:14).</a:t>
            </a:r>
          </a:p>
        </p:txBody>
      </p:sp>
      <p:sp>
        <p:nvSpPr>
          <p:cNvPr id="4" name="Arrow: Left 3">
            <a:extLst>
              <a:ext uri="{FF2B5EF4-FFF2-40B4-BE49-F238E27FC236}">
                <a16:creationId xmlns:a16="http://schemas.microsoft.com/office/drawing/2014/main" id="{22ED0514-DAF8-4FF7-9382-249958C493B9}"/>
              </a:ext>
            </a:extLst>
          </p:cNvPr>
          <p:cNvSpPr/>
          <p:nvPr/>
        </p:nvSpPr>
        <p:spPr>
          <a:xfrm>
            <a:off x="14994636" y="4725381"/>
            <a:ext cx="1956816" cy="151790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05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0" grpId="0" animBg="1"/>
      <p:bldP spid="11"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7998808" cy="7182798"/>
          </a:xfrm>
        </p:spPr>
        <p:txBody>
          <a:bodyPr>
            <a:noAutofit/>
          </a:bodyPr>
          <a:lstStyle/>
          <a:p>
            <a:endParaRPr lang="en-US" sz="4800"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7298E0D2-CC91-4908-BBD2-2AADDD02059D}"/>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2) It is NOT our responsibility to get someone to act on that truth</a:t>
            </a:r>
            <a:endParaRPr lang="en-GB" sz="5400" dirty="0">
              <a:solidFill>
                <a:schemeClr val="tx1"/>
              </a:solidFill>
            </a:endParaRPr>
          </a:p>
        </p:txBody>
      </p:sp>
      <p:pic>
        <p:nvPicPr>
          <p:cNvPr id="16386" name="Picture 2" descr="Speaking Head Emoji (U+1F5E3)">
            <a:extLst>
              <a:ext uri="{FF2B5EF4-FFF2-40B4-BE49-F238E27FC236}">
                <a16:creationId xmlns:a16="http://schemas.microsoft.com/office/drawing/2014/main" id="{4C27D3A7-8498-443F-ADC4-76C9F37D0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120" y="5325525"/>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Bust in Silhouette Emoji (U+1F464)">
            <a:extLst>
              <a:ext uri="{FF2B5EF4-FFF2-40B4-BE49-F238E27FC236}">
                <a16:creationId xmlns:a16="http://schemas.microsoft.com/office/drawing/2014/main" id="{7B132CCE-06D7-4240-AEA4-11D9D5485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849" y="5325525"/>
            <a:ext cx="2438400"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91B0811B-46AF-4329-B871-0D1167CE084C}"/>
              </a:ext>
            </a:extLst>
          </p:cNvPr>
          <p:cNvCxnSpPr>
            <a:stCxn id="16386" idx="3"/>
            <a:endCxn id="16390" idx="1"/>
          </p:cNvCxnSpPr>
          <p:nvPr/>
        </p:nvCxnSpPr>
        <p:spPr>
          <a:xfrm>
            <a:off x="4150520" y="6544725"/>
            <a:ext cx="9804329" cy="0"/>
          </a:xfrm>
          <a:prstGeom prst="straightConnector1">
            <a:avLst/>
          </a:prstGeom>
          <a:ln w="76200">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6" name="Speech Bubble: Rectangle 15">
            <a:extLst>
              <a:ext uri="{FF2B5EF4-FFF2-40B4-BE49-F238E27FC236}">
                <a16:creationId xmlns:a16="http://schemas.microsoft.com/office/drawing/2014/main" id="{3E4D7BD2-CD34-4741-A214-D5DFBB1CB61F}"/>
              </a:ext>
            </a:extLst>
          </p:cNvPr>
          <p:cNvSpPr/>
          <p:nvPr/>
        </p:nvSpPr>
        <p:spPr>
          <a:xfrm>
            <a:off x="367078" y="2902198"/>
            <a:ext cx="3069167" cy="1314399"/>
          </a:xfrm>
          <a:prstGeom prst="wedgeRectCallout">
            <a:avLst>
              <a:gd name="adj1" fmla="val 22069"/>
              <a:gd name="adj2" fmla="val 1265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Responsible to speak up</a:t>
            </a:r>
          </a:p>
        </p:txBody>
      </p:sp>
      <p:sp>
        <p:nvSpPr>
          <p:cNvPr id="17" name="Speech Bubble: Rectangle 16">
            <a:extLst>
              <a:ext uri="{FF2B5EF4-FFF2-40B4-BE49-F238E27FC236}">
                <a16:creationId xmlns:a16="http://schemas.microsoft.com/office/drawing/2014/main" id="{EF770A0C-E20F-4837-BCB4-17240FABD417}"/>
              </a:ext>
            </a:extLst>
          </p:cNvPr>
          <p:cNvSpPr/>
          <p:nvPr/>
        </p:nvSpPr>
        <p:spPr>
          <a:xfrm>
            <a:off x="4078908" y="2902198"/>
            <a:ext cx="4251225" cy="1314399"/>
          </a:xfrm>
          <a:prstGeom prst="wedgeRectCallout">
            <a:avLst>
              <a:gd name="adj1" fmla="val -63421"/>
              <a:gd name="adj2" fmla="val 1306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Responsible to “adorn knowledge”</a:t>
            </a:r>
          </a:p>
        </p:txBody>
      </p:sp>
      <p:sp>
        <p:nvSpPr>
          <p:cNvPr id="18" name="Rectangle 17">
            <a:extLst>
              <a:ext uri="{FF2B5EF4-FFF2-40B4-BE49-F238E27FC236}">
                <a16:creationId xmlns:a16="http://schemas.microsoft.com/office/drawing/2014/main" id="{1829C260-4AF4-467D-BEAF-CFCF243E6716}"/>
              </a:ext>
            </a:extLst>
          </p:cNvPr>
          <p:cNvSpPr/>
          <p:nvPr/>
        </p:nvSpPr>
        <p:spPr>
          <a:xfrm>
            <a:off x="581312" y="8109810"/>
            <a:ext cx="3789520" cy="19751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How can I go the extra mile to be understood?</a:t>
            </a:r>
          </a:p>
        </p:txBody>
      </p:sp>
      <p:sp>
        <p:nvSpPr>
          <p:cNvPr id="19" name="Speech Bubble: Rectangle 18">
            <a:extLst>
              <a:ext uri="{FF2B5EF4-FFF2-40B4-BE49-F238E27FC236}">
                <a16:creationId xmlns:a16="http://schemas.microsoft.com/office/drawing/2014/main" id="{EF160105-E709-4AB2-B20D-5F10C46B0A2D}"/>
              </a:ext>
            </a:extLst>
          </p:cNvPr>
          <p:cNvSpPr/>
          <p:nvPr/>
        </p:nvSpPr>
        <p:spPr>
          <a:xfrm>
            <a:off x="9957867" y="2970717"/>
            <a:ext cx="3063189" cy="1975185"/>
          </a:xfrm>
          <a:prstGeom prst="wedgeRectCallout">
            <a:avLst>
              <a:gd name="adj1" fmla="val 78786"/>
              <a:gd name="adj2" fmla="val 839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Responsible to act on what I hear…</a:t>
            </a:r>
          </a:p>
        </p:txBody>
      </p:sp>
      <p:sp>
        <p:nvSpPr>
          <p:cNvPr id="20" name="Speech Bubble: Rectangle 19">
            <a:extLst>
              <a:ext uri="{FF2B5EF4-FFF2-40B4-BE49-F238E27FC236}">
                <a16:creationId xmlns:a16="http://schemas.microsoft.com/office/drawing/2014/main" id="{9615E14B-CB22-4C23-9858-BB8259C066AA}"/>
              </a:ext>
            </a:extLst>
          </p:cNvPr>
          <p:cNvSpPr/>
          <p:nvPr/>
        </p:nvSpPr>
        <p:spPr>
          <a:xfrm>
            <a:off x="13669697" y="2970717"/>
            <a:ext cx="4251225" cy="1975185"/>
          </a:xfrm>
          <a:prstGeom prst="wedgeRectCallout">
            <a:avLst>
              <a:gd name="adj1" fmla="val -4486"/>
              <a:gd name="adj2" fmla="val 6956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Which entails </a:t>
            </a:r>
            <a:r>
              <a:rPr lang="en-US" sz="4000" i="1" dirty="0"/>
              <a:t>realism</a:t>
            </a:r>
            <a:r>
              <a:rPr lang="en-US" sz="4000" dirty="0"/>
              <a:t> (not holding out for perfection)</a:t>
            </a:r>
          </a:p>
        </p:txBody>
      </p:sp>
      <p:sp>
        <p:nvSpPr>
          <p:cNvPr id="21" name="Rectangle 20">
            <a:extLst>
              <a:ext uri="{FF2B5EF4-FFF2-40B4-BE49-F238E27FC236}">
                <a16:creationId xmlns:a16="http://schemas.microsoft.com/office/drawing/2014/main" id="{D727F01B-B1C2-451F-8B5D-F0CD3D8E9BB7}"/>
              </a:ext>
            </a:extLst>
          </p:cNvPr>
          <p:cNvSpPr/>
          <p:nvPr/>
        </p:nvSpPr>
        <p:spPr>
          <a:xfrm>
            <a:off x="6801184" y="8474461"/>
            <a:ext cx="3789520" cy="12458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Even if they make it difficult?</a:t>
            </a:r>
          </a:p>
        </p:txBody>
      </p:sp>
      <p:sp>
        <p:nvSpPr>
          <p:cNvPr id="22" name="Rectangle 21">
            <a:extLst>
              <a:ext uri="{FF2B5EF4-FFF2-40B4-BE49-F238E27FC236}">
                <a16:creationId xmlns:a16="http://schemas.microsoft.com/office/drawing/2014/main" id="{5961A096-8C6F-4362-A2BB-E3673F1A4032}"/>
              </a:ext>
            </a:extLst>
          </p:cNvPr>
          <p:cNvSpPr/>
          <p:nvPr/>
        </p:nvSpPr>
        <p:spPr>
          <a:xfrm>
            <a:off x="13021056" y="8109809"/>
            <a:ext cx="3789520" cy="19751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How can I go the extra mile to understand?</a:t>
            </a:r>
          </a:p>
        </p:txBody>
      </p:sp>
      <p:sp>
        <p:nvSpPr>
          <p:cNvPr id="23" name="Arrow: Left 22">
            <a:extLst>
              <a:ext uri="{FF2B5EF4-FFF2-40B4-BE49-F238E27FC236}">
                <a16:creationId xmlns:a16="http://schemas.microsoft.com/office/drawing/2014/main" id="{1ECC38E0-EDE0-4656-9D3D-F6554B435BB6}"/>
              </a:ext>
            </a:extLst>
          </p:cNvPr>
          <p:cNvSpPr/>
          <p:nvPr/>
        </p:nvSpPr>
        <p:spPr>
          <a:xfrm>
            <a:off x="10811425" y="8704126"/>
            <a:ext cx="1956816" cy="840369"/>
          </a:xfrm>
          <a:prstGeom prst="leftArrow">
            <a:avLst>
              <a:gd name="adj1" fmla="val 28313"/>
              <a:gd name="adj2" fmla="val 7591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Arrow: Left 23">
            <a:extLst>
              <a:ext uri="{FF2B5EF4-FFF2-40B4-BE49-F238E27FC236}">
                <a16:creationId xmlns:a16="http://schemas.microsoft.com/office/drawing/2014/main" id="{DCA8A660-5BBE-44B4-9E02-F2BB7657AC5E}"/>
              </a:ext>
            </a:extLst>
          </p:cNvPr>
          <p:cNvSpPr/>
          <p:nvPr/>
        </p:nvSpPr>
        <p:spPr>
          <a:xfrm rot="10800000">
            <a:off x="4607600" y="8704125"/>
            <a:ext cx="1956816" cy="840369"/>
          </a:xfrm>
          <a:prstGeom prst="leftArrow">
            <a:avLst>
              <a:gd name="adj1" fmla="val 28313"/>
              <a:gd name="adj2" fmla="val 7591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BEF7CF5-7A7D-4A73-88A2-185B8242452C}"/>
              </a:ext>
            </a:extLst>
          </p:cNvPr>
          <p:cNvSpPr/>
          <p:nvPr/>
        </p:nvSpPr>
        <p:spPr>
          <a:xfrm>
            <a:off x="1078174" y="1238764"/>
            <a:ext cx="4232548" cy="84036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t>A wise approach</a:t>
            </a:r>
          </a:p>
        </p:txBody>
      </p:sp>
    </p:spTree>
    <p:extLst>
      <p:ext uri="{BB962C8B-B14F-4D97-AF65-F5344CB8AC3E}">
        <p14:creationId xmlns:p14="http://schemas.microsoft.com/office/powerpoint/2010/main" val="5901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0-#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7998808" cy="7182798"/>
          </a:xfrm>
        </p:spPr>
        <p:txBody>
          <a:bodyPr>
            <a:noAutofit/>
          </a:bodyPr>
          <a:lstStyle/>
          <a:p>
            <a:endParaRPr lang="en-US" sz="4800"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7298E0D2-CC91-4908-BBD2-2AADDD02059D}"/>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2) It is NOT our responsibility to get someone to act on that truth</a:t>
            </a:r>
            <a:endParaRPr lang="en-GB" sz="5400" dirty="0">
              <a:solidFill>
                <a:schemeClr val="tx1"/>
              </a:solidFill>
            </a:endParaRPr>
          </a:p>
        </p:txBody>
      </p:sp>
      <p:pic>
        <p:nvPicPr>
          <p:cNvPr id="16386" name="Picture 2" descr="Speaking Head Emoji (U+1F5E3)">
            <a:extLst>
              <a:ext uri="{FF2B5EF4-FFF2-40B4-BE49-F238E27FC236}">
                <a16:creationId xmlns:a16="http://schemas.microsoft.com/office/drawing/2014/main" id="{4C27D3A7-8498-443F-ADC4-76C9F37D0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120" y="5325525"/>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Bust in Silhouette Emoji (U+1F464)">
            <a:extLst>
              <a:ext uri="{FF2B5EF4-FFF2-40B4-BE49-F238E27FC236}">
                <a16:creationId xmlns:a16="http://schemas.microsoft.com/office/drawing/2014/main" id="{7B132CCE-06D7-4240-AEA4-11D9D5485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849" y="5325525"/>
            <a:ext cx="2438400"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7017849A-5ACF-4E70-A8AF-1DE607DDFCE5}"/>
              </a:ext>
            </a:extLst>
          </p:cNvPr>
          <p:cNvCxnSpPr/>
          <p:nvPr/>
        </p:nvCxnSpPr>
        <p:spPr>
          <a:xfrm>
            <a:off x="4150520" y="6544725"/>
            <a:ext cx="9804329" cy="0"/>
          </a:xfrm>
          <a:prstGeom prst="straightConnector1">
            <a:avLst/>
          </a:prstGeom>
          <a:ln w="76200">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 name="Thought Bubble: Cloud 1">
            <a:extLst>
              <a:ext uri="{FF2B5EF4-FFF2-40B4-BE49-F238E27FC236}">
                <a16:creationId xmlns:a16="http://schemas.microsoft.com/office/drawing/2014/main" id="{A6E968D8-3976-4E99-A47F-80871EFA019B}"/>
              </a:ext>
            </a:extLst>
          </p:cNvPr>
          <p:cNvSpPr/>
          <p:nvPr/>
        </p:nvSpPr>
        <p:spPr>
          <a:xfrm>
            <a:off x="-643049" y="2192807"/>
            <a:ext cx="8547447" cy="2438400"/>
          </a:xfrm>
          <a:prstGeom prst="cloudCallout">
            <a:avLst>
              <a:gd name="adj1" fmla="val -1172"/>
              <a:gd name="adj2" fmla="val 77017"/>
            </a:avLst>
          </a:prstGeom>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u="sng" dirty="0"/>
              <a:t>They are just stubborn!</a:t>
            </a:r>
          </a:p>
          <a:p>
            <a:pPr algn="ctr"/>
            <a:r>
              <a:rPr lang="en-US" sz="4000" dirty="0"/>
              <a:t>(No thought to how I could communicate better.)</a:t>
            </a:r>
          </a:p>
        </p:txBody>
      </p:sp>
      <p:sp>
        <p:nvSpPr>
          <p:cNvPr id="13" name="Thought Bubble: Cloud 12">
            <a:extLst>
              <a:ext uri="{FF2B5EF4-FFF2-40B4-BE49-F238E27FC236}">
                <a16:creationId xmlns:a16="http://schemas.microsoft.com/office/drawing/2014/main" id="{6C13047B-82ED-4AE9-A382-06AA043BE0F4}"/>
              </a:ext>
            </a:extLst>
          </p:cNvPr>
          <p:cNvSpPr/>
          <p:nvPr/>
        </p:nvSpPr>
        <p:spPr>
          <a:xfrm>
            <a:off x="9144000" y="956607"/>
            <a:ext cx="9003374" cy="3705699"/>
          </a:xfrm>
          <a:prstGeom prst="cloudCallout">
            <a:avLst>
              <a:gd name="adj1" fmla="val 13779"/>
              <a:gd name="adj2" fmla="val 69410"/>
            </a:avLst>
          </a:prstGeom>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u="sng" dirty="0"/>
              <a:t>They are just mean!</a:t>
            </a:r>
          </a:p>
          <a:p>
            <a:pPr algn="ctr"/>
            <a:r>
              <a:rPr lang="en-US" sz="4000" dirty="0"/>
              <a:t>(No thought to what might be true/useful in what they’re saying.)</a:t>
            </a:r>
          </a:p>
        </p:txBody>
      </p:sp>
      <p:sp>
        <p:nvSpPr>
          <p:cNvPr id="14" name="Rectangle 13">
            <a:extLst>
              <a:ext uri="{FF2B5EF4-FFF2-40B4-BE49-F238E27FC236}">
                <a16:creationId xmlns:a16="http://schemas.microsoft.com/office/drawing/2014/main" id="{6861E4AF-9E59-4A24-BC29-CA892490E758}"/>
              </a:ext>
            </a:extLst>
          </p:cNvPr>
          <p:cNvSpPr/>
          <p:nvPr/>
        </p:nvSpPr>
        <p:spPr>
          <a:xfrm>
            <a:off x="5747672" y="4835043"/>
            <a:ext cx="6364224" cy="12458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The problem is not that you’re perspective is </a:t>
            </a:r>
            <a:r>
              <a:rPr lang="en-US" sz="4000" i="1" dirty="0"/>
              <a:t>wrong</a:t>
            </a:r>
            <a:r>
              <a:rPr lang="en-US" sz="4000" dirty="0"/>
              <a:t>…</a:t>
            </a:r>
          </a:p>
        </p:txBody>
      </p:sp>
      <p:sp>
        <p:nvSpPr>
          <p:cNvPr id="16" name="Rectangle 15">
            <a:extLst>
              <a:ext uri="{FF2B5EF4-FFF2-40B4-BE49-F238E27FC236}">
                <a16:creationId xmlns:a16="http://schemas.microsoft.com/office/drawing/2014/main" id="{DEFE5727-B482-4FD2-9E5B-75DBC26B82BB}"/>
              </a:ext>
            </a:extLst>
          </p:cNvPr>
          <p:cNvSpPr/>
          <p:nvPr/>
        </p:nvSpPr>
        <p:spPr>
          <a:xfrm>
            <a:off x="6516962" y="7140984"/>
            <a:ext cx="4539008" cy="12458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But it will not lead to good results.</a:t>
            </a:r>
          </a:p>
        </p:txBody>
      </p:sp>
      <p:sp>
        <p:nvSpPr>
          <p:cNvPr id="17" name="Speech Bubble: Rectangle 16">
            <a:extLst>
              <a:ext uri="{FF2B5EF4-FFF2-40B4-BE49-F238E27FC236}">
                <a16:creationId xmlns:a16="http://schemas.microsoft.com/office/drawing/2014/main" id="{C006D460-7F62-498A-AD5E-81671342AAF1}"/>
              </a:ext>
            </a:extLst>
          </p:cNvPr>
          <p:cNvSpPr/>
          <p:nvPr/>
        </p:nvSpPr>
        <p:spPr>
          <a:xfrm>
            <a:off x="2276051" y="8725044"/>
            <a:ext cx="5166309" cy="1314399"/>
          </a:xfrm>
          <a:prstGeom prst="wedgeRectCallout">
            <a:avLst>
              <a:gd name="adj1" fmla="val -38996"/>
              <a:gd name="adj2" fmla="val -1142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Won’t influence people the way you hope to</a:t>
            </a:r>
          </a:p>
        </p:txBody>
      </p:sp>
      <p:sp>
        <p:nvSpPr>
          <p:cNvPr id="18" name="Speech Bubble: Rectangle 17">
            <a:extLst>
              <a:ext uri="{FF2B5EF4-FFF2-40B4-BE49-F238E27FC236}">
                <a16:creationId xmlns:a16="http://schemas.microsoft.com/office/drawing/2014/main" id="{E3AF874D-554C-4B1B-ABB8-985E3BF5A42D}"/>
              </a:ext>
            </a:extLst>
          </p:cNvPr>
          <p:cNvSpPr/>
          <p:nvPr/>
        </p:nvSpPr>
        <p:spPr>
          <a:xfrm>
            <a:off x="9455080" y="8732338"/>
            <a:ext cx="6253493" cy="1314399"/>
          </a:xfrm>
          <a:prstGeom prst="wedgeRectCallout">
            <a:avLst>
              <a:gd name="adj1" fmla="val 33675"/>
              <a:gd name="adj2" fmla="val -1173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Won’t benefit from imperfect input (i.e. </a:t>
            </a:r>
            <a:r>
              <a:rPr lang="en-US" sz="4000" i="1" dirty="0"/>
              <a:t>any</a:t>
            </a:r>
            <a:r>
              <a:rPr lang="en-US" sz="4000" dirty="0"/>
              <a:t> input)</a:t>
            </a:r>
          </a:p>
        </p:txBody>
      </p:sp>
      <p:sp>
        <p:nvSpPr>
          <p:cNvPr id="4" name="Arrow: Bent 3">
            <a:extLst>
              <a:ext uri="{FF2B5EF4-FFF2-40B4-BE49-F238E27FC236}">
                <a16:creationId xmlns:a16="http://schemas.microsoft.com/office/drawing/2014/main" id="{86E03802-BCC4-4A04-992D-C29965B5E943}"/>
              </a:ext>
            </a:extLst>
          </p:cNvPr>
          <p:cNvSpPr/>
          <p:nvPr/>
        </p:nvSpPr>
        <p:spPr>
          <a:xfrm rot="5400000">
            <a:off x="5812374" y="2505577"/>
            <a:ext cx="2149762" cy="2344150"/>
          </a:xfrm>
          <a:prstGeom prst="bentArrow">
            <a:avLst>
              <a:gd name="adj1" fmla="val 15477"/>
              <a:gd name="adj2" fmla="val 21826"/>
              <a:gd name="adj3" fmla="val 25000"/>
              <a:gd name="adj4" fmla="val 43750"/>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E9D114C5-CC01-48A1-908A-B63D4D790A5D}"/>
              </a:ext>
            </a:extLst>
          </p:cNvPr>
          <p:cNvSpPr/>
          <p:nvPr/>
        </p:nvSpPr>
        <p:spPr>
          <a:xfrm>
            <a:off x="1064526" y="1238764"/>
            <a:ext cx="4246196" cy="84036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t>A typical approach</a:t>
            </a:r>
          </a:p>
        </p:txBody>
      </p:sp>
      <p:sp>
        <p:nvSpPr>
          <p:cNvPr id="19" name="Arrow: Bent 18">
            <a:extLst>
              <a:ext uri="{FF2B5EF4-FFF2-40B4-BE49-F238E27FC236}">
                <a16:creationId xmlns:a16="http://schemas.microsoft.com/office/drawing/2014/main" id="{CBB3A8B3-EFA8-4ABE-AF23-D677DAF9D38C}"/>
              </a:ext>
            </a:extLst>
          </p:cNvPr>
          <p:cNvSpPr/>
          <p:nvPr/>
        </p:nvSpPr>
        <p:spPr>
          <a:xfrm rot="5400000" flipV="1">
            <a:off x="8679581" y="2172711"/>
            <a:ext cx="3065261" cy="2094383"/>
          </a:xfrm>
          <a:prstGeom prst="bentArrow">
            <a:avLst>
              <a:gd name="adj1" fmla="val 15477"/>
              <a:gd name="adj2" fmla="val 21826"/>
              <a:gd name="adj3" fmla="val 25000"/>
              <a:gd name="adj4" fmla="val 43750"/>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531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6" grpId="0" animBg="1"/>
      <p:bldP spid="17" grpId="0" animBg="1"/>
      <p:bldP spid="18" grpId="0" animBg="1"/>
      <p:bldP spid="4"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7998808" cy="7182798"/>
          </a:xfrm>
        </p:spPr>
        <p:txBody>
          <a:bodyPr>
            <a:noAutofit/>
          </a:bodyPr>
          <a:lstStyle/>
          <a:p>
            <a:endParaRPr lang="en-US" sz="4800"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7298E0D2-CC91-4908-BBD2-2AADDD02059D}"/>
              </a:ext>
            </a:extLst>
          </p:cNvPr>
          <p:cNvSpPr/>
          <p:nvPr/>
        </p:nvSpPr>
        <p:spPr>
          <a:xfrm>
            <a:off x="6516962" y="742505"/>
            <a:ext cx="10545742"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2) It is NOT our responsibility to get someone to act on that truth</a:t>
            </a:r>
            <a:endParaRPr lang="en-GB" sz="5400" dirty="0">
              <a:solidFill>
                <a:schemeClr val="tx1"/>
              </a:solidFill>
            </a:endParaRPr>
          </a:p>
        </p:txBody>
      </p:sp>
      <p:pic>
        <p:nvPicPr>
          <p:cNvPr id="16386" name="Picture 2" descr="Speaking Head Emoji (U+1F5E3)">
            <a:extLst>
              <a:ext uri="{FF2B5EF4-FFF2-40B4-BE49-F238E27FC236}">
                <a16:creationId xmlns:a16="http://schemas.microsoft.com/office/drawing/2014/main" id="{4C27D3A7-8498-443F-ADC4-76C9F37D0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120" y="5325525"/>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Bust in Silhouette Emoji (U+1F464)">
            <a:extLst>
              <a:ext uri="{FF2B5EF4-FFF2-40B4-BE49-F238E27FC236}">
                <a16:creationId xmlns:a16="http://schemas.microsoft.com/office/drawing/2014/main" id="{7B132CCE-06D7-4240-AEA4-11D9D5485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849" y="5325525"/>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90BDE94-8AA7-4460-88CD-D8531AEE1D6C}"/>
              </a:ext>
            </a:extLst>
          </p:cNvPr>
          <p:cNvSpPr/>
          <p:nvPr/>
        </p:nvSpPr>
        <p:spPr>
          <a:xfrm>
            <a:off x="13273184" y="8065007"/>
            <a:ext cx="3789520" cy="7215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Struggling…</a:t>
            </a:r>
          </a:p>
        </p:txBody>
      </p:sp>
      <p:sp>
        <p:nvSpPr>
          <p:cNvPr id="23" name="Rectangle 22">
            <a:extLst>
              <a:ext uri="{FF2B5EF4-FFF2-40B4-BE49-F238E27FC236}">
                <a16:creationId xmlns:a16="http://schemas.microsoft.com/office/drawing/2014/main" id="{26D25735-AABD-4D9A-9285-CBF5B88B11E7}"/>
              </a:ext>
            </a:extLst>
          </p:cNvPr>
          <p:cNvSpPr/>
          <p:nvPr/>
        </p:nvSpPr>
        <p:spPr>
          <a:xfrm>
            <a:off x="11722608" y="9087628"/>
            <a:ext cx="6035040" cy="7215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Responsible for their own life</a:t>
            </a:r>
          </a:p>
        </p:txBody>
      </p:sp>
      <p:sp>
        <p:nvSpPr>
          <p:cNvPr id="24" name="Rectangle 23">
            <a:extLst>
              <a:ext uri="{FF2B5EF4-FFF2-40B4-BE49-F238E27FC236}">
                <a16:creationId xmlns:a16="http://schemas.microsoft.com/office/drawing/2014/main" id="{11435748-938E-491E-9868-9EF9871A1669}"/>
              </a:ext>
            </a:extLst>
          </p:cNvPr>
          <p:cNvSpPr/>
          <p:nvPr/>
        </p:nvSpPr>
        <p:spPr>
          <a:xfrm>
            <a:off x="207263" y="7930034"/>
            <a:ext cx="7517369" cy="7215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Responsible to try to help, but how?</a:t>
            </a:r>
          </a:p>
        </p:txBody>
      </p:sp>
      <p:cxnSp>
        <p:nvCxnSpPr>
          <p:cNvPr id="25" name="Straight Arrow Connector 24">
            <a:extLst>
              <a:ext uri="{FF2B5EF4-FFF2-40B4-BE49-F238E27FC236}">
                <a16:creationId xmlns:a16="http://schemas.microsoft.com/office/drawing/2014/main" id="{7017849A-5ACF-4E70-A8AF-1DE607DDFCE5}"/>
              </a:ext>
            </a:extLst>
          </p:cNvPr>
          <p:cNvCxnSpPr/>
          <p:nvPr/>
        </p:nvCxnSpPr>
        <p:spPr>
          <a:xfrm>
            <a:off x="4150520" y="6544725"/>
            <a:ext cx="9804329" cy="0"/>
          </a:xfrm>
          <a:prstGeom prst="straightConnector1">
            <a:avLst/>
          </a:prstGeom>
          <a:ln w="76200">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78E6EBB-9703-4883-A94D-D5971634FFC9}"/>
              </a:ext>
            </a:extLst>
          </p:cNvPr>
          <p:cNvSpPr/>
          <p:nvPr/>
        </p:nvSpPr>
        <p:spPr>
          <a:xfrm>
            <a:off x="207264" y="8764757"/>
            <a:ext cx="7517368" cy="12672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Maybe something imperfect? Something that isn’t nothing?</a:t>
            </a:r>
          </a:p>
        </p:txBody>
      </p:sp>
      <p:sp>
        <p:nvSpPr>
          <p:cNvPr id="12" name="Rectangle 11">
            <a:extLst>
              <a:ext uri="{FF2B5EF4-FFF2-40B4-BE49-F238E27FC236}">
                <a16:creationId xmlns:a16="http://schemas.microsoft.com/office/drawing/2014/main" id="{4CF66006-D116-49EF-A8EB-5E5F49827E8A}"/>
              </a:ext>
            </a:extLst>
          </p:cNvPr>
          <p:cNvSpPr/>
          <p:nvPr/>
        </p:nvSpPr>
        <p:spPr>
          <a:xfrm>
            <a:off x="1064526" y="1238764"/>
            <a:ext cx="4246196" cy="840369"/>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t>A common scenario</a:t>
            </a:r>
          </a:p>
        </p:txBody>
      </p:sp>
    </p:spTree>
    <p:extLst>
      <p:ext uri="{BB962C8B-B14F-4D97-AF65-F5344CB8AC3E}">
        <p14:creationId xmlns:p14="http://schemas.microsoft.com/office/powerpoint/2010/main" val="234726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321492" cy="7182798"/>
          </a:xfrm>
        </p:spPr>
        <p:txBody>
          <a:bodyPr>
            <a:noAutofit/>
          </a:bodyPr>
          <a:lstStyle/>
          <a:p>
            <a:pPr marL="0" indent="0">
              <a:buNone/>
            </a:pPr>
            <a:r>
              <a:rPr lang="en-US" dirty="0"/>
              <a:t>[S]ay to the Israelites, ‘This is what you are saying: “Our offenses and sins weigh us down, and we are wasting away because of them. How then can we live?”’ </a:t>
            </a:r>
            <a:r>
              <a:rPr lang="en-US" b="1" baseline="30000" dirty="0"/>
              <a:t>11 </a:t>
            </a:r>
            <a:r>
              <a:rPr lang="en-US" dirty="0"/>
              <a:t>Say to them, ‘As surely as I live, declares the Sovereign </a:t>
            </a:r>
            <a:r>
              <a:rPr lang="en-US" cap="small" dirty="0"/>
              <a:t>Lord</a:t>
            </a:r>
            <a:r>
              <a:rPr lang="en-US" dirty="0"/>
              <a:t>, I take no pleasure in the death of the wicked, but rather that they turn from their ways and live. Turn! Turn from your evil ways! Why will you die, people of Israel?’</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4" name="Speech Bubble: Rectangle with Corners Rounded 3">
            <a:extLst>
              <a:ext uri="{FF2B5EF4-FFF2-40B4-BE49-F238E27FC236}">
                <a16:creationId xmlns:a16="http://schemas.microsoft.com/office/drawing/2014/main" id="{8E3A2FB5-2A2A-4558-A7F3-0004892C5685}"/>
              </a:ext>
            </a:extLst>
          </p:cNvPr>
          <p:cNvSpPr/>
          <p:nvPr/>
        </p:nvSpPr>
        <p:spPr>
          <a:xfrm>
            <a:off x="6516962" y="742505"/>
            <a:ext cx="8836769"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3) God himself pursues us and the people we try to serve</a:t>
            </a:r>
            <a:endParaRPr lang="en-GB" sz="5400" dirty="0">
              <a:solidFill>
                <a:schemeClr val="tx1"/>
              </a:solidFill>
            </a:endParaRPr>
          </a:p>
        </p:txBody>
      </p:sp>
      <p:sp>
        <p:nvSpPr>
          <p:cNvPr id="5" name="Rectangle 4">
            <a:extLst>
              <a:ext uri="{FF2B5EF4-FFF2-40B4-BE49-F238E27FC236}">
                <a16:creationId xmlns:a16="http://schemas.microsoft.com/office/drawing/2014/main" id="{59AA5BEC-69EE-4107-907F-015346772CB8}"/>
              </a:ext>
            </a:extLst>
          </p:cNvPr>
          <p:cNvSpPr/>
          <p:nvPr/>
        </p:nvSpPr>
        <p:spPr>
          <a:xfrm>
            <a:off x="13743295" y="6962687"/>
            <a:ext cx="3944311" cy="283640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The cross is the ultimate statement of God’s commitment to us.</a:t>
            </a:r>
          </a:p>
        </p:txBody>
      </p:sp>
      <p:sp>
        <p:nvSpPr>
          <p:cNvPr id="8" name="Rectangle 7">
            <a:extLst>
              <a:ext uri="{FF2B5EF4-FFF2-40B4-BE49-F238E27FC236}">
                <a16:creationId xmlns:a16="http://schemas.microsoft.com/office/drawing/2014/main" id="{15F90A38-34A5-40F4-A9FC-7DADE95EB603}"/>
              </a:ext>
            </a:extLst>
          </p:cNvPr>
          <p:cNvSpPr/>
          <p:nvPr/>
        </p:nvSpPr>
        <p:spPr>
          <a:xfrm>
            <a:off x="13743294" y="3421986"/>
            <a:ext cx="3944311" cy="283640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There might be a lot we still don’t understand, but one thing is clear:</a:t>
            </a:r>
          </a:p>
        </p:txBody>
      </p:sp>
    </p:spTree>
    <p:extLst>
      <p:ext uri="{BB962C8B-B14F-4D97-AF65-F5344CB8AC3E}">
        <p14:creationId xmlns:p14="http://schemas.microsoft.com/office/powerpoint/2010/main" val="328748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8620600" cy="7025943"/>
          </a:xfrm>
        </p:spPr>
        <p:txBody>
          <a:bodyPr>
            <a:normAutofit/>
          </a:bodyPr>
          <a:lstStyle/>
          <a:p>
            <a:r>
              <a:rPr lang="en-US" dirty="0"/>
              <a:t>Bad time to be a prophet</a:t>
            </a:r>
          </a:p>
          <a:p>
            <a:r>
              <a:rPr lang="en-US" dirty="0"/>
              <a:t>Aftermath of breaking the Old Covenant</a:t>
            </a:r>
          </a:p>
          <a:p>
            <a:r>
              <a:rPr lang="en-US" dirty="0"/>
              <a:t>Exile</a:t>
            </a:r>
          </a:p>
          <a:p>
            <a:r>
              <a:rPr lang="en-US" dirty="0"/>
              <a:t>But God is with them </a:t>
            </a:r>
          </a:p>
          <a:p>
            <a:r>
              <a:rPr lang="en-US" dirty="0"/>
              <a:t>Three C’s of interpretation: </a:t>
            </a:r>
          </a:p>
          <a:p>
            <a:pPr lvl="1"/>
            <a:r>
              <a:rPr lang="en-US" sz="4400" dirty="0"/>
              <a:t>Context, context, context!</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a:t>
            </a:r>
          </a:p>
        </p:txBody>
      </p:sp>
      <p:pic>
        <p:nvPicPr>
          <p:cNvPr id="2" name="Picture 1">
            <a:extLst>
              <a:ext uri="{FF2B5EF4-FFF2-40B4-BE49-F238E27FC236}">
                <a16:creationId xmlns:a16="http://schemas.microsoft.com/office/drawing/2014/main" id="{C0A5F36A-5C88-4DEA-8407-66F73CE8AF36}"/>
              </a:ext>
            </a:extLst>
          </p:cNvPr>
          <p:cNvPicPr>
            <a:picLocks noChangeAspect="1"/>
          </p:cNvPicPr>
          <p:nvPr/>
        </p:nvPicPr>
        <p:blipFill rotWithShape="1">
          <a:blip r:embed="rId3"/>
          <a:srcRect l="20402" t="27598" r="20999" b="28889"/>
          <a:stretch/>
        </p:blipFill>
        <p:spPr>
          <a:xfrm>
            <a:off x="9867133" y="1467425"/>
            <a:ext cx="8194243" cy="3422567"/>
          </a:xfrm>
          <a:prstGeom prst="rect">
            <a:avLst/>
          </a:prstGeom>
        </p:spPr>
      </p:pic>
      <p:sp>
        <p:nvSpPr>
          <p:cNvPr id="4" name="Rectangle 3">
            <a:extLst>
              <a:ext uri="{FF2B5EF4-FFF2-40B4-BE49-F238E27FC236}">
                <a16:creationId xmlns:a16="http://schemas.microsoft.com/office/drawing/2014/main" id="{0620329F-87AF-4A87-8254-EA5E017808A3}"/>
              </a:ext>
            </a:extLst>
          </p:cNvPr>
          <p:cNvSpPr/>
          <p:nvPr/>
        </p:nvSpPr>
        <p:spPr>
          <a:xfrm>
            <a:off x="13167360" y="3419856"/>
            <a:ext cx="1353312" cy="8412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B7BB9CE-CAA2-4876-8EFA-1FF7D2807359}"/>
              </a:ext>
            </a:extLst>
          </p:cNvPr>
          <p:cNvCxnSpPr>
            <a:cxnSpLocks/>
          </p:cNvCxnSpPr>
          <p:nvPr/>
        </p:nvCxnSpPr>
        <p:spPr>
          <a:xfrm flipH="1">
            <a:off x="9867130" y="3419856"/>
            <a:ext cx="3300230" cy="24098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95ACDB-5280-46DB-AB3A-B082102B3227}"/>
              </a:ext>
            </a:extLst>
          </p:cNvPr>
          <p:cNvCxnSpPr>
            <a:cxnSpLocks/>
          </p:cNvCxnSpPr>
          <p:nvPr/>
        </p:nvCxnSpPr>
        <p:spPr>
          <a:xfrm flipH="1">
            <a:off x="9867131" y="4261104"/>
            <a:ext cx="3300229" cy="565840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112944-749F-4D3C-A275-7D7240BE8BF2}"/>
              </a:ext>
            </a:extLst>
          </p:cNvPr>
          <p:cNvCxnSpPr>
            <a:cxnSpLocks/>
          </p:cNvCxnSpPr>
          <p:nvPr/>
        </p:nvCxnSpPr>
        <p:spPr>
          <a:xfrm>
            <a:off x="14520672" y="3419856"/>
            <a:ext cx="3540704" cy="24098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E806E5-31C9-4409-AEE9-50952DBCE536}"/>
              </a:ext>
            </a:extLst>
          </p:cNvPr>
          <p:cNvCxnSpPr>
            <a:cxnSpLocks/>
          </p:cNvCxnSpPr>
          <p:nvPr/>
        </p:nvCxnSpPr>
        <p:spPr>
          <a:xfrm>
            <a:off x="14520672" y="4261104"/>
            <a:ext cx="3540704" cy="565840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FDAC05-842B-45C9-AD2D-D98E88F90FF1}"/>
              </a:ext>
            </a:extLst>
          </p:cNvPr>
          <p:cNvPicPr>
            <a:picLocks noChangeAspect="1"/>
          </p:cNvPicPr>
          <p:nvPr/>
        </p:nvPicPr>
        <p:blipFill rotWithShape="1">
          <a:blip r:embed="rId4"/>
          <a:srcRect l="26200" t="30578" r="18100" b="20000"/>
          <a:stretch/>
        </p:blipFill>
        <p:spPr>
          <a:xfrm>
            <a:off x="9867132" y="5829747"/>
            <a:ext cx="8194244" cy="4089766"/>
          </a:xfrm>
          <a:prstGeom prst="rect">
            <a:avLst/>
          </a:prstGeom>
          <a:ln w="76200">
            <a:solidFill>
              <a:srgbClr val="FF0000"/>
            </a:solidFill>
          </a:ln>
        </p:spPr>
      </p:pic>
      <p:sp>
        <p:nvSpPr>
          <p:cNvPr id="20" name="Arrow: Curved Down 19">
            <a:extLst>
              <a:ext uri="{FF2B5EF4-FFF2-40B4-BE49-F238E27FC236}">
                <a16:creationId xmlns:a16="http://schemas.microsoft.com/office/drawing/2014/main" id="{13F2CD60-9026-4F43-B2D0-F5E1DB2A14A0}"/>
              </a:ext>
            </a:extLst>
          </p:cNvPr>
          <p:cNvSpPr/>
          <p:nvPr/>
        </p:nvSpPr>
        <p:spPr>
          <a:xfrm rot="21206217">
            <a:off x="10702498" y="6136198"/>
            <a:ext cx="5484645" cy="2132215"/>
          </a:xfrm>
          <a:prstGeom prst="curvedDownArrow">
            <a:avLst>
              <a:gd name="adj1" fmla="val 25000"/>
              <a:gd name="adj2" fmla="val 50000"/>
              <a:gd name="adj3" fmla="val 31421"/>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132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par>
                                <p:cTn id="20" presetID="22"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par>
                                <p:cTn id="23" presetID="2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283056" cy="7182798"/>
          </a:xfrm>
        </p:spPr>
        <p:txBody>
          <a:bodyPr>
            <a:noAutofit/>
          </a:bodyPr>
          <a:lstStyle/>
          <a:p>
            <a:pPr marL="0" indent="0">
              <a:buNone/>
            </a:pPr>
            <a:r>
              <a:rPr lang="en-US" dirty="0"/>
              <a:t>[S]ay to your people, ‘If someone who is righteous disobeys, that person’s former righteousness will count for nothing. And if someone who is wicked repents, that person’s former wickedness will not bring condemnation. The righteous person who sins will not be allowed to live even though they were formerly righteous.’ </a:t>
            </a:r>
            <a:r>
              <a:rPr lang="en-US" b="1" baseline="30000" dirty="0"/>
              <a:t>13 </a:t>
            </a:r>
            <a:r>
              <a:rPr lang="en-US" dirty="0"/>
              <a:t>If I tell a righteous person that they will surely live, but then they trust in their righteousness and do evil, none of the righteous things that person has done will be remembered; they will die for the evil they have done.</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Tree>
    <p:extLst>
      <p:ext uri="{BB962C8B-B14F-4D97-AF65-F5344CB8AC3E}">
        <p14:creationId xmlns:p14="http://schemas.microsoft.com/office/powerpoint/2010/main" val="335972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283056" cy="7182798"/>
          </a:xfrm>
        </p:spPr>
        <p:txBody>
          <a:bodyPr>
            <a:noAutofit/>
          </a:bodyPr>
          <a:lstStyle/>
          <a:p>
            <a:pPr marL="0" indent="0">
              <a:buNone/>
            </a:pPr>
            <a:r>
              <a:rPr lang="en-US" b="1" baseline="30000" dirty="0"/>
              <a:t>14 </a:t>
            </a:r>
            <a:r>
              <a:rPr lang="en-US" dirty="0"/>
              <a:t>And if I say to a wicked person, ‘You will surely die,’ but they then turn away from their sin and do what is just and right— </a:t>
            </a:r>
            <a:r>
              <a:rPr lang="en-US" b="1" baseline="30000" dirty="0"/>
              <a:t>15 </a:t>
            </a:r>
            <a:r>
              <a:rPr lang="en-US" dirty="0"/>
              <a:t>if they give back what they took in pledge for a loan, return what they have stolen, follow the decrees that give life, and do no evil—that person will surely live; they will not die. </a:t>
            </a:r>
            <a:r>
              <a:rPr lang="en-US" b="1" baseline="30000" dirty="0"/>
              <a:t>16 </a:t>
            </a:r>
            <a:r>
              <a:rPr lang="en-US" dirty="0"/>
              <a:t>None of the sins that person has committed will be remembered against them. They have done what is just and right; they will surely live.</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Tree>
    <p:extLst>
      <p:ext uri="{BB962C8B-B14F-4D97-AF65-F5344CB8AC3E}">
        <p14:creationId xmlns:p14="http://schemas.microsoft.com/office/powerpoint/2010/main" val="38572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921993" cy="7182798"/>
          </a:xfrm>
        </p:spPr>
        <p:txBody>
          <a:bodyPr>
            <a:noAutofit/>
          </a:bodyPr>
          <a:lstStyle/>
          <a:p>
            <a:pPr marL="0" indent="0">
              <a:buNone/>
            </a:pPr>
            <a:r>
              <a:rPr lang="en-US" b="1" baseline="30000" dirty="0"/>
              <a:t>17 </a:t>
            </a:r>
            <a:r>
              <a:rPr lang="en-US" dirty="0"/>
              <a:t>“Yet your people say, ‘The way of the Lord is not just.’ But it is their way that is not just. </a:t>
            </a:r>
            <a:r>
              <a:rPr lang="en-US" b="1" baseline="30000" dirty="0"/>
              <a:t>18 </a:t>
            </a:r>
            <a:r>
              <a:rPr lang="en-US" dirty="0"/>
              <a:t>If a righteous person turns from their righteousness and does evil, they will die for it. </a:t>
            </a:r>
            <a:r>
              <a:rPr lang="en-US" b="1" baseline="30000" dirty="0"/>
              <a:t>19 </a:t>
            </a:r>
            <a:r>
              <a:rPr lang="en-US" dirty="0"/>
              <a:t>And if a wicked person turns away from their wickedness and does what is just and right, they will live by doing so. </a:t>
            </a:r>
            <a:r>
              <a:rPr lang="en-US" b="1" baseline="30000" dirty="0"/>
              <a:t>20 </a:t>
            </a:r>
            <a:r>
              <a:rPr lang="en-US" dirty="0"/>
              <a:t>Yet you Israelites say, ‘The way of the Lord is not just.’ But I will judge each of you according to your own ways.”</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4" name="Rectangle 3">
            <a:extLst>
              <a:ext uri="{FF2B5EF4-FFF2-40B4-BE49-F238E27FC236}">
                <a16:creationId xmlns:a16="http://schemas.microsoft.com/office/drawing/2014/main" id="{E7610FF5-BD8C-4B0F-991C-C93E3318281C}"/>
              </a:ext>
            </a:extLst>
          </p:cNvPr>
          <p:cNvSpPr/>
          <p:nvPr/>
        </p:nvSpPr>
        <p:spPr>
          <a:xfrm>
            <a:off x="13975304" y="2580049"/>
            <a:ext cx="3944311" cy="2563451"/>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Before the cross this would invoke the balance-scale dilemma.</a:t>
            </a:r>
          </a:p>
        </p:txBody>
      </p:sp>
      <p:pic>
        <p:nvPicPr>
          <p:cNvPr id="5" name="Graphic 4" descr="Scales of justice">
            <a:extLst>
              <a:ext uri="{FF2B5EF4-FFF2-40B4-BE49-F238E27FC236}">
                <a16:creationId xmlns:a16="http://schemas.microsoft.com/office/drawing/2014/main" id="{B1AF9805-E1DB-4CCB-85A1-2812C6B5FC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40636" y="5143500"/>
            <a:ext cx="2777319" cy="2777319"/>
          </a:xfrm>
          <a:prstGeom prst="rect">
            <a:avLst/>
          </a:prstGeom>
        </p:spPr>
      </p:pic>
      <p:sp>
        <p:nvSpPr>
          <p:cNvPr id="8" name="Rectangle 7">
            <a:extLst>
              <a:ext uri="{FF2B5EF4-FFF2-40B4-BE49-F238E27FC236}">
                <a16:creationId xmlns:a16="http://schemas.microsoft.com/office/drawing/2014/main" id="{286E18AE-726E-4350-ABAF-D6C16D418D11}"/>
              </a:ext>
            </a:extLst>
          </p:cNvPr>
          <p:cNvSpPr/>
          <p:nvPr/>
        </p:nvSpPr>
        <p:spPr>
          <a:xfrm>
            <a:off x="13934364" y="8007823"/>
            <a:ext cx="4189865" cy="17750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3600" dirty="0"/>
              <a:t>As opposed to the  </a:t>
            </a:r>
            <a:r>
              <a:rPr lang="en-US" sz="3600" i="1" dirty="0"/>
              <a:t>directional</a:t>
            </a:r>
            <a:r>
              <a:rPr lang="en-US" sz="3600" dirty="0"/>
              <a:t> approach God takes with Israel.</a:t>
            </a:r>
          </a:p>
        </p:txBody>
      </p:sp>
    </p:spTree>
    <p:extLst>
      <p:ext uri="{BB962C8B-B14F-4D97-AF65-F5344CB8AC3E}">
        <p14:creationId xmlns:p14="http://schemas.microsoft.com/office/powerpoint/2010/main" val="24293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921993" cy="7182798"/>
          </a:xfrm>
        </p:spPr>
        <p:txBody>
          <a:bodyPr>
            <a:noAutofit/>
          </a:bodyPr>
          <a:lstStyle/>
          <a:p>
            <a:pPr marL="0" indent="0">
              <a:buNone/>
            </a:pPr>
            <a:r>
              <a:rPr lang="en-US" b="1" baseline="30000" dirty="0"/>
              <a:t>17 </a:t>
            </a:r>
            <a:r>
              <a:rPr lang="en-US" dirty="0"/>
              <a:t>“Yet your people say, ‘The way of the Lord is not just.’ But it is their way that is not just. </a:t>
            </a:r>
            <a:r>
              <a:rPr lang="en-US" b="1" baseline="30000" dirty="0"/>
              <a:t>18 </a:t>
            </a:r>
            <a:r>
              <a:rPr lang="en-US" dirty="0"/>
              <a:t>If a righteous person turns from their righteousness and does evil, they will die for it. </a:t>
            </a:r>
            <a:r>
              <a:rPr lang="en-US" b="1" baseline="30000" dirty="0"/>
              <a:t>19 </a:t>
            </a:r>
            <a:r>
              <a:rPr lang="en-US" dirty="0"/>
              <a:t>And if a wicked person turns away from their wickedness and does what is just and right, they will live by doing so. </a:t>
            </a:r>
            <a:r>
              <a:rPr lang="en-US" b="1" baseline="30000" dirty="0"/>
              <a:t>20 </a:t>
            </a:r>
            <a:r>
              <a:rPr lang="en-US" u="sng" dirty="0"/>
              <a:t>Yet you Israelites say, ‘The way of the Lord is not just</a:t>
            </a:r>
            <a:r>
              <a:rPr lang="en-US" dirty="0"/>
              <a:t>.’ But I will judge each of you according to your own ways.”</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8">
            <a:extLst>
              <a:ext uri="{FF2B5EF4-FFF2-40B4-BE49-F238E27FC236}">
                <a16:creationId xmlns:a16="http://schemas.microsoft.com/office/drawing/2014/main" id="{79A1CB75-336D-4AA3-BFA1-3E87988ED97E}"/>
              </a:ext>
            </a:extLst>
          </p:cNvPr>
          <p:cNvSpPr/>
          <p:nvPr/>
        </p:nvSpPr>
        <p:spPr>
          <a:xfrm>
            <a:off x="13976399" y="3428026"/>
            <a:ext cx="3789520" cy="1348090"/>
          </a:xfrm>
          <a:prstGeom prst="wedgeRectCallout">
            <a:avLst>
              <a:gd name="adj1" fmla="val -82418"/>
              <a:gd name="adj2" fmla="val 21739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Do you have a better idea?</a:t>
            </a:r>
          </a:p>
        </p:txBody>
      </p:sp>
      <p:sp>
        <p:nvSpPr>
          <p:cNvPr id="10" name="Rectangle 9">
            <a:extLst>
              <a:ext uri="{FF2B5EF4-FFF2-40B4-BE49-F238E27FC236}">
                <a16:creationId xmlns:a16="http://schemas.microsoft.com/office/drawing/2014/main" id="{6EED5E06-4B72-47F4-9801-1FF43D8A51B6}"/>
              </a:ext>
            </a:extLst>
          </p:cNvPr>
          <p:cNvSpPr/>
          <p:nvPr/>
        </p:nvSpPr>
        <p:spPr>
          <a:xfrm>
            <a:off x="13986581" y="6430425"/>
            <a:ext cx="3789520" cy="312229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a:t>People who were good/bad enough in the past are just stuck that way?</a:t>
            </a:r>
          </a:p>
        </p:txBody>
      </p:sp>
    </p:spTree>
    <p:extLst>
      <p:ext uri="{BB962C8B-B14F-4D97-AF65-F5344CB8AC3E}">
        <p14:creationId xmlns:p14="http://schemas.microsoft.com/office/powerpoint/2010/main" val="289171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921993" cy="7182798"/>
          </a:xfrm>
        </p:spPr>
        <p:txBody>
          <a:bodyPr>
            <a:noAutofit/>
          </a:bodyPr>
          <a:lstStyle/>
          <a:p>
            <a:pPr marL="0" indent="0">
              <a:buNone/>
            </a:pPr>
            <a:r>
              <a:rPr lang="en-US" b="1" baseline="30000" dirty="0"/>
              <a:t>17 </a:t>
            </a:r>
            <a:r>
              <a:rPr lang="en-US" dirty="0"/>
              <a:t>“Yet your people say, ‘The way of the Lord is not just.’ But it is their way that is not just. </a:t>
            </a:r>
            <a:r>
              <a:rPr lang="en-US" b="1" baseline="30000" dirty="0"/>
              <a:t>18</a:t>
            </a:r>
            <a:r>
              <a:rPr lang="en-US" b="1" u="sng" baseline="30000" dirty="0"/>
              <a:t> </a:t>
            </a:r>
            <a:r>
              <a:rPr lang="en-US" u="sng" dirty="0"/>
              <a:t>If a righteous person turns from their righteousness</a:t>
            </a:r>
            <a:r>
              <a:rPr lang="en-US" dirty="0"/>
              <a:t> and does evil, they will die for it. </a:t>
            </a:r>
            <a:r>
              <a:rPr lang="en-US" b="1" baseline="30000" dirty="0"/>
              <a:t>19 </a:t>
            </a:r>
            <a:r>
              <a:rPr lang="en-US" dirty="0"/>
              <a:t>And </a:t>
            </a:r>
            <a:r>
              <a:rPr lang="en-US" u="sng" dirty="0"/>
              <a:t>if a wicked person turns away from their wickedness</a:t>
            </a:r>
            <a:r>
              <a:rPr lang="en-US" dirty="0"/>
              <a:t> and does what is just and right, they will live by doing so. </a:t>
            </a:r>
            <a:r>
              <a:rPr lang="en-US" b="1" baseline="30000" dirty="0"/>
              <a:t>20 </a:t>
            </a:r>
            <a:r>
              <a:rPr lang="en-US" dirty="0"/>
              <a:t>Yet you Israelites say, ‘The way of the Lord is not just.’ But I will judge each of you according to your own ways.”</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A8B3BAE9-457B-4B62-9322-8C2FB45AA4A1}"/>
              </a:ext>
            </a:extLst>
          </p:cNvPr>
          <p:cNvSpPr/>
          <p:nvPr/>
        </p:nvSpPr>
        <p:spPr>
          <a:xfrm>
            <a:off x="8256896" y="742505"/>
            <a:ext cx="7096835"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4) What matters most is what you do NOW.</a:t>
            </a:r>
            <a:endParaRPr lang="en-GB" sz="5400" dirty="0">
              <a:solidFill>
                <a:schemeClr val="tx1"/>
              </a:solidFill>
            </a:endParaRPr>
          </a:p>
        </p:txBody>
      </p:sp>
    </p:spTree>
    <p:extLst>
      <p:ext uri="{BB962C8B-B14F-4D97-AF65-F5344CB8AC3E}">
        <p14:creationId xmlns:p14="http://schemas.microsoft.com/office/powerpoint/2010/main" val="35119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DB375A-AB33-4BB4-9112-4302F449A9A0}"/>
              </a:ext>
            </a:extLst>
          </p:cNvPr>
          <p:cNvSpPr/>
          <p:nvPr/>
        </p:nvSpPr>
        <p:spPr>
          <a:xfrm>
            <a:off x="1722291" y="6899037"/>
            <a:ext cx="14863760" cy="27667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0A2E53-2402-4F98-8445-2DA830CB587D}"/>
              </a:ext>
            </a:extLst>
          </p:cNvPr>
          <p:cNvSpPr/>
          <p:nvPr/>
        </p:nvSpPr>
        <p:spPr>
          <a:xfrm>
            <a:off x="1722291" y="4681182"/>
            <a:ext cx="14863760" cy="12965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12120" y="2839026"/>
            <a:ext cx="14979092" cy="7182798"/>
          </a:xfrm>
        </p:spPr>
        <p:txBody>
          <a:bodyPr>
            <a:noAutofit/>
          </a:bodyPr>
          <a:lstStyle/>
          <a:p>
            <a:r>
              <a:rPr lang="en-US" dirty="0"/>
              <a:t>A hopeful perspective</a:t>
            </a:r>
          </a:p>
          <a:p>
            <a:pPr lvl="1"/>
            <a:r>
              <a:rPr lang="en-US" dirty="0"/>
              <a:t>The Apostle Paul after decades of ministry:</a:t>
            </a:r>
          </a:p>
          <a:p>
            <a:pPr marL="0" indent="0">
              <a:buNone/>
            </a:pPr>
            <a:r>
              <a:rPr lang="en-US" sz="3600" dirty="0"/>
              <a:t>“But one thing I do: forgetting what lies behind and straining toward what is ahead, I press on toward the goal” (Phil. 3:13-14)</a:t>
            </a:r>
          </a:p>
          <a:p>
            <a:pPr lvl="1"/>
            <a:r>
              <a:rPr lang="en-US" dirty="0"/>
              <a:t>The Apostle Paul after persecuting/killing Christians:</a:t>
            </a:r>
          </a:p>
          <a:p>
            <a:pPr marL="0" indent="0">
              <a:buNone/>
            </a:pPr>
            <a:r>
              <a:rPr lang="en-US" sz="3600" dirty="0"/>
              <a:t>“For I am the least of the apostles and do not even deserve to be called an apostle, because I persecuted the church of God. </a:t>
            </a:r>
            <a:r>
              <a:rPr lang="en-US" sz="3600" b="1" baseline="30000" dirty="0"/>
              <a:t>10 </a:t>
            </a:r>
            <a:r>
              <a:rPr lang="en-US" sz="3600" dirty="0"/>
              <a:t>But by the grace of God I am what I am, and his grace to me was not without effect. No, I worked harder than all of them—yet not I, but the grace of God that was with me”</a:t>
            </a:r>
            <a:r>
              <a:rPr lang="en-US" dirty="0"/>
              <a:t> (1 Cor 15)</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A8B3BAE9-457B-4B62-9322-8C2FB45AA4A1}"/>
              </a:ext>
            </a:extLst>
          </p:cNvPr>
          <p:cNvSpPr/>
          <p:nvPr/>
        </p:nvSpPr>
        <p:spPr>
          <a:xfrm>
            <a:off x="8256896" y="742505"/>
            <a:ext cx="7096835"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4) What matters most is what you do NOW.</a:t>
            </a:r>
            <a:endParaRPr lang="en-GB" sz="5400" dirty="0">
              <a:solidFill>
                <a:schemeClr val="tx1"/>
              </a:solidFill>
            </a:endParaRPr>
          </a:p>
        </p:txBody>
      </p:sp>
    </p:spTree>
    <p:extLst>
      <p:ext uri="{BB962C8B-B14F-4D97-AF65-F5344CB8AC3E}">
        <p14:creationId xmlns:p14="http://schemas.microsoft.com/office/powerpoint/2010/main" val="259355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294196" cy="7182798"/>
          </a:xfrm>
        </p:spPr>
        <p:txBody>
          <a:bodyPr>
            <a:noAutofit/>
          </a:bodyPr>
          <a:lstStyle/>
          <a:p>
            <a:r>
              <a:rPr lang="en-US" dirty="0"/>
              <a:t>You are not ruined by your past failures</a:t>
            </a:r>
          </a:p>
          <a:p>
            <a:pPr lvl="1"/>
            <a:r>
              <a:rPr lang="en-US" dirty="0"/>
              <a:t>In fact, they might define your ministry (like Paul)</a:t>
            </a:r>
          </a:p>
          <a:p>
            <a:pPr lvl="1"/>
            <a:r>
              <a:rPr lang="en-US" dirty="0"/>
              <a:t>You might be reaping what you previously sowed, but </a:t>
            </a:r>
            <a:r>
              <a:rPr lang="en-US" i="1" dirty="0"/>
              <a:t>who you are</a:t>
            </a:r>
            <a:r>
              <a:rPr lang="en-US" dirty="0"/>
              <a:t> is determined by your relationship to God</a:t>
            </a:r>
          </a:p>
          <a:p>
            <a:r>
              <a:rPr lang="en-US" dirty="0"/>
              <a:t>You cannot coast on your past successes</a:t>
            </a:r>
          </a:p>
          <a:p>
            <a:pPr lvl="1"/>
            <a:r>
              <a:rPr lang="en-US" dirty="0"/>
              <a:t>In fact, they might be your toughest test</a:t>
            </a:r>
          </a:p>
          <a:p>
            <a:pPr lvl="1"/>
            <a:r>
              <a:rPr lang="en-US" dirty="0"/>
              <a:t>E.g. knowing God’s word (having learned it in the past) versus sitting under God’s word in the present</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9" name="Speech Bubble: Rectangle with Corners Rounded 8">
            <a:extLst>
              <a:ext uri="{FF2B5EF4-FFF2-40B4-BE49-F238E27FC236}">
                <a16:creationId xmlns:a16="http://schemas.microsoft.com/office/drawing/2014/main" id="{A8B3BAE9-457B-4B62-9322-8C2FB45AA4A1}"/>
              </a:ext>
            </a:extLst>
          </p:cNvPr>
          <p:cNvSpPr/>
          <p:nvPr/>
        </p:nvSpPr>
        <p:spPr>
          <a:xfrm>
            <a:off x="8256896" y="742505"/>
            <a:ext cx="7096835"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4) What matters most is what you do NOW.</a:t>
            </a:r>
            <a:endParaRPr lang="en-GB" sz="5400" dirty="0">
              <a:solidFill>
                <a:schemeClr val="tx1"/>
              </a:solidFill>
            </a:endParaRPr>
          </a:p>
        </p:txBody>
      </p:sp>
    </p:spTree>
    <p:extLst>
      <p:ext uri="{BB962C8B-B14F-4D97-AF65-F5344CB8AC3E}">
        <p14:creationId xmlns:p14="http://schemas.microsoft.com/office/powerpoint/2010/main" val="35995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283056" cy="7182798"/>
          </a:xfrm>
        </p:spPr>
        <p:txBody>
          <a:bodyPr>
            <a:noAutofit/>
          </a:bodyPr>
          <a:lstStyle/>
          <a:p>
            <a:pPr marL="0" indent="0">
              <a:buNone/>
            </a:pPr>
            <a:r>
              <a:rPr lang="en-US" dirty="0"/>
              <a:t>[verses 21-29- fall of Jerusalem- themes covered earlier—SHAMELESS PLUG to listen to the whole series online]</a:t>
            </a:r>
          </a:p>
          <a:p>
            <a:pPr marL="0" indent="0">
              <a:buNone/>
            </a:pPr>
            <a:r>
              <a:rPr lang="en-US" b="1" baseline="30000" dirty="0"/>
              <a:t>30 </a:t>
            </a:r>
            <a:r>
              <a:rPr lang="en-US" dirty="0"/>
              <a:t>“As for you, son of man, your people are talking together about you by the walls and at the doors of the houses,</a:t>
            </a:r>
          </a:p>
          <a:p>
            <a:pPr marL="0" indent="0">
              <a:buNone/>
            </a:pPr>
            <a:r>
              <a:rPr lang="en-US" dirty="0"/>
              <a:t>saying to each other, ‘Come and hear the message that has come from the </a:t>
            </a:r>
            <a:r>
              <a:rPr lang="en-US" cap="small" dirty="0"/>
              <a:t>Lord</a:t>
            </a:r>
            <a:r>
              <a:rPr lang="en-US" dirty="0"/>
              <a:t>.’ </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Tree>
    <p:extLst>
      <p:ext uri="{BB962C8B-B14F-4D97-AF65-F5344CB8AC3E}">
        <p14:creationId xmlns:p14="http://schemas.microsoft.com/office/powerpoint/2010/main" val="117887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144071" cy="7182798"/>
          </a:xfrm>
        </p:spPr>
        <p:txBody>
          <a:bodyPr>
            <a:noAutofit/>
          </a:bodyPr>
          <a:lstStyle/>
          <a:p>
            <a:pPr marL="0" indent="0">
              <a:buNone/>
            </a:pPr>
            <a:r>
              <a:rPr lang="en-US" b="1" baseline="30000" dirty="0"/>
              <a:t>31 </a:t>
            </a:r>
            <a:r>
              <a:rPr lang="en-US" dirty="0"/>
              <a:t>My people come to you, as they usually do, and sit before you to hear your words, but they do not put them into practice. Their mouths speak of love, but their hearts are greedy for unjust gain. </a:t>
            </a:r>
            <a:r>
              <a:rPr lang="en-US" b="1" baseline="30000" dirty="0"/>
              <a:t>32 </a:t>
            </a:r>
            <a:r>
              <a:rPr lang="en-US" dirty="0"/>
              <a:t>Indeed, to them you are nothing more than one who sings love songs with a beautiful voice and plays an instrument well, for they hear your words but do not put them into practice.”</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4" name="Speech Bubble: Rectangle with Corners Rounded 3">
            <a:extLst>
              <a:ext uri="{FF2B5EF4-FFF2-40B4-BE49-F238E27FC236}">
                <a16:creationId xmlns:a16="http://schemas.microsoft.com/office/drawing/2014/main" id="{0E4260AA-BC78-4442-BF06-DBBB390C7EAB}"/>
              </a:ext>
            </a:extLst>
          </p:cNvPr>
          <p:cNvSpPr/>
          <p:nvPr/>
        </p:nvSpPr>
        <p:spPr>
          <a:xfrm>
            <a:off x="6741994" y="742505"/>
            <a:ext cx="8543499"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5) Faithfulness means striving for impact, not for praise</a:t>
            </a:r>
            <a:endParaRPr lang="en-GB" sz="5400" dirty="0">
              <a:solidFill>
                <a:schemeClr val="tx1"/>
              </a:solidFill>
            </a:endParaRPr>
          </a:p>
        </p:txBody>
      </p:sp>
      <p:sp>
        <p:nvSpPr>
          <p:cNvPr id="5" name="Rectangle 4">
            <a:extLst>
              <a:ext uri="{FF2B5EF4-FFF2-40B4-BE49-F238E27FC236}">
                <a16:creationId xmlns:a16="http://schemas.microsoft.com/office/drawing/2014/main" id="{62755DF7-C564-44BC-B20A-2F375F35211E}"/>
              </a:ext>
            </a:extLst>
          </p:cNvPr>
          <p:cNvSpPr/>
          <p:nvPr/>
        </p:nvSpPr>
        <p:spPr>
          <a:xfrm>
            <a:off x="12965374" y="5124909"/>
            <a:ext cx="5227092" cy="3971499"/>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4000" dirty="0"/>
              <a:t>Ezekiel:</a:t>
            </a:r>
          </a:p>
          <a:p>
            <a:r>
              <a:rPr lang="en-US" sz="4000" dirty="0"/>
              <a:t>-You want to help them.</a:t>
            </a:r>
          </a:p>
          <a:p>
            <a:r>
              <a:rPr lang="en-US" sz="4000" dirty="0"/>
              <a:t>-They think you’re great.</a:t>
            </a:r>
          </a:p>
          <a:p>
            <a:r>
              <a:rPr lang="en-US" sz="4000" dirty="0"/>
              <a:t>-It isn’t working…</a:t>
            </a:r>
          </a:p>
          <a:p>
            <a:r>
              <a:rPr lang="en-US" sz="4000" dirty="0"/>
              <a:t>-Because they aren’t doing their part.</a:t>
            </a:r>
          </a:p>
          <a:p>
            <a:endParaRPr lang="en-US" sz="4000" dirty="0"/>
          </a:p>
        </p:txBody>
      </p:sp>
    </p:spTree>
    <p:extLst>
      <p:ext uri="{BB962C8B-B14F-4D97-AF65-F5344CB8AC3E}">
        <p14:creationId xmlns:p14="http://schemas.microsoft.com/office/powerpoint/2010/main" val="55890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144071" cy="7182798"/>
          </a:xfrm>
        </p:spPr>
        <p:txBody>
          <a:bodyPr>
            <a:noAutofit/>
          </a:bodyPr>
          <a:lstStyle/>
          <a:p>
            <a:r>
              <a:rPr lang="en-US" dirty="0"/>
              <a:t>Hard concept for praise addicts</a:t>
            </a:r>
          </a:p>
          <a:p>
            <a:pPr lvl="1"/>
            <a:r>
              <a:rPr lang="en-US" dirty="0"/>
              <a:t>Or “appreciation”</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4" name="Speech Bubble: Rectangle with Corners Rounded 3">
            <a:extLst>
              <a:ext uri="{FF2B5EF4-FFF2-40B4-BE49-F238E27FC236}">
                <a16:creationId xmlns:a16="http://schemas.microsoft.com/office/drawing/2014/main" id="{0E4260AA-BC78-4442-BF06-DBBB390C7EAB}"/>
              </a:ext>
            </a:extLst>
          </p:cNvPr>
          <p:cNvSpPr/>
          <p:nvPr/>
        </p:nvSpPr>
        <p:spPr>
          <a:xfrm>
            <a:off x="6741994" y="742505"/>
            <a:ext cx="8543499"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5) Faithfulness means striving for impact, not for praise</a:t>
            </a:r>
            <a:endParaRPr lang="en-GB" sz="5400" dirty="0">
              <a:solidFill>
                <a:schemeClr val="tx1"/>
              </a:solidFill>
            </a:endParaRPr>
          </a:p>
        </p:txBody>
      </p:sp>
      <p:sp>
        <p:nvSpPr>
          <p:cNvPr id="2" name="TextBox 1">
            <a:extLst>
              <a:ext uri="{FF2B5EF4-FFF2-40B4-BE49-F238E27FC236}">
                <a16:creationId xmlns:a16="http://schemas.microsoft.com/office/drawing/2014/main" id="{4DA768D1-BE96-4164-BFC7-D8CCC11E3B04}"/>
              </a:ext>
            </a:extLst>
          </p:cNvPr>
          <p:cNvSpPr txBox="1"/>
          <p:nvPr/>
        </p:nvSpPr>
        <p:spPr>
          <a:xfrm>
            <a:off x="8993875" y="7542171"/>
            <a:ext cx="6851176" cy="2123658"/>
          </a:xfrm>
          <a:prstGeom prst="rect">
            <a:avLst/>
          </a:prstGeom>
          <a:noFill/>
        </p:spPr>
        <p:txBody>
          <a:bodyPr wrap="square" rtlCol="0">
            <a:spAutoFit/>
          </a:bodyPr>
          <a:lstStyle/>
          <a:p>
            <a:pPr algn="ctr"/>
            <a:r>
              <a:rPr lang="en-US" sz="6600" dirty="0">
                <a:ln>
                  <a:solidFill>
                    <a:schemeClr val="bg1"/>
                  </a:solidFill>
                </a:ln>
                <a:latin typeface="Impact" panose="020B0806030902050204" pitchFamily="34" charset="0"/>
              </a:rPr>
              <a:t>When my husband  washes one dish.</a:t>
            </a:r>
          </a:p>
        </p:txBody>
      </p:sp>
    </p:spTree>
    <p:extLst>
      <p:ext uri="{BB962C8B-B14F-4D97-AF65-F5344CB8AC3E}">
        <p14:creationId xmlns:p14="http://schemas.microsoft.com/office/powerpoint/2010/main" val="21784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1" y="2839026"/>
            <a:ext cx="8620600" cy="7025943"/>
          </a:xfrm>
        </p:spPr>
        <p:txBody>
          <a:bodyPr>
            <a:normAutofit/>
          </a:bodyPr>
          <a:lstStyle/>
          <a:p>
            <a:r>
              <a:rPr lang="en-US" dirty="0"/>
              <a:t>Bad time to be a prophet</a:t>
            </a:r>
          </a:p>
          <a:p>
            <a:r>
              <a:rPr lang="en-US" dirty="0"/>
              <a:t>Aftermath of breaking the Old Covenant</a:t>
            </a:r>
          </a:p>
          <a:p>
            <a:r>
              <a:rPr lang="en-US" dirty="0"/>
              <a:t>Exile</a:t>
            </a:r>
          </a:p>
          <a:p>
            <a:r>
              <a:rPr lang="en-US" dirty="0"/>
              <a:t>But God is with them </a:t>
            </a:r>
          </a:p>
          <a:p>
            <a:r>
              <a:rPr lang="en-US" dirty="0"/>
              <a:t>Three C’s of interpretation: </a:t>
            </a:r>
          </a:p>
          <a:p>
            <a:pPr lvl="1"/>
            <a:r>
              <a:rPr lang="en-US" sz="4400" dirty="0"/>
              <a:t>Context, context, context!</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a:t>
            </a:r>
          </a:p>
        </p:txBody>
      </p:sp>
      <p:pic>
        <p:nvPicPr>
          <p:cNvPr id="2" name="Picture 1">
            <a:extLst>
              <a:ext uri="{FF2B5EF4-FFF2-40B4-BE49-F238E27FC236}">
                <a16:creationId xmlns:a16="http://schemas.microsoft.com/office/drawing/2014/main" id="{C0A5F36A-5C88-4DEA-8407-66F73CE8AF36}"/>
              </a:ext>
            </a:extLst>
          </p:cNvPr>
          <p:cNvPicPr>
            <a:picLocks noChangeAspect="1"/>
          </p:cNvPicPr>
          <p:nvPr/>
        </p:nvPicPr>
        <p:blipFill rotWithShape="1">
          <a:blip r:embed="rId3"/>
          <a:srcRect l="20402" t="27598" r="20999" b="28889"/>
          <a:stretch/>
        </p:blipFill>
        <p:spPr>
          <a:xfrm>
            <a:off x="9867133" y="1467425"/>
            <a:ext cx="8194243" cy="3422567"/>
          </a:xfrm>
          <a:prstGeom prst="rect">
            <a:avLst/>
          </a:prstGeom>
        </p:spPr>
      </p:pic>
      <p:sp>
        <p:nvSpPr>
          <p:cNvPr id="4" name="Rectangle 3">
            <a:extLst>
              <a:ext uri="{FF2B5EF4-FFF2-40B4-BE49-F238E27FC236}">
                <a16:creationId xmlns:a16="http://schemas.microsoft.com/office/drawing/2014/main" id="{0620329F-87AF-4A87-8254-EA5E017808A3}"/>
              </a:ext>
            </a:extLst>
          </p:cNvPr>
          <p:cNvSpPr/>
          <p:nvPr/>
        </p:nvSpPr>
        <p:spPr>
          <a:xfrm>
            <a:off x="13167360" y="3419856"/>
            <a:ext cx="1353312" cy="8412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B7BB9CE-CAA2-4876-8EFA-1FF7D2807359}"/>
              </a:ext>
            </a:extLst>
          </p:cNvPr>
          <p:cNvCxnSpPr>
            <a:cxnSpLocks/>
          </p:cNvCxnSpPr>
          <p:nvPr/>
        </p:nvCxnSpPr>
        <p:spPr>
          <a:xfrm flipH="1">
            <a:off x="9867130" y="3419856"/>
            <a:ext cx="3300230" cy="24098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95ACDB-5280-46DB-AB3A-B082102B3227}"/>
              </a:ext>
            </a:extLst>
          </p:cNvPr>
          <p:cNvCxnSpPr>
            <a:cxnSpLocks/>
          </p:cNvCxnSpPr>
          <p:nvPr/>
        </p:nvCxnSpPr>
        <p:spPr>
          <a:xfrm flipH="1">
            <a:off x="9867131" y="4261104"/>
            <a:ext cx="3300229" cy="565840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112944-749F-4D3C-A275-7D7240BE8BF2}"/>
              </a:ext>
            </a:extLst>
          </p:cNvPr>
          <p:cNvCxnSpPr>
            <a:cxnSpLocks/>
          </p:cNvCxnSpPr>
          <p:nvPr/>
        </p:nvCxnSpPr>
        <p:spPr>
          <a:xfrm>
            <a:off x="14520672" y="3419856"/>
            <a:ext cx="3540704" cy="24098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E806E5-31C9-4409-AEE9-50952DBCE536}"/>
              </a:ext>
            </a:extLst>
          </p:cNvPr>
          <p:cNvCxnSpPr>
            <a:cxnSpLocks/>
          </p:cNvCxnSpPr>
          <p:nvPr/>
        </p:nvCxnSpPr>
        <p:spPr>
          <a:xfrm>
            <a:off x="14520672" y="4261104"/>
            <a:ext cx="3540704" cy="565840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FDAC05-842B-45C9-AD2D-D98E88F90FF1}"/>
              </a:ext>
            </a:extLst>
          </p:cNvPr>
          <p:cNvPicPr>
            <a:picLocks noChangeAspect="1"/>
          </p:cNvPicPr>
          <p:nvPr/>
        </p:nvPicPr>
        <p:blipFill rotWithShape="1">
          <a:blip r:embed="rId4"/>
          <a:srcRect l="26200" t="30578" r="18100" b="20000"/>
          <a:stretch/>
        </p:blipFill>
        <p:spPr>
          <a:xfrm>
            <a:off x="9867132" y="5829747"/>
            <a:ext cx="8194244" cy="4089766"/>
          </a:xfrm>
          <a:prstGeom prst="rect">
            <a:avLst/>
          </a:prstGeom>
          <a:ln w="76200">
            <a:solidFill>
              <a:srgbClr val="FF0000"/>
            </a:solidFill>
          </a:ln>
        </p:spPr>
      </p:pic>
      <p:sp>
        <p:nvSpPr>
          <p:cNvPr id="20" name="Arrow: Curved Down 19">
            <a:extLst>
              <a:ext uri="{FF2B5EF4-FFF2-40B4-BE49-F238E27FC236}">
                <a16:creationId xmlns:a16="http://schemas.microsoft.com/office/drawing/2014/main" id="{13F2CD60-9026-4F43-B2D0-F5E1DB2A14A0}"/>
              </a:ext>
            </a:extLst>
          </p:cNvPr>
          <p:cNvSpPr/>
          <p:nvPr/>
        </p:nvSpPr>
        <p:spPr>
          <a:xfrm rot="21206217">
            <a:off x="10702498" y="6136198"/>
            <a:ext cx="5484645" cy="2132215"/>
          </a:xfrm>
          <a:prstGeom prst="curvedDownArrow">
            <a:avLst>
              <a:gd name="adj1" fmla="val 25000"/>
              <a:gd name="adj2" fmla="val 50000"/>
              <a:gd name="adj3" fmla="val 31421"/>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8AEBD645-7CE4-44ED-AFA9-08F4554F4AE2}"/>
              </a:ext>
            </a:extLst>
          </p:cNvPr>
          <p:cNvSpPr/>
          <p:nvPr/>
        </p:nvSpPr>
        <p:spPr>
          <a:xfrm>
            <a:off x="10102887" y="2232111"/>
            <a:ext cx="7722734" cy="34225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400" dirty="0"/>
              <a:t>Chapter 33</a:t>
            </a:r>
          </a:p>
          <a:p>
            <a:r>
              <a:rPr lang="en-US" sz="4400" strike="sngStrike" dirty="0"/>
              <a:t>What does this say to me?</a:t>
            </a:r>
          </a:p>
          <a:p>
            <a:r>
              <a:rPr lang="en-US" sz="4400" dirty="0"/>
              <a:t>What is being said to whom in what situation? And what lessons are transferable to my situation?</a:t>
            </a:r>
            <a:endParaRPr lang="en-GB" sz="8800" dirty="0"/>
          </a:p>
        </p:txBody>
      </p:sp>
    </p:spTree>
    <p:extLst>
      <p:ext uri="{BB962C8B-B14F-4D97-AF65-F5344CB8AC3E}">
        <p14:creationId xmlns:p14="http://schemas.microsoft.com/office/powerpoint/2010/main" val="335171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par>
                                <p:cTn id="20" presetID="22"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par>
                                <p:cTn id="23" presetID="2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bg/>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144071" cy="7182798"/>
          </a:xfrm>
        </p:spPr>
        <p:txBody>
          <a:bodyPr>
            <a:noAutofit/>
          </a:bodyPr>
          <a:lstStyle/>
          <a:p>
            <a:r>
              <a:rPr lang="en-US" dirty="0"/>
              <a:t>Hard concept for praise addicts</a:t>
            </a:r>
          </a:p>
          <a:p>
            <a:pPr lvl="1"/>
            <a:r>
              <a:rPr lang="en-US" dirty="0"/>
              <a:t>Or “appreciation”</a:t>
            </a:r>
          </a:p>
          <a:p>
            <a:r>
              <a:rPr lang="en-US" dirty="0"/>
              <a:t>Important caveat to the idea that it doesn’t matter if we are making an impact as long as we’re faithful…</a:t>
            </a:r>
          </a:p>
          <a:p>
            <a:pPr lvl="1"/>
            <a:r>
              <a:rPr lang="en-US" dirty="0"/>
              <a:t>We aren’t being faithful if we aren’t striving for impact</a:t>
            </a:r>
          </a:p>
          <a:p>
            <a:pPr lvl="1"/>
            <a:r>
              <a:rPr lang="en-US" dirty="0"/>
              <a:t>But our faithfulness is not measured by it either</a:t>
            </a:r>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a:t>
            </a:r>
          </a:p>
        </p:txBody>
      </p:sp>
      <p:sp>
        <p:nvSpPr>
          <p:cNvPr id="4" name="Speech Bubble: Rectangle with Corners Rounded 3">
            <a:extLst>
              <a:ext uri="{FF2B5EF4-FFF2-40B4-BE49-F238E27FC236}">
                <a16:creationId xmlns:a16="http://schemas.microsoft.com/office/drawing/2014/main" id="{0E4260AA-BC78-4442-BF06-DBBB390C7EAB}"/>
              </a:ext>
            </a:extLst>
          </p:cNvPr>
          <p:cNvSpPr/>
          <p:nvPr/>
        </p:nvSpPr>
        <p:spPr>
          <a:xfrm>
            <a:off x="6741994" y="742505"/>
            <a:ext cx="8543499" cy="1975186"/>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5) Faithfulness means striving for impact, not for praise</a:t>
            </a:r>
            <a:endParaRPr lang="en-GB" sz="5400" dirty="0">
              <a:solidFill>
                <a:schemeClr val="tx1"/>
              </a:solidFill>
            </a:endParaRPr>
          </a:p>
        </p:txBody>
      </p:sp>
    </p:spTree>
    <p:extLst>
      <p:ext uri="{BB962C8B-B14F-4D97-AF65-F5344CB8AC3E}">
        <p14:creationId xmlns:p14="http://schemas.microsoft.com/office/powerpoint/2010/main" val="35397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634068"/>
            <a:ext cx="11144071" cy="7182798"/>
          </a:xfrm>
        </p:spPr>
        <p:txBody>
          <a:bodyPr>
            <a:noAutofit/>
          </a:bodyPr>
          <a:lstStyle/>
          <a:p>
            <a:pPr marL="0" indent="0">
              <a:buNone/>
            </a:pPr>
            <a:r>
              <a:rPr lang="en-US" dirty="0"/>
              <a:t>Principles of Personal Responsibility:</a:t>
            </a:r>
          </a:p>
          <a:p>
            <a:pPr marL="742950" indent="-742950">
              <a:buFont typeface="+mj-lt"/>
              <a:buAutoNum type="arabicPeriod"/>
            </a:pPr>
            <a:r>
              <a:rPr lang="en-US" dirty="0"/>
              <a:t>God’s messengers are responsible to communicate his truth</a:t>
            </a:r>
          </a:p>
          <a:p>
            <a:pPr marL="742950" indent="-742950">
              <a:buFont typeface="+mj-lt"/>
              <a:buAutoNum type="arabicPeriod"/>
            </a:pPr>
            <a:r>
              <a:rPr lang="en-US" dirty="0"/>
              <a:t>It is NOT our responsibility to get someone   to act on that truth</a:t>
            </a:r>
          </a:p>
          <a:p>
            <a:pPr marL="742950" indent="-742950">
              <a:buFont typeface="+mj-lt"/>
              <a:buAutoNum type="arabicPeriod"/>
            </a:pPr>
            <a:r>
              <a:rPr lang="en-US" dirty="0"/>
              <a:t>God himself pursues us and others</a:t>
            </a:r>
          </a:p>
          <a:p>
            <a:pPr marL="742950" indent="-742950">
              <a:buFont typeface="+mj-lt"/>
              <a:buAutoNum type="arabicPeriod"/>
            </a:pPr>
            <a:r>
              <a:rPr lang="en-US" dirty="0"/>
              <a:t>What matters most is what we do NOW</a:t>
            </a:r>
          </a:p>
          <a:p>
            <a:pPr marL="742950" indent="-742950">
              <a:buFont typeface="+mj-lt"/>
              <a:buAutoNum type="arabicPeriod"/>
            </a:pPr>
            <a:r>
              <a:rPr lang="en-US" dirty="0"/>
              <a:t>Faithfulness = striving for impact, not praise</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19" y="621171"/>
            <a:ext cx="11730925"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 The watchman’s call</a:t>
            </a:r>
          </a:p>
        </p:txBody>
      </p:sp>
      <p:sp>
        <p:nvSpPr>
          <p:cNvPr id="5" name="Rectangle 4">
            <a:extLst>
              <a:ext uri="{FF2B5EF4-FFF2-40B4-BE49-F238E27FC236}">
                <a16:creationId xmlns:a16="http://schemas.microsoft.com/office/drawing/2014/main" id="{33CA216E-B3AB-4E52-9FC3-72DF7F2AAF82}"/>
              </a:ext>
            </a:extLst>
          </p:cNvPr>
          <p:cNvSpPr/>
          <p:nvPr/>
        </p:nvSpPr>
        <p:spPr>
          <a:xfrm>
            <a:off x="13688705" y="2122402"/>
            <a:ext cx="4353635" cy="189004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4000" dirty="0"/>
              <a:t>Sorting out my responsibility is a hallmark of maturity</a:t>
            </a:r>
          </a:p>
          <a:p>
            <a:endParaRPr lang="en-US" sz="4000" dirty="0"/>
          </a:p>
        </p:txBody>
      </p:sp>
      <p:sp>
        <p:nvSpPr>
          <p:cNvPr id="6" name="Rectangle 5">
            <a:extLst>
              <a:ext uri="{FF2B5EF4-FFF2-40B4-BE49-F238E27FC236}">
                <a16:creationId xmlns:a16="http://schemas.microsoft.com/office/drawing/2014/main" id="{0904FC12-C236-469D-A288-647A2F93C5FA}"/>
              </a:ext>
            </a:extLst>
          </p:cNvPr>
          <p:cNvSpPr/>
          <p:nvPr/>
        </p:nvSpPr>
        <p:spPr>
          <a:xfrm>
            <a:off x="13688704" y="4198480"/>
            <a:ext cx="4353635" cy="189004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4000" dirty="0"/>
              <a:t>But first things first: Jesus offers us justification for free</a:t>
            </a:r>
          </a:p>
        </p:txBody>
      </p:sp>
      <p:sp>
        <p:nvSpPr>
          <p:cNvPr id="8" name="Rectangle 7">
            <a:extLst>
              <a:ext uri="{FF2B5EF4-FFF2-40B4-BE49-F238E27FC236}">
                <a16:creationId xmlns:a16="http://schemas.microsoft.com/office/drawing/2014/main" id="{67D67FD2-DCA3-4E48-9AF1-811772C327E3}"/>
              </a:ext>
            </a:extLst>
          </p:cNvPr>
          <p:cNvSpPr/>
          <p:nvPr/>
        </p:nvSpPr>
        <p:spPr>
          <a:xfrm>
            <a:off x="13688704" y="6274558"/>
            <a:ext cx="4353635" cy="189004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4000" dirty="0"/>
              <a:t>Under grace, I can play my part in the lives of others</a:t>
            </a:r>
          </a:p>
        </p:txBody>
      </p:sp>
    </p:spTree>
    <p:extLst>
      <p:ext uri="{BB962C8B-B14F-4D97-AF65-F5344CB8AC3E}">
        <p14:creationId xmlns:p14="http://schemas.microsoft.com/office/powerpoint/2010/main" val="145021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634068"/>
            <a:ext cx="11144071" cy="7182798"/>
          </a:xfrm>
        </p:spPr>
        <p:txBody>
          <a:bodyPr>
            <a:noAutofit/>
          </a:bodyPr>
          <a:lstStyle/>
          <a:p>
            <a:pPr marL="0" indent="0">
              <a:buNone/>
            </a:pPr>
            <a:r>
              <a:rPr lang="en-US" dirty="0"/>
              <a:t>Principles of Personal Responsibility:</a:t>
            </a:r>
          </a:p>
          <a:p>
            <a:pPr marL="742950" indent="-742950">
              <a:buFont typeface="+mj-lt"/>
              <a:buAutoNum type="arabicPeriod"/>
            </a:pPr>
            <a:r>
              <a:rPr lang="en-US" dirty="0"/>
              <a:t>God’s messengers are responsible to communicate his truth</a:t>
            </a:r>
          </a:p>
          <a:p>
            <a:pPr marL="742950" indent="-742950">
              <a:buFont typeface="+mj-lt"/>
              <a:buAutoNum type="arabicPeriod"/>
            </a:pPr>
            <a:r>
              <a:rPr lang="en-US" dirty="0"/>
              <a:t>It is NOT our responsibility to get someone    to act on that truth</a:t>
            </a:r>
          </a:p>
          <a:p>
            <a:pPr marL="742950" indent="-742950">
              <a:buFont typeface="+mj-lt"/>
              <a:buAutoNum type="arabicPeriod"/>
            </a:pPr>
            <a:r>
              <a:rPr lang="en-US" dirty="0"/>
              <a:t>God himself pursues us and others</a:t>
            </a:r>
          </a:p>
          <a:p>
            <a:pPr marL="742950" indent="-742950">
              <a:buFont typeface="+mj-lt"/>
              <a:buAutoNum type="arabicPeriod"/>
            </a:pPr>
            <a:r>
              <a:rPr lang="en-US" dirty="0"/>
              <a:t>What matters most is what we do NOW</a:t>
            </a:r>
          </a:p>
          <a:p>
            <a:pPr marL="742950" indent="-742950">
              <a:buFont typeface="+mj-lt"/>
              <a:buAutoNum type="arabicPeriod"/>
            </a:pPr>
            <a:r>
              <a:rPr lang="en-US" dirty="0"/>
              <a:t>Faithfulness = striving for impact, not praise</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19" y="621171"/>
            <a:ext cx="11730925"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 The watchman’s call</a:t>
            </a:r>
          </a:p>
        </p:txBody>
      </p:sp>
      <p:sp>
        <p:nvSpPr>
          <p:cNvPr id="9" name="Speech Bubble: Rectangle with Corners Rounded 8">
            <a:extLst>
              <a:ext uri="{FF2B5EF4-FFF2-40B4-BE49-F238E27FC236}">
                <a16:creationId xmlns:a16="http://schemas.microsoft.com/office/drawing/2014/main" id="{92B6B924-C861-4A62-9A67-BFEEC097CEE8}"/>
              </a:ext>
            </a:extLst>
          </p:cNvPr>
          <p:cNvSpPr/>
          <p:nvPr/>
        </p:nvSpPr>
        <p:spPr>
          <a:xfrm>
            <a:off x="13064356" y="2614446"/>
            <a:ext cx="4887311" cy="3414801"/>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Has God’s call to you been clear enough for you to act?</a:t>
            </a:r>
            <a:endParaRPr lang="en-GB" sz="5400" dirty="0">
              <a:solidFill>
                <a:schemeClr val="tx1"/>
              </a:solidFill>
            </a:endParaRPr>
          </a:p>
        </p:txBody>
      </p:sp>
      <p:sp>
        <p:nvSpPr>
          <p:cNvPr id="10" name="Speech Bubble: Rectangle with Corners Rounded 9">
            <a:extLst>
              <a:ext uri="{FF2B5EF4-FFF2-40B4-BE49-F238E27FC236}">
                <a16:creationId xmlns:a16="http://schemas.microsoft.com/office/drawing/2014/main" id="{2256D91B-98A4-4975-BFD5-289FCA217D9A}"/>
              </a:ext>
            </a:extLst>
          </p:cNvPr>
          <p:cNvSpPr/>
          <p:nvPr/>
        </p:nvSpPr>
        <p:spPr>
          <a:xfrm>
            <a:off x="13064357" y="6402066"/>
            <a:ext cx="4887311" cy="3025714"/>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5400" dirty="0">
                <a:solidFill>
                  <a:schemeClr val="tx1"/>
                </a:solidFill>
              </a:rPr>
              <a:t>Who has he called you to fight for?</a:t>
            </a:r>
            <a:endParaRPr lang="en-GB" sz="5400" dirty="0">
              <a:solidFill>
                <a:schemeClr val="tx1"/>
              </a:solidFill>
            </a:endParaRPr>
          </a:p>
        </p:txBody>
      </p:sp>
    </p:spTree>
    <p:extLst>
      <p:ext uri="{BB962C8B-B14F-4D97-AF65-F5344CB8AC3E}">
        <p14:creationId xmlns:p14="http://schemas.microsoft.com/office/powerpoint/2010/main" val="100678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120" y="649483"/>
            <a:ext cx="14858997" cy="2217855"/>
          </a:xfrm>
        </p:spPr>
        <p:txBody>
          <a:bodyPr/>
          <a:lstStyle/>
          <a:p>
            <a:r>
              <a:rPr lang="en-US" dirty="0"/>
              <a:t>Ezekiel 33- Principles of Personal Responsibility- Discussion</a:t>
            </a:r>
          </a:p>
        </p:txBody>
      </p:sp>
      <p:sp>
        <p:nvSpPr>
          <p:cNvPr id="3" name="Content Placeholder 2"/>
          <p:cNvSpPr>
            <a:spLocks noGrp="1"/>
          </p:cNvSpPr>
          <p:nvPr>
            <p:ph idx="1"/>
          </p:nvPr>
        </p:nvSpPr>
        <p:spPr>
          <a:xfrm>
            <a:off x="1712118" y="3469341"/>
            <a:ext cx="14181025" cy="5239230"/>
          </a:xfrm>
        </p:spPr>
        <p:txBody>
          <a:bodyPr>
            <a:normAutofit/>
          </a:bodyPr>
          <a:lstStyle/>
          <a:p>
            <a:pPr marL="0" indent="0">
              <a:buNone/>
            </a:pPr>
            <a:r>
              <a:rPr lang="en-GB" sz="4800" b="1" dirty="0"/>
              <a:t>Questions? Comments? Experiences?</a:t>
            </a:r>
            <a:endParaRPr lang="en-US" sz="4800" b="1" dirty="0"/>
          </a:p>
        </p:txBody>
      </p:sp>
      <p:sp>
        <p:nvSpPr>
          <p:cNvPr id="5" name="TextBox 4">
            <a:extLst>
              <a:ext uri="{FF2B5EF4-FFF2-40B4-BE49-F238E27FC236}">
                <a16:creationId xmlns:a16="http://schemas.microsoft.com/office/drawing/2014/main" id="{123A138D-F187-40DB-8061-96D310FF86EA}"/>
              </a:ext>
            </a:extLst>
          </p:cNvPr>
          <p:cNvSpPr txBox="1"/>
          <p:nvPr/>
        </p:nvSpPr>
        <p:spPr>
          <a:xfrm>
            <a:off x="10474646" y="8541133"/>
            <a:ext cx="5418498" cy="769441"/>
          </a:xfrm>
          <a:prstGeom prst="rect">
            <a:avLst/>
          </a:prstGeom>
          <a:noFill/>
        </p:spPr>
        <p:txBody>
          <a:bodyPr wrap="square" rtlCol="0">
            <a:spAutoFit/>
          </a:bodyPr>
          <a:lstStyle/>
          <a:p>
            <a:r>
              <a:rPr lang="en-GB" sz="4400" dirty="0"/>
              <a:t>dufaultb@dwellcc.org</a:t>
            </a:r>
            <a:endParaRPr lang="en-US" sz="4400" dirty="0"/>
          </a:p>
        </p:txBody>
      </p:sp>
    </p:spTree>
    <p:extLst>
      <p:ext uri="{BB962C8B-B14F-4D97-AF65-F5344CB8AC3E}">
        <p14:creationId xmlns:p14="http://schemas.microsoft.com/office/powerpoint/2010/main" val="286241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21000" cy="7025943"/>
          </a:xfrm>
        </p:spPr>
        <p:txBody>
          <a:bodyPr>
            <a:normAutofit/>
          </a:bodyPr>
          <a:lstStyle/>
          <a:p>
            <a:r>
              <a:rPr lang="en-US" dirty="0"/>
              <a:t>Jesus: “every teacher of the law who has become a disciple in the kingdom of heaven is like the owner of a house who brings out of his storeroom new treasures as well as old” (Matthew 13:52).</a:t>
            </a:r>
          </a:p>
          <a:p>
            <a:r>
              <a:rPr lang="en-US" dirty="0"/>
              <a:t>Principles of responsibility, accountability, and retributive justice in Ezekiel will always be true…</a:t>
            </a:r>
          </a:p>
          <a:p>
            <a:r>
              <a:rPr lang="en-US" dirty="0"/>
              <a:t>But after Jesus, our position in relation to these topics has changed drastically</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 in Context </a:t>
            </a:r>
          </a:p>
        </p:txBody>
      </p:sp>
    </p:spTree>
    <p:extLst>
      <p:ext uri="{BB962C8B-B14F-4D97-AF65-F5344CB8AC3E}">
        <p14:creationId xmlns:p14="http://schemas.microsoft.com/office/powerpoint/2010/main" val="18039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21000" cy="7025943"/>
          </a:xfrm>
        </p:spPr>
        <p:txBody>
          <a:bodyPr>
            <a:normAutofit/>
          </a:bodyPr>
          <a:lstStyle/>
          <a:p>
            <a:r>
              <a:rPr lang="en-US" dirty="0"/>
              <a:t>God’s approach to human evil—the Good News</a:t>
            </a:r>
          </a:p>
          <a:p>
            <a:r>
              <a:rPr lang="en-US" dirty="0"/>
              <a:t>Wrath toward evil is part of who God is</a:t>
            </a:r>
          </a:p>
          <a:p>
            <a:r>
              <a:rPr lang="en-US" dirty="0"/>
              <a:t>But so is his love toward us who do wrong</a:t>
            </a:r>
          </a:p>
          <a:p>
            <a:r>
              <a:rPr lang="en-US" dirty="0"/>
              <a:t>His unthinkable solution:</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 in Context </a:t>
            </a:r>
          </a:p>
        </p:txBody>
      </p:sp>
      <p:sp>
        <p:nvSpPr>
          <p:cNvPr id="5" name="Rectangle 4">
            <a:extLst>
              <a:ext uri="{FF2B5EF4-FFF2-40B4-BE49-F238E27FC236}">
                <a16:creationId xmlns:a16="http://schemas.microsoft.com/office/drawing/2014/main" id="{D17DA915-1DE5-43FB-A8CF-0028DAC7A9B0}"/>
              </a:ext>
            </a:extLst>
          </p:cNvPr>
          <p:cNvSpPr/>
          <p:nvPr/>
        </p:nvSpPr>
        <p:spPr>
          <a:xfrm>
            <a:off x="786384" y="6748272"/>
            <a:ext cx="16605504" cy="3090672"/>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Romans 3</a:t>
            </a:r>
          </a:p>
          <a:p>
            <a:r>
              <a:rPr lang="en-US" sz="4000" b="1" baseline="30000" dirty="0">
                <a:solidFill>
                  <a:srgbClr val="000000"/>
                </a:solidFill>
                <a:latin typeface="system-ui"/>
              </a:rPr>
              <a:t>10 </a:t>
            </a:r>
            <a:r>
              <a:rPr lang="en-US" sz="4000" dirty="0">
                <a:solidFill>
                  <a:srgbClr val="000000"/>
                </a:solidFill>
                <a:latin typeface="system-ui"/>
              </a:rPr>
              <a:t>As it is written: “There is no one righteous, not even one; </a:t>
            </a:r>
            <a:r>
              <a:rPr lang="en-US" sz="4000" b="1" baseline="30000" dirty="0">
                <a:solidFill>
                  <a:srgbClr val="000000"/>
                </a:solidFill>
                <a:latin typeface="system-ui"/>
              </a:rPr>
              <a:t>11 </a:t>
            </a:r>
            <a:r>
              <a:rPr lang="en-US" sz="4000" dirty="0">
                <a:solidFill>
                  <a:srgbClr val="000000"/>
                </a:solidFill>
                <a:latin typeface="system-ui"/>
              </a:rPr>
              <a:t>there is no one who understands; there is no one who seeks God. </a:t>
            </a:r>
            <a:r>
              <a:rPr lang="en-US" sz="4000" b="1" baseline="30000" dirty="0">
                <a:solidFill>
                  <a:srgbClr val="000000"/>
                </a:solidFill>
                <a:latin typeface="system-ui"/>
              </a:rPr>
              <a:t>12 </a:t>
            </a:r>
            <a:r>
              <a:rPr lang="en-US" sz="4000" dirty="0">
                <a:solidFill>
                  <a:srgbClr val="000000"/>
                </a:solidFill>
                <a:latin typeface="system-ui"/>
              </a:rPr>
              <a:t>All have turned away, they have together become worthless; there is no one who does good, not even one.”</a:t>
            </a:r>
          </a:p>
          <a:p>
            <a:endParaRPr lang="en-US" sz="4000" dirty="0"/>
          </a:p>
          <a:p>
            <a:endParaRPr lang="en-US" sz="4000" dirty="0"/>
          </a:p>
        </p:txBody>
      </p:sp>
    </p:spTree>
    <p:extLst>
      <p:ext uri="{BB962C8B-B14F-4D97-AF65-F5344CB8AC3E}">
        <p14:creationId xmlns:p14="http://schemas.microsoft.com/office/powerpoint/2010/main" val="26867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21000" cy="7025943"/>
          </a:xfrm>
        </p:spPr>
        <p:txBody>
          <a:bodyPr>
            <a:normAutofit/>
          </a:bodyPr>
          <a:lstStyle/>
          <a:p>
            <a:r>
              <a:rPr lang="en-US" dirty="0"/>
              <a:t>God’s approach to human evil—the Good News</a:t>
            </a:r>
          </a:p>
          <a:p>
            <a:r>
              <a:rPr lang="en-US" dirty="0"/>
              <a:t>Wrath toward evil is part of who God is</a:t>
            </a:r>
          </a:p>
          <a:p>
            <a:r>
              <a:rPr lang="en-US" dirty="0"/>
              <a:t>But so is his love toward us who do wrong</a:t>
            </a:r>
          </a:p>
          <a:p>
            <a:r>
              <a:rPr lang="en-US" dirty="0"/>
              <a:t>His unthinkable solution:</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 in Context </a:t>
            </a:r>
          </a:p>
        </p:txBody>
      </p:sp>
      <p:sp>
        <p:nvSpPr>
          <p:cNvPr id="5" name="Rectangle 4">
            <a:extLst>
              <a:ext uri="{FF2B5EF4-FFF2-40B4-BE49-F238E27FC236}">
                <a16:creationId xmlns:a16="http://schemas.microsoft.com/office/drawing/2014/main" id="{D17DA915-1DE5-43FB-A8CF-0028DAC7A9B0}"/>
              </a:ext>
            </a:extLst>
          </p:cNvPr>
          <p:cNvSpPr/>
          <p:nvPr/>
        </p:nvSpPr>
        <p:spPr>
          <a:xfrm>
            <a:off x="786384" y="6748272"/>
            <a:ext cx="16605504" cy="3090672"/>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Romans 3</a:t>
            </a:r>
          </a:p>
          <a:p>
            <a:r>
              <a:rPr lang="en-US" sz="4000" b="1" baseline="30000" dirty="0">
                <a:solidFill>
                  <a:srgbClr val="000000"/>
                </a:solidFill>
                <a:latin typeface="system-ui"/>
              </a:rPr>
              <a:t>20 </a:t>
            </a:r>
            <a:r>
              <a:rPr lang="en-US" sz="4000" dirty="0">
                <a:solidFill>
                  <a:srgbClr val="000000"/>
                </a:solidFill>
                <a:latin typeface="system-ui"/>
              </a:rPr>
              <a:t>Therefore no one will be declared righteous in God’s sight by the works of the law; rather, through the law we become conscious of our sin. </a:t>
            </a:r>
            <a:r>
              <a:rPr lang="en-US" sz="4000" b="1" baseline="30000" dirty="0">
                <a:solidFill>
                  <a:srgbClr val="000000"/>
                </a:solidFill>
                <a:latin typeface="system-ui"/>
              </a:rPr>
              <a:t>21 </a:t>
            </a:r>
            <a:r>
              <a:rPr lang="en-US" sz="4000" dirty="0">
                <a:solidFill>
                  <a:srgbClr val="000000"/>
                </a:solidFill>
                <a:latin typeface="system-ui"/>
              </a:rPr>
              <a:t>But now apart from the law the righteousness of God has been made known….</a:t>
            </a:r>
          </a:p>
          <a:p>
            <a:endParaRPr lang="en-US" sz="4000" dirty="0"/>
          </a:p>
          <a:p>
            <a:endParaRPr lang="en-US" sz="4000" dirty="0"/>
          </a:p>
        </p:txBody>
      </p:sp>
    </p:spTree>
    <p:extLst>
      <p:ext uri="{BB962C8B-B14F-4D97-AF65-F5344CB8AC3E}">
        <p14:creationId xmlns:p14="http://schemas.microsoft.com/office/powerpoint/2010/main" val="4214351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21000" cy="7025943"/>
          </a:xfrm>
        </p:spPr>
        <p:txBody>
          <a:bodyPr>
            <a:normAutofit/>
          </a:bodyPr>
          <a:lstStyle/>
          <a:p>
            <a:r>
              <a:rPr lang="en-US" dirty="0"/>
              <a:t>God’s approach to human evil—the Good News</a:t>
            </a:r>
          </a:p>
          <a:p>
            <a:r>
              <a:rPr lang="en-US" dirty="0"/>
              <a:t>Wrath toward evil is part of who God is</a:t>
            </a:r>
          </a:p>
          <a:p>
            <a:r>
              <a:rPr lang="en-US" dirty="0"/>
              <a:t>But so is his love toward us who do wrong</a:t>
            </a:r>
          </a:p>
          <a:p>
            <a:r>
              <a:rPr lang="en-US" dirty="0"/>
              <a:t>His unthinkable solution:</a:t>
            </a:r>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 in Context </a:t>
            </a:r>
          </a:p>
        </p:txBody>
      </p:sp>
      <p:sp>
        <p:nvSpPr>
          <p:cNvPr id="5" name="Rectangle 4">
            <a:extLst>
              <a:ext uri="{FF2B5EF4-FFF2-40B4-BE49-F238E27FC236}">
                <a16:creationId xmlns:a16="http://schemas.microsoft.com/office/drawing/2014/main" id="{D17DA915-1DE5-43FB-A8CF-0028DAC7A9B0}"/>
              </a:ext>
            </a:extLst>
          </p:cNvPr>
          <p:cNvSpPr/>
          <p:nvPr/>
        </p:nvSpPr>
        <p:spPr>
          <a:xfrm>
            <a:off x="786384" y="6748272"/>
            <a:ext cx="16605504" cy="3090672"/>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Romans 3</a:t>
            </a:r>
          </a:p>
          <a:p>
            <a:r>
              <a:rPr lang="en-US" sz="4000" dirty="0">
                <a:solidFill>
                  <a:srgbClr val="000000"/>
                </a:solidFill>
                <a:latin typeface="system-ui"/>
              </a:rPr>
              <a:t> </a:t>
            </a:r>
            <a:r>
              <a:rPr lang="en-US" sz="4000" b="1" baseline="30000" dirty="0">
                <a:solidFill>
                  <a:srgbClr val="000000"/>
                </a:solidFill>
                <a:latin typeface="system-ui"/>
              </a:rPr>
              <a:t>23 </a:t>
            </a:r>
            <a:r>
              <a:rPr lang="en-US" sz="4000" dirty="0">
                <a:solidFill>
                  <a:srgbClr val="000000"/>
                </a:solidFill>
                <a:latin typeface="system-ui"/>
              </a:rPr>
              <a:t>for all have sinned and fall short of the glory of God, </a:t>
            </a:r>
            <a:r>
              <a:rPr lang="en-US" sz="4000" b="1" baseline="30000" dirty="0">
                <a:solidFill>
                  <a:srgbClr val="000000"/>
                </a:solidFill>
                <a:latin typeface="system-ui"/>
              </a:rPr>
              <a:t>24 </a:t>
            </a:r>
            <a:r>
              <a:rPr lang="en-US" sz="4000" dirty="0">
                <a:solidFill>
                  <a:srgbClr val="000000"/>
                </a:solidFill>
                <a:latin typeface="system-ui"/>
              </a:rPr>
              <a:t>and all are justified freely by his grace through the redemption that came by Christ Jesus. </a:t>
            </a:r>
            <a:r>
              <a:rPr lang="en-US" sz="4000" b="1" baseline="30000" dirty="0">
                <a:solidFill>
                  <a:srgbClr val="000000"/>
                </a:solidFill>
                <a:latin typeface="system-ui"/>
              </a:rPr>
              <a:t>25 </a:t>
            </a:r>
            <a:r>
              <a:rPr lang="en-US" sz="4000" dirty="0">
                <a:solidFill>
                  <a:srgbClr val="000000"/>
                </a:solidFill>
                <a:latin typeface="system-ui"/>
              </a:rPr>
              <a:t>God presented Christ as a sacrifice of atonement, through the shedding of his blood—to be received by faith.</a:t>
            </a:r>
            <a:endParaRPr lang="en-US" sz="4000" dirty="0"/>
          </a:p>
          <a:p>
            <a:endParaRPr lang="en-US" sz="4000" dirty="0"/>
          </a:p>
        </p:txBody>
      </p:sp>
    </p:spTree>
    <p:extLst>
      <p:ext uri="{BB962C8B-B14F-4D97-AF65-F5344CB8AC3E}">
        <p14:creationId xmlns:p14="http://schemas.microsoft.com/office/powerpoint/2010/main" val="104100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821000" cy="7585134"/>
          </a:xfrm>
        </p:spPr>
        <p:txBody>
          <a:bodyPr>
            <a:normAutofit/>
          </a:bodyPr>
          <a:lstStyle/>
          <a:p>
            <a:r>
              <a:rPr lang="en-US" dirty="0"/>
              <a:t>God’s approach to human evil—the Good News</a:t>
            </a:r>
          </a:p>
          <a:p>
            <a:r>
              <a:rPr lang="en-US" dirty="0"/>
              <a:t>Wrath toward evil is part of who God is</a:t>
            </a:r>
          </a:p>
          <a:p>
            <a:r>
              <a:rPr lang="en-US" dirty="0"/>
              <a:t>But so is his love toward us who do wrong</a:t>
            </a:r>
          </a:p>
          <a:p>
            <a:r>
              <a:rPr lang="en-US" dirty="0"/>
              <a:t>His unthinkable solution</a:t>
            </a:r>
          </a:p>
          <a:p>
            <a:endParaRPr lang="en-US" dirty="0"/>
          </a:p>
          <a:p>
            <a:endParaRPr lang="en-US" dirty="0"/>
          </a:p>
        </p:txBody>
      </p:sp>
      <p:sp>
        <p:nvSpPr>
          <p:cNvPr id="7" name="Title 1">
            <a:extLst>
              <a:ext uri="{FF2B5EF4-FFF2-40B4-BE49-F238E27FC236}">
                <a16:creationId xmlns:a16="http://schemas.microsoft.com/office/drawing/2014/main"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Ezekiel 33 in Context </a:t>
            </a:r>
          </a:p>
        </p:txBody>
      </p:sp>
      <p:sp>
        <p:nvSpPr>
          <p:cNvPr id="6" name="Speech Bubble: Rectangle with Corners Rounded 5">
            <a:extLst>
              <a:ext uri="{FF2B5EF4-FFF2-40B4-BE49-F238E27FC236}">
                <a16:creationId xmlns:a16="http://schemas.microsoft.com/office/drawing/2014/main" id="{246BA902-827A-42FD-993B-1F2D5A4CF4EB}"/>
              </a:ext>
            </a:extLst>
          </p:cNvPr>
          <p:cNvSpPr/>
          <p:nvPr/>
        </p:nvSpPr>
        <p:spPr>
          <a:xfrm>
            <a:off x="13533120" y="7406640"/>
            <a:ext cx="4059936" cy="2238873"/>
          </a:xfrm>
          <a:prstGeom prst="wedgeRoundRectCallout">
            <a:avLst>
              <a:gd name="adj1" fmla="val 29129"/>
              <a:gd name="adj2" fmla="val 69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Christians are both forgiven and accountable.</a:t>
            </a:r>
            <a:endParaRPr lang="en-GB" sz="4000" dirty="0">
              <a:solidFill>
                <a:schemeClr val="tx1"/>
              </a:solidFill>
            </a:endParaRPr>
          </a:p>
        </p:txBody>
      </p:sp>
      <p:sp>
        <p:nvSpPr>
          <p:cNvPr id="8" name="Rectangle 7">
            <a:extLst>
              <a:ext uri="{FF2B5EF4-FFF2-40B4-BE49-F238E27FC236}">
                <a16:creationId xmlns:a16="http://schemas.microsoft.com/office/drawing/2014/main" id="{48C52D20-511D-4241-90EA-9D77E33F6B53}"/>
              </a:ext>
            </a:extLst>
          </p:cNvPr>
          <p:cNvSpPr/>
          <p:nvPr/>
        </p:nvSpPr>
        <p:spPr>
          <a:xfrm>
            <a:off x="1712120" y="6977244"/>
            <a:ext cx="9985248" cy="268858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571500" indent="-571500">
              <a:buFont typeface="Arial" panose="020B0604020202020204" pitchFamily="34" charset="0"/>
              <a:buChar char="•"/>
            </a:pPr>
            <a:r>
              <a:rPr lang="en-US" sz="4000" dirty="0"/>
              <a:t>Romans 8:1- “There is now no condemnation for those who are in Christ Jesus.”</a:t>
            </a:r>
          </a:p>
          <a:p>
            <a:pPr marL="571500" indent="-571500">
              <a:buFont typeface="Arial" panose="020B0604020202020204" pitchFamily="34" charset="0"/>
              <a:buChar char="•"/>
            </a:pPr>
            <a:r>
              <a:rPr lang="en-US" sz="4000" dirty="0"/>
              <a:t>And yet, Romans 14:12- “each of us will give an account of ourselves to God.”</a:t>
            </a:r>
          </a:p>
        </p:txBody>
      </p:sp>
      <p:sp>
        <p:nvSpPr>
          <p:cNvPr id="2" name="Arrow: Up 1">
            <a:extLst>
              <a:ext uri="{FF2B5EF4-FFF2-40B4-BE49-F238E27FC236}">
                <a16:creationId xmlns:a16="http://schemas.microsoft.com/office/drawing/2014/main" id="{CF448159-58E1-47C0-AC15-274892ED1A49}"/>
              </a:ext>
            </a:extLst>
          </p:cNvPr>
          <p:cNvSpPr/>
          <p:nvPr/>
        </p:nvSpPr>
        <p:spPr>
          <a:xfrm>
            <a:off x="14945710" y="5691352"/>
            <a:ext cx="1182414" cy="14977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34EDDD-DFE4-40DB-9EF8-94F2A64F0565}"/>
              </a:ext>
            </a:extLst>
          </p:cNvPr>
          <p:cNvSpPr/>
          <p:nvPr/>
        </p:nvSpPr>
        <p:spPr>
          <a:xfrm>
            <a:off x="14041708" y="328165"/>
            <a:ext cx="3042760" cy="1314361"/>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These are not in tension!</a:t>
            </a:r>
          </a:p>
        </p:txBody>
      </p:sp>
      <p:sp>
        <p:nvSpPr>
          <p:cNvPr id="10" name="Rectangle 9">
            <a:extLst>
              <a:ext uri="{FF2B5EF4-FFF2-40B4-BE49-F238E27FC236}">
                <a16:creationId xmlns:a16="http://schemas.microsoft.com/office/drawing/2014/main" id="{F2FD93F9-16E5-4A33-AD72-ECD5857FD8B2}"/>
              </a:ext>
            </a:extLst>
          </p:cNvPr>
          <p:cNvSpPr/>
          <p:nvPr/>
        </p:nvSpPr>
        <p:spPr>
          <a:xfrm>
            <a:off x="13533120" y="1717107"/>
            <a:ext cx="4059936" cy="386546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The more we appreciate the forgiveness, the more we will want to strive for God’s “</a:t>
            </a:r>
            <a:r>
              <a:rPr lang="en-US" sz="4000" dirty="0" err="1"/>
              <a:t>atta</a:t>
            </a:r>
            <a:r>
              <a:rPr lang="en-US" sz="4000" dirty="0"/>
              <a:t> boy”</a:t>
            </a:r>
          </a:p>
        </p:txBody>
      </p:sp>
    </p:spTree>
    <p:extLst>
      <p:ext uri="{BB962C8B-B14F-4D97-AF65-F5344CB8AC3E}">
        <p14:creationId xmlns:p14="http://schemas.microsoft.com/office/powerpoint/2010/main" val="98061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Dwell-Theme" id="{83A9F0AA-6EC3-4022-A6DF-642119352D90}" vid="{BADD0C12-03D4-46CD-BB72-7CAC67522794}"/>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Dwell-Theme</Template>
  <TotalTime>0</TotalTime>
  <Words>3504</Words>
  <Application>Microsoft Office PowerPoint</Application>
  <PresentationFormat>Custom</PresentationFormat>
  <Paragraphs>264</Paragraphs>
  <Slides>43</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Tw Cen MT</vt:lpstr>
      <vt:lpstr>system-ui</vt:lpstr>
      <vt:lpstr>Arial</vt:lpstr>
      <vt:lpstr>Calibri</vt:lpstr>
      <vt:lpstr>Trebuchet MS</vt:lpstr>
      <vt:lpstr>Impact</vt:lpstr>
      <vt:lpstr>Dwell-Theme</vt:lpstr>
      <vt:lpstr>Dwell-Light-Theme</vt:lpstr>
      <vt:lpstr>Principles of Personal Responsibility</vt:lpstr>
      <vt:lpstr>Principles of Personal Responsibility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Ezekiel 33- Principles of Personal Responsibility-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2024-03-04T15:20:52Z</dcterms:created>
  <dcterms:modified xsi:type="dcterms:W3CDTF">2024-03-04T15:21:02Z</dcterms:modified>
</cp:coreProperties>
</file>