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72"/>
  </p:notesMasterIdLst>
  <p:handoutMasterIdLst>
    <p:handoutMasterId r:id="rId73"/>
  </p:handoutMasterIdLst>
  <p:sldIdLst>
    <p:sldId id="7081" r:id="rId2"/>
    <p:sldId id="7083" r:id="rId3"/>
    <p:sldId id="7896" r:id="rId4"/>
    <p:sldId id="7944" r:id="rId5"/>
    <p:sldId id="7946" r:id="rId6"/>
    <p:sldId id="7947" r:id="rId7"/>
    <p:sldId id="7948" r:id="rId8"/>
    <p:sldId id="7949" r:id="rId9"/>
    <p:sldId id="7950" r:id="rId10"/>
    <p:sldId id="7951" r:id="rId11"/>
    <p:sldId id="7952" r:id="rId12"/>
    <p:sldId id="7953" r:id="rId13"/>
    <p:sldId id="7954" r:id="rId14"/>
    <p:sldId id="7955" r:id="rId15"/>
    <p:sldId id="7956" r:id="rId16"/>
    <p:sldId id="7957" r:id="rId17"/>
    <p:sldId id="7958" r:id="rId18"/>
    <p:sldId id="7959" r:id="rId19"/>
    <p:sldId id="7961" r:id="rId20"/>
    <p:sldId id="7960" r:id="rId21"/>
    <p:sldId id="7962" r:id="rId22"/>
    <p:sldId id="7964" r:id="rId23"/>
    <p:sldId id="7965" r:id="rId24"/>
    <p:sldId id="7966" r:id="rId25"/>
    <p:sldId id="7972" r:id="rId26"/>
    <p:sldId id="7968" r:id="rId27"/>
    <p:sldId id="7970" r:id="rId28"/>
    <p:sldId id="7971" r:id="rId29"/>
    <p:sldId id="8021" r:id="rId30"/>
    <p:sldId id="7975" r:id="rId31"/>
    <p:sldId id="2797" r:id="rId32"/>
    <p:sldId id="7980" r:id="rId33"/>
    <p:sldId id="7981" r:id="rId34"/>
    <p:sldId id="7982" r:id="rId35"/>
    <p:sldId id="7983" r:id="rId36"/>
    <p:sldId id="7984" r:id="rId37"/>
    <p:sldId id="7985" r:id="rId38"/>
    <p:sldId id="7987" r:id="rId39"/>
    <p:sldId id="7986" r:id="rId40"/>
    <p:sldId id="7988" r:id="rId41"/>
    <p:sldId id="7989" r:id="rId42"/>
    <p:sldId id="7990" r:id="rId43"/>
    <p:sldId id="7991" r:id="rId44"/>
    <p:sldId id="7992" r:id="rId45"/>
    <p:sldId id="7994" r:id="rId46"/>
    <p:sldId id="7993" r:id="rId47"/>
    <p:sldId id="7995" r:id="rId48"/>
    <p:sldId id="7996" r:id="rId49"/>
    <p:sldId id="8002" r:id="rId50"/>
    <p:sldId id="7997" r:id="rId51"/>
    <p:sldId id="8003" r:id="rId52"/>
    <p:sldId id="8001" r:id="rId53"/>
    <p:sldId id="8004" r:id="rId54"/>
    <p:sldId id="8005" r:id="rId55"/>
    <p:sldId id="8006" r:id="rId56"/>
    <p:sldId id="8007" r:id="rId57"/>
    <p:sldId id="8008" r:id="rId58"/>
    <p:sldId id="8010" r:id="rId59"/>
    <p:sldId id="8009" r:id="rId60"/>
    <p:sldId id="8019" r:id="rId61"/>
    <p:sldId id="8011" r:id="rId62"/>
    <p:sldId id="8013" r:id="rId63"/>
    <p:sldId id="8014" r:id="rId64"/>
    <p:sldId id="8015" r:id="rId65"/>
    <p:sldId id="8016" r:id="rId66"/>
    <p:sldId id="8017" r:id="rId67"/>
    <p:sldId id="8018" r:id="rId68"/>
    <p:sldId id="7943" r:id="rId69"/>
    <p:sldId id="2487" r:id="rId70"/>
    <p:sldId id="7082" r:id="rId7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2710"/>
    <a:srgbClr val="00823B"/>
    <a:srgbClr val="7C4B21"/>
    <a:srgbClr val="67431B"/>
    <a:srgbClr val="34411B"/>
    <a:srgbClr val="0058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0E3441-71B7-4FFA-99A1-C82E871F3B90}" v="1" dt="2025-02-20T18:17:06.2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0596" autoAdjust="0"/>
    <p:restoredTop sz="95423" autoAdjust="0"/>
  </p:normalViewPr>
  <p:slideViewPr>
    <p:cSldViewPr>
      <p:cViewPr varScale="1">
        <p:scale>
          <a:sx n="57" d="100"/>
          <a:sy n="57" d="100"/>
        </p:scale>
        <p:origin x="44" y="392"/>
      </p:cViewPr>
      <p:guideLst>
        <p:guide orient="horz" pos="2160"/>
        <p:guide pos="3840"/>
      </p:guideLst>
    </p:cSldViewPr>
  </p:slideViewPr>
  <p:outlineViewPr>
    <p:cViewPr>
      <p:scale>
        <a:sx n="33" d="100"/>
        <a:sy n="33" d="100"/>
      </p:scale>
      <p:origin x="0" y="2154"/>
    </p:cViewPr>
  </p:outlineViewPr>
  <p:notesTextViewPr>
    <p:cViewPr>
      <p:scale>
        <a:sx n="100" d="100"/>
        <a:sy n="100" d="100"/>
      </p:scale>
      <p:origin x="0" y="0"/>
    </p:cViewPr>
  </p:notesTextViewPr>
  <p:notesViewPr>
    <p:cSldViewPr>
      <p:cViewPr varScale="1">
        <p:scale>
          <a:sx n="83" d="100"/>
          <a:sy n="83" d="100"/>
        </p:scale>
        <p:origin x="-204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78"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a:t>Ben Foust</a:t>
            </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0BB51A9-F30F-4443-8920-E48DA35118AB}" type="datetimeFigureOut">
              <a:rPr lang="en-US" smtClean="0"/>
              <a:pPr/>
              <a:t>3/17/2025</a:t>
            </a:fld>
            <a:endParaRPr lang="en-US" dirty="0"/>
          </a:p>
          <a:p>
            <a:r>
              <a:rPr lang="en-US" dirty="0"/>
              <a:t>Sunday AM – Café </a:t>
            </a: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B76E2AC-58CB-4AA7-A907-96BB768BAF24}"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DCF098-C625-45DD-8CB5-5E7BB529C93D}" type="datetimeFigureOut">
              <a:rPr lang="en-US" smtClean="0"/>
              <a:pPr/>
              <a:t>3/17/2025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3E04EB-DE03-482D-8573-6FF6F3F249A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FC77DC-F2A7-4847-88A5-2B3DF623F74B}" type="slidenum">
              <a:rPr lang="en-US" smtClean="0"/>
              <a:t>1</a:t>
            </a:fld>
            <a:endParaRPr lang="en-US" dirty="0"/>
          </a:p>
        </p:txBody>
      </p:sp>
    </p:spTree>
    <p:extLst>
      <p:ext uri="{BB962C8B-B14F-4D97-AF65-F5344CB8AC3E}">
        <p14:creationId xmlns:p14="http://schemas.microsoft.com/office/powerpoint/2010/main" val="297713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2B4D88-3A95-A654-15EA-6ACE15F5C9F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1766813-8EE2-4E49-06B0-1163088B572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4EBB131-FEF3-3104-DD7A-17A488D36C3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08470E2-F91F-32C4-9912-8CA2FBDC3E49}"/>
              </a:ext>
            </a:extLst>
          </p:cNvPr>
          <p:cNvSpPr>
            <a:spLocks noGrp="1"/>
          </p:cNvSpPr>
          <p:nvPr>
            <p:ph type="sldNum" sz="quarter" idx="5"/>
          </p:nvPr>
        </p:nvSpPr>
        <p:spPr/>
        <p:txBody>
          <a:bodyPr/>
          <a:lstStyle/>
          <a:p>
            <a:fld id="{10FC77DC-F2A7-4847-88A5-2B3DF623F74B}" type="slidenum">
              <a:rPr lang="en-US" smtClean="0"/>
              <a:t>70</a:t>
            </a:fld>
            <a:endParaRPr lang="en-US" dirty="0"/>
          </a:p>
        </p:txBody>
      </p:sp>
    </p:spTree>
    <p:extLst>
      <p:ext uri="{BB962C8B-B14F-4D97-AF65-F5344CB8AC3E}">
        <p14:creationId xmlns:p14="http://schemas.microsoft.com/office/powerpoint/2010/main" val="242897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E26A3E5-9C27-4AF7-B645-157D8B1DD0C5}" type="datetimeFigureOut">
              <a:rPr lang="en-US" smtClean="0"/>
              <a:pPr/>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26A3E5-9C27-4AF7-B645-157D8B1DD0C5}" type="datetimeFigureOut">
              <a:rPr lang="en-US" smtClean="0"/>
              <a:pPr/>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26A3E5-9C27-4AF7-B645-157D8B1DD0C5}" type="datetimeFigureOut">
              <a:rPr lang="en-US" smtClean="0"/>
              <a:pPr/>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26A3E5-9C27-4AF7-B645-157D8B1DD0C5}" type="datetimeFigureOut">
              <a:rPr lang="en-US" smtClean="0"/>
              <a:pPr/>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26A3E5-9C27-4AF7-B645-157D8B1DD0C5}" type="datetimeFigureOut">
              <a:rPr lang="en-US" smtClean="0"/>
              <a:pPr/>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E26A3E5-9C27-4AF7-B645-157D8B1DD0C5}" type="datetimeFigureOut">
              <a:rPr lang="en-US" smtClean="0"/>
              <a:pPr/>
              <a:t>3/17/2025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E26A3E5-9C27-4AF7-B645-157D8B1DD0C5}" type="datetimeFigureOut">
              <a:rPr lang="en-US" smtClean="0"/>
              <a:pPr/>
              <a:t>3/17/2025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E26A3E5-9C27-4AF7-B645-157D8B1DD0C5}" type="datetimeFigureOut">
              <a:rPr lang="en-US" smtClean="0"/>
              <a:pPr/>
              <a:t>3/17/2025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26A3E5-9C27-4AF7-B645-157D8B1DD0C5}" type="datetimeFigureOut">
              <a:rPr lang="en-US" smtClean="0"/>
              <a:pPr/>
              <a:t>3/17/2025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E26A3E5-9C27-4AF7-B645-157D8B1DD0C5}" type="datetimeFigureOut">
              <a:rPr lang="en-US" smtClean="0"/>
              <a:pPr/>
              <a:t>3/17/2025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E26A3E5-9C27-4AF7-B645-157D8B1DD0C5}" type="datetimeFigureOut">
              <a:rPr lang="en-US" smtClean="0"/>
              <a:pPr/>
              <a:t>3/17/2025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26A3E5-9C27-4AF7-B645-157D8B1DD0C5}" type="datetimeFigureOut">
              <a:rPr lang="en-US" smtClean="0"/>
              <a:pPr/>
              <a:t>3/17/2025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6EB85F-F6E2-4F84-B5B3-5A0F5B9F028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id="{9642626F-AE5B-4C60-AF84-A024FE51F763}"/>
              </a:ext>
            </a:extLst>
          </p:cNvPr>
          <p:cNvPicPr>
            <a:picLocks noChangeAspect="1"/>
          </p:cNvPicPr>
          <p:nvPr/>
        </p:nvPicPr>
        <p:blipFill rotWithShape="1">
          <a:blip r:embed="rId3"/>
          <a:srcRect/>
          <a:stretch/>
        </p:blipFill>
        <p:spPr>
          <a:xfrm>
            <a:off x="20" y="10"/>
            <a:ext cx="12191980" cy="6857990"/>
          </a:xfrm>
          <a:prstGeom prst="rect">
            <a:avLst/>
          </a:prstGeom>
        </p:spPr>
      </p:pic>
    </p:spTree>
    <p:extLst>
      <p:ext uri="{BB962C8B-B14F-4D97-AF65-F5344CB8AC3E}">
        <p14:creationId xmlns:p14="http://schemas.microsoft.com/office/powerpoint/2010/main" val="2545056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E7E599-BEEE-BA11-9C95-8E1A830251EA}"/>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06D6183C-E38F-0724-90E3-A59E4C599B9D}"/>
              </a:ext>
            </a:extLst>
          </p:cNvPr>
          <p:cNvSpPr txBox="1"/>
          <p:nvPr/>
        </p:nvSpPr>
        <p:spPr>
          <a:xfrm>
            <a:off x="-28254" y="0"/>
            <a:ext cx="6352854" cy="6858000"/>
          </a:xfrm>
          <a:prstGeom prst="rect">
            <a:avLst/>
          </a:prstGeom>
          <a:solidFill>
            <a:schemeClr val="accent6">
              <a:lumMod val="20000"/>
              <a:lumOff val="80000"/>
            </a:schemeClr>
          </a:solidFill>
          <a:ln>
            <a:solidFill>
              <a:schemeClr val="bg2"/>
            </a:solidFill>
          </a:ln>
        </p:spPr>
        <p:txBody>
          <a:bodyPr wrap="square">
            <a:noAutofit/>
          </a:bodyPr>
          <a:lstStyle/>
          <a:p>
            <a:endParaRPr lang="en-US" sz="3200" b="1" baseline="30000" dirty="0"/>
          </a:p>
          <a:p>
            <a:r>
              <a:rPr lang="en-US" sz="3200" b="1" baseline="30000" dirty="0"/>
              <a:t>Acts 5:3 </a:t>
            </a:r>
            <a:r>
              <a:rPr lang="en-US" sz="3200" dirty="0"/>
              <a:t>But Peter said,  “Ananias, why has Satan filled your heart to lie to the Holy Spirit and to keep back some of the price of the land?</a:t>
            </a:r>
          </a:p>
          <a:p>
            <a:endParaRPr lang="en-US" sz="3200" dirty="0"/>
          </a:p>
          <a:p>
            <a:r>
              <a:rPr lang="en-US" sz="3200" b="1" baseline="30000" dirty="0"/>
              <a:t>4 </a:t>
            </a:r>
            <a:r>
              <a:rPr lang="en-US" sz="3200" dirty="0"/>
              <a:t>While it remained unsold, did it not remain your own? And after it was sold, was it not under your control? Why is it that you have conceived this deed in your heart? You have not lied to men but to God.” </a:t>
            </a:r>
          </a:p>
          <a:p>
            <a:endParaRPr lang="en-US" sz="3100" dirty="0"/>
          </a:p>
        </p:txBody>
      </p:sp>
    </p:spTree>
    <p:extLst>
      <p:ext uri="{BB962C8B-B14F-4D97-AF65-F5344CB8AC3E}">
        <p14:creationId xmlns:p14="http://schemas.microsoft.com/office/powerpoint/2010/main" val="2730159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ABDC9B-DEEA-F4AF-4E06-ECA30CAB9F4B}"/>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9ABC1E3C-84F3-0493-6EBC-A5FED8268F61}"/>
              </a:ext>
            </a:extLst>
          </p:cNvPr>
          <p:cNvSpPr txBox="1"/>
          <p:nvPr/>
        </p:nvSpPr>
        <p:spPr>
          <a:xfrm>
            <a:off x="-28254" y="0"/>
            <a:ext cx="6352854" cy="6858000"/>
          </a:xfrm>
          <a:prstGeom prst="rect">
            <a:avLst/>
          </a:prstGeom>
          <a:solidFill>
            <a:schemeClr val="accent6">
              <a:lumMod val="20000"/>
              <a:lumOff val="80000"/>
            </a:schemeClr>
          </a:solidFill>
          <a:ln>
            <a:solidFill>
              <a:schemeClr val="bg2"/>
            </a:solidFill>
          </a:ln>
        </p:spPr>
        <p:txBody>
          <a:bodyPr wrap="square">
            <a:noAutofit/>
          </a:bodyPr>
          <a:lstStyle/>
          <a:p>
            <a:endParaRPr lang="en-US" sz="3200" b="1" baseline="30000" dirty="0"/>
          </a:p>
          <a:p>
            <a:r>
              <a:rPr lang="en-US" sz="3200" b="1" baseline="30000" dirty="0"/>
              <a:t>Acts 5:3 </a:t>
            </a:r>
            <a:r>
              <a:rPr lang="en-US" sz="3200" dirty="0"/>
              <a:t>But Peter said,  “Ananias, why has Satan filled your heart to lie to the Holy Spirit and to keep back some of the price of the land?</a:t>
            </a:r>
          </a:p>
          <a:p>
            <a:endParaRPr lang="en-US" sz="3200" dirty="0"/>
          </a:p>
          <a:p>
            <a:r>
              <a:rPr lang="en-US" sz="3200" b="1" baseline="30000" dirty="0"/>
              <a:t>4 </a:t>
            </a:r>
            <a:r>
              <a:rPr lang="en-US" sz="3200" dirty="0"/>
              <a:t>While it remained unsold, did it not remain your own? And after it was sold, was it not under your control? Why is it that you have conceived this deed in your heart? You have not lied to men but to God.” </a:t>
            </a:r>
          </a:p>
          <a:p>
            <a:endParaRPr lang="en-US" sz="3100" dirty="0"/>
          </a:p>
        </p:txBody>
      </p:sp>
      <p:sp>
        <p:nvSpPr>
          <p:cNvPr id="6" name="TextBox 5">
            <a:extLst>
              <a:ext uri="{FF2B5EF4-FFF2-40B4-BE49-F238E27FC236}">
                <a16:creationId xmlns:a16="http://schemas.microsoft.com/office/drawing/2014/main" id="{2D084A4F-0E49-9850-A86E-6AF1BB27F340}"/>
              </a:ext>
            </a:extLst>
          </p:cNvPr>
          <p:cNvSpPr txBox="1"/>
          <p:nvPr/>
        </p:nvSpPr>
        <p:spPr>
          <a:xfrm>
            <a:off x="-9418" y="5715000"/>
            <a:ext cx="12229672" cy="116205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5:5 </a:t>
            </a:r>
            <a:r>
              <a:rPr lang="en-US" sz="3200" dirty="0"/>
              <a:t>And as he heard these words, </a:t>
            </a:r>
            <a:r>
              <a:rPr lang="en-US" sz="3200" b="1" u="sng" dirty="0">
                <a:solidFill>
                  <a:srgbClr val="002060"/>
                </a:solidFill>
              </a:rPr>
              <a:t>Ananias fell down and breathed his last</a:t>
            </a:r>
            <a:r>
              <a:rPr lang="en-US" sz="3200" dirty="0"/>
              <a:t>; and great fear came over all who heard of it. </a:t>
            </a:r>
          </a:p>
          <a:p>
            <a:endParaRPr lang="en-US" sz="3400" dirty="0"/>
          </a:p>
          <a:p>
            <a:r>
              <a:rPr lang="en-US" sz="3200" dirty="0"/>
              <a:t> </a:t>
            </a:r>
          </a:p>
          <a:p>
            <a:endParaRPr lang="en-US" sz="3400" b="1" u="sng" dirty="0">
              <a:solidFill>
                <a:srgbClr val="002060"/>
              </a:solidFill>
            </a:endParaRPr>
          </a:p>
        </p:txBody>
      </p:sp>
    </p:spTree>
    <p:extLst>
      <p:ext uri="{BB962C8B-B14F-4D97-AF65-F5344CB8AC3E}">
        <p14:creationId xmlns:p14="http://schemas.microsoft.com/office/powerpoint/2010/main" val="1955254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0"/>
                                  </p:stCondLst>
                                  <p:childTnLst>
                                    <p:animEffect transition="out" filter="fad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AC30F0-A125-1E1F-0FFA-B6717F51CF82}"/>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3BE1329F-3776-DF88-D1D9-DCD1E9F6E819}"/>
              </a:ext>
            </a:extLst>
          </p:cNvPr>
          <p:cNvSpPr txBox="1"/>
          <p:nvPr/>
        </p:nvSpPr>
        <p:spPr>
          <a:xfrm>
            <a:off x="-9418" y="5715000"/>
            <a:ext cx="12229672" cy="116205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5:5 </a:t>
            </a:r>
            <a:r>
              <a:rPr lang="en-US" sz="3200" dirty="0"/>
              <a:t>And as he heard these words, Ananias fell down and breathed his last; </a:t>
            </a:r>
            <a:r>
              <a:rPr lang="en-US" sz="3200" b="1" u="sng" dirty="0">
                <a:solidFill>
                  <a:srgbClr val="002060"/>
                </a:solidFill>
              </a:rPr>
              <a:t>and great fear came over all who heard of it</a:t>
            </a:r>
            <a:r>
              <a:rPr lang="en-US" sz="3200" dirty="0"/>
              <a:t>. </a:t>
            </a:r>
          </a:p>
          <a:p>
            <a:endParaRPr lang="en-US" sz="3400" dirty="0"/>
          </a:p>
          <a:p>
            <a:r>
              <a:rPr lang="en-US" sz="3200" dirty="0"/>
              <a:t> </a:t>
            </a:r>
          </a:p>
          <a:p>
            <a:endParaRPr lang="en-US" sz="3400" b="1" u="sng" dirty="0">
              <a:solidFill>
                <a:srgbClr val="002060"/>
              </a:solidFill>
            </a:endParaRPr>
          </a:p>
        </p:txBody>
      </p:sp>
    </p:spTree>
    <p:extLst>
      <p:ext uri="{BB962C8B-B14F-4D97-AF65-F5344CB8AC3E}">
        <p14:creationId xmlns:p14="http://schemas.microsoft.com/office/powerpoint/2010/main" val="41732915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063528-C9F0-31FC-A379-C12ADBA83397}"/>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6726905B-8874-D256-2D0D-CAEF1F0EB989}"/>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3" name="Rounded Rectangular Callout 17">
            <a:extLst>
              <a:ext uri="{FF2B5EF4-FFF2-40B4-BE49-F238E27FC236}">
                <a16:creationId xmlns:a16="http://schemas.microsoft.com/office/drawing/2014/main" id="{930CC010-1224-25FB-2AD3-E06CD6FFE7F6}"/>
              </a:ext>
            </a:extLst>
          </p:cNvPr>
          <p:cNvSpPr/>
          <p:nvPr/>
        </p:nvSpPr>
        <p:spPr>
          <a:xfrm>
            <a:off x="533400" y="1524000"/>
            <a:ext cx="6901962" cy="6858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dirty="0"/>
              <a:t>There is a deception going on here …</a:t>
            </a:r>
          </a:p>
        </p:txBody>
      </p:sp>
      <p:sp>
        <p:nvSpPr>
          <p:cNvPr id="4" name="Speech Bubble: Rectangle 3">
            <a:extLst>
              <a:ext uri="{FF2B5EF4-FFF2-40B4-BE49-F238E27FC236}">
                <a16:creationId xmlns:a16="http://schemas.microsoft.com/office/drawing/2014/main" id="{6456282B-2AB9-3D42-A5F2-F0685BC87348}"/>
              </a:ext>
            </a:extLst>
          </p:cNvPr>
          <p:cNvSpPr/>
          <p:nvPr/>
        </p:nvSpPr>
        <p:spPr>
          <a:xfrm>
            <a:off x="3200400" y="3971545"/>
            <a:ext cx="8686799" cy="618762"/>
          </a:xfrm>
          <a:prstGeom prst="wedgeRectCallout">
            <a:avLst>
              <a:gd name="adj1" fmla="val -44817"/>
              <a:gd name="adj2" fmla="val 17883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err="1">
                <a:solidFill>
                  <a:schemeClr val="tx1"/>
                </a:solidFill>
              </a:rPr>
              <a:t>nosphizomai</a:t>
            </a:r>
            <a:r>
              <a:rPr lang="en-US" sz="3200" b="1" i="1" dirty="0">
                <a:solidFill>
                  <a:schemeClr val="tx1"/>
                </a:solidFill>
              </a:rPr>
              <a:t>: </a:t>
            </a:r>
            <a:r>
              <a:rPr lang="en-US" sz="3200" i="1" dirty="0">
                <a:solidFill>
                  <a:schemeClr val="tx1"/>
                </a:solidFill>
              </a:rPr>
              <a:t>“</a:t>
            </a:r>
            <a:r>
              <a:rPr lang="en-US" sz="3200" dirty="0">
                <a:solidFill>
                  <a:schemeClr val="tx1"/>
                </a:solidFill>
              </a:rPr>
              <a:t>to set apart, misappropriate, pilfer”</a:t>
            </a:r>
            <a:endParaRPr lang="en-US" sz="3200" b="1" dirty="0">
              <a:solidFill>
                <a:schemeClr val="tx1"/>
              </a:solidFill>
            </a:endParaRPr>
          </a:p>
        </p:txBody>
      </p:sp>
      <p:sp>
        <p:nvSpPr>
          <p:cNvPr id="6" name="TextBox 5">
            <a:extLst>
              <a:ext uri="{FF2B5EF4-FFF2-40B4-BE49-F238E27FC236}">
                <a16:creationId xmlns:a16="http://schemas.microsoft.com/office/drawing/2014/main" id="{F379A7E6-C51E-A5E4-BBEB-E4A3A105274B}"/>
              </a:ext>
            </a:extLst>
          </p:cNvPr>
          <p:cNvSpPr txBox="1"/>
          <p:nvPr/>
        </p:nvSpPr>
        <p:spPr>
          <a:xfrm>
            <a:off x="-9418" y="5734050"/>
            <a:ext cx="12229672" cy="11430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5:6 </a:t>
            </a:r>
            <a:r>
              <a:rPr lang="en-US" sz="3200" dirty="0"/>
              <a:t>The young men got up and covered him up, and after carrying him out, they buried him. </a:t>
            </a:r>
          </a:p>
          <a:p>
            <a:endParaRPr lang="en-US" sz="3400" dirty="0"/>
          </a:p>
          <a:p>
            <a:r>
              <a:rPr lang="en-US" sz="3200" dirty="0"/>
              <a:t> </a:t>
            </a:r>
          </a:p>
          <a:p>
            <a:endParaRPr lang="en-US" sz="3400" b="1" u="sng" dirty="0">
              <a:solidFill>
                <a:srgbClr val="002060"/>
              </a:solidFill>
            </a:endParaRPr>
          </a:p>
        </p:txBody>
      </p:sp>
      <p:sp>
        <p:nvSpPr>
          <p:cNvPr id="9" name="Content Placeholder 8">
            <a:extLst>
              <a:ext uri="{FF2B5EF4-FFF2-40B4-BE49-F238E27FC236}">
                <a16:creationId xmlns:a16="http://schemas.microsoft.com/office/drawing/2014/main" id="{FAEBCA3D-1415-4DB6-A5BA-3B576FBE8804}"/>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4322452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110CC3-3687-C1EE-5D71-7366C9BF3131}"/>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9FE0A368-1ACA-9091-4F99-B27FE72118CB}"/>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3" name="Rounded Rectangular Callout 17">
            <a:extLst>
              <a:ext uri="{FF2B5EF4-FFF2-40B4-BE49-F238E27FC236}">
                <a16:creationId xmlns:a16="http://schemas.microsoft.com/office/drawing/2014/main" id="{73388DC4-D813-77FD-8E9E-AE3B1AD51AA9}"/>
              </a:ext>
            </a:extLst>
          </p:cNvPr>
          <p:cNvSpPr/>
          <p:nvPr/>
        </p:nvSpPr>
        <p:spPr>
          <a:xfrm>
            <a:off x="533400" y="1524000"/>
            <a:ext cx="6901962" cy="6858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dirty="0"/>
              <a:t>There is a deception going on here …</a:t>
            </a:r>
          </a:p>
        </p:txBody>
      </p:sp>
      <p:sp>
        <p:nvSpPr>
          <p:cNvPr id="4" name="Speech Bubble: Rectangle 3">
            <a:extLst>
              <a:ext uri="{FF2B5EF4-FFF2-40B4-BE49-F238E27FC236}">
                <a16:creationId xmlns:a16="http://schemas.microsoft.com/office/drawing/2014/main" id="{7DDC9581-95D9-EC99-E9A4-147B8CFD10E7}"/>
              </a:ext>
            </a:extLst>
          </p:cNvPr>
          <p:cNvSpPr/>
          <p:nvPr/>
        </p:nvSpPr>
        <p:spPr>
          <a:xfrm>
            <a:off x="3200400" y="3971545"/>
            <a:ext cx="8686799" cy="618762"/>
          </a:xfrm>
          <a:prstGeom prst="wedgeRectCallout">
            <a:avLst>
              <a:gd name="adj1" fmla="val -44817"/>
              <a:gd name="adj2" fmla="val 17883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err="1">
                <a:solidFill>
                  <a:schemeClr val="tx1"/>
                </a:solidFill>
              </a:rPr>
              <a:t>nosphizomai</a:t>
            </a:r>
            <a:r>
              <a:rPr lang="en-US" sz="3200" b="1" i="1" dirty="0">
                <a:solidFill>
                  <a:schemeClr val="tx1"/>
                </a:solidFill>
              </a:rPr>
              <a:t>: </a:t>
            </a:r>
            <a:r>
              <a:rPr lang="en-US" sz="3200" i="1" dirty="0">
                <a:solidFill>
                  <a:schemeClr val="tx1"/>
                </a:solidFill>
              </a:rPr>
              <a:t>“</a:t>
            </a:r>
            <a:r>
              <a:rPr lang="en-US" sz="3200" dirty="0">
                <a:solidFill>
                  <a:schemeClr val="tx1"/>
                </a:solidFill>
              </a:rPr>
              <a:t>to set apart, misappropriate, pilfer”</a:t>
            </a:r>
            <a:endParaRPr lang="en-US" sz="3200" b="1" dirty="0">
              <a:solidFill>
                <a:schemeClr val="tx1"/>
              </a:solidFill>
            </a:endParaRPr>
          </a:p>
        </p:txBody>
      </p:sp>
      <p:sp>
        <p:nvSpPr>
          <p:cNvPr id="6" name="TextBox 5">
            <a:extLst>
              <a:ext uri="{FF2B5EF4-FFF2-40B4-BE49-F238E27FC236}">
                <a16:creationId xmlns:a16="http://schemas.microsoft.com/office/drawing/2014/main" id="{6529637D-A1EF-0D47-2240-E15BE5E1BAD0}"/>
              </a:ext>
            </a:extLst>
          </p:cNvPr>
          <p:cNvSpPr txBox="1"/>
          <p:nvPr/>
        </p:nvSpPr>
        <p:spPr>
          <a:xfrm>
            <a:off x="-9418" y="5734050"/>
            <a:ext cx="12229672" cy="11430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5:7 </a:t>
            </a:r>
            <a:r>
              <a:rPr lang="en-US" sz="3200" dirty="0"/>
              <a:t>Now there elapsed an interval of about three hours, and his wife came in, not knowing what had happened.</a:t>
            </a:r>
          </a:p>
          <a:p>
            <a:endParaRPr lang="en-US" sz="3400" dirty="0"/>
          </a:p>
          <a:p>
            <a:r>
              <a:rPr lang="en-US" sz="3200" dirty="0"/>
              <a:t> </a:t>
            </a:r>
          </a:p>
          <a:p>
            <a:endParaRPr lang="en-US" sz="3400" b="1" u="sng" dirty="0">
              <a:solidFill>
                <a:srgbClr val="002060"/>
              </a:solidFill>
            </a:endParaRPr>
          </a:p>
        </p:txBody>
      </p:sp>
    </p:spTree>
    <p:extLst>
      <p:ext uri="{BB962C8B-B14F-4D97-AF65-F5344CB8AC3E}">
        <p14:creationId xmlns:p14="http://schemas.microsoft.com/office/powerpoint/2010/main" val="16773300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54B80B-B56F-BD8A-D783-3E0F00036174}"/>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8386E420-3AD6-EC11-D509-A8CDBFE6CEF2}"/>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3" name="Rounded Rectangular Callout 17">
            <a:extLst>
              <a:ext uri="{FF2B5EF4-FFF2-40B4-BE49-F238E27FC236}">
                <a16:creationId xmlns:a16="http://schemas.microsoft.com/office/drawing/2014/main" id="{A9E414B8-AB5D-E676-80A1-0685959DA520}"/>
              </a:ext>
            </a:extLst>
          </p:cNvPr>
          <p:cNvSpPr/>
          <p:nvPr/>
        </p:nvSpPr>
        <p:spPr>
          <a:xfrm>
            <a:off x="533400" y="1524000"/>
            <a:ext cx="6901962" cy="6858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dirty="0"/>
              <a:t>There is a deception going on here …</a:t>
            </a:r>
          </a:p>
        </p:txBody>
      </p:sp>
      <p:sp>
        <p:nvSpPr>
          <p:cNvPr id="4" name="Speech Bubble: Rectangle 3">
            <a:extLst>
              <a:ext uri="{FF2B5EF4-FFF2-40B4-BE49-F238E27FC236}">
                <a16:creationId xmlns:a16="http://schemas.microsoft.com/office/drawing/2014/main" id="{9B0B7975-ACC8-504D-8FE3-1075C40BD760}"/>
              </a:ext>
            </a:extLst>
          </p:cNvPr>
          <p:cNvSpPr/>
          <p:nvPr/>
        </p:nvSpPr>
        <p:spPr>
          <a:xfrm>
            <a:off x="3200400" y="3971545"/>
            <a:ext cx="8686799" cy="618762"/>
          </a:xfrm>
          <a:prstGeom prst="wedgeRectCallout">
            <a:avLst>
              <a:gd name="adj1" fmla="val -44817"/>
              <a:gd name="adj2" fmla="val 17883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err="1">
                <a:solidFill>
                  <a:schemeClr val="tx1"/>
                </a:solidFill>
              </a:rPr>
              <a:t>nosphizomai</a:t>
            </a:r>
            <a:r>
              <a:rPr lang="en-US" sz="3200" b="1" i="1" dirty="0">
                <a:solidFill>
                  <a:schemeClr val="tx1"/>
                </a:solidFill>
              </a:rPr>
              <a:t>: </a:t>
            </a:r>
            <a:r>
              <a:rPr lang="en-US" sz="3200" i="1" dirty="0">
                <a:solidFill>
                  <a:schemeClr val="tx1"/>
                </a:solidFill>
              </a:rPr>
              <a:t>“</a:t>
            </a:r>
            <a:r>
              <a:rPr lang="en-US" sz="3200" dirty="0">
                <a:solidFill>
                  <a:schemeClr val="tx1"/>
                </a:solidFill>
              </a:rPr>
              <a:t>to set apart, misappropriate, pilfer”</a:t>
            </a:r>
            <a:endParaRPr lang="en-US" sz="3200" b="1" dirty="0">
              <a:solidFill>
                <a:schemeClr val="tx1"/>
              </a:solidFill>
            </a:endParaRPr>
          </a:p>
        </p:txBody>
      </p:sp>
      <p:sp>
        <p:nvSpPr>
          <p:cNvPr id="6" name="TextBox 5">
            <a:extLst>
              <a:ext uri="{FF2B5EF4-FFF2-40B4-BE49-F238E27FC236}">
                <a16:creationId xmlns:a16="http://schemas.microsoft.com/office/drawing/2014/main" id="{732A939A-833E-0944-8122-24B890D86930}"/>
              </a:ext>
            </a:extLst>
          </p:cNvPr>
          <p:cNvSpPr txBox="1"/>
          <p:nvPr/>
        </p:nvSpPr>
        <p:spPr>
          <a:xfrm>
            <a:off x="-9418" y="5734050"/>
            <a:ext cx="12229672" cy="11430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5:8 </a:t>
            </a:r>
            <a:r>
              <a:rPr lang="en-US" sz="3200" dirty="0"/>
              <a:t>And Peter responded to her, “Tell me whether you sold the land for such and such a price?”</a:t>
            </a:r>
          </a:p>
          <a:p>
            <a:endParaRPr lang="en-US" sz="3400" dirty="0"/>
          </a:p>
          <a:p>
            <a:r>
              <a:rPr lang="en-US" sz="3200" dirty="0"/>
              <a:t> </a:t>
            </a:r>
          </a:p>
          <a:p>
            <a:endParaRPr lang="en-US" sz="3400" b="1" u="sng" dirty="0">
              <a:solidFill>
                <a:srgbClr val="002060"/>
              </a:solidFill>
            </a:endParaRPr>
          </a:p>
        </p:txBody>
      </p:sp>
    </p:spTree>
    <p:extLst>
      <p:ext uri="{BB962C8B-B14F-4D97-AF65-F5344CB8AC3E}">
        <p14:creationId xmlns:p14="http://schemas.microsoft.com/office/powerpoint/2010/main" val="1059231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5B5E88-493B-58C5-F80B-853D41B50F45}"/>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F9E66F3D-DB23-5077-8353-EF066AE5E791}"/>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3" name="Rounded Rectangular Callout 17">
            <a:extLst>
              <a:ext uri="{FF2B5EF4-FFF2-40B4-BE49-F238E27FC236}">
                <a16:creationId xmlns:a16="http://schemas.microsoft.com/office/drawing/2014/main" id="{BE54E414-D635-5F5E-C2D4-B88A88F4E8C8}"/>
              </a:ext>
            </a:extLst>
          </p:cNvPr>
          <p:cNvSpPr/>
          <p:nvPr/>
        </p:nvSpPr>
        <p:spPr>
          <a:xfrm>
            <a:off x="533400" y="1524000"/>
            <a:ext cx="6901962" cy="6858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dirty="0"/>
              <a:t>There is a deception going on here …</a:t>
            </a:r>
          </a:p>
        </p:txBody>
      </p:sp>
      <p:sp>
        <p:nvSpPr>
          <p:cNvPr id="4" name="Speech Bubble: Rectangle 3">
            <a:extLst>
              <a:ext uri="{FF2B5EF4-FFF2-40B4-BE49-F238E27FC236}">
                <a16:creationId xmlns:a16="http://schemas.microsoft.com/office/drawing/2014/main" id="{868BE12B-5460-B9E2-3AAB-C16BF1F14241}"/>
              </a:ext>
            </a:extLst>
          </p:cNvPr>
          <p:cNvSpPr/>
          <p:nvPr/>
        </p:nvSpPr>
        <p:spPr>
          <a:xfrm>
            <a:off x="3200400" y="3971545"/>
            <a:ext cx="8686799" cy="618762"/>
          </a:xfrm>
          <a:prstGeom prst="wedgeRectCallout">
            <a:avLst>
              <a:gd name="adj1" fmla="val -44817"/>
              <a:gd name="adj2" fmla="val 17883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err="1">
                <a:solidFill>
                  <a:schemeClr val="tx1"/>
                </a:solidFill>
              </a:rPr>
              <a:t>nosphizomai</a:t>
            </a:r>
            <a:r>
              <a:rPr lang="en-US" sz="3200" b="1" i="1" dirty="0">
                <a:solidFill>
                  <a:schemeClr val="tx1"/>
                </a:solidFill>
              </a:rPr>
              <a:t>: </a:t>
            </a:r>
            <a:r>
              <a:rPr lang="en-US" sz="3200" i="1" dirty="0">
                <a:solidFill>
                  <a:schemeClr val="tx1"/>
                </a:solidFill>
              </a:rPr>
              <a:t>“</a:t>
            </a:r>
            <a:r>
              <a:rPr lang="en-US" sz="3200" dirty="0">
                <a:solidFill>
                  <a:schemeClr val="tx1"/>
                </a:solidFill>
              </a:rPr>
              <a:t>to set apart, misappropriate, pilfer”</a:t>
            </a:r>
            <a:endParaRPr lang="en-US" sz="3200" b="1" dirty="0">
              <a:solidFill>
                <a:schemeClr val="tx1"/>
              </a:solidFill>
            </a:endParaRPr>
          </a:p>
        </p:txBody>
      </p:sp>
      <p:sp>
        <p:nvSpPr>
          <p:cNvPr id="6" name="TextBox 5">
            <a:extLst>
              <a:ext uri="{FF2B5EF4-FFF2-40B4-BE49-F238E27FC236}">
                <a16:creationId xmlns:a16="http://schemas.microsoft.com/office/drawing/2014/main" id="{C7067C1D-A466-0A89-4CED-74593722D565}"/>
              </a:ext>
            </a:extLst>
          </p:cNvPr>
          <p:cNvSpPr txBox="1"/>
          <p:nvPr/>
        </p:nvSpPr>
        <p:spPr>
          <a:xfrm>
            <a:off x="-9418" y="5734050"/>
            <a:ext cx="12229672" cy="11430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5:8 </a:t>
            </a:r>
            <a:r>
              <a:rPr lang="en-US" sz="3200" dirty="0"/>
              <a:t>And Peter responded to her, “Tell me whether you sold the land for such and such a price?” And she said, “Yes, that was the price.” </a:t>
            </a:r>
          </a:p>
          <a:p>
            <a:endParaRPr lang="en-US" sz="3400" dirty="0"/>
          </a:p>
          <a:p>
            <a:r>
              <a:rPr lang="en-US" sz="3200" dirty="0"/>
              <a:t> </a:t>
            </a:r>
          </a:p>
          <a:p>
            <a:endParaRPr lang="en-US" sz="3400" b="1" u="sng" dirty="0">
              <a:solidFill>
                <a:srgbClr val="002060"/>
              </a:solidFill>
            </a:endParaRPr>
          </a:p>
        </p:txBody>
      </p:sp>
    </p:spTree>
    <p:extLst>
      <p:ext uri="{BB962C8B-B14F-4D97-AF65-F5344CB8AC3E}">
        <p14:creationId xmlns:p14="http://schemas.microsoft.com/office/powerpoint/2010/main" val="9248665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44B063-ADB7-201C-12C6-6659751434DF}"/>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AEDDD585-4D47-9311-ABAD-E60A280A4BA9}"/>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3" name="Rounded Rectangular Callout 17">
            <a:extLst>
              <a:ext uri="{FF2B5EF4-FFF2-40B4-BE49-F238E27FC236}">
                <a16:creationId xmlns:a16="http://schemas.microsoft.com/office/drawing/2014/main" id="{38DC7FD1-D9C1-2144-DBC6-8EEB4A49F703}"/>
              </a:ext>
            </a:extLst>
          </p:cNvPr>
          <p:cNvSpPr/>
          <p:nvPr/>
        </p:nvSpPr>
        <p:spPr>
          <a:xfrm>
            <a:off x="533400" y="1524000"/>
            <a:ext cx="6901962" cy="6858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dirty="0"/>
              <a:t>There is a deception going on here …</a:t>
            </a:r>
          </a:p>
        </p:txBody>
      </p:sp>
      <p:sp>
        <p:nvSpPr>
          <p:cNvPr id="4" name="Speech Bubble: Rectangle 3">
            <a:extLst>
              <a:ext uri="{FF2B5EF4-FFF2-40B4-BE49-F238E27FC236}">
                <a16:creationId xmlns:a16="http://schemas.microsoft.com/office/drawing/2014/main" id="{E92BFF85-42F6-9651-58CC-8AA79294BDA7}"/>
              </a:ext>
            </a:extLst>
          </p:cNvPr>
          <p:cNvSpPr/>
          <p:nvPr/>
        </p:nvSpPr>
        <p:spPr>
          <a:xfrm>
            <a:off x="3200400" y="3971545"/>
            <a:ext cx="8686799" cy="618762"/>
          </a:xfrm>
          <a:prstGeom prst="wedgeRectCallout">
            <a:avLst>
              <a:gd name="adj1" fmla="val -44817"/>
              <a:gd name="adj2" fmla="val 17883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err="1">
                <a:solidFill>
                  <a:schemeClr val="tx1"/>
                </a:solidFill>
              </a:rPr>
              <a:t>nosphizomai</a:t>
            </a:r>
            <a:r>
              <a:rPr lang="en-US" sz="3200" b="1" i="1" dirty="0">
                <a:solidFill>
                  <a:schemeClr val="tx1"/>
                </a:solidFill>
              </a:rPr>
              <a:t>: </a:t>
            </a:r>
            <a:r>
              <a:rPr lang="en-US" sz="3200" i="1" dirty="0">
                <a:solidFill>
                  <a:schemeClr val="tx1"/>
                </a:solidFill>
              </a:rPr>
              <a:t>“</a:t>
            </a:r>
            <a:r>
              <a:rPr lang="en-US" sz="3200" dirty="0">
                <a:solidFill>
                  <a:schemeClr val="tx1"/>
                </a:solidFill>
              </a:rPr>
              <a:t>to set apart, misappropriate, pilfer”</a:t>
            </a:r>
            <a:endParaRPr lang="en-US" sz="3200" b="1" dirty="0">
              <a:solidFill>
                <a:schemeClr val="tx1"/>
              </a:solidFill>
            </a:endParaRPr>
          </a:p>
        </p:txBody>
      </p:sp>
      <p:sp>
        <p:nvSpPr>
          <p:cNvPr id="6" name="TextBox 5">
            <a:extLst>
              <a:ext uri="{FF2B5EF4-FFF2-40B4-BE49-F238E27FC236}">
                <a16:creationId xmlns:a16="http://schemas.microsoft.com/office/drawing/2014/main" id="{60C584DD-56BD-F1B5-BDD6-6D4FECEA3F0B}"/>
              </a:ext>
            </a:extLst>
          </p:cNvPr>
          <p:cNvSpPr txBox="1"/>
          <p:nvPr/>
        </p:nvSpPr>
        <p:spPr>
          <a:xfrm>
            <a:off x="-9418" y="4800600"/>
            <a:ext cx="12229672" cy="207645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5:9 </a:t>
            </a:r>
            <a:r>
              <a:rPr lang="en-US" sz="3200" dirty="0"/>
              <a:t>Then Peter said to her, “Why is it that you have </a:t>
            </a:r>
            <a:r>
              <a:rPr lang="en-US" sz="3200" b="1" u="sng" dirty="0">
                <a:solidFill>
                  <a:srgbClr val="002060"/>
                </a:solidFill>
              </a:rPr>
              <a:t>agreed together</a:t>
            </a:r>
            <a:r>
              <a:rPr lang="en-US" sz="3200" b="1" dirty="0">
                <a:solidFill>
                  <a:srgbClr val="002060"/>
                </a:solidFill>
              </a:rPr>
              <a:t> </a:t>
            </a:r>
            <a:r>
              <a:rPr lang="en-US" sz="3200" dirty="0"/>
              <a:t>to put the Spirit of the Lord to the test?  Behold, the feet of those who have buried your husband are at the door, and they will carry you out as well.” </a:t>
            </a:r>
            <a:endParaRPr lang="en-US" sz="3400" b="1" u="sng" dirty="0">
              <a:solidFill>
                <a:srgbClr val="002060"/>
              </a:solidFill>
            </a:endParaRPr>
          </a:p>
        </p:txBody>
      </p:sp>
    </p:spTree>
    <p:extLst>
      <p:ext uri="{BB962C8B-B14F-4D97-AF65-F5344CB8AC3E}">
        <p14:creationId xmlns:p14="http://schemas.microsoft.com/office/powerpoint/2010/main" val="20100210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3B8DCA-63A9-5203-919C-ADC415FDFD9F}"/>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A875B000-4C04-11BB-B467-EFA0C0B3D543}"/>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3" name="Rounded Rectangular Callout 17">
            <a:extLst>
              <a:ext uri="{FF2B5EF4-FFF2-40B4-BE49-F238E27FC236}">
                <a16:creationId xmlns:a16="http://schemas.microsoft.com/office/drawing/2014/main" id="{02F735AF-BD97-E53B-882F-22E4646B3923}"/>
              </a:ext>
            </a:extLst>
          </p:cNvPr>
          <p:cNvSpPr/>
          <p:nvPr/>
        </p:nvSpPr>
        <p:spPr>
          <a:xfrm>
            <a:off x="533400" y="1524000"/>
            <a:ext cx="6901962" cy="6858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dirty="0"/>
              <a:t>There is a deception going on here …</a:t>
            </a:r>
          </a:p>
        </p:txBody>
      </p:sp>
      <p:sp>
        <p:nvSpPr>
          <p:cNvPr id="4" name="Speech Bubble: Rectangle 3">
            <a:extLst>
              <a:ext uri="{FF2B5EF4-FFF2-40B4-BE49-F238E27FC236}">
                <a16:creationId xmlns:a16="http://schemas.microsoft.com/office/drawing/2014/main" id="{11D68211-49F6-47D2-23D7-79834DC120E0}"/>
              </a:ext>
            </a:extLst>
          </p:cNvPr>
          <p:cNvSpPr/>
          <p:nvPr/>
        </p:nvSpPr>
        <p:spPr>
          <a:xfrm>
            <a:off x="3200400" y="3971545"/>
            <a:ext cx="8686799" cy="618762"/>
          </a:xfrm>
          <a:prstGeom prst="wedgeRectCallout">
            <a:avLst>
              <a:gd name="adj1" fmla="val -44817"/>
              <a:gd name="adj2" fmla="val 17883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err="1">
                <a:solidFill>
                  <a:schemeClr val="tx1"/>
                </a:solidFill>
              </a:rPr>
              <a:t>nosphizomai</a:t>
            </a:r>
            <a:r>
              <a:rPr lang="en-US" sz="3200" b="1" i="1" dirty="0">
                <a:solidFill>
                  <a:schemeClr val="tx1"/>
                </a:solidFill>
              </a:rPr>
              <a:t>: </a:t>
            </a:r>
            <a:r>
              <a:rPr lang="en-US" sz="3200" i="1" dirty="0">
                <a:solidFill>
                  <a:schemeClr val="tx1"/>
                </a:solidFill>
              </a:rPr>
              <a:t>“</a:t>
            </a:r>
            <a:r>
              <a:rPr lang="en-US" sz="3200" dirty="0">
                <a:solidFill>
                  <a:schemeClr val="tx1"/>
                </a:solidFill>
              </a:rPr>
              <a:t>to set apart, misappropriate, pilfer”</a:t>
            </a:r>
            <a:endParaRPr lang="en-US" sz="3200" b="1" dirty="0">
              <a:solidFill>
                <a:schemeClr val="tx1"/>
              </a:solidFill>
            </a:endParaRPr>
          </a:p>
        </p:txBody>
      </p:sp>
      <p:sp>
        <p:nvSpPr>
          <p:cNvPr id="6" name="TextBox 5">
            <a:extLst>
              <a:ext uri="{FF2B5EF4-FFF2-40B4-BE49-F238E27FC236}">
                <a16:creationId xmlns:a16="http://schemas.microsoft.com/office/drawing/2014/main" id="{BAC96BF1-10C9-DA1F-71B1-F3F28C8223C5}"/>
              </a:ext>
            </a:extLst>
          </p:cNvPr>
          <p:cNvSpPr txBox="1"/>
          <p:nvPr/>
        </p:nvSpPr>
        <p:spPr>
          <a:xfrm>
            <a:off x="-9418" y="4800600"/>
            <a:ext cx="12229672" cy="207645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5:9 </a:t>
            </a:r>
            <a:r>
              <a:rPr lang="en-US" sz="3200" dirty="0"/>
              <a:t>Then Peter said to her, “Why is it that you have agreed together to put the Spirit of the Lord to the test?  </a:t>
            </a:r>
            <a:r>
              <a:rPr lang="en-US" sz="3200" b="1" u="sng" dirty="0">
                <a:solidFill>
                  <a:srgbClr val="002060"/>
                </a:solidFill>
              </a:rPr>
              <a:t>Behold, the feet of those who </a:t>
            </a:r>
            <a:r>
              <a:rPr lang="en-US" sz="3100" b="1" u="sng" dirty="0">
                <a:solidFill>
                  <a:srgbClr val="002060"/>
                </a:solidFill>
              </a:rPr>
              <a:t>have buried your husband are at the door, and they will carry you out </a:t>
            </a:r>
            <a:r>
              <a:rPr lang="en-US" sz="3200" b="1" u="sng" dirty="0">
                <a:solidFill>
                  <a:srgbClr val="002060"/>
                </a:solidFill>
              </a:rPr>
              <a:t>as well</a:t>
            </a:r>
            <a:r>
              <a:rPr lang="en-US" sz="3200" b="1" dirty="0">
                <a:solidFill>
                  <a:srgbClr val="002060"/>
                </a:solidFill>
              </a:rPr>
              <a:t>.” </a:t>
            </a:r>
            <a:endParaRPr lang="en-US" sz="3400" b="1" dirty="0">
              <a:solidFill>
                <a:srgbClr val="002060"/>
              </a:solidFill>
            </a:endParaRPr>
          </a:p>
        </p:txBody>
      </p:sp>
    </p:spTree>
    <p:extLst>
      <p:ext uri="{BB962C8B-B14F-4D97-AF65-F5344CB8AC3E}">
        <p14:creationId xmlns:p14="http://schemas.microsoft.com/office/powerpoint/2010/main" val="39127398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5E605C-B042-CA8B-F2B2-23807C1FA94A}"/>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F9E6B5EF-D02B-B88E-37F3-07F3F2462CE4}"/>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3" name="Rounded Rectangular Callout 17">
            <a:extLst>
              <a:ext uri="{FF2B5EF4-FFF2-40B4-BE49-F238E27FC236}">
                <a16:creationId xmlns:a16="http://schemas.microsoft.com/office/drawing/2014/main" id="{54584BBB-AB37-4507-7658-EF9467568C78}"/>
              </a:ext>
            </a:extLst>
          </p:cNvPr>
          <p:cNvSpPr/>
          <p:nvPr/>
        </p:nvSpPr>
        <p:spPr>
          <a:xfrm>
            <a:off x="533400" y="1524000"/>
            <a:ext cx="6901962" cy="6858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dirty="0"/>
              <a:t>There is a deception going on here …</a:t>
            </a:r>
          </a:p>
        </p:txBody>
      </p:sp>
      <p:sp>
        <p:nvSpPr>
          <p:cNvPr id="4" name="Speech Bubble: Rectangle 3">
            <a:extLst>
              <a:ext uri="{FF2B5EF4-FFF2-40B4-BE49-F238E27FC236}">
                <a16:creationId xmlns:a16="http://schemas.microsoft.com/office/drawing/2014/main" id="{FAEE1614-AE5C-CE9D-9EBB-4FF1FFF9B591}"/>
              </a:ext>
            </a:extLst>
          </p:cNvPr>
          <p:cNvSpPr/>
          <p:nvPr/>
        </p:nvSpPr>
        <p:spPr>
          <a:xfrm>
            <a:off x="3200400" y="3971545"/>
            <a:ext cx="8686799" cy="618762"/>
          </a:xfrm>
          <a:prstGeom prst="wedgeRectCallout">
            <a:avLst>
              <a:gd name="adj1" fmla="val -44817"/>
              <a:gd name="adj2" fmla="val 17883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err="1">
                <a:solidFill>
                  <a:schemeClr val="tx1"/>
                </a:solidFill>
              </a:rPr>
              <a:t>nosphizomai</a:t>
            </a:r>
            <a:r>
              <a:rPr lang="en-US" sz="3200" b="1" i="1" dirty="0">
                <a:solidFill>
                  <a:schemeClr val="tx1"/>
                </a:solidFill>
              </a:rPr>
              <a:t>: </a:t>
            </a:r>
            <a:r>
              <a:rPr lang="en-US" sz="3200" i="1" dirty="0">
                <a:solidFill>
                  <a:schemeClr val="tx1"/>
                </a:solidFill>
              </a:rPr>
              <a:t>“</a:t>
            </a:r>
            <a:r>
              <a:rPr lang="en-US" sz="3200" dirty="0">
                <a:solidFill>
                  <a:schemeClr val="tx1"/>
                </a:solidFill>
              </a:rPr>
              <a:t>to set apart, misappropriate, pilfer”</a:t>
            </a:r>
            <a:endParaRPr lang="en-US" sz="3200" b="1" dirty="0">
              <a:solidFill>
                <a:schemeClr val="tx1"/>
              </a:solidFill>
            </a:endParaRPr>
          </a:p>
        </p:txBody>
      </p:sp>
      <p:sp>
        <p:nvSpPr>
          <p:cNvPr id="6" name="TextBox 5">
            <a:extLst>
              <a:ext uri="{FF2B5EF4-FFF2-40B4-BE49-F238E27FC236}">
                <a16:creationId xmlns:a16="http://schemas.microsoft.com/office/drawing/2014/main" id="{F4EFEBC2-3C6E-8214-9E8C-555C56528C8E}"/>
              </a:ext>
            </a:extLst>
          </p:cNvPr>
          <p:cNvSpPr txBox="1"/>
          <p:nvPr/>
        </p:nvSpPr>
        <p:spPr>
          <a:xfrm>
            <a:off x="-9418" y="4800600"/>
            <a:ext cx="12229672" cy="207645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5:10 </a:t>
            </a:r>
            <a:r>
              <a:rPr lang="en-US" sz="3200" dirty="0"/>
              <a:t>And immediately she fell at his feet and breathed her last, and the young men came in and found her dead, and they carried her out and buried her beside her husband. </a:t>
            </a:r>
            <a:r>
              <a:rPr lang="en-US" sz="3200" b="1" baseline="30000" dirty="0"/>
              <a:t>11 </a:t>
            </a:r>
            <a:r>
              <a:rPr lang="en-US" sz="3200" dirty="0"/>
              <a:t>And great fear came over the whole church, and over all who heard of these things.</a:t>
            </a:r>
          </a:p>
          <a:p>
            <a:endParaRPr lang="en-US" sz="3400" b="1" dirty="0">
              <a:solidFill>
                <a:srgbClr val="002060"/>
              </a:solidFill>
            </a:endParaRPr>
          </a:p>
        </p:txBody>
      </p:sp>
    </p:spTree>
    <p:extLst>
      <p:ext uri="{BB962C8B-B14F-4D97-AF65-F5344CB8AC3E}">
        <p14:creationId xmlns:p14="http://schemas.microsoft.com/office/powerpoint/2010/main" val="754080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2667000" y="5672435"/>
            <a:ext cx="9296400" cy="923330"/>
          </a:xfrm>
          <a:prstGeom prst="rect">
            <a:avLst/>
          </a:prstGeom>
          <a:solidFill>
            <a:schemeClr val="bg1">
              <a:lumMod val="75000"/>
              <a:alpha val="66000"/>
            </a:schemeClr>
          </a:solidFill>
          <a:ln>
            <a:solidFill>
              <a:schemeClr val="tx1"/>
            </a:solidFill>
          </a:ln>
        </p:spPr>
        <p:txBody>
          <a:bodyPr wrap="square">
            <a:spAutoFit/>
          </a:bodyPr>
          <a:lstStyle/>
          <a:p>
            <a:pPr algn="ctr"/>
            <a:r>
              <a:rPr lang="en-US" sz="5400" b="1" i="1" dirty="0"/>
              <a:t>Acts 4 &amp; 5 Spiritual Authenticity </a:t>
            </a:r>
            <a:endParaRPr lang="en-US" sz="4400" b="1" i="1" dirty="0"/>
          </a:p>
        </p:txBody>
      </p:sp>
      <p:sp>
        <p:nvSpPr>
          <p:cNvPr id="8" name="TextBox 7"/>
          <p:cNvSpPr txBox="1"/>
          <p:nvPr/>
        </p:nvSpPr>
        <p:spPr>
          <a:xfrm>
            <a:off x="152400" y="152400"/>
            <a:ext cx="9220200" cy="1143000"/>
          </a:xfrm>
          <a:prstGeom prst="rect">
            <a:avLst/>
          </a:prstGeom>
          <a:noFill/>
          <a:ln>
            <a:noFill/>
          </a:ln>
        </p:spPr>
        <p:txBody>
          <a:bodyPr wrap="square" anchor="ctr" anchorCtr="0">
            <a:noAutofit/>
          </a:bodyPr>
          <a:lstStyle/>
          <a:p>
            <a:pPr algn="ctr"/>
            <a:r>
              <a:rPr lang="en-US" sz="9600" b="1" dirty="0">
                <a:solidFill>
                  <a:schemeClr val="bg2"/>
                </a:solidFill>
                <a:cs typeface="Andalus" pitchFamily="18" charset="-78"/>
              </a:rPr>
              <a:t>The Book of Acts</a:t>
            </a:r>
            <a:endParaRPr lang="en-US" sz="8000" b="1" dirty="0">
              <a:solidFill>
                <a:schemeClr val="bg2"/>
              </a:solidFill>
            </a:endParaRPr>
          </a:p>
        </p:txBody>
      </p:sp>
      <p:sp>
        <p:nvSpPr>
          <p:cNvPr id="2" name="Rounded Rectangular Callout 17">
            <a:extLst>
              <a:ext uri="{FF2B5EF4-FFF2-40B4-BE49-F238E27FC236}">
                <a16:creationId xmlns:a16="http://schemas.microsoft.com/office/drawing/2014/main" id="{C98F032A-62DE-76CA-39F6-478D43890858}"/>
              </a:ext>
            </a:extLst>
          </p:cNvPr>
          <p:cNvSpPr/>
          <p:nvPr/>
        </p:nvSpPr>
        <p:spPr>
          <a:xfrm>
            <a:off x="609600" y="1828800"/>
            <a:ext cx="5715000" cy="762000"/>
          </a:xfrm>
          <a:prstGeom prst="wedgeRoundRectCallout">
            <a:avLst>
              <a:gd name="adj1" fmla="val -22225"/>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A series of challenges…</a:t>
            </a:r>
            <a:endParaRPr lang="en-US" sz="4000" b="1"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FB8079-7D88-783F-2D58-17E11CCE3D10}"/>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60102A83-A85D-B08A-8033-61CE2F267158}"/>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3" name="Rounded Rectangular Callout 17">
            <a:extLst>
              <a:ext uri="{FF2B5EF4-FFF2-40B4-BE49-F238E27FC236}">
                <a16:creationId xmlns:a16="http://schemas.microsoft.com/office/drawing/2014/main" id="{326F7C73-9FB8-9264-6E9E-B1207B9540E5}"/>
              </a:ext>
            </a:extLst>
          </p:cNvPr>
          <p:cNvSpPr/>
          <p:nvPr/>
        </p:nvSpPr>
        <p:spPr>
          <a:xfrm>
            <a:off x="533400" y="1524000"/>
            <a:ext cx="6901962" cy="6858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dirty="0"/>
              <a:t>There is a deception going on here …</a:t>
            </a:r>
          </a:p>
        </p:txBody>
      </p:sp>
      <p:sp>
        <p:nvSpPr>
          <p:cNvPr id="4" name="Speech Bubble: Rectangle 3">
            <a:extLst>
              <a:ext uri="{FF2B5EF4-FFF2-40B4-BE49-F238E27FC236}">
                <a16:creationId xmlns:a16="http://schemas.microsoft.com/office/drawing/2014/main" id="{114A70BD-C34B-5802-4FBA-5AFABA263246}"/>
              </a:ext>
            </a:extLst>
          </p:cNvPr>
          <p:cNvSpPr/>
          <p:nvPr/>
        </p:nvSpPr>
        <p:spPr>
          <a:xfrm>
            <a:off x="3200400" y="3971545"/>
            <a:ext cx="8686799" cy="618762"/>
          </a:xfrm>
          <a:prstGeom prst="wedgeRectCallout">
            <a:avLst>
              <a:gd name="adj1" fmla="val -44817"/>
              <a:gd name="adj2" fmla="val 17883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err="1">
                <a:solidFill>
                  <a:schemeClr val="tx1"/>
                </a:solidFill>
              </a:rPr>
              <a:t>nosphizomai</a:t>
            </a:r>
            <a:r>
              <a:rPr lang="en-US" sz="3200" b="1" i="1" dirty="0">
                <a:solidFill>
                  <a:schemeClr val="tx1"/>
                </a:solidFill>
              </a:rPr>
              <a:t>: </a:t>
            </a:r>
            <a:r>
              <a:rPr lang="en-US" sz="3200" i="1" dirty="0">
                <a:solidFill>
                  <a:schemeClr val="tx1"/>
                </a:solidFill>
              </a:rPr>
              <a:t>“</a:t>
            </a:r>
            <a:r>
              <a:rPr lang="en-US" sz="3200" dirty="0">
                <a:solidFill>
                  <a:schemeClr val="tx1"/>
                </a:solidFill>
              </a:rPr>
              <a:t>to set apart, misappropriate, pilfer”</a:t>
            </a:r>
            <a:endParaRPr lang="en-US" sz="3200" b="1" dirty="0">
              <a:solidFill>
                <a:schemeClr val="tx1"/>
              </a:solidFill>
            </a:endParaRPr>
          </a:p>
        </p:txBody>
      </p:sp>
      <p:sp>
        <p:nvSpPr>
          <p:cNvPr id="6" name="TextBox 5">
            <a:extLst>
              <a:ext uri="{FF2B5EF4-FFF2-40B4-BE49-F238E27FC236}">
                <a16:creationId xmlns:a16="http://schemas.microsoft.com/office/drawing/2014/main" id="{DD6CA8C2-0CA2-C3CC-5429-6A98379245D3}"/>
              </a:ext>
            </a:extLst>
          </p:cNvPr>
          <p:cNvSpPr txBox="1"/>
          <p:nvPr/>
        </p:nvSpPr>
        <p:spPr>
          <a:xfrm>
            <a:off x="-9418" y="4800600"/>
            <a:ext cx="12229672" cy="207645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5:10 </a:t>
            </a:r>
            <a:r>
              <a:rPr lang="en-US" sz="3200" dirty="0"/>
              <a:t>And immediately she fell at his feet and breathed her last, and the young men came in and found her dead, and they carried her out and buried her beside her husband. </a:t>
            </a:r>
            <a:r>
              <a:rPr lang="en-US" sz="3200" b="1" baseline="30000" dirty="0"/>
              <a:t>11 </a:t>
            </a:r>
            <a:r>
              <a:rPr lang="en-US" sz="3200" dirty="0"/>
              <a:t>And great fear came over the whole church, and over all who heard of these things.</a:t>
            </a:r>
          </a:p>
          <a:p>
            <a:endParaRPr lang="en-US" sz="3400" b="1" dirty="0">
              <a:solidFill>
                <a:srgbClr val="002060"/>
              </a:solidFill>
            </a:endParaRPr>
          </a:p>
        </p:txBody>
      </p:sp>
      <p:sp>
        <p:nvSpPr>
          <p:cNvPr id="2" name="Thought Bubble: Cloud 1">
            <a:extLst>
              <a:ext uri="{FF2B5EF4-FFF2-40B4-BE49-F238E27FC236}">
                <a16:creationId xmlns:a16="http://schemas.microsoft.com/office/drawing/2014/main" id="{4EFA6FF6-D976-DFA2-A635-B2535B91F2A9}"/>
              </a:ext>
            </a:extLst>
          </p:cNvPr>
          <p:cNvSpPr/>
          <p:nvPr/>
        </p:nvSpPr>
        <p:spPr>
          <a:xfrm>
            <a:off x="-178776" y="37657"/>
            <a:ext cx="7112976" cy="1670156"/>
          </a:xfrm>
          <a:prstGeom prst="cloudCallout">
            <a:avLst>
              <a:gd name="adj1" fmla="val -43624"/>
              <a:gd name="adj2" fmla="val 6616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So, God will kill you if you don’t give your money?</a:t>
            </a:r>
          </a:p>
        </p:txBody>
      </p:sp>
      <p:sp>
        <p:nvSpPr>
          <p:cNvPr id="9" name="Thought Bubble: Cloud 8">
            <a:extLst>
              <a:ext uri="{FF2B5EF4-FFF2-40B4-BE49-F238E27FC236}">
                <a16:creationId xmlns:a16="http://schemas.microsoft.com/office/drawing/2014/main" id="{F7CD1593-3B37-F61E-3CDE-F67B680DAAD8}"/>
              </a:ext>
            </a:extLst>
          </p:cNvPr>
          <p:cNvSpPr/>
          <p:nvPr/>
        </p:nvSpPr>
        <p:spPr>
          <a:xfrm>
            <a:off x="7103558" y="75720"/>
            <a:ext cx="4337538" cy="1458913"/>
          </a:xfrm>
          <a:prstGeom prst="cloudCallout">
            <a:avLst>
              <a:gd name="adj1" fmla="val 61738"/>
              <a:gd name="adj2" fmla="val 6938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Didn’t God overact a little?</a:t>
            </a:r>
          </a:p>
        </p:txBody>
      </p:sp>
      <p:sp>
        <p:nvSpPr>
          <p:cNvPr id="10" name="Thought Bubble: Cloud 9">
            <a:extLst>
              <a:ext uri="{FF2B5EF4-FFF2-40B4-BE49-F238E27FC236}">
                <a16:creationId xmlns:a16="http://schemas.microsoft.com/office/drawing/2014/main" id="{B64FAD14-78BC-59C6-2800-692084807BEF}"/>
              </a:ext>
            </a:extLst>
          </p:cNvPr>
          <p:cNvSpPr/>
          <p:nvPr/>
        </p:nvSpPr>
        <p:spPr>
          <a:xfrm>
            <a:off x="4716308" y="1359637"/>
            <a:ext cx="6740737" cy="1991349"/>
          </a:xfrm>
          <a:prstGeom prst="cloudCallout">
            <a:avLst>
              <a:gd name="adj1" fmla="val 55733"/>
              <a:gd name="adj2" fmla="val 40564"/>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God will damn Christians if they sin too much? </a:t>
            </a:r>
          </a:p>
        </p:txBody>
      </p:sp>
      <p:sp>
        <p:nvSpPr>
          <p:cNvPr id="11" name="Thought Bubble: Cloud 10">
            <a:extLst>
              <a:ext uri="{FF2B5EF4-FFF2-40B4-BE49-F238E27FC236}">
                <a16:creationId xmlns:a16="http://schemas.microsoft.com/office/drawing/2014/main" id="{D774DA1D-ACA0-7312-F041-8F7F6AC70B13}"/>
              </a:ext>
            </a:extLst>
          </p:cNvPr>
          <p:cNvSpPr/>
          <p:nvPr/>
        </p:nvSpPr>
        <p:spPr>
          <a:xfrm>
            <a:off x="5257749" y="3106014"/>
            <a:ext cx="6628889" cy="1731061"/>
          </a:xfrm>
          <a:prstGeom prst="cloudCallout">
            <a:avLst>
              <a:gd name="adj1" fmla="val 53275"/>
              <a:gd name="adj2" fmla="val 3717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God wants His church to be “filled with fear?”</a:t>
            </a:r>
          </a:p>
        </p:txBody>
      </p:sp>
      <p:sp>
        <p:nvSpPr>
          <p:cNvPr id="12" name="Thought Bubble: Cloud 11">
            <a:extLst>
              <a:ext uri="{FF2B5EF4-FFF2-40B4-BE49-F238E27FC236}">
                <a16:creationId xmlns:a16="http://schemas.microsoft.com/office/drawing/2014/main" id="{DEEDCA64-9960-70C0-7F18-E12341856352}"/>
              </a:ext>
            </a:extLst>
          </p:cNvPr>
          <p:cNvSpPr/>
          <p:nvPr/>
        </p:nvSpPr>
        <p:spPr>
          <a:xfrm>
            <a:off x="-197472" y="1750381"/>
            <a:ext cx="5105400" cy="1678619"/>
          </a:xfrm>
          <a:prstGeom prst="cloudCallout">
            <a:avLst>
              <a:gd name="adj1" fmla="val -45089"/>
              <a:gd name="adj2" fmla="val 64988"/>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Was what they did even </a:t>
            </a:r>
            <a:r>
              <a:rPr lang="en-US" sz="3200" b="1" i="1" dirty="0">
                <a:solidFill>
                  <a:schemeClr val="tx1"/>
                </a:solidFill>
              </a:rPr>
              <a:t>THAT</a:t>
            </a:r>
            <a:r>
              <a:rPr lang="en-US" sz="3200" b="1" dirty="0">
                <a:solidFill>
                  <a:schemeClr val="tx1"/>
                </a:solidFill>
              </a:rPr>
              <a:t> bad? </a:t>
            </a:r>
          </a:p>
        </p:txBody>
      </p:sp>
      <p:sp>
        <p:nvSpPr>
          <p:cNvPr id="13" name="Thought Bubble: Cloud 12">
            <a:extLst>
              <a:ext uri="{FF2B5EF4-FFF2-40B4-BE49-F238E27FC236}">
                <a16:creationId xmlns:a16="http://schemas.microsoft.com/office/drawing/2014/main" id="{8BE08366-85D5-923E-00E8-D5C28CF34DCB}"/>
              </a:ext>
            </a:extLst>
          </p:cNvPr>
          <p:cNvSpPr/>
          <p:nvPr/>
        </p:nvSpPr>
        <p:spPr>
          <a:xfrm>
            <a:off x="352317" y="3350986"/>
            <a:ext cx="5105400" cy="1458913"/>
          </a:xfrm>
          <a:prstGeom prst="cloudCallout">
            <a:avLst>
              <a:gd name="adj1" fmla="val -54736"/>
              <a:gd name="adj2" fmla="val 4855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This seems unfair</a:t>
            </a:r>
          </a:p>
        </p:txBody>
      </p:sp>
    </p:spTree>
    <p:extLst>
      <p:ext uri="{BB962C8B-B14F-4D97-AF65-F5344CB8AC3E}">
        <p14:creationId xmlns:p14="http://schemas.microsoft.com/office/powerpoint/2010/main" val="413911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animBg="1"/>
      <p:bldP spid="11" grpId="0" animBg="1"/>
      <p:bldP spid="12" grpId="0" animBg="1"/>
      <p:bldP spid="1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F45123-B7C6-E222-AB56-BDE653EF14C6}"/>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83F35078-7A32-6DA4-5672-5C6419B5953C}"/>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3" name="Rounded Rectangular Callout 17">
            <a:extLst>
              <a:ext uri="{FF2B5EF4-FFF2-40B4-BE49-F238E27FC236}">
                <a16:creationId xmlns:a16="http://schemas.microsoft.com/office/drawing/2014/main" id="{C380714E-C1DF-4F02-EF4F-14CC2FA89387}"/>
              </a:ext>
            </a:extLst>
          </p:cNvPr>
          <p:cNvSpPr/>
          <p:nvPr/>
        </p:nvSpPr>
        <p:spPr>
          <a:xfrm>
            <a:off x="533400" y="1524000"/>
            <a:ext cx="6901962" cy="6858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dirty="0"/>
              <a:t>There is a deception going on here …</a:t>
            </a:r>
          </a:p>
        </p:txBody>
      </p:sp>
      <p:sp>
        <p:nvSpPr>
          <p:cNvPr id="4" name="Speech Bubble: Rectangle 3">
            <a:extLst>
              <a:ext uri="{FF2B5EF4-FFF2-40B4-BE49-F238E27FC236}">
                <a16:creationId xmlns:a16="http://schemas.microsoft.com/office/drawing/2014/main" id="{7CE17DEB-30EC-FAED-7BB8-01876E3925BF}"/>
              </a:ext>
            </a:extLst>
          </p:cNvPr>
          <p:cNvSpPr/>
          <p:nvPr/>
        </p:nvSpPr>
        <p:spPr>
          <a:xfrm>
            <a:off x="3200400" y="3971545"/>
            <a:ext cx="8686799" cy="618762"/>
          </a:xfrm>
          <a:prstGeom prst="wedgeRectCallout">
            <a:avLst>
              <a:gd name="adj1" fmla="val -44817"/>
              <a:gd name="adj2" fmla="val 17883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err="1">
                <a:solidFill>
                  <a:schemeClr val="tx1"/>
                </a:solidFill>
              </a:rPr>
              <a:t>nosphizomai</a:t>
            </a:r>
            <a:r>
              <a:rPr lang="en-US" sz="3200" b="1" i="1" dirty="0">
                <a:solidFill>
                  <a:schemeClr val="tx1"/>
                </a:solidFill>
              </a:rPr>
              <a:t>: </a:t>
            </a:r>
            <a:r>
              <a:rPr lang="en-US" sz="3200" i="1" dirty="0">
                <a:solidFill>
                  <a:schemeClr val="tx1"/>
                </a:solidFill>
              </a:rPr>
              <a:t>“</a:t>
            </a:r>
            <a:r>
              <a:rPr lang="en-US" sz="3200" dirty="0">
                <a:solidFill>
                  <a:schemeClr val="tx1"/>
                </a:solidFill>
              </a:rPr>
              <a:t>to set apart, misappropriate, pilfer”</a:t>
            </a:r>
            <a:endParaRPr lang="en-US" sz="3200" b="1" dirty="0">
              <a:solidFill>
                <a:schemeClr val="tx1"/>
              </a:solidFill>
            </a:endParaRPr>
          </a:p>
        </p:txBody>
      </p:sp>
      <p:sp>
        <p:nvSpPr>
          <p:cNvPr id="6" name="TextBox 5">
            <a:extLst>
              <a:ext uri="{FF2B5EF4-FFF2-40B4-BE49-F238E27FC236}">
                <a16:creationId xmlns:a16="http://schemas.microsoft.com/office/drawing/2014/main" id="{F7112D2A-0088-FDFE-F4D8-39F8F8A264AC}"/>
              </a:ext>
            </a:extLst>
          </p:cNvPr>
          <p:cNvSpPr txBox="1"/>
          <p:nvPr/>
        </p:nvSpPr>
        <p:spPr>
          <a:xfrm>
            <a:off x="-9418" y="4800600"/>
            <a:ext cx="12229672" cy="207645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5:10 </a:t>
            </a:r>
            <a:r>
              <a:rPr lang="en-US" sz="3200" dirty="0"/>
              <a:t>And immediately she fell at his feet and breathed her last, and the young men came in and found her dead, and they carried her out and buried her beside her husband. </a:t>
            </a:r>
            <a:r>
              <a:rPr lang="en-US" sz="3200" b="1" baseline="30000" dirty="0"/>
              <a:t>11 </a:t>
            </a:r>
            <a:r>
              <a:rPr lang="en-US" sz="3200" dirty="0"/>
              <a:t>And great fear came over the whole church, and over all who heard of these things.</a:t>
            </a:r>
          </a:p>
          <a:p>
            <a:endParaRPr lang="en-US" sz="3400" b="1" dirty="0">
              <a:solidFill>
                <a:srgbClr val="002060"/>
              </a:solidFill>
            </a:endParaRPr>
          </a:p>
        </p:txBody>
      </p:sp>
      <p:sp>
        <p:nvSpPr>
          <p:cNvPr id="2" name="Thought Bubble: Cloud 1">
            <a:extLst>
              <a:ext uri="{FF2B5EF4-FFF2-40B4-BE49-F238E27FC236}">
                <a16:creationId xmlns:a16="http://schemas.microsoft.com/office/drawing/2014/main" id="{C23237C9-B042-DE63-15FA-3E7888678EA9}"/>
              </a:ext>
            </a:extLst>
          </p:cNvPr>
          <p:cNvSpPr/>
          <p:nvPr/>
        </p:nvSpPr>
        <p:spPr>
          <a:xfrm>
            <a:off x="-178776" y="37657"/>
            <a:ext cx="7112976" cy="1670156"/>
          </a:xfrm>
          <a:prstGeom prst="cloudCallout">
            <a:avLst>
              <a:gd name="adj1" fmla="val -43624"/>
              <a:gd name="adj2" fmla="val 6616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So, God will kill you if you don’t give your money?</a:t>
            </a:r>
          </a:p>
        </p:txBody>
      </p:sp>
      <p:sp>
        <p:nvSpPr>
          <p:cNvPr id="9" name="Thought Bubble: Cloud 8">
            <a:extLst>
              <a:ext uri="{FF2B5EF4-FFF2-40B4-BE49-F238E27FC236}">
                <a16:creationId xmlns:a16="http://schemas.microsoft.com/office/drawing/2014/main" id="{9EAF80F5-3563-D059-4A19-152F8ACC1419}"/>
              </a:ext>
            </a:extLst>
          </p:cNvPr>
          <p:cNvSpPr/>
          <p:nvPr/>
        </p:nvSpPr>
        <p:spPr>
          <a:xfrm>
            <a:off x="7103558" y="75720"/>
            <a:ext cx="4337538" cy="1458913"/>
          </a:xfrm>
          <a:prstGeom prst="cloudCallout">
            <a:avLst>
              <a:gd name="adj1" fmla="val 61738"/>
              <a:gd name="adj2" fmla="val 6938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Didn’t God overact a little?</a:t>
            </a:r>
          </a:p>
        </p:txBody>
      </p:sp>
      <p:sp>
        <p:nvSpPr>
          <p:cNvPr id="10" name="Thought Bubble: Cloud 9">
            <a:extLst>
              <a:ext uri="{FF2B5EF4-FFF2-40B4-BE49-F238E27FC236}">
                <a16:creationId xmlns:a16="http://schemas.microsoft.com/office/drawing/2014/main" id="{6D80EF24-19CD-C6A4-5BFD-522601F37F58}"/>
              </a:ext>
            </a:extLst>
          </p:cNvPr>
          <p:cNvSpPr/>
          <p:nvPr/>
        </p:nvSpPr>
        <p:spPr>
          <a:xfrm>
            <a:off x="4716308" y="1359637"/>
            <a:ext cx="6740737" cy="1991349"/>
          </a:xfrm>
          <a:prstGeom prst="cloudCallout">
            <a:avLst>
              <a:gd name="adj1" fmla="val 55733"/>
              <a:gd name="adj2" fmla="val 40564"/>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God will damn Christians if they sin too much? </a:t>
            </a:r>
          </a:p>
        </p:txBody>
      </p:sp>
      <p:sp>
        <p:nvSpPr>
          <p:cNvPr id="11" name="Thought Bubble: Cloud 10">
            <a:extLst>
              <a:ext uri="{FF2B5EF4-FFF2-40B4-BE49-F238E27FC236}">
                <a16:creationId xmlns:a16="http://schemas.microsoft.com/office/drawing/2014/main" id="{C8C2AFF5-22F8-6F7A-5BAC-40C45B76D14B}"/>
              </a:ext>
            </a:extLst>
          </p:cNvPr>
          <p:cNvSpPr/>
          <p:nvPr/>
        </p:nvSpPr>
        <p:spPr>
          <a:xfrm>
            <a:off x="5257749" y="3106014"/>
            <a:ext cx="6628889" cy="1731061"/>
          </a:xfrm>
          <a:prstGeom prst="cloudCallout">
            <a:avLst>
              <a:gd name="adj1" fmla="val 53275"/>
              <a:gd name="adj2" fmla="val 3717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God wants His church to be “filled with fear?”</a:t>
            </a:r>
          </a:p>
        </p:txBody>
      </p:sp>
      <p:sp>
        <p:nvSpPr>
          <p:cNvPr id="12" name="Thought Bubble: Cloud 11">
            <a:extLst>
              <a:ext uri="{FF2B5EF4-FFF2-40B4-BE49-F238E27FC236}">
                <a16:creationId xmlns:a16="http://schemas.microsoft.com/office/drawing/2014/main" id="{AAE6EC8E-4411-C902-DAC6-64330FF0FCF4}"/>
              </a:ext>
            </a:extLst>
          </p:cNvPr>
          <p:cNvSpPr/>
          <p:nvPr/>
        </p:nvSpPr>
        <p:spPr>
          <a:xfrm>
            <a:off x="-197472" y="1750381"/>
            <a:ext cx="5105400" cy="1678619"/>
          </a:xfrm>
          <a:prstGeom prst="cloudCallout">
            <a:avLst>
              <a:gd name="adj1" fmla="val -45089"/>
              <a:gd name="adj2" fmla="val 64988"/>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Was what they did even </a:t>
            </a:r>
            <a:r>
              <a:rPr lang="en-US" sz="3200" b="1" i="1" dirty="0">
                <a:solidFill>
                  <a:schemeClr val="tx1"/>
                </a:solidFill>
              </a:rPr>
              <a:t>THAT</a:t>
            </a:r>
            <a:r>
              <a:rPr lang="en-US" sz="3200" b="1" dirty="0">
                <a:solidFill>
                  <a:schemeClr val="tx1"/>
                </a:solidFill>
              </a:rPr>
              <a:t> bad? </a:t>
            </a:r>
          </a:p>
        </p:txBody>
      </p:sp>
      <p:sp>
        <p:nvSpPr>
          <p:cNvPr id="13" name="Thought Bubble: Cloud 12">
            <a:extLst>
              <a:ext uri="{FF2B5EF4-FFF2-40B4-BE49-F238E27FC236}">
                <a16:creationId xmlns:a16="http://schemas.microsoft.com/office/drawing/2014/main" id="{8154B0FE-1D68-AECE-CFB5-8F32B16CBD33}"/>
              </a:ext>
            </a:extLst>
          </p:cNvPr>
          <p:cNvSpPr/>
          <p:nvPr/>
        </p:nvSpPr>
        <p:spPr>
          <a:xfrm>
            <a:off x="352317" y="3350986"/>
            <a:ext cx="5105400" cy="1458913"/>
          </a:xfrm>
          <a:prstGeom prst="cloudCallout">
            <a:avLst>
              <a:gd name="adj1" fmla="val -54736"/>
              <a:gd name="adj2" fmla="val 4855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This seems unfair</a:t>
            </a:r>
          </a:p>
        </p:txBody>
      </p:sp>
    </p:spTree>
    <p:extLst>
      <p:ext uri="{BB962C8B-B14F-4D97-AF65-F5344CB8AC3E}">
        <p14:creationId xmlns:p14="http://schemas.microsoft.com/office/powerpoint/2010/main" val="1433536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12"/>
                                        </p:tgtEl>
                                      </p:cBhvr>
                                    </p:animEffect>
                                    <p:set>
                                      <p:cBhvr>
                                        <p:cTn id="10" dur="1" fill="hold">
                                          <p:stCondLst>
                                            <p:cond delay="499"/>
                                          </p:stCondLst>
                                        </p:cTn>
                                        <p:tgtEl>
                                          <p:spTgt spid="12"/>
                                        </p:tgtEl>
                                        <p:attrNameLst>
                                          <p:attrName>style.visibility</p:attrName>
                                        </p:attrNameLst>
                                      </p:cBhvr>
                                      <p:to>
                                        <p:strVal val="hidden"/>
                                      </p:to>
                                    </p:set>
                                  </p:childTnLst>
                                </p:cTn>
                              </p:par>
                              <p:par>
                                <p:cTn id="11" presetID="10" presetClass="exit" presetSubtype="0" fill="hold" grpId="0" nodeType="withEffect">
                                  <p:stCondLst>
                                    <p:cond delay="0"/>
                                  </p:stCondLst>
                                  <p:childTnLst>
                                    <p:animEffect transition="out" filter="fade">
                                      <p:cBhvr>
                                        <p:cTn id="12" dur="500"/>
                                        <p:tgtEl>
                                          <p:spTgt spid="10"/>
                                        </p:tgtEl>
                                      </p:cBhvr>
                                    </p:animEffect>
                                    <p:set>
                                      <p:cBhvr>
                                        <p:cTn id="13" dur="1" fill="hold">
                                          <p:stCondLst>
                                            <p:cond delay="499"/>
                                          </p:stCondLst>
                                        </p:cTn>
                                        <p:tgtEl>
                                          <p:spTgt spid="10"/>
                                        </p:tgtEl>
                                        <p:attrNameLst>
                                          <p:attrName>style.visibility</p:attrName>
                                        </p:attrNameLst>
                                      </p:cBhvr>
                                      <p:to>
                                        <p:strVal val="hidden"/>
                                      </p:to>
                                    </p:set>
                                  </p:childTnLst>
                                </p:cTn>
                              </p:par>
                              <p:par>
                                <p:cTn id="14" presetID="10" presetClass="exit" presetSubtype="0" fill="hold" grpId="0" nodeType="withEffect">
                                  <p:stCondLst>
                                    <p:cond delay="0"/>
                                  </p:stCondLst>
                                  <p:childTnLst>
                                    <p:animEffect transition="out" filter="fade">
                                      <p:cBhvr>
                                        <p:cTn id="15" dur="500"/>
                                        <p:tgtEl>
                                          <p:spTgt spid="11"/>
                                        </p:tgtEl>
                                      </p:cBhvr>
                                    </p:animEffect>
                                    <p:set>
                                      <p:cBhvr>
                                        <p:cTn id="16" dur="1" fill="hold">
                                          <p:stCondLst>
                                            <p:cond delay="499"/>
                                          </p:stCondLst>
                                        </p:cTn>
                                        <p:tgtEl>
                                          <p:spTgt spid="11"/>
                                        </p:tgtEl>
                                        <p:attrNameLst>
                                          <p:attrName>style.visibility</p:attrName>
                                        </p:attrNameLst>
                                      </p:cBhvr>
                                      <p:to>
                                        <p:strVal val="hidden"/>
                                      </p:to>
                                    </p:set>
                                  </p:childTnLst>
                                </p:cTn>
                              </p:par>
                              <p:par>
                                <p:cTn id="17" presetID="10" presetClass="exit" presetSubtype="0" fill="hold" grpId="0" nodeType="withEffect">
                                  <p:stCondLst>
                                    <p:cond delay="0"/>
                                  </p:stCondLst>
                                  <p:childTnLst>
                                    <p:animEffect transition="out" filter="fade">
                                      <p:cBhvr>
                                        <p:cTn id="18" dur="500"/>
                                        <p:tgtEl>
                                          <p:spTgt spid="13"/>
                                        </p:tgtEl>
                                      </p:cBhvr>
                                    </p:animEffect>
                                    <p:set>
                                      <p:cBhvr>
                                        <p:cTn id="19" dur="1" fill="hold">
                                          <p:stCondLst>
                                            <p:cond delay="4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D04A3D-F227-C1D1-1033-995BB14EA6F0}"/>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5D8910D2-6D39-CF84-C6FB-DD82EBF3BA73}"/>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3" name="Rounded Rectangular Callout 17">
            <a:extLst>
              <a:ext uri="{FF2B5EF4-FFF2-40B4-BE49-F238E27FC236}">
                <a16:creationId xmlns:a16="http://schemas.microsoft.com/office/drawing/2014/main" id="{7E7D0A29-AEBC-D7FE-F2D7-30C01E988A10}"/>
              </a:ext>
            </a:extLst>
          </p:cNvPr>
          <p:cNvSpPr/>
          <p:nvPr/>
        </p:nvSpPr>
        <p:spPr>
          <a:xfrm>
            <a:off x="242594" y="1845484"/>
            <a:ext cx="6901962" cy="6858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dirty="0"/>
              <a:t>There is a deception going on here …</a:t>
            </a:r>
          </a:p>
        </p:txBody>
      </p:sp>
      <p:sp>
        <p:nvSpPr>
          <p:cNvPr id="4" name="Speech Bubble: Rectangle 3">
            <a:extLst>
              <a:ext uri="{FF2B5EF4-FFF2-40B4-BE49-F238E27FC236}">
                <a16:creationId xmlns:a16="http://schemas.microsoft.com/office/drawing/2014/main" id="{3D913CBE-F3B2-BC38-4DAB-2F4C7D392FF4}"/>
              </a:ext>
            </a:extLst>
          </p:cNvPr>
          <p:cNvSpPr/>
          <p:nvPr/>
        </p:nvSpPr>
        <p:spPr>
          <a:xfrm>
            <a:off x="3200400" y="3971545"/>
            <a:ext cx="8686799" cy="618762"/>
          </a:xfrm>
          <a:prstGeom prst="wedgeRectCallout">
            <a:avLst>
              <a:gd name="adj1" fmla="val -44817"/>
              <a:gd name="adj2" fmla="val 17883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err="1">
                <a:solidFill>
                  <a:schemeClr val="tx1"/>
                </a:solidFill>
              </a:rPr>
              <a:t>nosphizomai</a:t>
            </a:r>
            <a:r>
              <a:rPr lang="en-US" sz="3200" b="1" i="1" dirty="0">
                <a:solidFill>
                  <a:schemeClr val="tx1"/>
                </a:solidFill>
              </a:rPr>
              <a:t>: </a:t>
            </a:r>
            <a:r>
              <a:rPr lang="en-US" sz="3200" i="1" dirty="0">
                <a:solidFill>
                  <a:schemeClr val="tx1"/>
                </a:solidFill>
              </a:rPr>
              <a:t>“</a:t>
            </a:r>
            <a:r>
              <a:rPr lang="en-US" sz="3200" dirty="0">
                <a:solidFill>
                  <a:schemeClr val="tx1"/>
                </a:solidFill>
              </a:rPr>
              <a:t>to set apart, misappropriate, pilfer”</a:t>
            </a:r>
            <a:endParaRPr lang="en-US" sz="3200" b="1" dirty="0">
              <a:solidFill>
                <a:schemeClr val="tx1"/>
              </a:solidFill>
            </a:endParaRPr>
          </a:p>
        </p:txBody>
      </p:sp>
      <p:sp>
        <p:nvSpPr>
          <p:cNvPr id="6" name="TextBox 5">
            <a:extLst>
              <a:ext uri="{FF2B5EF4-FFF2-40B4-BE49-F238E27FC236}">
                <a16:creationId xmlns:a16="http://schemas.microsoft.com/office/drawing/2014/main" id="{49BF4FE2-AE90-903C-91B8-CB8FF3475194}"/>
              </a:ext>
            </a:extLst>
          </p:cNvPr>
          <p:cNvSpPr txBox="1"/>
          <p:nvPr/>
        </p:nvSpPr>
        <p:spPr>
          <a:xfrm>
            <a:off x="-9418" y="4800600"/>
            <a:ext cx="12229672" cy="207645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5:10 </a:t>
            </a:r>
            <a:r>
              <a:rPr lang="en-US" sz="3200" dirty="0"/>
              <a:t>And immediately she fell at his feet and breathed her last, and the young men came in and found her dead, and they carried her out and buried her beside her husband. </a:t>
            </a:r>
            <a:r>
              <a:rPr lang="en-US" sz="3200" b="1" baseline="30000" dirty="0"/>
              <a:t>11 </a:t>
            </a:r>
            <a:r>
              <a:rPr lang="en-US" sz="3200" dirty="0"/>
              <a:t>And great fear came over the whole church, and over all who heard of these things.</a:t>
            </a:r>
          </a:p>
          <a:p>
            <a:endParaRPr lang="en-US" sz="3400" b="1" dirty="0">
              <a:solidFill>
                <a:srgbClr val="002060"/>
              </a:solidFill>
            </a:endParaRPr>
          </a:p>
        </p:txBody>
      </p:sp>
      <p:sp>
        <p:nvSpPr>
          <p:cNvPr id="2" name="Thought Bubble: Cloud 1">
            <a:extLst>
              <a:ext uri="{FF2B5EF4-FFF2-40B4-BE49-F238E27FC236}">
                <a16:creationId xmlns:a16="http://schemas.microsoft.com/office/drawing/2014/main" id="{E7A2F2AE-F8B7-11DD-4EE1-3B756BB53E66}"/>
              </a:ext>
            </a:extLst>
          </p:cNvPr>
          <p:cNvSpPr/>
          <p:nvPr/>
        </p:nvSpPr>
        <p:spPr>
          <a:xfrm>
            <a:off x="-178776" y="37657"/>
            <a:ext cx="7112976" cy="1670156"/>
          </a:xfrm>
          <a:prstGeom prst="cloudCallout">
            <a:avLst>
              <a:gd name="adj1" fmla="val -43624"/>
              <a:gd name="adj2" fmla="val 6616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So, God will kill you if you don’t give your money?</a:t>
            </a:r>
          </a:p>
        </p:txBody>
      </p:sp>
      <p:sp>
        <p:nvSpPr>
          <p:cNvPr id="14" name="Rounded Rectangular Callout 17">
            <a:extLst>
              <a:ext uri="{FF2B5EF4-FFF2-40B4-BE49-F238E27FC236}">
                <a16:creationId xmlns:a16="http://schemas.microsoft.com/office/drawing/2014/main" id="{4783C10E-5DC2-2720-ADF9-52D1E9ED722A}"/>
              </a:ext>
            </a:extLst>
          </p:cNvPr>
          <p:cNvSpPr/>
          <p:nvPr/>
        </p:nvSpPr>
        <p:spPr>
          <a:xfrm>
            <a:off x="6800636" y="723900"/>
            <a:ext cx="5029200" cy="685800"/>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What was their sin? </a:t>
            </a:r>
          </a:p>
        </p:txBody>
      </p:sp>
      <p:sp>
        <p:nvSpPr>
          <p:cNvPr id="15" name="Rounded Rectangular Callout 17">
            <a:extLst>
              <a:ext uri="{FF2B5EF4-FFF2-40B4-BE49-F238E27FC236}">
                <a16:creationId xmlns:a16="http://schemas.microsoft.com/office/drawing/2014/main" id="{D6344191-6FFF-4BEF-1F26-D8F201FC7D3C}"/>
              </a:ext>
            </a:extLst>
          </p:cNvPr>
          <p:cNvSpPr/>
          <p:nvPr/>
        </p:nvSpPr>
        <p:spPr>
          <a:xfrm>
            <a:off x="4985237" y="2602923"/>
            <a:ext cx="6901962" cy="77372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It </a:t>
            </a:r>
            <a:r>
              <a:rPr lang="en-US" sz="3600" b="1" i="1" u="sng" dirty="0"/>
              <a:t>wasn’t</a:t>
            </a:r>
            <a:r>
              <a:rPr lang="en-US" sz="3600" b="1" dirty="0"/>
              <a:t> whether they gave or not</a:t>
            </a:r>
          </a:p>
        </p:txBody>
      </p:sp>
    </p:spTree>
    <p:extLst>
      <p:ext uri="{BB962C8B-B14F-4D97-AF65-F5344CB8AC3E}">
        <p14:creationId xmlns:p14="http://schemas.microsoft.com/office/powerpoint/2010/main" val="463931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60A07D-3C6D-0EB0-D3A0-EE4F06F2953D}"/>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A1416BB8-B544-1A31-691D-56570E5F4F01}"/>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3" name="Rounded Rectangular Callout 17">
            <a:extLst>
              <a:ext uri="{FF2B5EF4-FFF2-40B4-BE49-F238E27FC236}">
                <a16:creationId xmlns:a16="http://schemas.microsoft.com/office/drawing/2014/main" id="{57E46B3C-A267-EB1C-E829-73C49536411D}"/>
              </a:ext>
            </a:extLst>
          </p:cNvPr>
          <p:cNvSpPr/>
          <p:nvPr/>
        </p:nvSpPr>
        <p:spPr>
          <a:xfrm>
            <a:off x="533400" y="1524000"/>
            <a:ext cx="6901962" cy="6858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dirty="0"/>
              <a:t>There is a deception going on here …</a:t>
            </a:r>
          </a:p>
        </p:txBody>
      </p:sp>
      <p:sp>
        <p:nvSpPr>
          <p:cNvPr id="4" name="Speech Bubble: Rectangle 3">
            <a:extLst>
              <a:ext uri="{FF2B5EF4-FFF2-40B4-BE49-F238E27FC236}">
                <a16:creationId xmlns:a16="http://schemas.microsoft.com/office/drawing/2014/main" id="{B166AFAA-709F-56A4-6C6E-4DFB6C816C50}"/>
              </a:ext>
            </a:extLst>
          </p:cNvPr>
          <p:cNvSpPr/>
          <p:nvPr/>
        </p:nvSpPr>
        <p:spPr>
          <a:xfrm>
            <a:off x="3200400" y="3971545"/>
            <a:ext cx="8686799" cy="618762"/>
          </a:xfrm>
          <a:prstGeom prst="wedgeRectCallout">
            <a:avLst>
              <a:gd name="adj1" fmla="val -44817"/>
              <a:gd name="adj2" fmla="val 17883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err="1">
                <a:solidFill>
                  <a:schemeClr val="tx1"/>
                </a:solidFill>
              </a:rPr>
              <a:t>nosphizomai</a:t>
            </a:r>
            <a:r>
              <a:rPr lang="en-US" sz="3200" b="1" i="1" dirty="0">
                <a:solidFill>
                  <a:schemeClr val="tx1"/>
                </a:solidFill>
              </a:rPr>
              <a:t>: </a:t>
            </a:r>
            <a:r>
              <a:rPr lang="en-US" sz="3200" i="1" dirty="0">
                <a:solidFill>
                  <a:schemeClr val="tx1"/>
                </a:solidFill>
              </a:rPr>
              <a:t>“</a:t>
            </a:r>
            <a:r>
              <a:rPr lang="en-US" sz="3200" dirty="0">
                <a:solidFill>
                  <a:schemeClr val="tx1"/>
                </a:solidFill>
              </a:rPr>
              <a:t>to set apart, misappropriate, pilfer”</a:t>
            </a:r>
            <a:endParaRPr lang="en-US" sz="3200" b="1" dirty="0">
              <a:solidFill>
                <a:schemeClr val="tx1"/>
              </a:solidFill>
            </a:endParaRPr>
          </a:p>
        </p:txBody>
      </p:sp>
      <p:sp>
        <p:nvSpPr>
          <p:cNvPr id="6" name="TextBox 5">
            <a:extLst>
              <a:ext uri="{FF2B5EF4-FFF2-40B4-BE49-F238E27FC236}">
                <a16:creationId xmlns:a16="http://schemas.microsoft.com/office/drawing/2014/main" id="{35A1D09B-D7BE-6849-AD1D-047C7191F5A6}"/>
              </a:ext>
            </a:extLst>
          </p:cNvPr>
          <p:cNvSpPr txBox="1"/>
          <p:nvPr/>
        </p:nvSpPr>
        <p:spPr>
          <a:xfrm>
            <a:off x="-9418" y="5206894"/>
            <a:ext cx="12229672" cy="1670156"/>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5:4 </a:t>
            </a:r>
            <a:r>
              <a:rPr lang="en-US" sz="3200" b="1" u="sng" dirty="0">
                <a:solidFill>
                  <a:srgbClr val="002060"/>
                </a:solidFill>
              </a:rPr>
              <a:t>While it remained unsold, did it not remain your own?</a:t>
            </a:r>
            <a:r>
              <a:rPr lang="en-US" sz="3200" b="1" dirty="0">
                <a:solidFill>
                  <a:srgbClr val="002060"/>
                </a:solidFill>
              </a:rPr>
              <a:t> </a:t>
            </a:r>
            <a:r>
              <a:rPr lang="en-US" sz="3200" dirty="0"/>
              <a:t>And after it was sold, was it not under your control? Why is it that you have  conceived this deed in your heart? You have not lied to men but to God.</a:t>
            </a:r>
          </a:p>
          <a:p>
            <a:endParaRPr lang="en-US" sz="3400" b="1" dirty="0">
              <a:solidFill>
                <a:srgbClr val="002060"/>
              </a:solidFill>
            </a:endParaRPr>
          </a:p>
        </p:txBody>
      </p:sp>
      <p:sp>
        <p:nvSpPr>
          <p:cNvPr id="2" name="Thought Bubble: Cloud 1">
            <a:extLst>
              <a:ext uri="{FF2B5EF4-FFF2-40B4-BE49-F238E27FC236}">
                <a16:creationId xmlns:a16="http://schemas.microsoft.com/office/drawing/2014/main" id="{7A4F8243-D93F-4458-D239-CE03C2105E10}"/>
              </a:ext>
            </a:extLst>
          </p:cNvPr>
          <p:cNvSpPr/>
          <p:nvPr/>
        </p:nvSpPr>
        <p:spPr>
          <a:xfrm>
            <a:off x="-178776" y="37657"/>
            <a:ext cx="7112976" cy="1670156"/>
          </a:xfrm>
          <a:prstGeom prst="cloudCallout">
            <a:avLst>
              <a:gd name="adj1" fmla="val -43624"/>
              <a:gd name="adj2" fmla="val 6616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So, God will kill you if you don’t give your money?</a:t>
            </a:r>
          </a:p>
        </p:txBody>
      </p:sp>
      <p:sp>
        <p:nvSpPr>
          <p:cNvPr id="14" name="Rounded Rectangular Callout 17">
            <a:extLst>
              <a:ext uri="{FF2B5EF4-FFF2-40B4-BE49-F238E27FC236}">
                <a16:creationId xmlns:a16="http://schemas.microsoft.com/office/drawing/2014/main" id="{2DFEA6C1-57D1-A853-3FC0-6C6CC242DA26}"/>
              </a:ext>
            </a:extLst>
          </p:cNvPr>
          <p:cNvSpPr/>
          <p:nvPr/>
        </p:nvSpPr>
        <p:spPr>
          <a:xfrm>
            <a:off x="6800636" y="723900"/>
            <a:ext cx="5029200" cy="685800"/>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What was their sin? </a:t>
            </a:r>
          </a:p>
        </p:txBody>
      </p:sp>
      <p:sp>
        <p:nvSpPr>
          <p:cNvPr id="15" name="Rounded Rectangular Callout 17">
            <a:extLst>
              <a:ext uri="{FF2B5EF4-FFF2-40B4-BE49-F238E27FC236}">
                <a16:creationId xmlns:a16="http://schemas.microsoft.com/office/drawing/2014/main" id="{C9F571C7-147E-99EB-4FE6-E58C4F4815E9}"/>
              </a:ext>
            </a:extLst>
          </p:cNvPr>
          <p:cNvSpPr/>
          <p:nvPr/>
        </p:nvSpPr>
        <p:spPr>
          <a:xfrm>
            <a:off x="5181600" y="2397719"/>
            <a:ext cx="6901962" cy="77372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It </a:t>
            </a:r>
            <a:r>
              <a:rPr lang="en-US" sz="3600" b="1" i="1" u="sng" dirty="0"/>
              <a:t>wasn’t</a:t>
            </a:r>
            <a:r>
              <a:rPr lang="en-US" sz="3600" b="1" dirty="0"/>
              <a:t> whether they gave or not</a:t>
            </a:r>
          </a:p>
        </p:txBody>
      </p:sp>
    </p:spTree>
    <p:extLst>
      <p:ext uri="{BB962C8B-B14F-4D97-AF65-F5344CB8AC3E}">
        <p14:creationId xmlns:p14="http://schemas.microsoft.com/office/powerpoint/2010/main" val="38379224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FC32D0-8F2A-4A96-11FB-121CDC48FEE0}"/>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9462A43B-014E-6CF1-3A1B-65952AEC7D18}"/>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3" name="Rounded Rectangular Callout 17">
            <a:extLst>
              <a:ext uri="{FF2B5EF4-FFF2-40B4-BE49-F238E27FC236}">
                <a16:creationId xmlns:a16="http://schemas.microsoft.com/office/drawing/2014/main" id="{13904D5C-B03B-8D58-6A09-654A937D16EB}"/>
              </a:ext>
            </a:extLst>
          </p:cNvPr>
          <p:cNvSpPr/>
          <p:nvPr/>
        </p:nvSpPr>
        <p:spPr>
          <a:xfrm>
            <a:off x="533400" y="1524000"/>
            <a:ext cx="6901962" cy="6858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dirty="0"/>
              <a:t>There is a deception going on here …</a:t>
            </a:r>
          </a:p>
        </p:txBody>
      </p:sp>
      <p:sp>
        <p:nvSpPr>
          <p:cNvPr id="4" name="Speech Bubble: Rectangle 3">
            <a:extLst>
              <a:ext uri="{FF2B5EF4-FFF2-40B4-BE49-F238E27FC236}">
                <a16:creationId xmlns:a16="http://schemas.microsoft.com/office/drawing/2014/main" id="{8B45408E-4E7C-9F5E-F48A-D0591787E29A}"/>
              </a:ext>
            </a:extLst>
          </p:cNvPr>
          <p:cNvSpPr/>
          <p:nvPr/>
        </p:nvSpPr>
        <p:spPr>
          <a:xfrm>
            <a:off x="3200400" y="3971545"/>
            <a:ext cx="8686799" cy="618762"/>
          </a:xfrm>
          <a:prstGeom prst="wedgeRectCallout">
            <a:avLst>
              <a:gd name="adj1" fmla="val -44817"/>
              <a:gd name="adj2" fmla="val 17883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err="1">
                <a:solidFill>
                  <a:schemeClr val="tx1"/>
                </a:solidFill>
              </a:rPr>
              <a:t>nosphizomai</a:t>
            </a:r>
            <a:r>
              <a:rPr lang="en-US" sz="3200" b="1" i="1" dirty="0">
                <a:solidFill>
                  <a:schemeClr val="tx1"/>
                </a:solidFill>
              </a:rPr>
              <a:t>: </a:t>
            </a:r>
            <a:r>
              <a:rPr lang="en-US" sz="3200" i="1" dirty="0">
                <a:solidFill>
                  <a:schemeClr val="tx1"/>
                </a:solidFill>
              </a:rPr>
              <a:t>“</a:t>
            </a:r>
            <a:r>
              <a:rPr lang="en-US" sz="3200" dirty="0">
                <a:solidFill>
                  <a:schemeClr val="tx1"/>
                </a:solidFill>
              </a:rPr>
              <a:t>to set apart, misappropriate, pilfer”</a:t>
            </a:r>
            <a:endParaRPr lang="en-US" sz="3200" b="1" dirty="0">
              <a:solidFill>
                <a:schemeClr val="tx1"/>
              </a:solidFill>
            </a:endParaRPr>
          </a:p>
        </p:txBody>
      </p:sp>
      <p:sp>
        <p:nvSpPr>
          <p:cNvPr id="6" name="TextBox 5">
            <a:extLst>
              <a:ext uri="{FF2B5EF4-FFF2-40B4-BE49-F238E27FC236}">
                <a16:creationId xmlns:a16="http://schemas.microsoft.com/office/drawing/2014/main" id="{A09773B8-5048-675B-CAC5-04A89022855B}"/>
              </a:ext>
            </a:extLst>
          </p:cNvPr>
          <p:cNvSpPr txBox="1"/>
          <p:nvPr/>
        </p:nvSpPr>
        <p:spPr>
          <a:xfrm>
            <a:off x="-9418" y="5206894"/>
            <a:ext cx="12229672" cy="1670156"/>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5:4 </a:t>
            </a:r>
            <a:r>
              <a:rPr lang="en-US" sz="3200" dirty="0"/>
              <a:t>While it remained unsold, did it not remain your own? And </a:t>
            </a:r>
            <a:r>
              <a:rPr lang="en-US" sz="3200" b="1" u="sng" dirty="0">
                <a:solidFill>
                  <a:srgbClr val="002060"/>
                </a:solidFill>
              </a:rPr>
              <a:t>after it was sold, was it not under your control?</a:t>
            </a:r>
            <a:r>
              <a:rPr lang="en-US" sz="3200" dirty="0"/>
              <a:t> Why is it that you have  conceived this deed in your heart? You have not lied to men but to God.</a:t>
            </a:r>
          </a:p>
          <a:p>
            <a:endParaRPr lang="en-US" sz="3400" b="1" dirty="0">
              <a:solidFill>
                <a:srgbClr val="002060"/>
              </a:solidFill>
            </a:endParaRPr>
          </a:p>
        </p:txBody>
      </p:sp>
      <p:sp>
        <p:nvSpPr>
          <p:cNvPr id="2" name="Thought Bubble: Cloud 1">
            <a:extLst>
              <a:ext uri="{FF2B5EF4-FFF2-40B4-BE49-F238E27FC236}">
                <a16:creationId xmlns:a16="http://schemas.microsoft.com/office/drawing/2014/main" id="{94B5C0E7-9DEC-5AB3-0585-8AE90C3907EF}"/>
              </a:ext>
            </a:extLst>
          </p:cNvPr>
          <p:cNvSpPr/>
          <p:nvPr/>
        </p:nvSpPr>
        <p:spPr>
          <a:xfrm>
            <a:off x="-178776" y="37657"/>
            <a:ext cx="7112976" cy="1670156"/>
          </a:xfrm>
          <a:prstGeom prst="cloudCallout">
            <a:avLst>
              <a:gd name="adj1" fmla="val -43624"/>
              <a:gd name="adj2" fmla="val 6616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So, God will kill you if you don’t give your money?</a:t>
            </a:r>
          </a:p>
        </p:txBody>
      </p:sp>
      <p:sp>
        <p:nvSpPr>
          <p:cNvPr id="14" name="Rounded Rectangular Callout 17">
            <a:extLst>
              <a:ext uri="{FF2B5EF4-FFF2-40B4-BE49-F238E27FC236}">
                <a16:creationId xmlns:a16="http://schemas.microsoft.com/office/drawing/2014/main" id="{59B25002-0538-6F92-DAA2-F7231B8E6DA4}"/>
              </a:ext>
            </a:extLst>
          </p:cNvPr>
          <p:cNvSpPr/>
          <p:nvPr/>
        </p:nvSpPr>
        <p:spPr>
          <a:xfrm>
            <a:off x="6800636" y="723900"/>
            <a:ext cx="5029200" cy="685800"/>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What was their sin? </a:t>
            </a:r>
          </a:p>
        </p:txBody>
      </p:sp>
      <p:sp>
        <p:nvSpPr>
          <p:cNvPr id="15" name="Rounded Rectangular Callout 17">
            <a:extLst>
              <a:ext uri="{FF2B5EF4-FFF2-40B4-BE49-F238E27FC236}">
                <a16:creationId xmlns:a16="http://schemas.microsoft.com/office/drawing/2014/main" id="{01FD6F9E-1D0D-68E1-7C89-22B1504F3516}"/>
              </a:ext>
            </a:extLst>
          </p:cNvPr>
          <p:cNvSpPr/>
          <p:nvPr/>
        </p:nvSpPr>
        <p:spPr>
          <a:xfrm>
            <a:off x="5078396" y="1807549"/>
            <a:ext cx="6901962" cy="77372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It </a:t>
            </a:r>
            <a:r>
              <a:rPr lang="en-US" sz="3600" b="1" i="1" u="sng" dirty="0"/>
              <a:t>wasn’t</a:t>
            </a:r>
            <a:r>
              <a:rPr lang="en-US" sz="3600" b="1" dirty="0"/>
              <a:t> whether they gave or not</a:t>
            </a:r>
          </a:p>
        </p:txBody>
      </p:sp>
      <p:sp>
        <p:nvSpPr>
          <p:cNvPr id="9" name="Rounded Rectangular Callout 17">
            <a:extLst>
              <a:ext uri="{FF2B5EF4-FFF2-40B4-BE49-F238E27FC236}">
                <a16:creationId xmlns:a16="http://schemas.microsoft.com/office/drawing/2014/main" id="{333D10CA-9108-D6DB-25B2-B9ABF6055203}"/>
              </a:ext>
            </a:extLst>
          </p:cNvPr>
          <p:cNvSpPr/>
          <p:nvPr/>
        </p:nvSpPr>
        <p:spPr>
          <a:xfrm>
            <a:off x="4169858" y="2654343"/>
            <a:ext cx="7810500" cy="77372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It </a:t>
            </a:r>
            <a:r>
              <a:rPr lang="en-US" sz="3600" b="1" i="1" u="sng" dirty="0"/>
              <a:t>wasn’t</a:t>
            </a:r>
            <a:r>
              <a:rPr lang="en-US" sz="3600" b="1" dirty="0"/>
              <a:t> whether they gave </a:t>
            </a:r>
            <a:r>
              <a:rPr lang="en-US" sz="3600" b="1" i="1" u="sng" dirty="0"/>
              <a:t>enough</a:t>
            </a:r>
          </a:p>
        </p:txBody>
      </p:sp>
      <p:sp>
        <p:nvSpPr>
          <p:cNvPr id="10" name="Rounded Rectangular Callout 17">
            <a:extLst>
              <a:ext uri="{FF2B5EF4-FFF2-40B4-BE49-F238E27FC236}">
                <a16:creationId xmlns:a16="http://schemas.microsoft.com/office/drawing/2014/main" id="{CB2E7929-CC10-7D1F-82BD-5CE95C9BE49A}"/>
              </a:ext>
            </a:extLst>
          </p:cNvPr>
          <p:cNvSpPr/>
          <p:nvPr/>
        </p:nvSpPr>
        <p:spPr>
          <a:xfrm>
            <a:off x="7065458" y="3514345"/>
            <a:ext cx="4914900" cy="77372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It </a:t>
            </a:r>
            <a:r>
              <a:rPr lang="en-US" sz="3600" b="1" i="1" u="sng" dirty="0"/>
              <a:t>wasn’t</a:t>
            </a:r>
            <a:r>
              <a:rPr lang="en-US" sz="3600" b="1" dirty="0"/>
              <a:t> even </a:t>
            </a:r>
            <a:r>
              <a:rPr lang="en-US" sz="3600" b="1" i="1" u="sng" dirty="0"/>
              <a:t>greed</a:t>
            </a:r>
            <a:r>
              <a:rPr lang="en-US" sz="3600" b="1" dirty="0"/>
              <a:t>!</a:t>
            </a:r>
            <a:endParaRPr lang="en-US" sz="3600" b="1" i="1" u="sng" dirty="0"/>
          </a:p>
        </p:txBody>
      </p:sp>
    </p:spTree>
    <p:extLst>
      <p:ext uri="{BB962C8B-B14F-4D97-AF65-F5344CB8AC3E}">
        <p14:creationId xmlns:p14="http://schemas.microsoft.com/office/powerpoint/2010/main" val="334346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CCBD9D-6A0D-8F97-D638-3F93341B592A}"/>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8F5061A7-F437-7462-BB5B-B49D920597D3}"/>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3" name="Rounded Rectangular Callout 17">
            <a:extLst>
              <a:ext uri="{FF2B5EF4-FFF2-40B4-BE49-F238E27FC236}">
                <a16:creationId xmlns:a16="http://schemas.microsoft.com/office/drawing/2014/main" id="{50895B0C-7E68-F074-153D-4B6F40E88376}"/>
              </a:ext>
            </a:extLst>
          </p:cNvPr>
          <p:cNvSpPr/>
          <p:nvPr/>
        </p:nvSpPr>
        <p:spPr>
          <a:xfrm>
            <a:off x="533400" y="1524000"/>
            <a:ext cx="6901962" cy="6858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dirty="0"/>
              <a:t>There is a deception going on here …</a:t>
            </a:r>
          </a:p>
        </p:txBody>
      </p:sp>
      <p:sp>
        <p:nvSpPr>
          <p:cNvPr id="4" name="Speech Bubble: Rectangle 3">
            <a:extLst>
              <a:ext uri="{FF2B5EF4-FFF2-40B4-BE49-F238E27FC236}">
                <a16:creationId xmlns:a16="http://schemas.microsoft.com/office/drawing/2014/main" id="{3FE5576F-7480-6508-1F3B-5E8C72AADE92}"/>
              </a:ext>
            </a:extLst>
          </p:cNvPr>
          <p:cNvSpPr/>
          <p:nvPr/>
        </p:nvSpPr>
        <p:spPr>
          <a:xfrm>
            <a:off x="3200400" y="3971545"/>
            <a:ext cx="8686799" cy="618762"/>
          </a:xfrm>
          <a:prstGeom prst="wedgeRectCallout">
            <a:avLst>
              <a:gd name="adj1" fmla="val -44817"/>
              <a:gd name="adj2" fmla="val 17883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err="1">
                <a:solidFill>
                  <a:schemeClr val="tx1"/>
                </a:solidFill>
              </a:rPr>
              <a:t>nosphizomai</a:t>
            </a:r>
            <a:r>
              <a:rPr lang="en-US" sz="3200" b="1" i="1" dirty="0">
                <a:solidFill>
                  <a:schemeClr val="tx1"/>
                </a:solidFill>
              </a:rPr>
              <a:t>: </a:t>
            </a:r>
            <a:r>
              <a:rPr lang="en-US" sz="3200" i="1" dirty="0">
                <a:solidFill>
                  <a:schemeClr val="tx1"/>
                </a:solidFill>
              </a:rPr>
              <a:t>“</a:t>
            </a:r>
            <a:r>
              <a:rPr lang="en-US" sz="3200" dirty="0">
                <a:solidFill>
                  <a:schemeClr val="tx1"/>
                </a:solidFill>
              </a:rPr>
              <a:t>to set apart, misappropriate, pilfer”</a:t>
            </a:r>
            <a:endParaRPr lang="en-US" sz="3200" b="1" dirty="0">
              <a:solidFill>
                <a:schemeClr val="tx1"/>
              </a:solidFill>
            </a:endParaRPr>
          </a:p>
        </p:txBody>
      </p:sp>
      <p:sp>
        <p:nvSpPr>
          <p:cNvPr id="2" name="Thought Bubble: Cloud 1">
            <a:extLst>
              <a:ext uri="{FF2B5EF4-FFF2-40B4-BE49-F238E27FC236}">
                <a16:creationId xmlns:a16="http://schemas.microsoft.com/office/drawing/2014/main" id="{39BCA9EA-5B38-83FB-900C-48333763FDE5}"/>
              </a:ext>
            </a:extLst>
          </p:cNvPr>
          <p:cNvSpPr/>
          <p:nvPr/>
        </p:nvSpPr>
        <p:spPr>
          <a:xfrm>
            <a:off x="-178776" y="37657"/>
            <a:ext cx="7112976" cy="1670156"/>
          </a:xfrm>
          <a:prstGeom prst="cloudCallout">
            <a:avLst>
              <a:gd name="adj1" fmla="val -43624"/>
              <a:gd name="adj2" fmla="val 6616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So, God will kill you if you don’t give your money?</a:t>
            </a:r>
          </a:p>
        </p:txBody>
      </p:sp>
      <p:sp>
        <p:nvSpPr>
          <p:cNvPr id="14" name="Rounded Rectangular Callout 17">
            <a:extLst>
              <a:ext uri="{FF2B5EF4-FFF2-40B4-BE49-F238E27FC236}">
                <a16:creationId xmlns:a16="http://schemas.microsoft.com/office/drawing/2014/main" id="{AF041D3E-4197-9AC0-7B20-3DEFBC432230}"/>
              </a:ext>
            </a:extLst>
          </p:cNvPr>
          <p:cNvSpPr/>
          <p:nvPr/>
        </p:nvSpPr>
        <p:spPr>
          <a:xfrm>
            <a:off x="6800636" y="723900"/>
            <a:ext cx="5029200" cy="685800"/>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What was their sin? </a:t>
            </a:r>
          </a:p>
        </p:txBody>
      </p:sp>
      <p:sp>
        <p:nvSpPr>
          <p:cNvPr id="15" name="Rounded Rectangular Callout 17">
            <a:extLst>
              <a:ext uri="{FF2B5EF4-FFF2-40B4-BE49-F238E27FC236}">
                <a16:creationId xmlns:a16="http://schemas.microsoft.com/office/drawing/2014/main" id="{7635D538-AB53-ADD4-1EC4-EED7863EF273}"/>
              </a:ext>
            </a:extLst>
          </p:cNvPr>
          <p:cNvSpPr/>
          <p:nvPr/>
        </p:nvSpPr>
        <p:spPr>
          <a:xfrm>
            <a:off x="5078396" y="1807549"/>
            <a:ext cx="6901962" cy="77372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It </a:t>
            </a:r>
            <a:r>
              <a:rPr lang="en-US" sz="3600" b="1" i="1" u="sng" dirty="0"/>
              <a:t>wasn’t</a:t>
            </a:r>
            <a:r>
              <a:rPr lang="en-US" sz="3600" b="1" dirty="0"/>
              <a:t> whether they gave or not</a:t>
            </a:r>
          </a:p>
        </p:txBody>
      </p:sp>
      <p:sp>
        <p:nvSpPr>
          <p:cNvPr id="9" name="Rounded Rectangular Callout 17">
            <a:extLst>
              <a:ext uri="{FF2B5EF4-FFF2-40B4-BE49-F238E27FC236}">
                <a16:creationId xmlns:a16="http://schemas.microsoft.com/office/drawing/2014/main" id="{C2425177-9F7E-7795-6EE0-ED50A2824CAF}"/>
              </a:ext>
            </a:extLst>
          </p:cNvPr>
          <p:cNvSpPr/>
          <p:nvPr/>
        </p:nvSpPr>
        <p:spPr>
          <a:xfrm>
            <a:off x="4169858" y="2654343"/>
            <a:ext cx="7810500" cy="77372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It </a:t>
            </a:r>
            <a:r>
              <a:rPr lang="en-US" sz="3600" b="1" i="1" u="sng" dirty="0"/>
              <a:t>wasn’t</a:t>
            </a:r>
            <a:r>
              <a:rPr lang="en-US" sz="3600" b="1" dirty="0"/>
              <a:t> whether they gave </a:t>
            </a:r>
            <a:r>
              <a:rPr lang="en-US" sz="3600" b="1" i="1" u="sng" dirty="0"/>
              <a:t>enough</a:t>
            </a:r>
          </a:p>
        </p:txBody>
      </p:sp>
      <p:sp>
        <p:nvSpPr>
          <p:cNvPr id="10" name="Rounded Rectangular Callout 17">
            <a:extLst>
              <a:ext uri="{FF2B5EF4-FFF2-40B4-BE49-F238E27FC236}">
                <a16:creationId xmlns:a16="http://schemas.microsoft.com/office/drawing/2014/main" id="{73B91DD4-5E87-BDA0-6385-47117C18F032}"/>
              </a:ext>
            </a:extLst>
          </p:cNvPr>
          <p:cNvSpPr/>
          <p:nvPr/>
        </p:nvSpPr>
        <p:spPr>
          <a:xfrm>
            <a:off x="7065458" y="3514345"/>
            <a:ext cx="4914900" cy="77372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It </a:t>
            </a:r>
            <a:r>
              <a:rPr lang="en-US" sz="3600" b="1" i="1" u="sng" dirty="0"/>
              <a:t>wasn’t</a:t>
            </a:r>
            <a:r>
              <a:rPr lang="en-US" sz="3600" b="1" dirty="0"/>
              <a:t> even </a:t>
            </a:r>
            <a:r>
              <a:rPr lang="en-US" sz="3600" b="1" i="1" u="sng" dirty="0"/>
              <a:t>greed</a:t>
            </a:r>
            <a:r>
              <a:rPr lang="en-US" sz="3600" b="1" dirty="0"/>
              <a:t>!</a:t>
            </a:r>
            <a:endParaRPr lang="en-US" sz="3600" b="1" i="1" u="sng" dirty="0"/>
          </a:p>
        </p:txBody>
      </p:sp>
      <p:sp>
        <p:nvSpPr>
          <p:cNvPr id="11" name="TextBox 10">
            <a:extLst>
              <a:ext uri="{FF2B5EF4-FFF2-40B4-BE49-F238E27FC236}">
                <a16:creationId xmlns:a16="http://schemas.microsoft.com/office/drawing/2014/main" id="{E9C34249-3E98-555A-DB94-EFA6A37548C1}"/>
              </a:ext>
            </a:extLst>
          </p:cNvPr>
          <p:cNvSpPr txBox="1"/>
          <p:nvPr/>
        </p:nvSpPr>
        <p:spPr>
          <a:xfrm>
            <a:off x="-9418" y="5206894"/>
            <a:ext cx="12229672" cy="1670156"/>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5:4 </a:t>
            </a:r>
            <a:r>
              <a:rPr lang="en-US" sz="3200" dirty="0"/>
              <a:t>While it remained unsold, did it not remain your own? And after it was sold, was it not under your control? Why is it that you have  conceived this deed in your heart? </a:t>
            </a:r>
            <a:r>
              <a:rPr lang="en-US" sz="3200" b="1" u="sng" dirty="0">
                <a:solidFill>
                  <a:srgbClr val="002060"/>
                </a:solidFill>
              </a:rPr>
              <a:t>You have not lied to men but to God</a:t>
            </a:r>
            <a:r>
              <a:rPr lang="en-US" sz="3200" dirty="0"/>
              <a:t>.</a:t>
            </a:r>
          </a:p>
          <a:p>
            <a:endParaRPr lang="en-US" sz="3400" b="1" dirty="0">
              <a:solidFill>
                <a:srgbClr val="002060"/>
              </a:solidFill>
            </a:endParaRPr>
          </a:p>
        </p:txBody>
      </p:sp>
    </p:spTree>
    <p:extLst>
      <p:ext uri="{BB962C8B-B14F-4D97-AF65-F5344CB8AC3E}">
        <p14:creationId xmlns:p14="http://schemas.microsoft.com/office/powerpoint/2010/main" val="38404134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8CBDF4-414C-468F-9046-284420910AD3}"/>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6762BD7A-B4A7-F2A0-F3DE-4767606632C2}"/>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3" name="Rounded Rectangular Callout 17">
            <a:extLst>
              <a:ext uri="{FF2B5EF4-FFF2-40B4-BE49-F238E27FC236}">
                <a16:creationId xmlns:a16="http://schemas.microsoft.com/office/drawing/2014/main" id="{EA7F59CB-4EEC-6D6E-E875-AAD0727B2B65}"/>
              </a:ext>
            </a:extLst>
          </p:cNvPr>
          <p:cNvSpPr/>
          <p:nvPr/>
        </p:nvSpPr>
        <p:spPr>
          <a:xfrm>
            <a:off x="533400" y="1524000"/>
            <a:ext cx="6901962" cy="6858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dirty="0"/>
              <a:t>There is a deception going on here …</a:t>
            </a:r>
          </a:p>
        </p:txBody>
      </p:sp>
      <p:sp>
        <p:nvSpPr>
          <p:cNvPr id="4" name="Speech Bubble: Rectangle 3">
            <a:extLst>
              <a:ext uri="{FF2B5EF4-FFF2-40B4-BE49-F238E27FC236}">
                <a16:creationId xmlns:a16="http://schemas.microsoft.com/office/drawing/2014/main" id="{E45AE318-624F-300F-4DA1-6E3FAEF8D884}"/>
              </a:ext>
            </a:extLst>
          </p:cNvPr>
          <p:cNvSpPr/>
          <p:nvPr/>
        </p:nvSpPr>
        <p:spPr>
          <a:xfrm>
            <a:off x="3200400" y="3971545"/>
            <a:ext cx="8686799" cy="618762"/>
          </a:xfrm>
          <a:prstGeom prst="wedgeRectCallout">
            <a:avLst>
              <a:gd name="adj1" fmla="val -44817"/>
              <a:gd name="adj2" fmla="val 17883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err="1">
                <a:solidFill>
                  <a:schemeClr val="tx1"/>
                </a:solidFill>
              </a:rPr>
              <a:t>nosphizomai</a:t>
            </a:r>
            <a:r>
              <a:rPr lang="en-US" sz="3200" b="1" i="1" dirty="0">
                <a:solidFill>
                  <a:schemeClr val="tx1"/>
                </a:solidFill>
              </a:rPr>
              <a:t>: </a:t>
            </a:r>
            <a:r>
              <a:rPr lang="en-US" sz="3200" i="1" dirty="0">
                <a:solidFill>
                  <a:schemeClr val="tx1"/>
                </a:solidFill>
              </a:rPr>
              <a:t>“</a:t>
            </a:r>
            <a:r>
              <a:rPr lang="en-US" sz="3200" dirty="0">
                <a:solidFill>
                  <a:schemeClr val="tx1"/>
                </a:solidFill>
              </a:rPr>
              <a:t>to set apart, misappropriate, pilfer”</a:t>
            </a:r>
            <a:endParaRPr lang="en-US" sz="3200" b="1" dirty="0">
              <a:solidFill>
                <a:schemeClr val="tx1"/>
              </a:solidFill>
            </a:endParaRPr>
          </a:p>
        </p:txBody>
      </p:sp>
      <p:sp>
        <p:nvSpPr>
          <p:cNvPr id="6" name="TextBox 5">
            <a:extLst>
              <a:ext uri="{FF2B5EF4-FFF2-40B4-BE49-F238E27FC236}">
                <a16:creationId xmlns:a16="http://schemas.microsoft.com/office/drawing/2014/main" id="{1E0256AA-E672-68EA-7F84-FED77F7904EF}"/>
              </a:ext>
            </a:extLst>
          </p:cNvPr>
          <p:cNvSpPr txBox="1"/>
          <p:nvPr/>
        </p:nvSpPr>
        <p:spPr>
          <a:xfrm>
            <a:off x="-9418" y="5206894"/>
            <a:ext cx="12229672" cy="1670156"/>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5:4 </a:t>
            </a:r>
            <a:r>
              <a:rPr lang="en-US" sz="3200" dirty="0"/>
              <a:t>While it remained unsold, did it not remain your own? And after it was sold, was it not under your control? Why is it that you have  conceived this deed in your heart? </a:t>
            </a:r>
            <a:r>
              <a:rPr lang="en-US" sz="3200" b="1" u="sng" dirty="0">
                <a:solidFill>
                  <a:srgbClr val="002060"/>
                </a:solidFill>
              </a:rPr>
              <a:t>You have not lied to men but to God</a:t>
            </a:r>
            <a:r>
              <a:rPr lang="en-US" sz="3200" dirty="0"/>
              <a:t>.</a:t>
            </a:r>
          </a:p>
          <a:p>
            <a:endParaRPr lang="en-US" sz="3400" b="1" dirty="0">
              <a:solidFill>
                <a:srgbClr val="002060"/>
              </a:solidFill>
            </a:endParaRPr>
          </a:p>
        </p:txBody>
      </p:sp>
      <p:sp>
        <p:nvSpPr>
          <p:cNvPr id="14" name="Rounded Rectangular Callout 17">
            <a:extLst>
              <a:ext uri="{FF2B5EF4-FFF2-40B4-BE49-F238E27FC236}">
                <a16:creationId xmlns:a16="http://schemas.microsoft.com/office/drawing/2014/main" id="{29810D28-B3C9-519D-988C-A9350C671878}"/>
              </a:ext>
            </a:extLst>
          </p:cNvPr>
          <p:cNvSpPr/>
          <p:nvPr/>
        </p:nvSpPr>
        <p:spPr>
          <a:xfrm>
            <a:off x="339869" y="244648"/>
            <a:ext cx="7659978" cy="855049"/>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 issue was that they </a:t>
            </a:r>
            <a:r>
              <a:rPr lang="en-US" sz="4800" b="1" u="sng" dirty="0"/>
              <a:t>lied</a:t>
            </a:r>
            <a:r>
              <a:rPr lang="en-US" sz="4800" b="1" dirty="0"/>
              <a:t> </a:t>
            </a:r>
          </a:p>
        </p:txBody>
      </p:sp>
      <p:sp>
        <p:nvSpPr>
          <p:cNvPr id="12" name="TextBox 11">
            <a:extLst>
              <a:ext uri="{FF2B5EF4-FFF2-40B4-BE49-F238E27FC236}">
                <a16:creationId xmlns:a16="http://schemas.microsoft.com/office/drawing/2014/main" id="{20475402-C764-EA06-57A8-F7D616959E12}"/>
              </a:ext>
            </a:extLst>
          </p:cNvPr>
          <p:cNvSpPr txBox="1"/>
          <p:nvPr/>
        </p:nvSpPr>
        <p:spPr>
          <a:xfrm>
            <a:off x="97465" y="4486638"/>
            <a:ext cx="10875335" cy="618762"/>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5:3 </a:t>
            </a:r>
            <a:r>
              <a:rPr lang="en-US" sz="3200" dirty="0"/>
              <a:t>why has Satan filled your heart </a:t>
            </a:r>
            <a:r>
              <a:rPr lang="en-US" sz="3200" b="1" u="sng" dirty="0">
                <a:solidFill>
                  <a:srgbClr val="002060"/>
                </a:solidFill>
              </a:rPr>
              <a:t>to lie</a:t>
            </a:r>
            <a:r>
              <a:rPr lang="en-US" sz="3200" dirty="0"/>
              <a:t> to the Holy Spirit …?  </a:t>
            </a:r>
          </a:p>
          <a:p>
            <a:endParaRPr lang="en-US" sz="3400" dirty="0"/>
          </a:p>
          <a:p>
            <a:r>
              <a:rPr lang="en-US" sz="3200" dirty="0"/>
              <a:t> </a:t>
            </a:r>
          </a:p>
          <a:p>
            <a:endParaRPr lang="en-US" sz="3400" b="1" u="sng" dirty="0">
              <a:solidFill>
                <a:srgbClr val="002060"/>
              </a:solidFill>
            </a:endParaRPr>
          </a:p>
        </p:txBody>
      </p:sp>
      <p:sp>
        <p:nvSpPr>
          <p:cNvPr id="16" name="Rounded Rectangular Callout 17">
            <a:extLst>
              <a:ext uri="{FF2B5EF4-FFF2-40B4-BE49-F238E27FC236}">
                <a16:creationId xmlns:a16="http://schemas.microsoft.com/office/drawing/2014/main" id="{24050A3C-3178-6F57-8CBF-329C859018D7}"/>
              </a:ext>
            </a:extLst>
          </p:cNvPr>
          <p:cNvSpPr/>
          <p:nvPr/>
        </p:nvSpPr>
        <p:spPr>
          <a:xfrm>
            <a:off x="444500" y="1254629"/>
            <a:ext cx="8483600" cy="64393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Made a public demonstration of their generosity</a:t>
            </a:r>
          </a:p>
        </p:txBody>
      </p:sp>
      <p:sp>
        <p:nvSpPr>
          <p:cNvPr id="17" name="Rounded Rectangular Callout 17">
            <a:extLst>
              <a:ext uri="{FF2B5EF4-FFF2-40B4-BE49-F238E27FC236}">
                <a16:creationId xmlns:a16="http://schemas.microsoft.com/office/drawing/2014/main" id="{B0539193-A4EE-69F4-7C09-0906AD950091}"/>
              </a:ext>
            </a:extLst>
          </p:cNvPr>
          <p:cNvSpPr/>
          <p:nvPr/>
        </p:nvSpPr>
        <p:spPr>
          <a:xfrm>
            <a:off x="444500" y="2023508"/>
            <a:ext cx="4191000" cy="643492"/>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disingenuous posturing</a:t>
            </a:r>
            <a:endParaRPr lang="en-US" sz="5400" b="1" dirty="0"/>
          </a:p>
        </p:txBody>
      </p:sp>
      <p:sp>
        <p:nvSpPr>
          <p:cNvPr id="18" name="Rounded Rectangular Callout 17">
            <a:extLst>
              <a:ext uri="{FF2B5EF4-FFF2-40B4-BE49-F238E27FC236}">
                <a16:creationId xmlns:a16="http://schemas.microsoft.com/office/drawing/2014/main" id="{548361E5-A031-AF70-C1BB-0D32CA2360F2}"/>
              </a:ext>
            </a:extLst>
          </p:cNvPr>
          <p:cNvSpPr/>
          <p:nvPr/>
        </p:nvSpPr>
        <p:spPr>
          <a:xfrm>
            <a:off x="444500" y="2812959"/>
            <a:ext cx="8445498" cy="643493"/>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Conspired together to trick the church (and God)</a:t>
            </a:r>
            <a:endParaRPr lang="en-US" sz="8800" b="1" dirty="0"/>
          </a:p>
        </p:txBody>
      </p:sp>
    </p:spTree>
    <p:extLst>
      <p:ext uri="{BB962C8B-B14F-4D97-AF65-F5344CB8AC3E}">
        <p14:creationId xmlns:p14="http://schemas.microsoft.com/office/powerpoint/2010/main" val="2988311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wipe(left)">
                                      <p:cBhvr>
                                        <p:cTn id="16" dur="500"/>
                                        <p:tgtEl>
                                          <p:spTgt spid="16"/>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wipe(left)">
                                      <p:cBhvr>
                                        <p:cTn id="21" dur="500"/>
                                        <p:tgtEl>
                                          <p:spTgt spid="17"/>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wipe(left)">
                                      <p:cBhvr>
                                        <p:cTn id="2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2" grpId="0" animBg="1"/>
      <p:bldP spid="16" grpId="0" animBg="1"/>
      <p:bldP spid="17" grpId="0" animBg="1"/>
      <p:bldP spid="1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A963B5-FA1C-6699-2A08-58733569E65A}"/>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7EC60834-B7F5-68E4-56D3-B45146202C2C}"/>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3" name="Rounded Rectangular Callout 17">
            <a:extLst>
              <a:ext uri="{FF2B5EF4-FFF2-40B4-BE49-F238E27FC236}">
                <a16:creationId xmlns:a16="http://schemas.microsoft.com/office/drawing/2014/main" id="{9BFAA467-536D-32F7-3CC2-23ED801F948F}"/>
              </a:ext>
            </a:extLst>
          </p:cNvPr>
          <p:cNvSpPr/>
          <p:nvPr/>
        </p:nvSpPr>
        <p:spPr>
          <a:xfrm>
            <a:off x="533400" y="1524000"/>
            <a:ext cx="6901962" cy="6858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dirty="0"/>
              <a:t>There is a deception going on here …</a:t>
            </a:r>
          </a:p>
        </p:txBody>
      </p:sp>
      <p:sp>
        <p:nvSpPr>
          <p:cNvPr id="4" name="Speech Bubble: Rectangle 3">
            <a:extLst>
              <a:ext uri="{FF2B5EF4-FFF2-40B4-BE49-F238E27FC236}">
                <a16:creationId xmlns:a16="http://schemas.microsoft.com/office/drawing/2014/main" id="{0A415EBD-77AA-A97F-3B29-6A4EC22C1BA3}"/>
              </a:ext>
            </a:extLst>
          </p:cNvPr>
          <p:cNvSpPr/>
          <p:nvPr/>
        </p:nvSpPr>
        <p:spPr>
          <a:xfrm>
            <a:off x="3200400" y="3971545"/>
            <a:ext cx="8686799" cy="618762"/>
          </a:xfrm>
          <a:prstGeom prst="wedgeRectCallout">
            <a:avLst>
              <a:gd name="adj1" fmla="val -44817"/>
              <a:gd name="adj2" fmla="val 17883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err="1">
                <a:solidFill>
                  <a:schemeClr val="tx1"/>
                </a:solidFill>
              </a:rPr>
              <a:t>nosphizomai</a:t>
            </a:r>
            <a:r>
              <a:rPr lang="en-US" sz="3200" b="1" i="1" dirty="0">
                <a:solidFill>
                  <a:schemeClr val="tx1"/>
                </a:solidFill>
              </a:rPr>
              <a:t>: </a:t>
            </a:r>
            <a:r>
              <a:rPr lang="en-US" sz="3200" i="1" dirty="0">
                <a:solidFill>
                  <a:schemeClr val="tx1"/>
                </a:solidFill>
              </a:rPr>
              <a:t>“</a:t>
            </a:r>
            <a:r>
              <a:rPr lang="en-US" sz="3200" dirty="0">
                <a:solidFill>
                  <a:schemeClr val="tx1"/>
                </a:solidFill>
              </a:rPr>
              <a:t>to set apart, misappropriate, pilfer”</a:t>
            </a:r>
            <a:endParaRPr lang="en-US" sz="3200" b="1" dirty="0">
              <a:solidFill>
                <a:schemeClr val="tx1"/>
              </a:solidFill>
            </a:endParaRPr>
          </a:p>
        </p:txBody>
      </p:sp>
      <p:sp>
        <p:nvSpPr>
          <p:cNvPr id="6" name="TextBox 5">
            <a:extLst>
              <a:ext uri="{FF2B5EF4-FFF2-40B4-BE49-F238E27FC236}">
                <a16:creationId xmlns:a16="http://schemas.microsoft.com/office/drawing/2014/main" id="{D31B1D67-2145-EFE7-A500-38E9124448A6}"/>
              </a:ext>
            </a:extLst>
          </p:cNvPr>
          <p:cNvSpPr txBox="1"/>
          <p:nvPr/>
        </p:nvSpPr>
        <p:spPr>
          <a:xfrm>
            <a:off x="-9418" y="5206894"/>
            <a:ext cx="12229672" cy="1670156"/>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5:4 </a:t>
            </a:r>
            <a:r>
              <a:rPr lang="en-US" sz="3200" dirty="0"/>
              <a:t>While it remained unsold, did it not remain your own? And after it was sold, was it not under your control? Why is it that you have  conceived this deed in your heart? </a:t>
            </a:r>
            <a:r>
              <a:rPr lang="en-US" sz="3200" b="1" u="sng" dirty="0">
                <a:solidFill>
                  <a:srgbClr val="002060"/>
                </a:solidFill>
              </a:rPr>
              <a:t>You have not lied to men but to God</a:t>
            </a:r>
            <a:r>
              <a:rPr lang="en-US" sz="3200" dirty="0"/>
              <a:t>.</a:t>
            </a:r>
          </a:p>
          <a:p>
            <a:endParaRPr lang="en-US" sz="3400" b="1" dirty="0">
              <a:solidFill>
                <a:srgbClr val="002060"/>
              </a:solidFill>
            </a:endParaRPr>
          </a:p>
        </p:txBody>
      </p:sp>
      <p:sp>
        <p:nvSpPr>
          <p:cNvPr id="14" name="Rounded Rectangular Callout 17">
            <a:extLst>
              <a:ext uri="{FF2B5EF4-FFF2-40B4-BE49-F238E27FC236}">
                <a16:creationId xmlns:a16="http://schemas.microsoft.com/office/drawing/2014/main" id="{E99A6A47-CA40-3CF9-D399-2D979A8A2560}"/>
              </a:ext>
            </a:extLst>
          </p:cNvPr>
          <p:cNvSpPr/>
          <p:nvPr/>
        </p:nvSpPr>
        <p:spPr>
          <a:xfrm>
            <a:off x="339869" y="244648"/>
            <a:ext cx="7659978" cy="855049"/>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 issue was that they </a:t>
            </a:r>
            <a:r>
              <a:rPr lang="en-US" sz="4800" b="1" u="sng" dirty="0"/>
              <a:t>lied</a:t>
            </a:r>
            <a:r>
              <a:rPr lang="en-US" sz="4800" b="1" dirty="0"/>
              <a:t> </a:t>
            </a:r>
          </a:p>
        </p:txBody>
      </p:sp>
      <p:sp>
        <p:nvSpPr>
          <p:cNvPr id="16" name="Rounded Rectangular Callout 17">
            <a:extLst>
              <a:ext uri="{FF2B5EF4-FFF2-40B4-BE49-F238E27FC236}">
                <a16:creationId xmlns:a16="http://schemas.microsoft.com/office/drawing/2014/main" id="{25361BC1-76EF-7F12-4E64-FFE41BE8858E}"/>
              </a:ext>
            </a:extLst>
          </p:cNvPr>
          <p:cNvSpPr/>
          <p:nvPr/>
        </p:nvSpPr>
        <p:spPr>
          <a:xfrm>
            <a:off x="444500" y="1254629"/>
            <a:ext cx="8483600" cy="64393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Made a public demonstration of their generosity</a:t>
            </a:r>
          </a:p>
        </p:txBody>
      </p:sp>
      <p:sp>
        <p:nvSpPr>
          <p:cNvPr id="17" name="Rounded Rectangular Callout 17">
            <a:extLst>
              <a:ext uri="{FF2B5EF4-FFF2-40B4-BE49-F238E27FC236}">
                <a16:creationId xmlns:a16="http://schemas.microsoft.com/office/drawing/2014/main" id="{AE575D9C-4E80-CC16-F407-A0F7F2F0AA45}"/>
              </a:ext>
            </a:extLst>
          </p:cNvPr>
          <p:cNvSpPr/>
          <p:nvPr/>
        </p:nvSpPr>
        <p:spPr>
          <a:xfrm>
            <a:off x="444500" y="2023508"/>
            <a:ext cx="4191000" cy="643492"/>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disingenuous posturing</a:t>
            </a:r>
            <a:endParaRPr lang="en-US" sz="5400" b="1" dirty="0"/>
          </a:p>
        </p:txBody>
      </p:sp>
      <p:sp>
        <p:nvSpPr>
          <p:cNvPr id="18" name="Rounded Rectangular Callout 17">
            <a:extLst>
              <a:ext uri="{FF2B5EF4-FFF2-40B4-BE49-F238E27FC236}">
                <a16:creationId xmlns:a16="http://schemas.microsoft.com/office/drawing/2014/main" id="{614C38D4-0E8C-1EDD-57D1-F929E7E26BC5}"/>
              </a:ext>
            </a:extLst>
          </p:cNvPr>
          <p:cNvSpPr/>
          <p:nvPr/>
        </p:nvSpPr>
        <p:spPr>
          <a:xfrm>
            <a:off x="444500" y="2812959"/>
            <a:ext cx="8445498" cy="643493"/>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Conspired together to trick the church (and God)</a:t>
            </a:r>
            <a:endParaRPr lang="en-US" sz="8800" b="1" dirty="0"/>
          </a:p>
        </p:txBody>
      </p:sp>
      <p:sp>
        <p:nvSpPr>
          <p:cNvPr id="2" name="TextBox 1">
            <a:extLst>
              <a:ext uri="{FF2B5EF4-FFF2-40B4-BE49-F238E27FC236}">
                <a16:creationId xmlns:a16="http://schemas.microsoft.com/office/drawing/2014/main" id="{2A0C5853-ECAD-B1C6-2415-F04CE9552BD3}"/>
              </a:ext>
            </a:extLst>
          </p:cNvPr>
          <p:cNvSpPr txBox="1"/>
          <p:nvPr/>
        </p:nvSpPr>
        <p:spPr>
          <a:xfrm>
            <a:off x="4453270" y="3835295"/>
            <a:ext cx="7467599" cy="1041506"/>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9 </a:t>
            </a:r>
            <a:r>
              <a:rPr lang="en-US" sz="3200" dirty="0"/>
              <a:t>“Why is it that you have agreed together to </a:t>
            </a:r>
            <a:r>
              <a:rPr lang="en-US" sz="3200" b="1" u="sng" dirty="0">
                <a:solidFill>
                  <a:srgbClr val="002060"/>
                </a:solidFill>
              </a:rPr>
              <a:t>put the Spirit of the Lord to the test?  </a:t>
            </a:r>
          </a:p>
          <a:p>
            <a:r>
              <a:rPr lang="en-US" dirty="0"/>
              <a:t> </a:t>
            </a:r>
          </a:p>
          <a:p>
            <a:endParaRPr lang="en-US" sz="3400" dirty="0"/>
          </a:p>
          <a:p>
            <a:r>
              <a:rPr lang="en-US" sz="3200" dirty="0"/>
              <a:t> </a:t>
            </a:r>
          </a:p>
          <a:p>
            <a:endParaRPr lang="en-US" sz="3400" b="1" u="sng" dirty="0">
              <a:solidFill>
                <a:srgbClr val="002060"/>
              </a:solidFill>
            </a:endParaRPr>
          </a:p>
        </p:txBody>
      </p:sp>
    </p:spTree>
    <p:extLst>
      <p:ext uri="{BB962C8B-B14F-4D97-AF65-F5344CB8AC3E}">
        <p14:creationId xmlns:p14="http://schemas.microsoft.com/office/powerpoint/2010/main" val="34193869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FA2A44-D841-010A-2423-43CE7D7EE085}"/>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34971866-59CB-EC08-C1DB-CF71DB7B901C}"/>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3" name="Rounded Rectangular Callout 17">
            <a:extLst>
              <a:ext uri="{FF2B5EF4-FFF2-40B4-BE49-F238E27FC236}">
                <a16:creationId xmlns:a16="http://schemas.microsoft.com/office/drawing/2014/main" id="{0E9E44DE-4027-726C-6151-97182D69349D}"/>
              </a:ext>
            </a:extLst>
          </p:cNvPr>
          <p:cNvSpPr/>
          <p:nvPr/>
        </p:nvSpPr>
        <p:spPr>
          <a:xfrm>
            <a:off x="533400" y="1524000"/>
            <a:ext cx="6901962" cy="6858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dirty="0"/>
              <a:t>There is a deception going on here …</a:t>
            </a:r>
          </a:p>
        </p:txBody>
      </p:sp>
      <p:sp>
        <p:nvSpPr>
          <p:cNvPr id="4" name="Speech Bubble: Rectangle 3">
            <a:extLst>
              <a:ext uri="{FF2B5EF4-FFF2-40B4-BE49-F238E27FC236}">
                <a16:creationId xmlns:a16="http://schemas.microsoft.com/office/drawing/2014/main" id="{94307785-C5BD-8845-7754-8369FEA8CEAB}"/>
              </a:ext>
            </a:extLst>
          </p:cNvPr>
          <p:cNvSpPr/>
          <p:nvPr/>
        </p:nvSpPr>
        <p:spPr>
          <a:xfrm>
            <a:off x="3200400" y="3971545"/>
            <a:ext cx="8686799" cy="618762"/>
          </a:xfrm>
          <a:prstGeom prst="wedgeRectCallout">
            <a:avLst>
              <a:gd name="adj1" fmla="val -44817"/>
              <a:gd name="adj2" fmla="val 17883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err="1">
                <a:solidFill>
                  <a:schemeClr val="tx1"/>
                </a:solidFill>
              </a:rPr>
              <a:t>nosphizomai</a:t>
            </a:r>
            <a:r>
              <a:rPr lang="en-US" sz="3200" b="1" i="1" dirty="0">
                <a:solidFill>
                  <a:schemeClr val="tx1"/>
                </a:solidFill>
              </a:rPr>
              <a:t>: </a:t>
            </a:r>
            <a:r>
              <a:rPr lang="en-US" sz="3200" i="1" dirty="0">
                <a:solidFill>
                  <a:schemeClr val="tx1"/>
                </a:solidFill>
              </a:rPr>
              <a:t>“</a:t>
            </a:r>
            <a:r>
              <a:rPr lang="en-US" sz="3200" dirty="0">
                <a:solidFill>
                  <a:schemeClr val="tx1"/>
                </a:solidFill>
              </a:rPr>
              <a:t>to set apart, misappropriate, pilfer”</a:t>
            </a:r>
            <a:endParaRPr lang="en-US" sz="3200" b="1" dirty="0">
              <a:solidFill>
                <a:schemeClr val="tx1"/>
              </a:solidFill>
            </a:endParaRPr>
          </a:p>
        </p:txBody>
      </p:sp>
      <p:sp>
        <p:nvSpPr>
          <p:cNvPr id="6" name="TextBox 5">
            <a:extLst>
              <a:ext uri="{FF2B5EF4-FFF2-40B4-BE49-F238E27FC236}">
                <a16:creationId xmlns:a16="http://schemas.microsoft.com/office/drawing/2014/main" id="{02B8EAB7-080B-3706-F860-FF9AEE3C923C}"/>
              </a:ext>
            </a:extLst>
          </p:cNvPr>
          <p:cNvSpPr txBox="1"/>
          <p:nvPr/>
        </p:nvSpPr>
        <p:spPr>
          <a:xfrm>
            <a:off x="-9418" y="5206894"/>
            <a:ext cx="12229672" cy="1670156"/>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5:4 </a:t>
            </a:r>
            <a:r>
              <a:rPr lang="en-US" sz="3200" dirty="0"/>
              <a:t>While it remained unsold, did it not remain your own? And after it was sold, was it not under your control? Why is it that you have  conceived this deed in your heart? </a:t>
            </a:r>
            <a:r>
              <a:rPr lang="en-US" sz="3200" b="1" u="sng" dirty="0">
                <a:solidFill>
                  <a:srgbClr val="002060"/>
                </a:solidFill>
              </a:rPr>
              <a:t>You have not lied to men but to God</a:t>
            </a:r>
            <a:r>
              <a:rPr lang="en-US" sz="3200" dirty="0"/>
              <a:t>.</a:t>
            </a:r>
          </a:p>
          <a:p>
            <a:endParaRPr lang="en-US" sz="3400" b="1" dirty="0">
              <a:solidFill>
                <a:srgbClr val="002060"/>
              </a:solidFill>
            </a:endParaRPr>
          </a:p>
        </p:txBody>
      </p:sp>
      <p:sp>
        <p:nvSpPr>
          <p:cNvPr id="14" name="Rounded Rectangular Callout 17">
            <a:extLst>
              <a:ext uri="{FF2B5EF4-FFF2-40B4-BE49-F238E27FC236}">
                <a16:creationId xmlns:a16="http://schemas.microsoft.com/office/drawing/2014/main" id="{14EF92CF-EFB3-8772-049B-7A5F0307FA91}"/>
              </a:ext>
            </a:extLst>
          </p:cNvPr>
          <p:cNvSpPr/>
          <p:nvPr/>
        </p:nvSpPr>
        <p:spPr>
          <a:xfrm>
            <a:off x="339869" y="244648"/>
            <a:ext cx="7659978" cy="855049"/>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 issue was that they </a:t>
            </a:r>
            <a:r>
              <a:rPr lang="en-US" sz="4800" b="1" u="sng" dirty="0"/>
              <a:t>lied</a:t>
            </a:r>
            <a:r>
              <a:rPr lang="en-US" sz="4800" b="1" dirty="0"/>
              <a:t> </a:t>
            </a:r>
          </a:p>
        </p:txBody>
      </p:sp>
      <p:sp>
        <p:nvSpPr>
          <p:cNvPr id="16" name="Rounded Rectangular Callout 17">
            <a:extLst>
              <a:ext uri="{FF2B5EF4-FFF2-40B4-BE49-F238E27FC236}">
                <a16:creationId xmlns:a16="http://schemas.microsoft.com/office/drawing/2014/main" id="{8D725869-35B6-92D4-2C3C-C985BEF909DC}"/>
              </a:ext>
            </a:extLst>
          </p:cNvPr>
          <p:cNvSpPr/>
          <p:nvPr/>
        </p:nvSpPr>
        <p:spPr>
          <a:xfrm>
            <a:off x="444500" y="1254629"/>
            <a:ext cx="8483600" cy="64393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Made a public demonstration of their generosity</a:t>
            </a:r>
          </a:p>
        </p:txBody>
      </p:sp>
      <p:sp>
        <p:nvSpPr>
          <p:cNvPr id="17" name="Rounded Rectangular Callout 17">
            <a:extLst>
              <a:ext uri="{FF2B5EF4-FFF2-40B4-BE49-F238E27FC236}">
                <a16:creationId xmlns:a16="http://schemas.microsoft.com/office/drawing/2014/main" id="{B4B878DC-CA3E-1778-2485-3241D63D9709}"/>
              </a:ext>
            </a:extLst>
          </p:cNvPr>
          <p:cNvSpPr/>
          <p:nvPr/>
        </p:nvSpPr>
        <p:spPr>
          <a:xfrm>
            <a:off x="444500" y="2023508"/>
            <a:ext cx="4191000" cy="643492"/>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disingenuous posturing</a:t>
            </a:r>
            <a:endParaRPr lang="en-US" sz="5400" b="1" dirty="0"/>
          </a:p>
        </p:txBody>
      </p:sp>
      <p:sp>
        <p:nvSpPr>
          <p:cNvPr id="18" name="Rounded Rectangular Callout 17">
            <a:extLst>
              <a:ext uri="{FF2B5EF4-FFF2-40B4-BE49-F238E27FC236}">
                <a16:creationId xmlns:a16="http://schemas.microsoft.com/office/drawing/2014/main" id="{6D9DB158-5BF8-37AA-473A-E25250ECC228}"/>
              </a:ext>
            </a:extLst>
          </p:cNvPr>
          <p:cNvSpPr/>
          <p:nvPr/>
        </p:nvSpPr>
        <p:spPr>
          <a:xfrm>
            <a:off x="444500" y="2812959"/>
            <a:ext cx="8445498" cy="643493"/>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Conspired together to trick the church (and God)</a:t>
            </a:r>
            <a:endParaRPr lang="en-US" sz="8800" b="1" dirty="0"/>
          </a:p>
        </p:txBody>
      </p:sp>
      <p:sp>
        <p:nvSpPr>
          <p:cNvPr id="9" name="Rounded Rectangular Callout 17">
            <a:extLst>
              <a:ext uri="{FF2B5EF4-FFF2-40B4-BE49-F238E27FC236}">
                <a16:creationId xmlns:a16="http://schemas.microsoft.com/office/drawing/2014/main" id="{638571F3-A178-A803-AEB8-63A356F72DA4}"/>
              </a:ext>
            </a:extLst>
          </p:cNvPr>
          <p:cNvSpPr/>
          <p:nvPr/>
        </p:nvSpPr>
        <p:spPr>
          <a:xfrm>
            <a:off x="444500" y="3618326"/>
            <a:ext cx="10951536" cy="618762"/>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All to look spiritual, and win celebrity, admiration, and praise!</a:t>
            </a:r>
          </a:p>
        </p:txBody>
      </p:sp>
      <p:sp>
        <p:nvSpPr>
          <p:cNvPr id="10" name="Rounded Rectangular Callout 17">
            <a:extLst>
              <a:ext uri="{FF2B5EF4-FFF2-40B4-BE49-F238E27FC236}">
                <a16:creationId xmlns:a16="http://schemas.microsoft.com/office/drawing/2014/main" id="{72C5520D-162F-A508-C303-7A7CEC22399A}"/>
              </a:ext>
            </a:extLst>
          </p:cNvPr>
          <p:cNvSpPr/>
          <p:nvPr/>
        </p:nvSpPr>
        <p:spPr>
          <a:xfrm>
            <a:off x="152829" y="4369777"/>
            <a:ext cx="11810571" cy="867243"/>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i="1" dirty="0"/>
              <a:t>THAT’s</a:t>
            </a:r>
            <a:r>
              <a:rPr lang="en-US" sz="4000" b="1" dirty="0"/>
              <a:t> what prompted God to have such a big reaction</a:t>
            </a:r>
          </a:p>
        </p:txBody>
      </p:sp>
    </p:spTree>
    <p:extLst>
      <p:ext uri="{BB962C8B-B14F-4D97-AF65-F5344CB8AC3E}">
        <p14:creationId xmlns:p14="http://schemas.microsoft.com/office/powerpoint/2010/main" val="2811386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5D7EE1-FBB8-FDE3-9E84-1FFA89EE4BD3}"/>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AA96483E-8CB6-4B7F-02DB-43E3DB98B186}"/>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3" name="Rounded Rectangular Callout 17">
            <a:extLst>
              <a:ext uri="{FF2B5EF4-FFF2-40B4-BE49-F238E27FC236}">
                <a16:creationId xmlns:a16="http://schemas.microsoft.com/office/drawing/2014/main" id="{097BC11C-78A1-8A6B-5DCB-9960E2608A21}"/>
              </a:ext>
            </a:extLst>
          </p:cNvPr>
          <p:cNvSpPr/>
          <p:nvPr/>
        </p:nvSpPr>
        <p:spPr>
          <a:xfrm>
            <a:off x="533400" y="1524000"/>
            <a:ext cx="6901962" cy="6858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dirty="0"/>
              <a:t>There is a deception going on here …</a:t>
            </a:r>
          </a:p>
        </p:txBody>
      </p:sp>
      <p:sp>
        <p:nvSpPr>
          <p:cNvPr id="4" name="Speech Bubble: Rectangle 3">
            <a:extLst>
              <a:ext uri="{FF2B5EF4-FFF2-40B4-BE49-F238E27FC236}">
                <a16:creationId xmlns:a16="http://schemas.microsoft.com/office/drawing/2014/main" id="{5961A532-A53D-DF56-E231-EDC45D2B48C1}"/>
              </a:ext>
            </a:extLst>
          </p:cNvPr>
          <p:cNvSpPr/>
          <p:nvPr/>
        </p:nvSpPr>
        <p:spPr>
          <a:xfrm>
            <a:off x="3200400" y="3971545"/>
            <a:ext cx="8686799" cy="618762"/>
          </a:xfrm>
          <a:prstGeom prst="wedgeRectCallout">
            <a:avLst>
              <a:gd name="adj1" fmla="val -44817"/>
              <a:gd name="adj2" fmla="val 17883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err="1">
                <a:solidFill>
                  <a:schemeClr val="tx1"/>
                </a:solidFill>
              </a:rPr>
              <a:t>nosphizomai</a:t>
            </a:r>
            <a:r>
              <a:rPr lang="en-US" sz="3200" b="1" i="1" dirty="0">
                <a:solidFill>
                  <a:schemeClr val="tx1"/>
                </a:solidFill>
              </a:rPr>
              <a:t>: </a:t>
            </a:r>
            <a:r>
              <a:rPr lang="en-US" sz="3200" i="1" dirty="0">
                <a:solidFill>
                  <a:schemeClr val="tx1"/>
                </a:solidFill>
              </a:rPr>
              <a:t>“</a:t>
            </a:r>
            <a:r>
              <a:rPr lang="en-US" sz="3200" dirty="0">
                <a:solidFill>
                  <a:schemeClr val="tx1"/>
                </a:solidFill>
              </a:rPr>
              <a:t>to set apart, misappropriate, pilfer”</a:t>
            </a:r>
            <a:endParaRPr lang="en-US" sz="3200" b="1" dirty="0">
              <a:solidFill>
                <a:schemeClr val="tx1"/>
              </a:solidFill>
            </a:endParaRPr>
          </a:p>
        </p:txBody>
      </p:sp>
      <p:sp>
        <p:nvSpPr>
          <p:cNvPr id="6" name="TextBox 5">
            <a:extLst>
              <a:ext uri="{FF2B5EF4-FFF2-40B4-BE49-F238E27FC236}">
                <a16:creationId xmlns:a16="http://schemas.microsoft.com/office/drawing/2014/main" id="{365AEFEF-613A-0191-2120-7FD986C507CD}"/>
              </a:ext>
            </a:extLst>
          </p:cNvPr>
          <p:cNvSpPr txBox="1"/>
          <p:nvPr/>
        </p:nvSpPr>
        <p:spPr>
          <a:xfrm>
            <a:off x="-9418" y="5206894"/>
            <a:ext cx="12229672" cy="1670156"/>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5:4 </a:t>
            </a:r>
            <a:r>
              <a:rPr lang="en-US" sz="3200" dirty="0"/>
              <a:t>While it remained unsold, did it not remain your own? And after it was sold, was it not under your control? Why is it that you have  conceived this deed in your heart? </a:t>
            </a:r>
            <a:r>
              <a:rPr lang="en-US" sz="3200" b="1" u="sng" dirty="0">
                <a:solidFill>
                  <a:srgbClr val="002060"/>
                </a:solidFill>
              </a:rPr>
              <a:t>You have not lied to men but to God</a:t>
            </a:r>
            <a:r>
              <a:rPr lang="en-US" sz="3200" dirty="0"/>
              <a:t>.</a:t>
            </a:r>
          </a:p>
          <a:p>
            <a:endParaRPr lang="en-US" sz="3400" b="1" dirty="0">
              <a:solidFill>
                <a:srgbClr val="002060"/>
              </a:solidFill>
            </a:endParaRPr>
          </a:p>
        </p:txBody>
      </p:sp>
      <p:sp>
        <p:nvSpPr>
          <p:cNvPr id="16" name="Rounded Rectangular Callout 17">
            <a:extLst>
              <a:ext uri="{FF2B5EF4-FFF2-40B4-BE49-F238E27FC236}">
                <a16:creationId xmlns:a16="http://schemas.microsoft.com/office/drawing/2014/main" id="{D7553501-E912-944F-B872-972714E3140E}"/>
              </a:ext>
            </a:extLst>
          </p:cNvPr>
          <p:cNvSpPr/>
          <p:nvPr/>
        </p:nvSpPr>
        <p:spPr>
          <a:xfrm>
            <a:off x="241300" y="231639"/>
            <a:ext cx="7659978" cy="643930"/>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i="1" dirty="0"/>
              <a:t>But why such a big reaction over one lie?</a:t>
            </a:r>
          </a:p>
        </p:txBody>
      </p:sp>
      <p:sp>
        <p:nvSpPr>
          <p:cNvPr id="2" name="Rounded Rectangular Callout 17">
            <a:extLst>
              <a:ext uri="{FF2B5EF4-FFF2-40B4-BE49-F238E27FC236}">
                <a16:creationId xmlns:a16="http://schemas.microsoft.com/office/drawing/2014/main" id="{38F69596-0639-8AF1-0AC7-E174174D9A57}"/>
              </a:ext>
            </a:extLst>
          </p:cNvPr>
          <p:cNvSpPr/>
          <p:nvPr/>
        </p:nvSpPr>
        <p:spPr>
          <a:xfrm>
            <a:off x="1577450" y="2266648"/>
            <a:ext cx="9055936" cy="125891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300" b="1" dirty="0"/>
              <a:t>The religious establishment: spiritually hollow, “hard of heart,” </a:t>
            </a:r>
            <a:r>
              <a:rPr lang="en-US" sz="3300" b="1" i="1" dirty="0"/>
              <a:t>filled</a:t>
            </a:r>
            <a:r>
              <a:rPr lang="en-US" sz="3300" b="1" dirty="0"/>
              <a:t> with fake, public posturing</a:t>
            </a:r>
            <a:endParaRPr lang="en-US" sz="3300" b="1" i="1" u="sng" dirty="0"/>
          </a:p>
        </p:txBody>
      </p:sp>
      <p:sp>
        <p:nvSpPr>
          <p:cNvPr id="11" name="TextBox 10">
            <a:extLst>
              <a:ext uri="{FF2B5EF4-FFF2-40B4-BE49-F238E27FC236}">
                <a16:creationId xmlns:a16="http://schemas.microsoft.com/office/drawing/2014/main" id="{3A72163C-5E15-26DB-EDC2-B2D50D3ABB49}"/>
              </a:ext>
            </a:extLst>
          </p:cNvPr>
          <p:cNvSpPr txBox="1">
            <a:spLocks noChangeArrowheads="1"/>
          </p:cNvSpPr>
          <p:nvPr/>
        </p:nvSpPr>
        <p:spPr bwMode="auto">
          <a:xfrm>
            <a:off x="-8897" y="3810506"/>
            <a:ext cx="12210836" cy="3046988"/>
          </a:xfrm>
          <a:prstGeom prst="rect">
            <a:avLst/>
          </a:prstGeom>
          <a:solidFill>
            <a:schemeClr val="accent1">
              <a:lumMod val="50000"/>
            </a:schemeClr>
          </a:solidFill>
          <a:ln w="9525">
            <a:solidFill>
              <a:schemeClr val="bg2"/>
            </a:solidFill>
            <a:miter lim="800000"/>
            <a:headEnd/>
            <a:tailEnd/>
          </a:ln>
        </p:spPr>
        <p:txBody>
          <a:bodyPr wrap="square">
            <a:spAutoFit/>
          </a:bodyPr>
          <a:lstStyle/>
          <a:p>
            <a:r>
              <a:rPr lang="en-US" sz="3200" b="1" baseline="30000" dirty="0">
                <a:solidFill>
                  <a:schemeClr val="bg1"/>
                </a:solidFill>
              </a:rPr>
              <a:t>Matt 6:1 </a:t>
            </a:r>
            <a:r>
              <a:rPr lang="en-US" sz="3200" dirty="0">
                <a:solidFill>
                  <a:schemeClr val="bg1"/>
                </a:solidFill>
              </a:rPr>
              <a:t>“Beware of practicing your righteousness before men to be noticed by them; otherwise you have no reward with your Father who is in heaven.  </a:t>
            </a:r>
            <a:r>
              <a:rPr lang="en-US" sz="3200" b="1" baseline="30000" dirty="0">
                <a:solidFill>
                  <a:schemeClr val="bg1"/>
                </a:solidFill>
              </a:rPr>
              <a:t>2 </a:t>
            </a:r>
            <a:r>
              <a:rPr lang="en-US" sz="3200" dirty="0">
                <a:solidFill>
                  <a:schemeClr val="bg1"/>
                </a:solidFill>
              </a:rPr>
              <a:t>“So when you give to the poor, do not sound a trumpet before you, as the hypocrites do in the synagogues and in the streets, so that they they may be honored by men. Truly I say to you, they have their reward in full. </a:t>
            </a:r>
            <a:endParaRPr lang="en-US" sz="3200" baseline="30000" dirty="0">
              <a:solidFill>
                <a:schemeClr val="bg1"/>
              </a:solidFill>
              <a:latin typeface="Calibri" pitchFamily="34" charset="0"/>
            </a:endParaRPr>
          </a:p>
        </p:txBody>
      </p:sp>
      <p:sp>
        <p:nvSpPr>
          <p:cNvPr id="12" name="Rounded Rectangular Callout 17">
            <a:extLst>
              <a:ext uri="{FF2B5EF4-FFF2-40B4-BE49-F238E27FC236}">
                <a16:creationId xmlns:a16="http://schemas.microsoft.com/office/drawing/2014/main" id="{C291106B-0F26-CECB-5983-9E70C46B5BF5}"/>
              </a:ext>
            </a:extLst>
          </p:cNvPr>
          <p:cNvSpPr/>
          <p:nvPr/>
        </p:nvSpPr>
        <p:spPr>
          <a:xfrm>
            <a:off x="3200400" y="1157812"/>
            <a:ext cx="6382367" cy="891764"/>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i="1" dirty="0"/>
              <a:t>What made Jesus angry?</a:t>
            </a:r>
            <a:endParaRPr lang="en-US" sz="4000" b="1" i="1" u="sng" dirty="0"/>
          </a:p>
        </p:txBody>
      </p:sp>
    </p:spTree>
    <p:extLst>
      <p:ext uri="{BB962C8B-B14F-4D97-AF65-F5344CB8AC3E}">
        <p14:creationId xmlns:p14="http://schemas.microsoft.com/office/powerpoint/2010/main" val="2148829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1" nodeType="clickEffect">
                                  <p:stCondLst>
                                    <p:cond delay="0"/>
                                  </p:stCondLst>
                                  <p:childTnLst>
                                    <p:set>
                                      <p:cBhvr>
                                        <p:cTn id="23"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 grpId="0" animBg="1"/>
      <p:bldP spid="11" grpId="0" animBg="1"/>
      <p:bldP spid="11" grpId="1"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D5F82D-911E-7416-7F7C-3374DD8B3DBD}"/>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376242AE-8CF2-F4EE-E2CB-30D13B0C4EA4}"/>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2" name="TextBox 1">
            <a:extLst>
              <a:ext uri="{FF2B5EF4-FFF2-40B4-BE49-F238E27FC236}">
                <a16:creationId xmlns:a16="http://schemas.microsoft.com/office/drawing/2014/main" id="{8D546F41-314C-72EC-34BA-43ED199A75F7}"/>
              </a:ext>
            </a:extLst>
          </p:cNvPr>
          <p:cNvSpPr txBox="1"/>
          <p:nvPr/>
        </p:nvSpPr>
        <p:spPr>
          <a:xfrm>
            <a:off x="0" y="3886200"/>
            <a:ext cx="12192000" cy="2980660"/>
          </a:xfrm>
          <a:prstGeom prst="rect">
            <a:avLst/>
          </a:prstGeom>
          <a:solidFill>
            <a:schemeClr val="accent6">
              <a:lumMod val="20000"/>
              <a:lumOff val="80000"/>
            </a:schemeClr>
          </a:solidFill>
          <a:ln>
            <a:solidFill>
              <a:schemeClr val="bg2"/>
            </a:solidFill>
          </a:ln>
        </p:spPr>
        <p:txBody>
          <a:bodyPr wrap="square">
            <a:noAutofit/>
          </a:bodyPr>
          <a:lstStyle/>
          <a:p>
            <a:pPr algn="l"/>
            <a:r>
              <a:rPr lang="en-US" sz="3100" b="1" baseline="30000" dirty="0"/>
              <a:t>Acts 4:</a:t>
            </a:r>
            <a:r>
              <a:rPr lang="en-US" sz="3100" b="1" i="0" baseline="30000" dirty="0">
                <a:solidFill>
                  <a:srgbClr val="000000"/>
                </a:solidFill>
                <a:effectLst/>
              </a:rPr>
              <a:t>32 </a:t>
            </a:r>
            <a:r>
              <a:rPr lang="en-US" sz="3100" b="0" i="0" dirty="0">
                <a:solidFill>
                  <a:srgbClr val="000000"/>
                </a:solidFill>
                <a:effectLst/>
              </a:rPr>
              <a:t>All the believers were united in heart and mind. And they felt that what they owned was not their own, so they shared everything they had. </a:t>
            </a:r>
            <a:r>
              <a:rPr lang="en-US" sz="3100" b="1" i="0" baseline="30000" dirty="0">
                <a:solidFill>
                  <a:srgbClr val="000000"/>
                </a:solidFill>
                <a:effectLst/>
              </a:rPr>
              <a:t>33 </a:t>
            </a:r>
            <a:r>
              <a:rPr lang="en-US" sz="3100" b="0" i="0" dirty="0">
                <a:solidFill>
                  <a:srgbClr val="000000"/>
                </a:solidFill>
                <a:effectLst/>
              </a:rPr>
              <a:t>The apostles testified powerfully to the resurrection of the Lord Jesus, and God’s great blessing was upon them all. </a:t>
            </a:r>
            <a:r>
              <a:rPr lang="en-US" sz="3100" b="1" i="0" baseline="30000" dirty="0">
                <a:solidFill>
                  <a:srgbClr val="000000"/>
                </a:solidFill>
                <a:effectLst/>
              </a:rPr>
              <a:t>34 </a:t>
            </a:r>
            <a:r>
              <a:rPr lang="en-US" sz="3100" b="0" i="0" dirty="0">
                <a:solidFill>
                  <a:srgbClr val="000000"/>
                </a:solidFill>
                <a:effectLst/>
              </a:rPr>
              <a:t>There were no needy people among them, because those who owned land or houses would sell them </a:t>
            </a:r>
            <a:r>
              <a:rPr lang="en-US" sz="3100" b="1" i="0" baseline="30000" dirty="0">
                <a:solidFill>
                  <a:srgbClr val="000000"/>
                </a:solidFill>
                <a:effectLst/>
              </a:rPr>
              <a:t>35 </a:t>
            </a:r>
            <a:r>
              <a:rPr lang="en-US" sz="3100" b="0" i="0" dirty="0">
                <a:solidFill>
                  <a:srgbClr val="000000"/>
                </a:solidFill>
                <a:effectLst/>
              </a:rPr>
              <a:t>and bring the money to the apostles to give to those in need.</a:t>
            </a:r>
          </a:p>
          <a:p>
            <a:endParaRPr lang="en-US" sz="3100" dirty="0"/>
          </a:p>
        </p:txBody>
      </p:sp>
    </p:spTree>
    <p:extLst>
      <p:ext uri="{BB962C8B-B14F-4D97-AF65-F5344CB8AC3E}">
        <p14:creationId xmlns:p14="http://schemas.microsoft.com/office/powerpoint/2010/main" val="29998508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C7EC9B-8E73-D629-6496-6C804AA177E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192CD4-E603-6602-7746-727D1FC5BA3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0933467-EBB8-4578-0700-86A81000A163}"/>
              </a:ext>
            </a:extLst>
          </p:cNvPr>
          <p:cNvSpPr>
            <a:spLocks noGrp="1"/>
          </p:cNvSpPr>
          <p:nvPr>
            <p:ph idx="1"/>
          </p:nvPr>
        </p:nvSpPr>
        <p:spPr/>
        <p:txBody>
          <a:bodyPr/>
          <a:lstStyle/>
          <a:p>
            <a:endParaRPr lang="en-US"/>
          </a:p>
        </p:txBody>
      </p:sp>
      <p:sp>
        <p:nvSpPr>
          <p:cNvPr id="4" name="Rounded Rectangular Callout 17">
            <a:extLst>
              <a:ext uri="{FF2B5EF4-FFF2-40B4-BE49-F238E27FC236}">
                <a16:creationId xmlns:a16="http://schemas.microsoft.com/office/drawing/2014/main" id="{3F65E7BA-A60A-F6EB-AC57-343F48306590}"/>
              </a:ext>
            </a:extLst>
          </p:cNvPr>
          <p:cNvSpPr/>
          <p:nvPr/>
        </p:nvSpPr>
        <p:spPr>
          <a:xfrm>
            <a:off x="152400" y="3541896"/>
            <a:ext cx="8458200" cy="1216522"/>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solidFill>
                  <a:schemeClr val="bg1"/>
                </a:solidFill>
              </a:rPr>
              <a:t>Now he has established </a:t>
            </a:r>
            <a:r>
              <a:rPr lang="en-US" sz="4000" b="1" i="1" dirty="0">
                <a:solidFill>
                  <a:schemeClr val="bg1"/>
                </a:solidFill>
              </a:rPr>
              <a:t>His</a:t>
            </a:r>
            <a:r>
              <a:rPr lang="en-US" sz="4000" b="1" dirty="0">
                <a:solidFill>
                  <a:schemeClr val="bg1"/>
                </a:solidFill>
              </a:rPr>
              <a:t> </a:t>
            </a:r>
            <a:r>
              <a:rPr lang="en-US" sz="4000" b="1" i="1" dirty="0">
                <a:solidFill>
                  <a:schemeClr val="bg1"/>
                </a:solidFill>
              </a:rPr>
              <a:t>Church</a:t>
            </a:r>
            <a:r>
              <a:rPr lang="en-US" sz="4000" b="1" dirty="0">
                <a:solidFill>
                  <a:schemeClr val="bg1"/>
                </a:solidFill>
              </a:rPr>
              <a:t> – something new and pure!</a:t>
            </a:r>
          </a:p>
        </p:txBody>
      </p:sp>
      <p:sp>
        <p:nvSpPr>
          <p:cNvPr id="5" name="TextBox 4">
            <a:extLst>
              <a:ext uri="{FF2B5EF4-FFF2-40B4-BE49-F238E27FC236}">
                <a16:creationId xmlns:a16="http://schemas.microsoft.com/office/drawing/2014/main" id="{94F5AD66-16C5-6D01-82F3-7AF534DD8F25}"/>
              </a:ext>
            </a:extLst>
          </p:cNvPr>
          <p:cNvSpPr txBox="1"/>
          <p:nvPr/>
        </p:nvSpPr>
        <p:spPr>
          <a:xfrm>
            <a:off x="1512276" y="128004"/>
            <a:ext cx="9155724" cy="2189710"/>
          </a:xfrm>
          <a:prstGeom prst="rect">
            <a:avLst/>
          </a:prstGeom>
          <a:solidFill>
            <a:schemeClr val="accent6">
              <a:lumMod val="40000"/>
              <a:lumOff val="60000"/>
            </a:schemeClr>
          </a:solidFill>
          <a:ln>
            <a:solidFill>
              <a:schemeClr val="bg2"/>
            </a:solidFill>
          </a:ln>
        </p:spPr>
        <p:txBody>
          <a:bodyPr wrap="square">
            <a:noAutofit/>
          </a:bodyPr>
          <a:lstStyle/>
          <a:p>
            <a:r>
              <a:rPr lang="en-US" sz="3400" b="1" baseline="30000" dirty="0"/>
              <a:t>Acts2:46 </a:t>
            </a:r>
            <a:r>
              <a:rPr lang="en-US" sz="3400" dirty="0"/>
              <a:t>Day by day continuing with one mind</a:t>
            </a:r>
            <a:r>
              <a:rPr lang="en-US" sz="3400" b="1" dirty="0"/>
              <a:t> </a:t>
            </a:r>
            <a:r>
              <a:rPr lang="en-US" sz="3400" dirty="0"/>
              <a:t>in the temple, and breaking bread from house to house, they were taking their meals together with gladness and </a:t>
            </a:r>
            <a:r>
              <a:rPr lang="en-US" sz="3400" b="1" u="sng" dirty="0">
                <a:solidFill>
                  <a:srgbClr val="002060"/>
                </a:solidFill>
              </a:rPr>
              <a:t>sincerity of heart.</a:t>
            </a:r>
          </a:p>
          <a:p>
            <a:r>
              <a:rPr lang="en-US" dirty="0"/>
              <a:t> </a:t>
            </a:r>
          </a:p>
          <a:p>
            <a:r>
              <a:rPr lang="en-US" sz="3400" b="1" dirty="0"/>
              <a:t> </a:t>
            </a:r>
            <a:endParaRPr lang="en-US" sz="3400" dirty="0"/>
          </a:p>
        </p:txBody>
      </p:sp>
      <p:sp>
        <p:nvSpPr>
          <p:cNvPr id="6" name="Speech Bubble: Rectangle 5">
            <a:extLst>
              <a:ext uri="{FF2B5EF4-FFF2-40B4-BE49-F238E27FC236}">
                <a16:creationId xmlns:a16="http://schemas.microsoft.com/office/drawing/2014/main" id="{60E96AA0-E489-38BD-CC05-2E4DB476D23F}"/>
              </a:ext>
            </a:extLst>
          </p:cNvPr>
          <p:cNvSpPr/>
          <p:nvPr/>
        </p:nvSpPr>
        <p:spPr>
          <a:xfrm>
            <a:off x="3962400" y="2673291"/>
            <a:ext cx="6629400" cy="743986"/>
          </a:xfrm>
          <a:prstGeom prst="wedgeRectCallout">
            <a:avLst>
              <a:gd name="adj1" fmla="val -36016"/>
              <a:gd name="adj2" fmla="val -108634"/>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 </a:t>
            </a:r>
            <a:r>
              <a:rPr lang="en-US" sz="3600" b="1" i="1" dirty="0" err="1">
                <a:solidFill>
                  <a:schemeClr val="tx1"/>
                </a:solidFill>
              </a:rPr>
              <a:t>aphelotes</a:t>
            </a:r>
            <a:r>
              <a:rPr lang="en-US" sz="3600" b="1" i="1" dirty="0">
                <a:solidFill>
                  <a:schemeClr val="tx1"/>
                </a:solidFill>
              </a:rPr>
              <a:t>: </a:t>
            </a:r>
            <a:r>
              <a:rPr lang="en-US" sz="3600" b="1" dirty="0">
                <a:solidFill>
                  <a:schemeClr val="tx1"/>
                </a:solidFill>
              </a:rPr>
              <a:t>“simplicity of heart”</a:t>
            </a:r>
          </a:p>
        </p:txBody>
      </p:sp>
      <p:sp>
        <p:nvSpPr>
          <p:cNvPr id="7" name="Rounded Rectangular Callout 17">
            <a:extLst>
              <a:ext uri="{FF2B5EF4-FFF2-40B4-BE49-F238E27FC236}">
                <a16:creationId xmlns:a16="http://schemas.microsoft.com/office/drawing/2014/main" id="{16984C26-33D1-A64B-C48A-9634619EB001}"/>
              </a:ext>
            </a:extLst>
          </p:cNvPr>
          <p:cNvSpPr/>
          <p:nvPr/>
        </p:nvSpPr>
        <p:spPr>
          <a:xfrm>
            <a:off x="1295400" y="4871208"/>
            <a:ext cx="7620000" cy="65531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solidFill>
                  <a:schemeClr val="bg1"/>
                </a:solidFill>
              </a:rPr>
              <a:t>Something authentic and </a:t>
            </a:r>
            <a:r>
              <a:rPr lang="en-US" sz="4000" b="1" i="1" dirty="0">
                <a:solidFill>
                  <a:schemeClr val="bg1"/>
                </a:solidFill>
              </a:rPr>
              <a:t>real</a:t>
            </a:r>
            <a:endParaRPr lang="en-US" sz="4000" b="1" dirty="0">
              <a:solidFill>
                <a:schemeClr val="bg1"/>
              </a:solidFill>
            </a:endParaRPr>
          </a:p>
        </p:txBody>
      </p:sp>
      <p:sp>
        <p:nvSpPr>
          <p:cNvPr id="8" name="Rounded Rectangular Callout 17">
            <a:extLst>
              <a:ext uri="{FF2B5EF4-FFF2-40B4-BE49-F238E27FC236}">
                <a16:creationId xmlns:a16="http://schemas.microsoft.com/office/drawing/2014/main" id="{F45A19A9-1674-4EBE-EF74-C64D921C657E}"/>
              </a:ext>
            </a:extLst>
          </p:cNvPr>
          <p:cNvSpPr/>
          <p:nvPr/>
        </p:nvSpPr>
        <p:spPr>
          <a:xfrm>
            <a:off x="3733799" y="5617218"/>
            <a:ext cx="8151395" cy="119026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i="1" dirty="0">
                <a:solidFill>
                  <a:schemeClr val="bg1"/>
                </a:solidFill>
              </a:rPr>
              <a:t>His</a:t>
            </a:r>
            <a:r>
              <a:rPr lang="en-US" sz="4000" b="1" dirty="0">
                <a:solidFill>
                  <a:schemeClr val="bg1"/>
                </a:solidFill>
              </a:rPr>
              <a:t> witnesses, </a:t>
            </a:r>
            <a:r>
              <a:rPr lang="en-US" sz="4000" b="1" i="1" dirty="0">
                <a:solidFill>
                  <a:schemeClr val="bg1"/>
                </a:solidFill>
              </a:rPr>
              <a:t>His</a:t>
            </a:r>
            <a:r>
              <a:rPr lang="en-US" sz="4000" b="1" dirty="0">
                <a:solidFill>
                  <a:schemeClr val="bg1"/>
                </a:solidFill>
              </a:rPr>
              <a:t> message, </a:t>
            </a:r>
          </a:p>
          <a:p>
            <a:pPr algn="ctr">
              <a:defRPr/>
            </a:pPr>
            <a:r>
              <a:rPr lang="en-US" sz="4000" b="1" i="1" dirty="0">
                <a:solidFill>
                  <a:schemeClr val="bg1"/>
                </a:solidFill>
              </a:rPr>
              <a:t>His</a:t>
            </a:r>
            <a:r>
              <a:rPr lang="en-US" sz="4000" b="1" dirty="0">
                <a:solidFill>
                  <a:schemeClr val="bg1"/>
                </a:solidFill>
              </a:rPr>
              <a:t> representatives in </a:t>
            </a:r>
            <a:r>
              <a:rPr lang="en-US" sz="4000" b="1" i="1" dirty="0">
                <a:solidFill>
                  <a:schemeClr val="bg1"/>
                </a:solidFill>
              </a:rPr>
              <a:t>His</a:t>
            </a:r>
            <a:r>
              <a:rPr lang="en-US" sz="4000" b="1" dirty="0">
                <a:solidFill>
                  <a:schemeClr val="bg1"/>
                </a:solidFill>
              </a:rPr>
              <a:t> footsteps</a:t>
            </a:r>
          </a:p>
        </p:txBody>
      </p:sp>
    </p:spTree>
    <p:extLst>
      <p:ext uri="{BB962C8B-B14F-4D97-AF65-F5344CB8AC3E}">
        <p14:creationId xmlns:p14="http://schemas.microsoft.com/office/powerpoint/2010/main" val="3663270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up)">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ular Callout 17"/>
          <p:cNvSpPr/>
          <p:nvPr/>
        </p:nvSpPr>
        <p:spPr>
          <a:xfrm>
            <a:off x="-990600" y="-76200"/>
            <a:ext cx="7696200" cy="110585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 sin is </a:t>
            </a:r>
            <a:r>
              <a:rPr lang="en-US" sz="4800" b="1" i="1" dirty="0"/>
              <a:t>hypocrisy</a:t>
            </a:r>
            <a:endParaRPr lang="en-US" sz="4800" b="1" i="1" u="sng" dirty="0"/>
          </a:p>
        </p:txBody>
      </p:sp>
    </p:spTree>
    <p:extLst>
      <p:ext uri="{BB962C8B-B14F-4D97-AF65-F5344CB8AC3E}">
        <p14:creationId xmlns:p14="http://schemas.microsoft.com/office/powerpoint/2010/main" val="4214793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CBE8AC-4E1C-EEA5-CA90-5C976E3BC667}"/>
            </a:ext>
          </a:extLst>
        </p:cNvPr>
        <p:cNvGrpSpPr/>
        <p:nvPr/>
      </p:nvGrpSpPr>
      <p:grpSpPr>
        <a:xfrm>
          <a:off x="0" y="0"/>
          <a:ext cx="0" cy="0"/>
          <a:chOff x="0" y="0"/>
          <a:chExt cx="0" cy="0"/>
        </a:xfrm>
      </p:grpSpPr>
      <p:sp>
        <p:nvSpPr>
          <p:cNvPr id="4" name="Rounded Rectangular Callout 17">
            <a:extLst>
              <a:ext uri="{FF2B5EF4-FFF2-40B4-BE49-F238E27FC236}">
                <a16:creationId xmlns:a16="http://schemas.microsoft.com/office/drawing/2014/main" id="{471D6522-03E1-1935-8FE2-4FC0FCD7BB6D}"/>
              </a:ext>
            </a:extLst>
          </p:cNvPr>
          <p:cNvSpPr/>
          <p:nvPr/>
        </p:nvSpPr>
        <p:spPr>
          <a:xfrm>
            <a:off x="-990600" y="-76200"/>
            <a:ext cx="7696200" cy="110585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 sin is </a:t>
            </a:r>
            <a:r>
              <a:rPr lang="en-US" sz="4800" b="1" i="1" dirty="0"/>
              <a:t>hypocrisy</a:t>
            </a:r>
            <a:endParaRPr lang="en-US" sz="4800" b="1" i="1" u="sng" dirty="0"/>
          </a:p>
        </p:txBody>
      </p:sp>
      <p:sp>
        <p:nvSpPr>
          <p:cNvPr id="5" name="Rounded Rectangular Callout 17">
            <a:extLst>
              <a:ext uri="{FF2B5EF4-FFF2-40B4-BE49-F238E27FC236}">
                <a16:creationId xmlns:a16="http://schemas.microsoft.com/office/drawing/2014/main" id="{EF26F4C3-8AB9-75CB-5E99-3D5D9B7EC130}"/>
              </a:ext>
            </a:extLst>
          </p:cNvPr>
          <p:cNvSpPr/>
          <p:nvPr/>
        </p:nvSpPr>
        <p:spPr>
          <a:xfrm>
            <a:off x="2971800" y="5486400"/>
            <a:ext cx="9050811" cy="1228533"/>
          </a:xfrm>
          <a:prstGeom prst="wedgeRoundRectCallout">
            <a:avLst>
              <a:gd name="adj1" fmla="val -21927"/>
              <a:gd name="adj2" fmla="val 49596"/>
              <a:gd name="adj3" fmla="val 16667"/>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Putting on a dishonest spiritual performance, while inwardly being far from God</a:t>
            </a:r>
          </a:p>
        </p:txBody>
      </p:sp>
      <p:sp>
        <p:nvSpPr>
          <p:cNvPr id="6" name="TextBox 5">
            <a:extLst>
              <a:ext uri="{FF2B5EF4-FFF2-40B4-BE49-F238E27FC236}">
                <a16:creationId xmlns:a16="http://schemas.microsoft.com/office/drawing/2014/main" id="{570CC418-DEE6-DADB-8354-4DF1181FA714}"/>
              </a:ext>
            </a:extLst>
          </p:cNvPr>
          <p:cNvSpPr txBox="1">
            <a:spLocks noChangeArrowheads="1"/>
          </p:cNvSpPr>
          <p:nvPr/>
        </p:nvSpPr>
        <p:spPr bwMode="auto">
          <a:xfrm>
            <a:off x="76200" y="4151942"/>
            <a:ext cx="12022610" cy="1105858"/>
          </a:xfrm>
          <a:prstGeom prst="rect">
            <a:avLst/>
          </a:prstGeom>
          <a:solidFill>
            <a:schemeClr val="accent1">
              <a:lumMod val="50000"/>
            </a:schemeClr>
          </a:solidFill>
          <a:ln w="9525">
            <a:solidFill>
              <a:schemeClr val="bg2"/>
            </a:solidFill>
            <a:miter lim="800000"/>
            <a:headEnd/>
            <a:tailEnd/>
          </a:ln>
        </p:spPr>
        <p:txBody>
          <a:bodyPr wrap="square">
            <a:noAutofit/>
          </a:bodyPr>
          <a:lstStyle/>
          <a:p>
            <a:r>
              <a:rPr lang="en-US" sz="3000" b="1" baseline="30000" dirty="0">
                <a:solidFill>
                  <a:schemeClr val="bg1"/>
                </a:solidFill>
              </a:rPr>
              <a:t>Mark 7:6 </a:t>
            </a:r>
            <a:r>
              <a:rPr lang="en-US" sz="3000" b="1" dirty="0">
                <a:solidFill>
                  <a:schemeClr val="bg1"/>
                </a:solidFill>
              </a:rPr>
              <a:t> “Rightly did Isaiah prophesy of you hypocrites, as it is written: ‘</a:t>
            </a:r>
            <a:r>
              <a:rPr lang="en-US" sz="3000" b="1" cap="small" dirty="0">
                <a:solidFill>
                  <a:schemeClr val="bg1"/>
                </a:solidFill>
              </a:rPr>
              <a:t>This people honors Me with their lips</a:t>
            </a:r>
            <a:r>
              <a:rPr lang="en-US" sz="3000" b="1" dirty="0">
                <a:solidFill>
                  <a:schemeClr val="bg1"/>
                </a:solidFill>
              </a:rPr>
              <a:t>, </a:t>
            </a:r>
            <a:r>
              <a:rPr lang="en-US" sz="3000" b="1" cap="small" dirty="0">
                <a:solidFill>
                  <a:schemeClr val="bg1"/>
                </a:solidFill>
              </a:rPr>
              <a:t>But their heart is far away from Me</a:t>
            </a:r>
            <a:r>
              <a:rPr lang="en-US" sz="3000" b="1" dirty="0">
                <a:solidFill>
                  <a:schemeClr val="bg1"/>
                </a:solidFill>
              </a:rPr>
              <a:t>.</a:t>
            </a:r>
            <a:endParaRPr lang="en-US" sz="3000" baseline="30000" dirty="0">
              <a:solidFill>
                <a:schemeClr val="bg1"/>
              </a:solidFill>
              <a:latin typeface="Calibri" pitchFamily="34" charset="0"/>
            </a:endParaRPr>
          </a:p>
        </p:txBody>
      </p:sp>
    </p:spTree>
    <p:extLst>
      <p:ext uri="{BB962C8B-B14F-4D97-AF65-F5344CB8AC3E}">
        <p14:creationId xmlns:p14="http://schemas.microsoft.com/office/powerpoint/2010/main" val="467817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913DFA-4416-0BC2-A43C-2F78AB35F67B}"/>
            </a:ext>
          </a:extLst>
        </p:cNvPr>
        <p:cNvGrpSpPr/>
        <p:nvPr/>
      </p:nvGrpSpPr>
      <p:grpSpPr>
        <a:xfrm>
          <a:off x="0" y="0"/>
          <a:ext cx="0" cy="0"/>
          <a:chOff x="0" y="0"/>
          <a:chExt cx="0" cy="0"/>
        </a:xfrm>
      </p:grpSpPr>
      <p:sp>
        <p:nvSpPr>
          <p:cNvPr id="4" name="Rounded Rectangular Callout 17">
            <a:extLst>
              <a:ext uri="{FF2B5EF4-FFF2-40B4-BE49-F238E27FC236}">
                <a16:creationId xmlns:a16="http://schemas.microsoft.com/office/drawing/2014/main" id="{DB4A9176-FB27-1F3B-FAAE-BEBF168659FC}"/>
              </a:ext>
            </a:extLst>
          </p:cNvPr>
          <p:cNvSpPr/>
          <p:nvPr/>
        </p:nvSpPr>
        <p:spPr>
          <a:xfrm>
            <a:off x="-990600" y="-76200"/>
            <a:ext cx="7696200" cy="110585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 sin is </a:t>
            </a:r>
            <a:r>
              <a:rPr lang="en-US" sz="4800" b="1" i="1" dirty="0"/>
              <a:t>hypocrisy</a:t>
            </a:r>
            <a:endParaRPr lang="en-US" sz="4800" b="1" i="1" u="sng" dirty="0"/>
          </a:p>
        </p:txBody>
      </p:sp>
      <p:sp>
        <p:nvSpPr>
          <p:cNvPr id="7" name="TextBox 6">
            <a:extLst>
              <a:ext uri="{FF2B5EF4-FFF2-40B4-BE49-F238E27FC236}">
                <a16:creationId xmlns:a16="http://schemas.microsoft.com/office/drawing/2014/main" id="{A5FC606A-1633-4A1F-F4E1-0694594237C6}"/>
              </a:ext>
            </a:extLst>
          </p:cNvPr>
          <p:cNvSpPr txBox="1">
            <a:spLocks noChangeArrowheads="1"/>
          </p:cNvSpPr>
          <p:nvPr/>
        </p:nvSpPr>
        <p:spPr bwMode="auto">
          <a:xfrm>
            <a:off x="266700" y="5160544"/>
            <a:ext cx="11658600" cy="1566111"/>
          </a:xfrm>
          <a:prstGeom prst="rect">
            <a:avLst/>
          </a:prstGeom>
          <a:solidFill>
            <a:schemeClr val="accent1">
              <a:lumMod val="50000"/>
            </a:schemeClr>
          </a:solidFill>
          <a:ln w="9525">
            <a:solidFill>
              <a:schemeClr val="bg2"/>
            </a:solidFill>
            <a:miter lim="800000"/>
            <a:headEnd/>
            <a:tailEnd/>
          </a:ln>
        </p:spPr>
        <p:txBody>
          <a:bodyPr wrap="square">
            <a:noAutofit/>
          </a:bodyPr>
          <a:lstStyle/>
          <a:p>
            <a:r>
              <a:rPr lang="en-US" sz="3200" b="1" baseline="30000" dirty="0">
                <a:solidFill>
                  <a:schemeClr val="bg1"/>
                </a:solidFill>
              </a:rPr>
              <a:t>Matt 23:25 </a:t>
            </a:r>
            <a:r>
              <a:rPr lang="en-US" sz="3200" dirty="0">
                <a:solidFill>
                  <a:schemeClr val="bg1"/>
                </a:solidFill>
              </a:rPr>
              <a:t>“Woe to you, scribes and Pharisees, hypocrites! For you clean the outside of the cup and of the dish, but inside they are full of robbery and self-indulgence. </a:t>
            </a:r>
            <a:endParaRPr lang="en-US" sz="3200" baseline="30000" dirty="0">
              <a:solidFill>
                <a:schemeClr val="bg1"/>
              </a:solidFill>
              <a:latin typeface="Calibri" pitchFamily="34" charset="0"/>
            </a:endParaRPr>
          </a:p>
        </p:txBody>
      </p:sp>
    </p:spTree>
    <p:extLst>
      <p:ext uri="{BB962C8B-B14F-4D97-AF65-F5344CB8AC3E}">
        <p14:creationId xmlns:p14="http://schemas.microsoft.com/office/powerpoint/2010/main" val="1856853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773641-92A0-7F4D-A84D-9828C9D01C39}"/>
            </a:ext>
          </a:extLst>
        </p:cNvPr>
        <p:cNvGrpSpPr/>
        <p:nvPr/>
      </p:nvGrpSpPr>
      <p:grpSpPr>
        <a:xfrm>
          <a:off x="0" y="0"/>
          <a:ext cx="0" cy="0"/>
          <a:chOff x="0" y="0"/>
          <a:chExt cx="0" cy="0"/>
        </a:xfrm>
      </p:grpSpPr>
      <p:sp>
        <p:nvSpPr>
          <p:cNvPr id="4" name="Rounded Rectangular Callout 17">
            <a:extLst>
              <a:ext uri="{FF2B5EF4-FFF2-40B4-BE49-F238E27FC236}">
                <a16:creationId xmlns:a16="http://schemas.microsoft.com/office/drawing/2014/main" id="{89F6B682-7CE5-BD6E-6C32-60C615357372}"/>
              </a:ext>
            </a:extLst>
          </p:cNvPr>
          <p:cNvSpPr/>
          <p:nvPr/>
        </p:nvSpPr>
        <p:spPr>
          <a:xfrm>
            <a:off x="-990600" y="-76200"/>
            <a:ext cx="7696200" cy="110585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 sin is </a:t>
            </a:r>
            <a:r>
              <a:rPr lang="en-US" sz="4800" b="1" i="1" dirty="0"/>
              <a:t>hypocrisy</a:t>
            </a:r>
            <a:endParaRPr lang="en-US" sz="4800" b="1" i="1" u="sng" dirty="0"/>
          </a:p>
        </p:txBody>
      </p:sp>
      <p:sp>
        <p:nvSpPr>
          <p:cNvPr id="7" name="TextBox 6">
            <a:extLst>
              <a:ext uri="{FF2B5EF4-FFF2-40B4-BE49-F238E27FC236}">
                <a16:creationId xmlns:a16="http://schemas.microsoft.com/office/drawing/2014/main" id="{08F177B1-0113-09C5-3DEA-898BF99C7D3F}"/>
              </a:ext>
            </a:extLst>
          </p:cNvPr>
          <p:cNvSpPr txBox="1">
            <a:spLocks noChangeArrowheads="1"/>
          </p:cNvSpPr>
          <p:nvPr/>
        </p:nvSpPr>
        <p:spPr bwMode="auto">
          <a:xfrm>
            <a:off x="266700" y="4114800"/>
            <a:ext cx="11658600" cy="2611855"/>
          </a:xfrm>
          <a:prstGeom prst="rect">
            <a:avLst/>
          </a:prstGeom>
          <a:solidFill>
            <a:schemeClr val="accent1">
              <a:lumMod val="50000"/>
            </a:schemeClr>
          </a:solidFill>
          <a:ln w="9525">
            <a:solidFill>
              <a:schemeClr val="bg2"/>
            </a:solidFill>
            <a:miter lim="800000"/>
            <a:headEnd/>
            <a:tailEnd/>
          </a:ln>
        </p:spPr>
        <p:txBody>
          <a:bodyPr wrap="square">
            <a:noAutofit/>
          </a:bodyPr>
          <a:lstStyle/>
          <a:p>
            <a:r>
              <a:rPr lang="en-US" sz="3200" b="1" baseline="30000" dirty="0">
                <a:solidFill>
                  <a:schemeClr val="bg1"/>
                </a:solidFill>
              </a:rPr>
              <a:t>Matt 23:27 </a:t>
            </a:r>
            <a:r>
              <a:rPr lang="en-US" sz="3200" dirty="0">
                <a:solidFill>
                  <a:schemeClr val="bg1"/>
                </a:solidFill>
              </a:rPr>
              <a:t>“Woe to you, scribes and Pharisees, hypocrites! For you are like whitewashed tombs which on the outside appear beautiful, but inside they are full of dead men’s bones and all uncleanness. </a:t>
            </a:r>
            <a:r>
              <a:rPr lang="en-US" sz="3200" b="1" baseline="30000" dirty="0">
                <a:solidFill>
                  <a:schemeClr val="bg1"/>
                </a:solidFill>
              </a:rPr>
              <a:t>28 </a:t>
            </a:r>
            <a:r>
              <a:rPr lang="en-US" sz="3200" dirty="0">
                <a:solidFill>
                  <a:schemeClr val="bg1"/>
                </a:solidFill>
              </a:rPr>
              <a:t>So you, too, outwardly appear righteous to men, but inwardly you are full of hypocrisy and lawlessness.</a:t>
            </a:r>
            <a:endParaRPr lang="en-US" sz="3200" dirty="0">
              <a:solidFill>
                <a:schemeClr val="bg1"/>
              </a:solidFill>
              <a:latin typeface="Calibri" pitchFamily="34" charset="0"/>
            </a:endParaRPr>
          </a:p>
        </p:txBody>
      </p:sp>
    </p:spTree>
    <p:extLst>
      <p:ext uri="{BB962C8B-B14F-4D97-AF65-F5344CB8AC3E}">
        <p14:creationId xmlns:p14="http://schemas.microsoft.com/office/powerpoint/2010/main" val="29700790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A2EC15-D3F5-E627-201D-4629C737FA0A}"/>
            </a:ext>
          </a:extLst>
        </p:cNvPr>
        <p:cNvGrpSpPr/>
        <p:nvPr/>
      </p:nvGrpSpPr>
      <p:grpSpPr>
        <a:xfrm>
          <a:off x="0" y="0"/>
          <a:ext cx="0" cy="0"/>
          <a:chOff x="0" y="0"/>
          <a:chExt cx="0" cy="0"/>
        </a:xfrm>
      </p:grpSpPr>
      <p:sp>
        <p:nvSpPr>
          <p:cNvPr id="4" name="Rounded Rectangular Callout 17">
            <a:extLst>
              <a:ext uri="{FF2B5EF4-FFF2-40B4-BE49-F238E27FC236}">
                <a16:creationId xmlns:a16="http://schemas.microsoft.com/office/drawing/2014/main" id="{1524D65B-4381-7A4D-0C23-C957C2550A8A}"/>
              </a:ext>
            </a:extLst>
          </p:cNvPr>
          <p:cNvSpPr/>
          <p:nvPr/>
        </p:nvSpPr>
        <p:spPr>
          <a:xfrm>
            <a:off x="-990600" y="-76200"/>
            <a:ext cx="7696200" cy="110585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 sin is </a:t>
            </a:r>
            <a:r>
              <a:rPr lang="en-US" sz="4800" b="1" i="1" dirty="0"/>
              <a:t>hypocrisy</a:t>
            </a:r>
            <a:endParaRPr lang="en-US" sz="4800" b="1" i="1" u="sng" dirty="0"/>
          </a:p>
        </p:txBody>
      </p:sp>
      <p:sp>
        <p:nvSpPr>
          <p:cNvPr id="7" name="TextBox 6">
            <a:extLst>
              <a:ext uri="{FF2B5EF4-FFF2-40B4-BE49-F238E27FC236}">
                <a16:creationId xmlns:a16="http://schemas.microsoft.com/office/drawing/2014/main" id="{420BBAD8-3215-C53F-D20A-B32BAB519FE2}"/>
              </a:ext>
            </a:extLst>
          </p:cNvPr>
          <p:cNvSpPr txBox="1">
            <a:spLocks noChangeArrowheads="1"/>
          </p:cNvSpPr>
          <p:nvPr/>
        </p:nvSpPr>
        <p:spPr bwMode="auto">
          <a:xfrm>
            <a:off x="266700" y="2667000"/>
            <a:ext cx="11658600" cy="4059655"/>
          </a:xfrm>
          <a:prstGeom prst="rect">
            <a:avLst/>
          </a:prstGeom>
          <a:solidFill>
            <a:schemeClr val="accent1">
              <a:lumMod val="50000"/>
            </a:schemeClr>
          </a:solidFill>
          <a:ln w="9525">
            <a:solidFill>
              <a:schemeClr val="bg2"/>
            </a:solidFill>
            <a:miter lim="800000"/>
            <a:headEnd/>
            <a:tailEnd/>
          </a:ln>
        </p:spPr>
        <p:txBody>
          <a:bodyPr wrap="square">
            <a:noAutofit/>
          </a:bodyPr>
          <a:lstStyle/>
          <a:p>
            <a:r>
              <a:rPr lang="en-US" sz="3200" b="1" baseline="30000" dirty="0">
                <a:solidFill>
                  <a:schemeClr val="bg1"/>
                </a:solidFill>
              </a:rPr>
              <a:t>Matt 23:29 </a:t>
            </a:r>
            <a:r>
              <a:rPr lang="en-US" sz="3200" dirty="0">
                <a:solidFill>
                  <a:schemeClr val="bg1"/>
                </a:solidFill>
              </a:rPr>
              <a:t>“Woe to you, scribes and Pharisees, hypocrites! For you build the tombs of the prophets and adorn the monuments of the righteous, </a:t>
            </a:r>
            <a:r>
              <a:rPr lang="en-US" sz="3200" b="1" baseline="30000" dirty="0">
                <a:solidFill>
                  <a:schemeClr val="bg1"/>
                </a:solidFill>
              </a:rPr>
              <a:t>30 </a:t>
            </a:r>
            <a:r>
              <a:rPr lang="en-US" sz="3200" dirty="0">
                <a:solidFill>
                  <a:schemeClr val="bg1"/>
                </a:solidFill>
              </a:rPr>
              <a:t>and say, ‘If we had been living in the days of our fathers, we would not have been partners with them in shedding the blood of the prophets.’ </a:t>
            </a:r>
            <a:r>
              <a:rPr lang="en-US" sz="3200" b="1" baseline="30000" dirty="0">
                <a:solidFill>
                  <a:schemeClr val="bg1"/>
                </a:solidFill>
              </a:rPr>
              <a:t>31 </a:t>
            </a:r>
            <a:r>
              <a:rPr lang="en-US" sz="3200" dirty="0">
                <a:solidFill>
                  <a:schemeClr val="bg1"/>
                </a:solidFill>
              </a:rPr>
              <a:t>So you testify against yourselves, that you are sons of those who murdered the prophets.</a:t>
            </a:r>
            <a:r>
              <a:rPr lang="en-US" sz="3200" b="1" baseline="30000" dirty="0">
                <a:solidFill>
                  <a:schemeClr val="bg1"/>
                </a:solidFill>
              </a:rPr>
              <a:t> 32 </a:t>
            </a:r>
            <a:r>
              <a:rPr lang="en-US" sz="3200" dirty="0">
                <a:solidFill>
                  <a:schemeClr val="bg1"/>
                </a:solidFill>
              </a:rPr>
              <a:t>Fill up, then, the measure of the guilt of your fathers.</a:t>
            </a:r>
            <a:r>
              <a:rPr lang="en-US" sz="3200" b="1" baseline="30000" dirty="0">
                <a:solidFill>
                  <a:schemeClr val="bg1"/>
                </a:solidFill>
              </a:rPr>
              <a:t> 33 </a:t>
            </a:r>
            <a:r>
              <a:rPr lang="en-US" sz="3200" dirty="0">
                <a:solidFill>
                  <a:schemeClr val="bg1"/>
                </a:solidFill>
              </a:rPr>
              <a:t>You serpents, you brood of vipers, how  will you escape the sentence of hell? </a:t>
            </a:r>
            <a:endParaRPr lang="en-US" sz="3200" dirty="0">
              <a:solidFill>
                <a:schemeClr val="bg1"/>
              </a:solidFill>
              <a:latin typeface="Calibri" pitchFamily="34" charset="0"/>
            </a:endParaRPr>
          </a:p>
        </p:txBody>
      </p:sp>
      <p:sp>
        <p:nvSpPr>
          <p:cNvPr id="3" name="Rounded Rectangular Callout 17">
            <a:extLst>
              <a:ext uri="{FF2B5EF4-FFF2-40B4-BE49-F238E27FC236}">
                <a16:creationId xmlns:a16="http://schemas.microsoft.com/office/drawing/2014/main" id="{F95B9F74-BA2C-D16B-D716-3C2E7580F828}"/>
              </a:ext>
            </a:extLst>
          </p:cNvPr>
          <p:cNvSpPr/>
          <p:nvPr/>
        </p:nvSpPr>
        <p:spPr>
          <a:xfrm>
            <a:off x="5638800" y="292893"/>
            <a:ext cx="6248400" cy="1195387"/>
          </a:xfrm>
          <a:prstGeom prst="wedgeRoundRectCallout">
            <a:avLst>
              <a:gd name="adj1" fmla="val -21927"/>
              <a:gd name="adj2" fmla="val 49596"/>
              <a:gd name="adj3" fmla="val 16667"/>
            </a:avLst>
          </a:prstGeom>
          <a:solidFill>
            <a:schemeClr val="accent6">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And it presents a clear and present danger to the church</a:t>
            </a:r>
            <a:endParaRPr lang="en-US" sz="3600" b="1" i="1" u="sng" dirty="0"/>
          </a:p>
        </p:txBody>
      </p:sp>
    </p:spTree>
    <p:extLst>
      <p:ext uri="{BB962C8B-B14F-4D97-AF65-F5344CB8AC3E}">
        <p14:creationId xmlns:p14="http://schemas.microsoft.com/office/powerpoint/2010/main" val="1389750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43342E-F7F3-3F10-5EA2-C2EDD2CE1B8D}"/>
            </a:ext>
          </a:extLst>
        </p:cNvPr>
        <p:cNvGrpSpPr/>
        <p:nvPr/>
      </p:nvGrpSpPr>
      <p:grpSpPr>
        <a:xfrm>
          <a:off x="0" y="0"/>
          <a:ext cx="0" cy="0"/>
          <a:chOff x="0" y="0"/>
          <a:chExt cx="0" cy="0"/>
        </a:xfrm>
      </p:grpSpPr>
      <p:sp>
        <p:nvSpPr>
          <p:cNvPr id="4" name="Rounded Rectangular Callout 17">
            <a:extLst>
              <a:ext uri="{FF2B5EF4-FFF2-40B4-BE49-F238E27FC236}">
                <a16:creationId xmlns:a16="http://schemas.microsoft.com/office/drawing/2014/main" id="{9417F126-37A0-F890-AAD3-DBA772B6D2CA}"/>
              </a:ext>
            </a:extLst>
          </p:cNvPr>
          <p:cNvSpPr/>
          <p:nvPr/>
        </p:nvSpPr>
        <p:spPr>
          <a:xfrm>
            <a:off x="-990600" y="-76200"/>
            <a:ext cx="7696200" cy="110585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 sin is </a:t>
            </a:r>
            <a:r>
              <a:rPr lang="en-US" sz="4800" b="1" i="1" dirty="0"/>
              <a:t>hypocrisy</a:t>
            </a:r>
            <a:endParaRPr lang="en-US" sz="4800" b="1" i="1" u="sng" dirty="0"/>
          </a:p>
        </p:txBody>
      </p:sp>
      <p:sp>
        <p:nvSpPr>
          <p:cNvPr id="5" name="Rectangle 4">
            <a:extLst>
              <a:ext uri="{FF2B5EF4-FFF2-40B4-BE49-F238E27FC236}">
                <a16:creationId xmlns:a16="http://schemas.microsoft.com/office/drawing/2014/main" id="{716253BD-2690-5BA3-02BB-D88B9B5B796B}"/>
              </a:ext>
            </a:extLst>
          </p:cNvPr>
          <p:cNvSpPr/>
          <p:nvPr/>
        </p:nvSpPr>
        <p:spPr>
          <a:xfrm>
            <a:off x="6096000" y="2438400"/>
            <a:ext cx="5486400" cy="457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Arial" panose="020B0604020202020204" pitchFamily="34" charset="0"/>
              <a:buChar char="•"/>
              <a:defRPr/>
            </a:pPr>
            <a:r>
              <a:rPr lang="en-US" sz="3600" b="1" dirty="0"/>
              <a:t>Presents a counterfeit Christianity</a:t>
            </a:r>
          </a:p>
          <a:p>
            <a:pPr>
              <a:defRPr/>
            </a:pPr>
            <a:endParaRPr lang="en-US" sz="2000" b="1" dirty="0"/>
          </a:p>
          <a:p>
            <a:pPr marL="457200" indent="-457200">
              <a:buFont typeface="Arial" panose="020B0604020202020204" pitchFamily="34" charset="0"/>
              <a:buChar char="•"/>
              <a:defRPr/>
            </a:pPr>
            <a:r>
              <a:rPr lang="en-US" sz="3600" b="1" dirty="0"/>
              <a:t>Undermines our mission: to be “witnesses”</a:t>
            </a:r>
          </a:p>
          <a:p>
            <a:pPr>
              <a:defRPr/>
            </a:pPr>
            <a:endParaRPr lang="en-US" sz="2000" b="1" dirty="0"/>
          </a:p>
          <a:p>
            <a:pPr marL="457200" indent="-457200">
              <a:buFont typeface="Arial" panose="020B0604020202020204" pitchFamily="34" charset="0"/>
              <a:buChar char="•"/>
              <a:defRPr/>
            </a:pPr>
            <a:r>
              <a:rPr lang="en-US" sz="3600" b="1" dirty="0"/>
              <a:t>Hypocrisy is already our reputation!</a:t>
            </a:r>
          </a:p>
        </p:txBody>
      </p:sp>
      <p:sp>
        <p:nvSpPr>
          <p:cNvPr id="6" name="Rounded Rectangular Callout 17">
            <a:extLst>
              <a:ext uri="{FF2B5EF4-FFF2-40B4-BE49-F238E27FC236}">
                <a16:creationId xmlns:a16="http://schemas.microsoft.com/office/drawing/2014/main" id="{5466CDF0-4FDB-58BE-D948-1FBB716783C3}"/>
              </a:ext>
            </a:extLst>
          </p:cNvPr>
          <p:cNvSpPr/>
          <p:nvPr/>
        </p:nvSpPr>
        <p:spPr>
          <a:xfrm>
            <a:off x="5638800" y="292893"/>
            <a:ext cx="6248400" cy="1195387"/>
          </a:xfrm>
          <a:prstGeom prst="wedgeRoundRectCallout">
            <a:avLst>
              <a:gd name="adj1" fmla="val -21927"/>
              <a:gd name="adj2" fmla="val 49596"/>
              <a:gd name="adj3" fmla="val 16667"/>
            </a:avLst>
          </a:prstGeom>
          <a:solidFill>
            <a:schemeClr val="accent6">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And it presents a clear and present danger to the church</a:t>
            </a:r>
            <a:endParaRPr lang="en-US" sz="3600" b="1" i="1" u="sng" dirty="0"/>
          </a:p>
        </p:txBody>
      </p:sp>
      <p:sp>
        <p:nvSpPr>
          <p:cNvPr id="8" name="Rounded Rectangular Callout 17">
            <a:extLst>
              <a:ext uri="{FF2B5EF4-FFF2-40B4-BE49-F238E27FC236}">
                <a16:creationId xmlns:a16="http://schemas.microsoft.com/office/drawing/2014/main" id="{CC5C5497-9DB3-FC8A-D6FB-CCCCC5922A2A}"/>
              </a:ext>
            </a:extLst>
          </p:cNvPr>
          <p:cNvSpPr/>
          <p:nvPr/>
        </p:nvSpPr>
        <p:spPr>
          <a:xfrm>
            <a:off x="5981700" y="1600200"/>
            <a:ext cx="5562600" cy="110585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u="sng" dirty="0"/>
              <a:t>External Consequences:</a:t>
            </a:r>
            <a:endParaRPr lang="en-US" sz="4000" b="1" i="1" u="sng" dirty="0"/>
          </a:p>
        </p:txBody>
      </p:sp>
    </p:spTree>
    <p:extLst>
      <p:ext uri="{BB962C8B-B14F-4D97-AF65-F5344CB8AC3E}">
        <p14:creationId xmlns:p14="http://schemas.microsoft.com/office/powerpoint/2010/main" val="3413802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5F1D25-A332-E8B7-8E4C-32DC1E5FB469}"/>
            </a:ext>
          </a:extLst>
        </p:cNvPr>
        <p:cNvGrpSpPr/>
        <p:nvPr/>
      </p:nvGrpSpPr>
      <p:grpSpPr>
        <a:xfrm>
          <a:off x="0" y="0"/>
          <a:ext cx="0" cy="0"/>
          <a:chOff x="0" y="0"/>
          <a:chExt cx="0" cy="0"/>
        </a:xfrm>
      </p:grpSpPr>
      <p:sp>
        <p:nvSpPr>
          <p:cNvPr id="4" name="Rounded Rectangular Callout 17">
            <a:extLst>
              <a:ext uri="{FF2B5EF4-FFF2-40B4-BE49-F238E27FC236}">
                <a16:creationId xmlns:a16="http://schemas.microsoft.com/office/drawing/2014/main" id="{1252EC01-E446-9499-F80A-0EF02AC8FDCE}"/>
              </a:ext>
            </a:extLst>
          </p:cNvPr>
          <p:cNvSpPr/>
          <p:nvPr/>
        </p:nvSpPr>
        <p:spPr>
          <a:xfrm>
            <a:off x="-990600" y="-76200"/>
            <a:ext cx="7696200" cy="110585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 sin is </a:t>
            </a:r>
            <a:r>
              <a:rPr lang="en-US" sz="4800" b="1" i="1" dirty="0"/>
              <a:t>hypocrisy</a:t>
            </a:r>
            <a:endParaRPr lang="en-US" sz="4800" b="1" i="1" u="sng" dirty="0"/>
          </a:p>
        </p:txBody>
      </p:sp>
      <p:sp>
        <p:nvSpPr>
          <p:cNvPr id="5" name="Rectangle 4">
            <a:extLst>
              <a:ext uri="{FF2B5EF4-FFF2-40B4-BE49-F238E27FC236}">
                <a16:creationId xmlns:a16="http://schemas.microsoft.com/office/drawing/2014/main" id="{9EBC32AC-2883-69CB-1F56-25B9DFCEE789}"/>
              </a:ext>
            </a:extLst>
          </p:cNvPr>
          <p:cNvSpPr/>
          <p:nvPr/>
        </p:nvSpPr>
        <p:spPr>
          <a:xfrm>
            <a:off x="6096000" y="2438400"/>
            <a:ext cx="6096000" cy="457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Arial" panose="020B0604020202020204" pitchFamily="34" charset="0"/>
              <a:buChar char="•"/>
              <a:defRPr/>
            </a:pPr>
            <a:r>
              <a:rPr lang="en-US" sz="3600" b="1" dirty="0"/>
              <a:t>Fuels legalistic competition</a:t>
            </a:r>
          </a:p>
          <a:p>
            <a:pPr>
              <a:defRPr/>
            </a:pPr>
            <a:endParaRPr lang="en-US" sz="2800" b="1" dirty="0"/>
          </a:p>
          <a:p>
            <a:pPr marL="457200" indent="-457200">
              <a:buFont typeface="Arial" panose="020B0604020202020204" pitchFamily="34" charset="0"/>
              <a:buChar char="•"/>
              <a:defRPr/>
            </a:pPr>
            <a:r>
              <a:rPr lang="en-US" sz="3600" b="1" dirty="0"/>
              <a:t>Discourages transparency</a:t>
            </a:r>
            <a:br>
              <a:rPr lang="en-US" sz="3600" b="1" dirty="0"/>
            </a:br>
            <a:endParaRPr lang="en-US" sz="2800" b="1" dirty="0"/>
          </a:p>
          <a:p>
            <a:pPr marL="457200" indent="-457200">
              <a:buFont typeface="Arial" panose="020B0604020202020204" pitchFamily="34" charset="0"/>
              <a:buChar char="•"/>
              <a:defRPr/>
            </a:pPr>
            <a:r>
              <a:rPr lang="en-US" sz="3600" b="1" dirty="0"/>
              <a:t>Rots real community</a:t>
            </a:r>
          </a:p>
          <a:p>
            <a:pPr>
              <a:defRPr/>
            </a:pPr>
            <a:endParaRPr lang="en-US" sz="2800" b="1" dirty="0"/>
          </a:p>
          <a:p>
            <a:pPr marL="457200" indent="-457200">
              <a:buFont typeface="Arial" panose="020B0604020202020204" pitchFamily="34" charset="0"/>
              <a:buChar char="•"/>
              <a:defRPr/>
            </a:pPr>
            <a:r>
              <a:rPr lang="en-US" sz="3600" b="1" dirty="0"/>
              <a:t>Contagious</a:t>
            </a:r>
          </a:p>
        </p:txBody>
      </p:sp>
      <p:sp>
        <p:nvSpPr>
          <p:cNvPr id="6" name="Rounded Rectangular Callout 17">
            <a:extLst>
              <a:ext uri="{FF2B5EF4-FFF2-40B4-BE49-F238E27FC236}">
                <a16:creationId xmlns:a16="http://schemas.microsoft.com/office/drawing/2014/main" id="{7333521C-6B62-DF01-CE71-A41673DF1003}"/>
              </a:ext>
            </a:extLst>
          </p:cNvPr>
          <p:cNvSpPr/>
          <p:nvPr/>
        </p:nvSpPr>
        <p:spPr>
          <a:xfrm>
            <a:off x="5638800" y="292893"/>
            <a:ext cx="6248400" cy="1195387"/>
          </a:xfrm>
          <a:prstGeom prst="wedgeRoundRectCallout">
            <a:avLst>
              <a:gd name="adj1" fmla="val -21927"/>
              <a:gd name="adj2" fmla="val 49596"/>
              <a:gd name="adj3" fmla="val 16667"/>
            </a:avLst>
          </a:prstGeom>
          <a:solidFill>
            <a:schemeClr val="accent6">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And it presents a clear and present danger to the church</a:t>
            </a:r>
            <a:endParaRPr lang="en-US" sz="3600" b="1" i="1" u="sng" dirty="0"/>
          </a:p>
        </p:txBody>
      </p:sp>
      <p:sp>
        <p:nvSpPr>
          <p:cNvPr id="8" name="Rounded Rectangular Callout 17">
            <a:extLst>
              <a:ext uri="{FF2B5EF4-FFF2-40B4-BE49-F238E27FC236}">
                <a16:creationId xmlns:a16="http://schemas.microsoft.com/office/drawing/2014/main" id="{56119C91-3B8F-3756-DA74-8FE563FF9149}"/>
              </a:ext>
            </a:extLst>
          </p:cNvPr>
          <p:cNvSpPr/>
          <p:nvPr/>
        </p:nvSpPr>
        <p:spPr>
          <a:xfrm>
            <a:off x="5981700" y="1600200"/>
            <a:ext cx="5562600" cy="110585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u="sng" dirty="0"/>
              <a:t>Internal Consequences:</a:t>
            </a:r>
            <a:endParaRPr lang="en-US" sz="4000" b="1" i="1" u="sng" dirty="0"/>
          </a:p>
        </p:txBody>
      </p:sp>
      <p:sp>
        <p:nvSpPr>
          <p:cNvPr id="2" name="TextBox 1">
            <a:extLst>
              <a:ext uri="{FF2B5EF4-FFF2-40B4-BE49-F238E27FC236}">
                <a16:creationId xmlns:a16="http://schemas.microsoft.com/office/drawing/2014/main" id="{E6EC8315-D488-5080-7D50-96F001D77A8E}"/>
              </a:ext>
            </a:extLst>
          </p:cNvPr>
          <p:cNvSpPr txBox="1">
            <a:spLocks noChangeArrowheads="1"/>
          </p:cNvSpPr>
          <p:nvPr/>
        </p:nvSpPr>
        <p:spPr bwMode="auto">
          <a:xfrm>
            <a:off x="247651" y="4953000"/>
            <a:ext cx="4838698" cy="1754326"/>
          </a:xfrm>
          <a:prstGeom prst="rect">
            <a:avLst/>
          </a:prstGeom>
          <a:solidFill>
            <a:schemeClr val="accent1">
              <a:lumMod val="50000"/>
            </a:schemeClr>
          </a:solidFill>
          <a:ln w="9525">
            <a:solidFill>
              <a:schemeClr val="bg2"/>
            </a:solidFill>
            <a:miter lim="800000"/>
            <a:headEnd/>
            <a:tailEnd/>
          </a:ln>
        </p:spPr>
        <p:txBody>
          <a:bodyPr wrap="square">
            <a:spAutoFit/>
          </a:bodyPr>
          <a:lstStyle/>
          <a:p>
            <a:r>
              <a:rPr lang="en-US" sz="3600" b="1" baseline="30000" dirty="0">
                <a:solidFill>
                  <a:schemeClr val="bg1"/>
                </a:solidFill>
              </a:rPr>
              <a:t>Luke 12:1 </a:t>
            </a:r>
            <a:r>
              <a:rPr lang="en-US" sz="3600" dirty="0">
                <a:solidFill>
                  <a:schemeClr val="bg1"/>
                </a:solidFill>
              </a:rPr>
              <a:t>“Beware of the leaven of the Pharisees, which is hypocrisy.</a:t>
            </a:r>
            <a:endParaRPr lang="en-US" sz="3600" baseline="30000" dirty="0">
              <a:solidFill>
                <a:schemeClr val="bg1"/>
              </a:solidFill>
            </a:endParaRPr>
          </a:p>
        </p:txBody>
      </p:sp>
    </p:spTree>
    <p:extLst>
      <p:ext uri="{BB962C8B-B14F-4D97-AF65-F5344CB8AC3E}">
        <p14:creationId xmlns:p14="http://schemas.microsoft.com/office/powerpoint/2010/main" val="3578912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2"/>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1" nodeType="clickEffect">
                                  <p:stCondLst>
                                    <p:cond delay="0"/>
                                  </p:stCondLst>
                                  <p:childTnLst>
                                    <p:set>
                                      <p:cBhvr>
                                        <p:cTn id="35"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5253BA-4FBB-47B9-5B81-CEF222B09E7A}"/>
            </a:ext>
          </a:extLst>
        </p:cNvPr>
        <p:cNvGrpSpPr/>
        <p:nvPr/>
      </p:nvGrpSpPr>
      <p:grpSpPr>
        <a:xfrm>
          <a:off x="0" y="0"/>
          <a:ext cx="0" cy="0"/>
          <a:chOff x="0" y="0"/>
          <a:chExt cx="0" cy="0"/>
        </a:xfrm>
      </p:grpSpPr>
      <p:sp>
        <p:nvSpPr>
          <p:cNvPr id="4" name="Rounded Rectangular Callout 17">
            <a:extLst>
              <a:ext uri="{FF2B5EF4-FFF2-40B4-BE49-F238E27FC236}">
                <a16:creationId xmlns:a16="http://schemas.microsoft.com/office/drawing/2014/main" id="{463904E5-1EEB-B0E2-4934-3B416BE1A862}"/>
              </a:ext>
            </a:extLst>
          </p:cNvPr>
          <p:cNvSpPr/>
          <p:nvPr/>
        </p:nvSpPr>
        <p:spPr>
          <a:xfrm>
            <a:off x="-990600" y="-76200"/>
            <a:ext cx="7696200" cy="110585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 sin is </a:t>
            </a:r>
            <a:r>
              <a:rPr lang="en-US" sz="4800" b="1" i="1" dirty="0"/>
              <a:t>hypocrisy</a:t>
            </a:r>
            <a:endParaRPr lang="en-US" sz="4800" b="1" i="1" u="sng" dirty="0"/>
          </a:p>
        </p:txBody>
      </p:sp>
      <p:sp>
        <p:nvSpPr>
          <p:cNvPr id="6" name="Rounded Rectangular Callout 17">
            <a:extLst>
              <a:ext uri="{FF2B5EF4-FFF2-40B4-BE49-F238E27FC236}">
                <a16:creationId xmlns:a16="http://schemas.microsoft.com/office/drawing/2014/main" id="{5264EB01-D169-F91D-9C86-3059168178C0}"/>
              </a:ext>
            </a:extLst>
          </p:cNvPr>
          <p:cNvSpPr/>
          <p:nvPr/>
        </p:nvSpPr>
        <p:spPr>
          <a:xfrm>
            <a:off x="5638800" y="292893"/>
            <a:ext cx="6248400" cy="1195387"/>
          </a:xfrm>
          <a:prstGeom prst="wedgeRoundRectCallout">
            <a:avLst>
              <a:gd name="adj1" fmla="val -21927"/>
              <a:gd name="adj2" fmla="val 49596"/>
              <a:gd name="adj3" fmla="val 16667"/>
            </a:avLst>
          </a:prstGeom>
          <a:solidFill>
            <a:schemeClr val="accent6">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And it presents a clear and present danger to the church</a:t>
            </a:r>
            <a:endParaRPr lang="en-US" sz="3600" b="1" i="1" u="sng" dirty="0"/>
          </a:p>
        </p:txBody>
      </p:sp>
      <p:sp>
        <p:nvSpPr>
          <p:cNvPr id="7" name="Rounded Rectangular Callout 17">
            <a:extLst>
              <a:ext uri="{FF2B5EF4-FFF2-40B4-BE49-F238E27FC236}">
                <a16:creationId xmlns:a16="http://schemas.microsoft.com/office/drawing/2014/main" id="{77D65B95-6389-7FD2-7E60-026743BABB85}"/>
              </a:ext>
            </a:extLst>
          </p:cNvPr>
          <p:cNvSpPr/>
          <p:nvPr/>
        </p:nvSpPr>
        <p:spPr>
          <a:xfrm>
            <a:off x="5638800" y="4038600"/>
            <a:ext cx="6261100" cy="1524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solidFill>
                  <a:schemeClr val="bg1"/>
                </a:solidFill>
              </a:rPr>
              <a:t>This is a course correction for the church </a:t>
            </a:r>
          </a:p>
        </p:txBody>
      </p:sp>
      <p:sp>
        <p:nvSpPr>
          <p:cNvPr id="2" name="Rounded Rectangular Callout 17">
            <a:extLst>
              <a:ext uri="{FF2B5EF4-FFF2-40B4-BE49-F238E27FC236}">
                <a16:creationId xmlns:a16="http://schemas.microsoft.com/office/drawing/2014/main" id="{74C9BED2-FFDE-E9DA-497A-EC09492BFB88}"/>
              </a:ext>
            </a:extLst>
          </p:cNvPr>
          <p:cNvSpPr/>
          <p:nvPr/>
        </p:nvSpPr>
        <p:spPr>
          <a:xfrm>
            <a:off x="5715000" y="2209800"/>
            <a:ext cx="6261100" cy="1524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solidFill>
                  <a:schemeClr val="bg1"/>
                </a:solidFill>
              </a:rPr>
              <a:t>This story isn’t just about one individual’s sin…</a:t>
            </a:r>
          </a:p>
        </p:txBody>
      </p:sp>
    </p:spTree>
    <p:extLst>
      <p:ext uri="{BB962C8B-B14F-4D97-AF65-F5344CB8AC3E}">
        <p14:creationId xmlns:p14="http://schemas.microsoft.com/office/powerpoint/2010/main" val="2109259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E69F38-665E-92FF-BD34-B4C52C696BF4}"/>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C7056720-0F38-0360-ACEF-D9AB30DD51C8}"/>
              </a:ext>
            </a:extLst>
          </p:cNvPr>
          <p:cNvSpPr txBox="1"/>
          <p:nvPr/>
        </p:nvSpPr>
        <p:spPr>
          <a:xfrm>
            <a:off x="-37672" y="3359150"/>
            <a:ext cx="12229672" cy="352425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5:11 </a:t>
            </a:r>
            <a:r>
              <a:rPr lang="en-US" sz="3200" dirty="0"/>
              <a:t>And </a:t>
            </a:r>
            <a:r>
              <a:rPr lang="en-US" sz="3200" b="1" u="sng" dirty="0">
                <a:solidFill>
                  <a:srgbClr val="002060"/>
                </a:solidFill>
              </a:rPr>
              <a:t>great fear came over the whole church, and over all who heard of these things</a:t>
            </a:r>
            <a:r>
              <a:rPr lang="en-US" sz="3200" dirty="0"/>
              <a:t>.</a:t>
            </a:r>
            <a:r>
              <a:rPr lang="en-US" sz="3200" b="1" baseline="30000" dirty="0"/>
              <a:t> 12 </a:t>
            </a:r>
            <a:r>
              <a:rPr lang="en-US" sz="3200" dirty="0"/>
              <a:t>At the hands of the apostles many signs and wonders were taking place among the people; and they were all with one accord in Solomon’s portico. </a:t>
            </a:r>
            <a:r>
              <a:rPr lang="en-US" sz="3200" b="1" baseline="30000" dirty="0"/>
              <a:t>13 </a:t>
            </a:r>
            <a:r>
              <a:rPr lang="en-US" sz="3200" dirty="0"/>
              <a:t>But none of the rest dared to associate with them; however, the people held them in high esteem. </a:t>
            </a:r>
            <a:r>
              <a:rPr lang="en-US" sz="3200" b="1" baseline="30000" dirty="0"/>
              <a:t>14</a:t>
            </a:r>
            <a:r>
              <a:rPr lang="en-US" sz="3200" baseline="30000" dirty="0"/>
              <a:t> </a:t>
            </a:r>
            <a:r>
              <a:rPr lang="en-US" sz="3200" dirty="0"/>
              <a:t>And all the more believers in the Lord, multitudes of men and women, were constantly added to their number</a:t>
            </a:r>
          </a:p>
          <a:p>
            <a:endParaRPr lang="en-US" sz="3400" b="1" dirty="0">
              <a:solidFill>
                <a:srgbClr val="002060"/>
              </a:solidFill>
            </a:endParaRPr>
          </a:p>
        </p:txBody>
      </p:sp>
      <p:sp>
        <p:nvSpPr>
          <p:cNvPr id="3" name="Rounded Rectangular Callout 17">
            <a:extLst>
              <a:ext uri="{FF2B5EF4-FFF2-40B4-BE49-F238E27FC236}">
                <a16:creationId xmlns:a16="http://schemas.microsoft.com/office/drawing/2014/main" id="{CF5549C4-DBE3-53CC-B2EB-492321E1ADBF}"/>
              </a:ext>
            </a:extLst>
          </p:cNvPr>
          <p:cNvSpPr/>
          <p:nvPr/>
        </p:nvSpPr>
        <p:spPr>
          <a:xfrm>
            <a:off x="292100" y="177800"/>
            <a:ext cx="8775700" cy="1346200"/>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God has intervened to valiantly defend His church from a grave threat</a:t>
            </a:r>
          </a:p>
        </p:txBody>
      </p:sp>
    </p:spTree>
    <p:extLst>
      <p:ext uri="{BB962C8B-B14F-4D97-AF65-F5344CB8AC3E}">
        <p14:creationId xmlns:p14="http://schemas.microsoft.com/office/powerpoint/2010/main" val="3618407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E32A34-4F20-1F77-9A25-70FED51B1A5E}"/>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05C283E0-156E-310A-1B89-5B013B1CC6B1}"/>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2" name="TextBox 1">
            <a:extLst>
              <a:ext uri="{FF2B5EF4-FFF2-40B4-BE49-F238E27FC236}">
                <a16:creationId xmlns:a16="http://schemas.microsoft.com/office/drawing/2014/main" id="{92409037-D11D-6EFC-DF6D-C7B44B8DF6F1}"/>
              </a:ext>
            </a:extLst>
          </p:cNvPr>
          <p:cNvSpPr txBox="1"/>
          <p:nvPr/>
        </p:nvSpPr>
        <p:spPr>
          <a:xfrm>
            <a:off x="0" y="4800600"/>
            <a:ext cx="12192000" cy="2066260"/>
          </a:xfrm>
          <a:prstGeom prst="rect">
            <a:avLst/>
          </a:prstGeom>
          <a:solidFill>
            <a:schemeClr val="accent6">
              <a:lumMod val="20000"/>
              <a:lumOff val="80000"/>
            </a:schemeClr>
          </a:solidFill>
          <a:ln>
            <a:solidFill>
              <a:schemeClr val="bg2"/>
            </a:solidFill>
          </a:ln>
        </p:spPr>
        <p:txBody>
          <a:bodyPr wrap="square">
            <a:noAutofit/>
          </a:bodyPr>
          <a:lstStyle/>
          <a:p>
            <a:r>
              <a:rPr lang="en-US" sz="3100" b="1" baseline="30000" dirty="0"/>
              <a:t>Acts 4:36 </a:t>
            </a:r>
            <a:r>
              <a:rPr lang="en-US" sz="3100" dirty="0"/>
              <a:t>Now Joseph, a Levite of Cyprian birth, who was also called Barnabas by the apostles (which translated means Son of Encouragement),</a:t>
            </a:r>
            <a:r>
              <a:rPr lang="en-US" sz="3100" b="1" baseline="30000" dirty="0"/>
              <a:t>37 </a:t>
            </a:r>
            <a:r>
              <a:rPr lang="en-US" sz="3100" dirty="0"/>
              <a:t>and who owned a tract of land, sold it and brought the money and laid it at the apostles’ feet.</a:t>
            </a:r>
          </a:p>
          <a:p>
            <a:endParaRPr lang="en-US" sz="3100" dirty="0"/>
          </a:p>
        </p:txBody>
      </p:sp>
    </p:spTree>
    <p:extLst>
      <p:ext uri="{BB962C8B-B14F-4D97-AF65-F5344CB8AC3E}">
        <p14:creationId xmlns:p14="http://schemas.microsoft.com/office/powerpoint/2010/main" val="29158923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20C0CC-DC5A-9F5D-EC7C-87B491E9503D}"/>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C9693321-9992-2AA3-9EB2-E764D6CE9F53}"/>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6" name="TextBox 5">
            <a:extLst>
              <a:ext uri="{FF2B5EF4-FFF2-40B4-BE49-F238E27FC236}">
                <a16:creationId xmlns:a16="http://schemas.microsoft.com/office/drawing/2014/main" id="{B9275AFB-9664-8538-9713-5366163415EB}"/>
              </a:ext>
            </a:extLst>
          </p:cNvPr>
          <p:cNvSpPr txBox="1"/>
          <p:nvPr/>
        </p:nvSpPr>
        <p:spPr>
          <a:xfrm>
            <a:off x="-37672" y="3359150"/>
            <a:ext cx="12229672" cy="352425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5:11 </a:t>
            </a:r>
            <a:r>
              <a:rPr lang="en-US" sz="3200" dirty="0"/>
              <a:t>And great fear came over the whole church, and over all who heard of these things.</a:t>
            </a:r>
            <a:r>
              <a:rPr lang="en-US" sz="3200" b="1" baseline="30000" dirty="0"/>
              <a:t> 12 </a:t>
            </a:r>
            <a:r>
              <a:rPr lang="en-US" sz="3200" dirty="0"/>
              <a:t>At the hands of the apostles many signs and wonders were taking place among the people; </a:t>
            </a:r>
            <a:r>
              <a:rPr lang="en-US" sz="3200" b="1" u="sng" dirty="0">
                <a:solidFill>
                  <a:srgbClr val="002060"/>
                </a:solidFill>
              </a:rPr>
              <a:t>and they were all with one accord in Solomon’s portico</a:t>
            </a:r>
            <a:r>
              <a:rPr lang="en-US" sz="3200" dirty="0"/>
              <a:t>. </a:t>
            </a:r>
            <a:r>
              <a:rPr lang="en-US" sz="3200" b="1" baseline="30000" dirty="0"/>
              <a:t>13 </a:t>
            </a:r>
            <a:r>
              <a:rPr lang="en-US" sz="3200" dirty="0"/>
              <a:t>But none of the rest dared to associate with them; however, the people held them in high esteem. </a:t>
            </a:r>
            <a:r>
              <a:rPr lang="en-US" sz="3200" b="1" baseline="30000" dirty="0"/>
              <a:t>14</a:t>
            </a:r>
            <a:r>
              <a:rPr lang="en-US" sz="3200" baseline="30000" dirty="0"/>
              <a:t> </a:t>
            </a:r>
            <a:r>
              <a:rPr lang="en-US" sz="3200" dirty="0"/>
              <a:t>And all the more believers in the Lord, multitudes of men and women, were constantly added to their number</a:t>
            </a:r>
          </a:p>
          <a:p>
            <a:endParaRPr lang="en-US" sz="3400" b="1" dirty="0">
              <a:solidFill>
                <a:srgbClr val="002060"/>
              </a:solidFill>
            </a:endParaRPr>
          </a:p>
        </p:txBody>
      </p:sp>
      <p:sp>
        <p:nvSpPr>
          <p:cNvPr id="2" name="Rounded Rectangular Callout 17">
            <a:extLst>
              <a:ext uri="{FF2B5EF4-FFF2-40B4-BE49-F238E27FC236}">
                <a16:creationId xmlns:a16="http://schemas.microsoft.com/office/drawing/2014/main" id="{1A5D01C4-BF3B-4B45-F5EC-98382EC2B0B4}"/>
              </a:ext>
            </a:extLst>
          </p:cNvPr>
          <p:cNvSpPr/>
          <p:nvPr/>
        </p:nvSpPr>
        <p:spPr>
          <a:xfrm>
            <a:off x="292100" y="177800"/>
            <a:ext cx="8775700" cy="1346200"/>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God has intervened to valiantly defend His church from a grave threat</a:t>
            </a:r>
          </a:p>
        </p:txBody>
      </p:sp>
    </p:spTree>
    <p:extLst>
      <p:ext uri="{BB962C8B-B14F-4D97-AF65-F5344CB8AC3E}">
        <p14:creationId xmlns:p14="http://schemas.microsoft.com/office/powerpoint/2010/main" val="4319022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FD7403-5948-0DCE-3DB1-3C082F416CF3}"/>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35746C7D-64D0-903E-3F86-D02BDE164B38}"/>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6" name="TextBox 5">
            <a:extLst>
              <a:ext uri="{FF2B5EF4-FFF2-40B4-BE49-F238E27FC236}">
                <a16:creationId xmlns:a16="http://schemas.microsoft.com/office/drawing/2014/main" id="{6F45E4EA-1CE6-A992-01FE-0B305CFAEA98}"/>
              </a:ext>
            </a:extLst>
          </p:cNvPr>
          <p:cNvSpPr txBox="1"/>
          <p:nvPr/>
        </p:nvSpPr>
        <p:spPr>
          <a:xfrm>
            <a:off x="-37672" y="3359150"/>
            <a:ext cx="12229672" cy="352425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5:11 </a:t>
            </a:r>
            <a:r>
              <a:rPr lang="en-US" sz="3200" dirty="0"/>
              <a:t>And great fear came over the whole church, and over all who heard of these things.</a:t>
            </a:r>
            <a:r>
              <a:rPr lang="en-US" sz="3200" b="1" baseline="30000" dirty="0"/>
              <a:t> 12 </a:t>
            </a:r>
            <a:r>
              <a:rPr lang="en-US" sz="3200" dirty="0"/>
              <a:t>At the hands of the apostles many signs and wonders were taking place among the people; and they were all with one accord in Solomon’s portico. </a:t>
            </a:r>
            <a:r>
              <a:rPr lang="en-US" sz="3200" b="1" baseline="30000" dirty="0"/>
              <a:t>13 </a:t>
            </a:r>
            <a:r>
              <a:rPr lang="en-US" sz="3200" b="1" u="sng" dirty="0">
                <a:solidFill>
                  <a:srgbClr val="002060"/>
                </a:solidFill>
              </a:rPr>
              <a:t>But none of the rest dared to associate with them</a:t>
            </a:r>
            <a:r>
              <a:rPr lang="en-US" sz="3200" dirty="0"/>
              <a:t>; however, the people held them in high esteem. </a:t>
            </a:r>
            <a:r>
              <a:rPr lang="en-US" sz="3200" b="1" baseline="30000" dirty="0"/>
              <a:t>14</a:t>
            </a:r>
            <a:r>
              <a:rPr lang="en-US" sz="3200" baseline="30000" dirty="0"/>
              <a:t> </a:t>
            </a:r>
            <a:r>
              <a:rPr lang="en-US" sz="3200" dirty="0"/>
              <a:t>And all the more believers in the Lord, multitudes of men and women, were constantly added to their number</a:t>
            </a:r>
          </a:p>
          <a:p>
            <a:endParaRPr lang="en-US" sz="3400" b="1" dirty="0">
              <a:solidFill>
                <a:srgbClr val="002060"/>
              </a:solidFill>
            </a:endParaRPr>
          </a:p>
        </p:txBody>
      </p:sp>
      <p:sp>
        <p:nvSpPr>
          <p:cNvPr id="2" name="Rounded Rectangular Callout 17">
            <a:extLst>
              <a:ext uri="{FF2B5EF4-FFF2-40B4-BE49-F238E27FC236}">
                <a16:creationId xmlns:a16="http://schemas.microsoft.com/office/drawing/2014/main" id="{F4A6EA4C-3B7F-7000-B727-A4F437A57190}"/>
              </a:ext>
            </a:extLst>
          </p:cNvPr>
          <p:cNvSpPr/>
          <p:nvPr/>
        </p:nvSpPr>
        <p:spPr>
          <a:xfrm>
            <a:off x="292100" y="177800"/>
            <a:ext cx="8775700" cy="1346200"/>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God has intervened to valiantly defend His church from a grave threat</a:t>
            </a:r>
          </a:p>
        </p:txBody>
      </p:sp>
    </p:spTree>
    <p:extLst>
      <p:ext uri="{BB962C8B-B14F-4D97-AF65-F5344CB8AC3E}">
        <p14:creationId xmlns:p14="http://schemas.microsoft.com/office/powerpoint/2010/main" val="17799322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58E7A3-CCBF-17CF-D445-E2CC4CA4F82C}"/>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64897AC7-7AFD-8A27-AEE7-563E2E5E209A}"/>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6" name="TextBox 5">
            <a:extLst>
              <a:ext uri="{FF2B5EF4-FFF2-40B4-BE49-F238E27FC236}">
                <a16:creationId xmlns:a16="http://schemas.microsoft.com/office/drawing/2014/main" id="{43D7590C-27AC-5485-7544-0E86A81D1627}"/>
              </a:ext>
            </a:extLst>
          </p:cNvPr>
          <p:cNvSpPr txBox="1"/>
          <p:nvPr/>
        </p:nvSpPr>
        <p:spPr>
          <a:xfrm>
            <a:off x="-37672" y="3359150"/>
            <a:ext cx="12229672" cy="352425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5:11 </a:t>
            </a:r>
            <a:r>
              <a:rPr lang="en-US" sz="3200" dirty="0"/>
              <a:t>And great fear came over the whole church, and over all who heard of these things.</a:t>
            </a:r>
            <a:r>
              <a:rPr lang="en-US" sz="3200" b="1" baseline="30000" dirty="0"/>
              <a:t> 12 </a:t>
            </a:r>
            <a:r>
              <a:rPr lang="en-US" sz="3200" dirty="0"/>
              <a:t>At the hands of the apostles many signs and wonders were taking place among the people; and they were all with one accord in Solomon’s portico. </a:t>
            </a:r>
            <a:r>
              <a:rPr lang="en-US" sz="3200" b="1" baseline="30000" dirty="0"/>
              <a:t>13 </a:t>
            </a:r>
            <a:r>
              <a:rPr lang="en-US" sz="3200" dirty="0"/>
              <a:t>But none of the rest dared to associate with them; </a:t>
            </a:r>
            <a:r>
              <a:rPr lang="en-US" sz="3200" b="1" u="sng" dirty="0">
                <a:solidFill>
                  <a:srgbClr val="002060"/>
                </a:solidFill>
              </a:rPr>
              <a:t>however, the people held them in high esteem</a:t>
            </a:r>
            <a:r>
              <a:rPr lang="en-US" sz="3200" dirty="0"/>
              <a:t>. </a:t>
            </a:r>
            <a:r>
              <a:rPr lang="en-US" sz="3200" b="1" baseline="30000" dirty="0"/>
              <a:t>14</a:t>
            </a:r>
            <a:r>
              <a:rPr lang="en-US" sz="3200" baseline="30000" dirty="0"/>
              <a:t> </a:t>
            </a:r>
            <a:r>
              <a:rPr lang="en-US" sz="3200" dirty="0"/>
              <a:t>And all the more believers in the Lord, multitudes of men and women, were constantly added to their number </a:t>
            </a:r>
          </a:p>
          <a:p>
            <a:endParaRPr lang="en-US" sz="3400" b="1" dirty="0">
              <a:solidFill>
                <a:srgbClr val="002060"/>
              </a:solidFill>
            </a:endParaRPr>
          </a:p>
        </p:txBody>
      </p:sp>
      <p:sp>
        <p:nvSpPr>
          <p:cNvPr id="2" name="Rounded Rectangular Callout 17">
            <a:extLst>
              <a:ext uri="{FF2B5EF4-FFF2-40B4-BE49-F238E27FC236}">
                <a16:creationId xmlns:a16="http://schemas.microsoft.com/office/drawing/2014/main" id="{B5F602EB-235A-35CE-8008-907E62EA4EB1}"/>
              </a:ext>
            </a:extLst>
          </p:cNvPr>
          <p:cNvSpPr/>
          <p:nvPr/>
        </p:nvSpPr>
        <p:spPr>
          <a:xfrm>
            <a:off x="292100" y="177800"/>
            <a:ext cx="8775700" cy="1346200"/>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God has intervened to valiantly defend His church from a grave threat</a:t>
            </a:r>
          </a:p>
        </p:txBody>
      </p:sp>
    </p:spTree>
    <p:extLst>
      <p:ext uri="{BB962C8B-B14F-4D97-AF65-F5344CB8AC3E}">
        <p14:creationId xmlns:p14="http://schemas.microsoft.com/office/powerpoint/2010/main" val="180031750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B41B87-BAA1-BB09-9F7A-B5AFDF068F60}"/>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277C8465-47BA-5B27-3F89-C18896058A85}"/>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6" name="TextBox 5">
            <a:extLst>
              <a:ext uri="{FF2B5EF4-FFF2-40B4-BE49-F238E27FC236}">
                <a16:creationId xmlns:a16="http://schemas.microsoft.com/office/drawing/2014/main" id="{310A6296-2BBD-5065-7585-66E96EFCE2DF}"/>
              </a:ext>
            </a:extLst>
          </p:cNvPr>
          <p:cNvSpPr txBox="1"/>
          <p:nvPr/>
        </p:nvSpPr>
        <p:spPr>
          <a:xfrm>
            <a:off x="-37672" y="3359150"/>
            <a:ext cx="12229672" cy="352425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5:11 </a:t>
            </a:r>
            <a:r>
              <a:rPr lang="en-US" sz="3200" dirty="0"/>
              <a:t>And great fear came over the whole church, and over all who heard of these things.</a:t>
            </a:r>
            <a:r>
              <a:rPr lang="en-US" sz="3200" b="1" baseline="30000" dirty="0"/>
              <a:t> 12 </a:t>
            </a:r>
            <a:r>
              <a:rPr lang="en-US" sz="3200" dirty="0"/>
              <a:t>At the hands of the apostles many signs and wonders were taking place among the people; and they were all with one accord in Solomon’s portico. </a:t>
            </a:r>
            <a:r>
              <a:rPr lang="en-US" sz="3200" b="1" baseline="30000" dirty="0"/>
              <a:t>13 </a:t>
            </a:r>
            <a:r>
              <a:rPr lang="en-US" sz="3200" dirty="0"/>
              <a:t>But none of the rest dared to associate with them; however, the people held them in high esteem. </a:t>
            </a:r>
            <a:r>
              <a:rPr lang="en-US" sz="3200" b="1" baseline="30000" dirty="0"/>
              <a:t>14</a:t>
            </a:r>
            <a:r>
              <a:rPr lang="en-US" sz="3200" baseline="30000" dirty="0"/>
              <a:t> </a:t>
            </a:r>
            <a:r>
              <a:rPr lang="en-US" sz="3100" b="1" u="sng" dirty="0">
                <a:solidFill>
                  <a:srgbClr val="002060"/>
                </a:solidFill>
              </a:rPr>
              <a:t>And all the more believers in the Lord, multitudes of men and women, </a:t>
            </a:r>
            <a:r>
              <a:rPr lang="en-US" sz="3200" b="1" u="sng" dirty="0">
                <a:solidFill>
                  <a:srgbClr val="002060"/>
                </a:solidFill>
              </a:rPr>
              <a:t>were constantly added to their number</a:t>
            </a:r>
            <a:endParaRPr lang="en-US" sz="3200" b="1" dirty="0">
              <a:solidFill>
                <a:srgbClr val="002060"/>
              </a:solidFill>
            </a:endParaRPr>
          </a:p>
          <a:p>
            <a:endParaRPr lang="en-US" sz="3400" b="1" dirty="0">
              <a:solidFill>
                <a:srgbClr val="002060"/>
              </a:solidFill>
            </a:endParaRPr>
          </a:p>
        </p:txBody>
      </p:sp>
      <p:sp>
        <p:nvSpPr>
          <p:cNvPr id="2" name="Rounded Rectangular Callout 17">
            <a:extLst>
              <a:ext uri="{FF2B5EF4-FFF2-40B4-BE49-F238E27FC236}">
                <a16:creationId xmlns:a16="http://schemas.microsoft.com/office/drawing/2014/main" id="{14853D95-067A-8E6C-1BC5-A02143D1824D}"/>
              </a:ext>
            </a:extLst>
          </p:cNvPr>
          <p:cNvSpPr/>
          <p:nvPr/>
        </p:nvSpPr>
        <p:spPr>
          <a:xfrm>
            <a:off x="292100" y="177800"/>
            <a:ext cx="8775700" cy="1346200"/>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God has intervened to valiantly defend His church from a grave threat</a:t>
            </a:r>
          </a:p>
        </p:txBody>
      </p:sp>
    </p:spTree>
    <p:extLst>
      <p:ext uri="{BB962C8B-B14F-4D97-AF65-F5344CB8AC3E}">
        <p14:creationId xmlns:p14="http://schemas.microsoft.com/office/powerpoint/2010/main" val="3861076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1A13E6-2399-F3A9-16F9-8A723878CE14}"/>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D836093C-B4E1-B722-85B1-541F8673CC3E}"/>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2" name="Rounded Rectangular Callout 17">
            <a:extLst>
              <a:ext uri="{FF2B5EF4-FFF2-40B4-BE49-F238E27FC236}">
                <a16:creationId xmlns:a16="http://schemas.microsoft.com/office/drawing/2014/main" id="{E10D207C-EF04-681E-5F96-27AB64BD78C9}"/>
              </a:ext>
            </a:extLst>
          </p:cNvPr>
          <p:cNvSpPr/>
          <p:nvPr/>
        </p:nvSpPr>
        <p:spPr>
          <a:xfrm>
            <a:off x="292100" y="177800"/>
            <a:ext cx="8775700" cy="1346200"/>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God has intervened to valiantly defend His church from a grave threat</a:t>
            </a:r>
          </a:p>
        </p:txBody>
      </p:sp>
      <p:sp>
        <p:nvSpPr>
          <p:cNvPr id="3" name="Thought Bubble: Cloud 2">
            <a:extLst>
              <a:ext uri="{FF2B5EF4-FFF2-40B4-BE49-F238E27FC236}">
                <a16:creationId xmlns:a16="http://schemas.microsoft.com/office/drawing/2014/main" id="{E543FED7-36C5-60A2-3B41-6EB8A968CDB5}"/>
              </a:ext>
            </a:extLst>
          </p:cNvPr>
          <p:cNvSpPr/>
          <p:nvPr/>
        </p:nvSpPr>
        <p:spPr>
          <a:xfrm>
            <a:off x="6477000" y="3886200"/>
            <a:ext cx="5445369" cy="1789784"/>
          </a:xfrm>
          <a:prstGeom prst="cloudCallout">
            <a:avLst>
              <a:gd name="adj1" fmla="val 50788"/>
              <a:gd name="adj2" fmla="val 6139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tx1"/>
                </a:solidFill>
              </a:rPr>
              <a:t>Was God overreacting?</a:t>
            </a:r>
          </a:p>
        </p:txBody>
      </p:sp>
    </p:spTree>
    <p:extLst>
      <p:ext uri="{BB962C8B-B14F-4D97-AF65-F5344CB8AC3E}">
        <p14:creationId xmlns:p14="http://schemas.microsoft.com/office/powerpoint/2010/main" val="2169648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79A386-A522-7F4A-1751-9552924FF97C}"/>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12D76CE6-E5FF-32FE-F94C-BE9C79F37D5E}"/>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2" name="Rounded Rectangular Callout 17">
            <a:extLst>
              <a:ext uri="{FF2B5EF4-FFF2-40B4-BE49-F238E27FC236}">
                <a16:creationId xmlns:a16="http://schemas.microsoft.com/office/drawing/2014/main" id="{C9C1EEB2-65E5-0E27-82B3-453CA708F7CD}"/>
              </a:ext>
            </a:extLst>
          </p:cNvPr>
          <p:cNvSpPr/>
          <p:nvPr/>
        </p:nvSpPr>
        <p:spPr>
          <a:xfrm>
            <a:off x="292100" y="177800"/>
            <a:ext cx="8775700" cy="1346200"/>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God has intervened to valiantly defend His church from a grave threat</a:t>
            </a:r>
          </a:p>
        </p:txBody>
      </p:sp>
      <p:sp>
        <p:nvSpPr>
          <p:cNvPr id="4" name="Thought Bubble: Cloud 3">
            <a:extLst>
              <a:ext uri="{FF2B5EF4-FFF2-40B4-BE49-F238E27FC236}">
                <a16:creationId xmlns:a16="http://schemas.microsoft.com/office/drawing/2014/main" id="{9F89A0D6-A7CD-ACA0-34B2-6F1B146A173D}"/>
              </a:ext>
            </a:extLst>
          </p:cNvPr>
          <p:cNvSpPr/>
          <p:nvPr/>
        </p:nvSpPr>
        <p:spPr>
          <a:xfrm>
            <a:off x="5644936" y="1242432"/>
            <a:ext cx="7924800" cy="2247900"/>
          </a:xfrm>
          <a:prstGeom prst="cloudCallout">
            <a:avLst>
              <a:gd name="adj1" fmla="val 47680"/>
              <a:gd name="adj2" fmla="val 51481"/>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God will damn Christians if they sin too much? </a:t>
            </a:r>
          </a:p>
        </p:txBody>
      </p:sp>
      <p:sp>
        <p:nvSpPr>
          <p:cNvPr id="7" name="Rectangle 6">
            <a:extLst>
              <a:ext uri="{FF2B5EF4-FFF2-40B4-BE49-F238E27FC236}">
                <a16:creationId xmlns:a16="http://schemas.microsoft.com/office/drawing/2014/main" id="{41823085-D28B-8550-BE8E-A25027DC34A0}"/>
              </a:ext>
            </a:extLst>
          </p:cNvPr>
          <p:cNvSpPr/>
          <p:nvPr/>
        </p:nvSpPr>
        <p:spPr>
          <a:xfrm>
            <a:off x="292100" y="4267200"/>
            <a:ext cx="11671300" cy="2362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457200" indent="-457200">
              <a:buFont typeface="Arial" panose="020B0604020202020204" pitchFamily="34" charset="0"/>
              <a:buChar char="•"/>
              <a:defRPr/>
            </a:pPr>
            <a:r>
              <a:rPr lang="en-US" sz="3600" b="1" dirty="0"/>
              <a:t>The “limit” is 1</a:t>
            </a:r>
          </a:p>
        </p:txBody>
      </p:sp>
      <p:sp>
        <p:nvSpPr>
          <p:cNvPr id="3" name="Rounded Rectangular Callout 17">
            <a:extLst>
              <a:ext uri="{FF2B5EF4-FFF2-40B4-BE49-F238E27FC236}">
                <a16:creationId xmlns:a16="http://schemas.microsoft.com/office/drawing/2014/main" id="{8357D9C6-9E54-DFFA-3C31-1DDC06A22DF3}"/>
              </a:ext>
            </a:extLst>
          </p:cNvPr>
          <p:cNvSpPr/>
          <p:nvPr/>
        </p:nvSpPr>
        <p:spPr>
          <a:xfrm>
            <a:off x="609600" y="2573764"/>
            <a:ext cx="6248400" cy="1346200"/>
          </a:xfrm>
          <a:prstGeom prst="wedgeRoundRectCallout">
            <a:avLst>
              <a:gd name="adj1" fmla="val -21927"/>
              <a:gd name="adj2" fmla="val 49596"/>
              <a:gd name="adj3" fmla="val 16667"/>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Not a case of someone ‘finally hitting the limit’ on sin</a:t>
            </a:r>
          </a:p>
        </p:txBody>
      </p:sp>
      <p:sp>
        <p:nvSpPr>
          <p:cNvPr id="9" name="Thought Bubble: Cloud 8">
            <a:extLst>
              <a:ext uri="{FF2B5EF4-FFF2-40B4-BE49-F238E27FC236}">
                <a16:creationId xmlns:a16="http://schemas.microsoft.com/office/drawing/2014/main" id="{98DA852C-9F2A-13B0-DE1D-76D201058028}"/>
              </a:ext>
            </a:extLst>
          </p:cNvPr>
          <p:cNvSpPr/>
          <p:nvPr/>
        </p:nvSpPr>
        <p:spPr>
          <a:xfrm>
            <a:off x="6254536" y="3056364"/>
            <a:ext cx="6141308" cy="1337836"/>
          </a:xfrm>
          <a:prstGeom prst="cloudCallout">
            <a:avLst>
              <a:gd name="adj1" fmla="val 54495"/>
              <a:gd name="adj2" fmla="val 7033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Is God being unfair? </a:t>
            </a:r>
          </a:p>
        </p:txBody>
      </p:sp>
    </p:spTree>
    <p:extLst>
      <p:ext uri="{BB962C8B-B14F-4D97-AF65-F5344CB8AC3E}">
        <p14:creationId xmlns:p14="http://schemas.microsoft.com/office/powerpoint/2010/main" val="3088118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3" grpId="0" animBg="1"/>
      <p:bldP spid="9"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D80315-AB0B-C5F6-E691-77CA3B2F47D2}"/>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41B21678-657C-735D-1DAD-EBCD1B9927F3}"/>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2" name="Rounded Rectangular Callout 17">
            <a:extLst>
              <a:ext uri="{FF2B5EF4-FFF2-40B4-BE49-F238E27FC236}">
                <a16:creationId xmlns:a16="http://schemas.microsoft.com/office/drawing/2014/main" id="{C599B924-E99A-361C-07CA-FEF20ECFA546}"/>
              </a:ext>
            </a:extLst>
          </p:cNvPr>
          <p:cNvSpPr/>
          <p:nvPr/>
        </p:nvSpPr>
        <p:spPr>
          <a:xfrm>
            <a:off x="292100" y="177800"/>
            <a:ext cx="8775700" cy="1346200"/>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God has intervened to valiantly defend His church from a grave threat</a:t>
            </a:r>
          </a:p>
        </p:txBody>
      </p:sp>
      <p:sp>
        <p:nvSpPr>
          <p:cNvPr id="4" name="Thought Bubble: Cloud 3">
            <a:extLst>
              <a:ext uri="{FF2B5EF4-FFF2-40B4-BE49-F238E27FC236}">
                <a16:creationId xmlns:a16="http://schemas.microsoft.com/office/drawing/2014/main" id="{46A51CE7-B72F-B6BE-DBE1-A0AA51EA333D}"/>
              </a:ext>
            </a:extLst>
          </p:cNvPr>
          <p:cNvSpPr/>
          <p:nvPr/>
        </p:nvSpPr>
        <p:spPr>
          <a:xfrm>
            <a:off x="5644936" y="1242432"/>
            <a:ext cx="7924800" cy="2247900"/>
          </a:xfrm>
          <a:prstGeom prst="cloudCallout">
            <a:avLst>
              <a:gd name="adj1" fmla="val 47680"/>
              <a:gd name="adj2" fmla="val 51481"/>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God will damn Christians if they sin too much? </a:t>
            </a:r>
          </a:p>
        </p:txBody>
      </p:sp>
      <p:sp>
        <p:nvSpPr>
          <p:cNvPr id="7" name="Rectangle 6">
            <a:extLst>
              <a:ext uri="{FF2B5EF4-FFF2-40B4-BE49-F238E27FC236}">
                <a16:creationId xmlns:a16="http://schemas.microsoft.com/office/drawing/2014/main" id="{8A17C348-F4EA-71CC-5015-F9140AB355A3}"/>
              </a:ext>
            </a:extLst>
          </p:cNvPr>
          <p:cNvSpPr/>
          <p:nvPr/>
        </p:nvSpPr>
        <p:spPr>
          <a:xfrm>
            <a:off x="292100" y="4267200"/>
            <a:ext cx="11671300" cy="2362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457200" indent="-457200">
              <a:buFont typeface="Arial" panose="020B0604020202020204" pitchFamily="34" charset="0"/>
              <a:buChar char="•"/>
              <a:defRPr/>
            </a:pPr>
            <a:r>
              <a:rPr lang="en-US" sz="3600" b="1" dirty="0"/>
              <a:t>The “limit” is 1</a:t>
            </a:r>
          </a:p>
          <a:p>
            <a:pPr marL="457200" indent="-457200">
              <a:buFont typeface="Arial" panose="020B0604020202020204" pitchFamily="34" charset="0"/>
              <a:buChar char="•"/>
              <a:defRPr/>
            </a:pPr>
            <a:r>
              <a:rPr lang="en-US" sz="3600" b="1" dirty="0"/>
              <a:t>That’s why ALL need rescued</a:t>
            </a:r>
          </a:p>
          <a:p>
            <a:pPr marL="457200" indent="-457200">
              <a:buFont typeface="Arial" panose="020B0604020202020204" pitchFamily="34" charset="0"/>
              <a:buChar char="•"/>
              <a:defRPr/>
            </a:pPr>
            <a:r>
              <a:rPr lang="en-US" sz="3600" b="1" dirty="0"/>
              <a:t>God patiently holds back in mercy …</a:t>
            </a:r>
          </a:p>
          <a:p>
            <a:pPr marL="457200" indent="-457200">
              <a:buFont typeface="Arial" panose="020B0604020202020204" pitchFamily="34" charset="0"/>
              <a:buChar char="•"/>
              <a:defRPr/>
            </a:pPr>
            <a:r>
              <a:rPr lang="en-US" sz="3600" b="1" dirty="0"/>
              <a:t>Begging us to turn to him and receive forgiveness</a:t>
            </a:r>
          </a:p>
        </p:txBody>
      </p:sp>
      <p:sp>
        <p:nvSpPr>
          <p:cNvPr id="9" name="Rounded Rectangular Callout 17">
            <a:extLst>
              <a:ext uri="{FF2B5EF4-FFF2-40B4-BE49-F238E27FC236}">
                <a16:creationId xmlns:a16="http://schemas.microsoft.com/office/drawing/2014/main" id="{A152BA2E-9A4D-180A-8A8E-C2744251F390}"/>
              </a:ext>
            </a:extLst>
          </p:cNvPr>
          <p:cNvSpPr/>
          <p:nvPr/>
        </p:nvSpPr>
        <p:spPr>
          <a:xfrm>
            <a:off x="609600" y="2573764"/>
            <a:ext cx="6248400" cy="1346200"/>
          </a:xfrm>
          <a:prstGeom prst="wedgeRoundRectCallout">
            <a:avLst>
              <a:gd name="adj1" fmla="val -21927"/>
              <a:gd name="adj2" fmla="val 49596"/>
              <a:gd name="adj3" fmla="val 16667"/>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Not a case of someone ‘finally hitting the limit’ on sin</a:t>
            </a:r>
          </a:p>
        </p:txBody>
      </p:sp>
      <p:sp>
        <p:nvSpPr>
          <p:cNvPr id="6" name="Thought Bubble: Cloud 5">
            <a:extLst>
              <a:ext uri="{FF2B5EF4-FFF2-40B4-BE49-F238E27FC236}">
                <a16:creationId xmlns:a16="http://schemas.microsoft.com/office/drawing/2014/main" id="{81CDCCB1-BCBD-8A15-DA7C-3FCB8A2436FC}"/>
              </a:ext>
            </a:extLst>
          </p:cNvPr>
          <p:cNvSpPr/>
          <p:nvPr/>
        </p:nvSpPr>
        <p:spPr>
          <a:xfrm>
            <a:off x="6254536" y="3056364"/>
            <a:ext cx="6141308" cy="1337836"/>
          </a:xfrm>
          <a:prstGeom prst="cloudCallout">
            <a:avLst>
              <a:gd name="adj1" fmla="val 54495"/>
              <a:gd name="adj2" fmla="val 7033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Is God being unfair? </a:t>
            </a:r>
          </a:p>
        </p:txBody>
      </p:sp>
      <p:sp>
        <p:nvSpPr>
          <p:cNvPr id="10" name="Rounded Rectangular Callout 17">
            <a:extLst>
              <a:ext uri="{FF2B5EF4-FFF2-40B4-BE49-F238E27FC236}">
                <a16:creationId xmlns:a16="http://schemas.microsoft.com/office/drawing/2014/main" id="{5A082231-165B-1EE4-FA12-2519D083831D}"/>
              </a:ext>
            </a:extLst>
          </p:cNvPr>
          <p:cNvSpPr/>
          <p:nvPr/>
        </p:nvSpPr>
        <p:spPr>
          <a:xfrm>
            <a:off x="5978632" y="3289391"/>
            <a:ext cx="6178336" cy="1382041"/>
          </a:xfrm>
          <a:prstGeom prst="wedgeRoundRectCallout">
            <a:avLst>
              <a:gd name="adj1" fmla="val -21927"/>
              <a:gd name="adj2" fmla="val 49596"/>
              <a:gd name="adj3" fmla="val 16667"/>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Ananias and Sapphira’s eternal fate is not necessarily clear</a:t>
            </a:r>
          </a:p>
        </p:txBody>
      </p:sp>
    </p:spTree>
    <p:extLst>
      <p:ext uri="{BB962C8B-B14F-4D97-AF65-F5344CB8AC3E}">
        <p14:creationId xmlns:p14="http://schemas.microsoft.com/office/powerpoint/2010/main" val="1119151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3367F1-523B-4ED7-5D20-AE88BF943C3C}"/>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3E9FC88D-6511-7734-9B97-631ED633DD49}"/>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2" name="Rounded Rectangular Callout 17">
            <a:extLst>
              <a:ext uri="{FF2B5EF4-FFF2-40B4-BE49-F238E27FC236}">
                <a16:creationId xmlns:a16="http://schemas.microsoft.com/office/drawing/2014/main" id="{697B415E-3D5F-3D7D-081E-1A1302146028}"/>
              </a:ext>
            </a:extLst>
          </p:cNvPr>
          <p:cNvSpPr/>
          <p:nvPr/>
        </p:nvSpPr>
        <p:spPr>
          <a:xfrm>
            <a:off x="292100" y="177800"/>
            <a:ext cx="8775700" cy="1346200"/>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God has intervened to valiantly defend His church from a grave threat</a:t>
            </a:r>
          </a:p>
        </p:txBody>
      </p:sp>
      <p:sp>
        <p:nvSpPr>
          <p:cNvPr id="4" name="Thought Bubble: Cloud 3">
            <a:extLst>
              <a:ext uri="{FF2B5EF4-FFF2-40B4-BE49-F238E27FC236}">
                <a16:creationId xmlns:a16="http://schemas.microsoft.com/office/drawing/2014/main" id="{59647804-679E-D4F2-CB8D-90F23F4B421F}"/>
              </a:ext>
            </a:extLst>
          </p:cNvPr>
          <p:cNvSpPr/>
          <p:nvPr/>
        </p:nvSpPr>
        <p:spPr>
          <a:xfrm>
            <a:off x="5644936" y="1242432"/>
            <a:ext cx="7924800" cy="2247900"/>
          </a:xfrm>
          <a:prstGeom prst="cloudCallout">
            <a:avLst>
              <a:gd name="adj1" fmla="val 47680"/>
              <a:gd name="adj2" fmla="val 51481"/>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God will damn Christians if they sin too much? </a:t>
            </a:r>
          </a:p>
        </p:txBody>
      </p:sp>
      <p:sp>
        <p:nvSpPr>
          <p:cNvPr id="9" name="Rounded Rectangular Callout 17">
            <a:extLst>
              <a:ext uri="{FF2B5EF4-FFF2-40B4-BE49-F238E27FC236}">
                <a16:creationId xmlns:a16="http://schemas.microsoft.com/office/drawing/2014/main" id="{C5D241F1-50B9-2423-753B-3A4404C93B8A}"/>
              </a:ext>
            </a:extLst>
          </p:cNvPr>
          <p:cNvSpPr/>
          <p:nvPr/>
        </p:nvSpPr>
        <p:spPr>
          <a:xfrm>
            <a:off x="609600" y="2573764"/>
            <a:ext cx="6248400" cy="1346200"/>
          </a:xfrm>
          <a:prstGeom prst="wedgeRoundRectCallout">
            <a:avLst>
              <a:gd name="adj1" fmla="val -21927"/>
              <a:gd name="adj2" fmla="val 49596"/>
              <a:gd name="adj3" fmla="val 16667"/>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Not a case of someone ‘finally hitting the limit’ on sin</a:t>
            </a:r>
          </a:p>
        </p:txBody>
      </p:sp>
      <p:sp>
        <p:nvSpPr>
          <p:cNvPr id="3" name="Rounded Rectangular Callout 17">
            <a:extLst>
              <a:ext uri="{FF2B5EF4-FFF2-40B4-BE49-F238E27FC236}">
                <a16:creationId xmlns:a16="http://schemas.microsoft.com/office/drawing/2014/main" id="{2AFC428D-0080-3038-4E32-5E1336291B95}"/>
              </a:ext>
            </a:extLst>
          </p:cNvPr>
          <p:cNvSpPr/>
          <p:nvPr/>
        </p:nvSpPr>
        <p:spPr>
          <a:xfrm>
            <a:off x="57364" y="4396291"/>
            <a:ext cx="11963400" cy="1504950"/>
          </a:xfrm>
          <a:prstGeom prst="wedgeRoundRectCallout">
            <a:avLst>
              <a:gd name="adj1" fmla="val -21927"/>
              <a:gd name="adj2" fmla="val 49596"/>
              <a:gd name="adj3" fmla="val 16667"/>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800" b="1" dirty="0"/>
              <a:t>It was a unique case of God choosing </a:t>
            </a:r>
            <a:r>
              <a:rPr lang="en-US" sz="3800" b="1" i="1" dirty="0"/>
              <a:t>not</a:t>
            </a:r>
            <a:r>
              <a:rPr lang="en-US" sz="3800" b="1" dirty="0"/>
              <a:t> to show restraint, to make a statement for the good of the church</a:t>
            </a:r>
          </a:p>
        </p:txBody>
      </p:sp>
    </p:spTree>
    <p:extLst>
      <p:ext uri="{BB962C8B-B14F-4D97-AF65-F5344CB8AC3E}">
        <p14:creationId xmlns:p14="http://schemas.microsoft.com/office/powerpoint/2010/main" val="668412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E72DEB-0C99-89EE-F60F-948CFD5908A1}"/>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DA0F466A-8195-E14B-A355-26159C19A213}"/>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2" name="Rounded Rectangular Callout 17">
            <a:extLst>
              <a:ext uri="{FF2B5EF4-FFF2-40B4-BE49-F238E27FC236}">
                <a16:creationId xmlns:a16="http://schemas.microsoft.com/office/drawing/2014/main" id="{14C6DEB1-76EB-E288-CCDF-503D2B58B6DF}"/>
              </a:ext>
            </a:extLst>
          </p:cNvPr>
          <p:cNvSpPr/>
          <p:nvPr/>
        </p:nvSpPr>
        <p:spPr>
          <a:xfrm>
            <a:off x="292100" y="177800"/>
            <a:ext cx="8775700" cy="1346200"/>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God has intervened to valiantly defend His church from a grave threat</a:t>
            </a:r>
          </a:p>
        </p:txBody>
      </p:sp>
      <p:sp>
        <p:nvSpPr>
          <p:cNvPr id="4" name="Thought Bubble: Cloud 3">
            <a:extLst>
              <a:ext uri="{FF2B5EF4-FFF2-40B4-BE49-F238E27FC236}">
                <a16:creationId xmlns:a16="http://schemas.microsoft.com/office/drawing/2014/main" id="{9BE894C2-064E-4AAF-DA32-73597C09FADF}"/>
              </a:ext>
            </a:extLst>
          </p:cNvPr>
          <p:cNvSpPr/>
          <p:nvPr/>
        </p:nvSpPr>
        <p:spPr>
          <a:xfrm>
            <a:off x="-1104900" y="1447800"/>
            <a:ext cx="10216936" cy="2247900"/>
          </a:xfrm>
          <a:prstGeom prst="cloudCallout">
            <a:avLst>
              <a:gd name="adj1" fmla="val -37841"/>
              <a:gd name="adj2" fmla="val 6843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So, good thing God saved us from </a:t>
            </a:r>
            <a:r>
              <a:rPr lang="en-US" sz="3600" b="1" i="1" u="sng" dirty="0">
                <a:solidFill>
                  <a:schemeClr val="tx1"/>
                </a:solidFill>
              </a:rPr>
              <a:t>jerks</a:t>
            </a:r>
            <a:r>
              <a:rPr lang="en-US" sz="3600" b="1" dirty="0">
                <a:solidFill>
                  <a:schemeClr val="tx1"/>
                </a:solidFill>
              </a:rPr>
              <a:t> like Ananias and Sapphira! </a:t>
            </a:r>
          </a:p>
        </p:txBody>
      </p:sp>
      <p:sp>
        <p:nvSpPr>
          <p:cNvPr id="6" name="Thought Bubble: Cloud 5">
            <a:extLst>
              <a:ext uri="{FF2B5EF4-FFF2-40B4-BE49-F238E27FC236}">
                <a16:creationId xmlns:a16="http://schemas.microsoft.com/office/drawing/2014/main" id="{1C00396C-6587-D22C-9154-C193C238A40C}"/>
              </a:ext>
            </a:extLst>
          </p:cNvPr>
          <p:cNvSpPr/>
          <p:nvPr/>
        </p:nvSpPr>
        <p:spPr>
          <a:xfrm>
            <a:off x="2162068" y="3200400"/>
            <a:ext cx="5676900" cy="1562100"/>
          </a:xfrm>
          <a:prstGeom prst="cloudCallout">
            <a:avLst>
              <a:gd name="adj1" fmla="val -59541"/>
              <a:gd name="adj2" fmla="val 6030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Because I would </a:t>
            </a:r>
            <a:r>
              <a:rPr lang="en-US" sz="3600" b="1" i="1" dirty="0">
                <a:solidFill>
                  <a:schemeClr val="tx1"/>
                </a:solidFill>
              </a:rPr>
              <a:t>never</a:t>
            </a:r>
            <a:r>
              <a:rPr lang="en-US" sz="3600" b="1" dirty="0">
                <a:solidFill>
                  <a:schemeClr val="tx1"/>
                </a:solidFill>
              </a:rPr>
              <a:t> do that</a:t>
            </a:r>
          </a:p>
        </p:txBody>
      </p:sp>
      <p:sp>
        <p:nvSpPr>
          <p:cNvPr id="7" name="Rounded Rectangular Callout 17">
            <a:extLst>
              <a:ext uri="{FF2B5EF4-FFF2-40B4-BE49-F238E27FC236}">
                <a16:creationId xmlns:a16="http://schemas.microsoft.com/office/drawing/2014/main" id="{47557DFD-A8F4-8D86-D844-2E1A69A92A3E}"/>
              </a:ext>
            </a:extLst>
          </p:cNvPr>
          <p:cNvSpPr/>
          <p:nvPr/>
        </p:nvSpPr>
        <p:spPr>
          <a:xfrm>
            <a:off x="3048000" y="5295900"/>
            <a:ext cx="8753475" cy="1371600"/>
          </a:xfrm>
          <a:prstGeom prst="wedgeRoundRectCallout">
            <a:avLst>
              <a:gd name="adj1" fmla="val -21927"/>
              <a:gd name="adj2" fmla="val 49596"/>
              <a:gd name="adj3" fmla="val 16667"/>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800" b="1" dirty="0"/>
              <a:t>There is a human impulse toward hypocrisy to which we are </a:t>
            </a:r>
            <a:r>
              <a:rPr lang="en-US" sz="3800" b="1" i="1" u="sng" dirty="0"/>
              <a:t>all</a:t>
            </a:r>
            <a:r>
              <a:rPr lang="en-US" sz="3800" b="1" dirty="0"/>
              <a:t> susceptible</a:t>
            </a:r>
          </a:p>
        </p:txBody>
      </p:sp>
    </p:spTree>
    <p:extLst>
      <p:ext uri="{BB962C8B-B14F-4D97-AF65-F5344CB8AC3E}">
        <p14:creationId xmlns:p14="http://schemas.microsoft.com/office/powerpoint/2010/main" val="1688179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D69DF1-E05B-F69E-75C0-6DC9850B7B8E}"/>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12710D91-309F-26E3-85C9-6EAE3447E78D}"/>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2" name="Rounded Rectangular Callout 17">
            <a:extLst>
              <a:ext uri="{FF2B5EF4-FFF2-40B4-BE49-F238E27FC236}">
                <a16:creationId xmlns:a16="http://schemas.microsoft.com/office/drawing/2014/main" id="{F7301540-8DBC-AABE-6397-1FC0C3773B23}"/>
              </a:ext>
            </a:extLst>
          </p:cNvPr>
          <p:cNvSpPr/>
          <p:nvPr/>
        </p:nvSpPr>
        <p:spPr>
          <a:xfrm>
            <a:off x="292100" y="177800"/>
            <a:ext cx="8775700" cy="1346200"/>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God has intervened to valiantly defend His church from a grave threat</a:t>
            </a:r>
          </a:p>
        </p:txBody>
      </p:sp>
      <p:sp>
        <p:nvSpPr>
          <p:cNvPr id="7" name="Rounded Rectangular Callout 17">
            <a:extLst>
              <a:ext uri="{FF2B5EF4-FFF2-40B4-BE49-F238E27FC236}">
                <a16:creationId xmlns:a16="http://schemas.microsoft.com/office/drawing/2014/main" id="{77208E0A-E86F-71A3-9FC2-FC17D320BFF9}"/>
              </a:ext>
            </a:extLst>
          </p:cNvPr>
          <p:cNvSpPr/>
          <p:nvPr/>
        </p:nvSpPr>
        <p:spPr>
          <a:xfrm>
            <a:off x="3048000" y="5295900"/>
            <a:ext cx="8753475" cy="1371600"/>
          </a:xfrm>
          <a:prstGeom prst="wedgeRoundRectCallout">
            <a:avLst>
              <a:gd name="adj1" fmla="val -21927"/>
              <a:gd name="adj2" fmla="val 49596"/>
              <a:gd name="adj3" fmla="val 16667"/>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800" b="1" dirty="0"/>
              <a:t>There is a human impulse toward hypocrisy to which we are </a:t>
            </a:r>
            <a:r>
              <a:rPr lang="en-US" sz="3800" b="1" i="1" u="sng" dirty="0"/>
              <a:t>all</a:t>
            </a:r>
            <a:r>
              <a:rPr lang="en-US" sz="3800" b="1" dirty="0"/>
              <a:t> susceptible</a:t>
            </a:r>
          </a:p>
        </p:txBody>
      </p:sp>
      <p:sp>
        <p:nvSpPr>
          <p:cNvPr id="9" name="TextBox 8">
            <a:extLst>
              <a:ext uri="{FF2B5EF4-FFF2-40B4-BE49-F238E27FC236}">
                <a16:creationId xmlns:a16="http://schemas.microsoft.com/office/drawing/2014/main" id="{CD7EA5DE-4010-8BDF-6BDB-28AFD1AE566A}"/>
              </a:ext>
            </a:extLst>
          </p:cNvPr>
          <p:cNvSpPr txBox="1"/>
          <p:nvPr/>
        </p:nvSpPr>
        <p:spPr>
          <a:xfrm>
            <a:off x="-47518" y="4381500"/>
            <a:ext cx="12268200" cy="723900"/>
          </a:xfrm>
          <a:prstGeom prst="rect">
            <a:avLst/>
          </a:prstGeom>
          <a:solidFill>
            <a:schemeClr val="accent6">
              <a:lumMod val="20000"/>
              <a:lumOff val="80000"/>
            </a:schemeClr>
          </a:solidFill>
          <a:ln>
            <a:solidFill>
              <a:schemeClr val="bg2"/>
            </a:solidFill>
          </a:ln>
        </p:spPr>
        <p:txBody>
          <a:bodyPr wrap="square">
            <a:noAutofit/>
          </a:bodyPr>
          <a:lstStyle/>
          <a:p>
            <a:r>
              <a:rPr lang="en-US" sz="3600" b="1" baseline="30000" dirty="0"/>
              <a:t>Acts 5:4 </a:t>
            </a:r>
            <a:r>
              <a:rPr lang="en-US" sz="3600" dirty="0"/>
              <a:t>Why is it that you have conceived this deed in your heart? </a:t>
            </a:r>
          </a:p>
          <a:p>
            <a:r>
              <a:rPr lang="en-US" sz="3200" dirty="0"/>
              <a:t> </a:t>
            </a:r>
          </a:p>
          <a:p>
            <a:endParaRPr lang="en-US" sz="3400" b="1" u="sng" dirty="0">
              <a:solidFill>
                <a:srgbClr val="002060"/>
              </a:solidFill>
            </a:endParaRPr>
          </a:p>
        </p:txBody>
      </p:sp>
    </p:spTree>
    <p:extLst>
      <p:ext uri="{BB962C8B-B14F-4D97-AF65-F5344CB8AC3E}">
        <p14:creationId xmlns:p14="http://schemas.microsoft.com/office/powerpoint/2010/main" val="4216206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F48F42-2CDE-4CA5-FE76-D84E49080BAC}"/>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B6205806-F099-5F18-F532-7A7874F227D3}"/>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2" name="TextBox 1">
            <a:extLst>
              <a:ext uri="{FF2B5EF4-FFF2-40B4-BE49-F238E27FC236}">
                <a16:creationId xmlns:a16="http://schemas.microsoft.com/office/drawing/2014/main" id="{DB992D80-3C50-81DB-B269-63114C890B16}"/>
              </a:ext>
            </a:extLst>
          </p:cNvPr>
          <p:cNvSpPr txBox="1"/>
          <p:nvPr/>
        </p:nvSpPr>
        <p:spPr>
          <a:xfrm>
            <a:off x="0" y="4800600"/>
            <a:ext cx="12192000" cy="2066260"/>
          </a:xfrm>
          <a:prstGeom prst="rect">
            <a:avLst/>
          </a:prstGeom>
          <a:solidFill>
            <a:schemeClr val="accent6">
              <a:lumMod val="20000"/>
              <a:lumOff val="80000"/>
            </a:schemeClr>
          </a:solidFill>
          <a:ln>
            <a:solidFill>
              <a:schemeClr val="bg2"/>
            </a:solidFill>
          </a:ln>
        </p:spPr>
        <p:txBody>
          <a:bodyPr wrap="square">
            <a:noAutofit/>
          </a:bodyPr>
          <a:lstStyle/>
          <a:p>
            <a:r>
              <a:rPr lang="en-US" sz="3100" b="1" baseline="30000" dirty="0"/>
              <a:t>Acts 4:36 </a:t>
            </a:r>
            <a:r>
              <a:rPr lang="en-US" sz="3100" dirty="0"/>
              <a:t>Now Joseph, a Levite of Cyprian birth, who was also called Barnabas by the apostles (which translated means Son of Encouragement),</a:t>
            </a:r>
            <a:r>
              <a:rPr lang="en-US" sz="3100" b="1" baseline="30000" dirty="0"/>
              <a:t>37 </a:t>
            </a:r>
            <a:r>
              <a:rPr lang="en-US" sz="3100" dirty="0"/>
              <a:t>and who owned a tract of land, </a:t>
            </a:r>
            <a:r>
              <a:rPr lang="en-US" sz="3100" b="1" u="sng" dirty="0">
                <a:solidFill>
                  <a:srgbClr val="002060"/>
                </a:solidFill>
              </a:rPr>
              <a:t>sold it and brought the money and laid it at the apostles’ feet.</a:t>
            </a:r>
          </a:p>
          <a:p>
            <a:endParaRPr lang="en-US" sz="3100" dirty="0"/>
          </a:p>
        </p:txBody>
      </p:sp>
    </p:spTree>
    <p:extLst>
      <p:ext uri="{BB962C8B-B14F-4D97-AF65-F5344CB8AC3E}">
        <p14:creationId xmlns:p14="http://schemas.microsoft.com/office/powerpoint/2010/main" val="399031203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A85C54-1E7B-013A-B1D7-5E68F43B04E8}"/>
            </a:ext>
          </a:extLst>
        </p:cNvPr>
        <p:cNvGrpSpPr/>
        <p:nvPr/>
      </p:nvGrpSpPr>
      <p:grpSpPr>
        <a:xfrm>
          <a:off x="0" y="0"/>
          <a:ext cx="0" cy="0"/>
          <a:chOff x="0" y="0"/>
          <a:chExt cx="0" cy="0"/>
        </a:xfrm>
      </p:grpSpPr>
      <p:sp>
        <p:nvSpPr>
          <p:cNvPr id="7" name="Rounded Rectangular Callout 17">
            <a:extLst>
              <a:ext uri="{FF2B5EF4-FFF2-40B4-BE49-F238E27FC236}">
                <a16:creationId xmlns:a16="http://schemas.microsoft.com/office/drawing/2014/main" id="{1165CAA5-0355-029B-8FAB-39FF0532EC4F}"/>
              </a:ext>
            </a:extLst>
          </p:cNvPr>
          <p:cNvSpPr/>
          <p:nvPr/>
        </p:nvSpPr>
        <p:spPr>
          <a:xfrm>
            <a:off x="3048000" y="5295900"/>
            <a:ext cx="8753475" cy="1371600"/>
          </a:xfrm>
          <a:prstGeom prst="wedgeRoundRectCallout">
            <a:avLst>
              <a:gd name="adj1" fmla="val -21927"/>
              <a:gd name="adj2" fmla="val 49596"/>
              <a:gd name="adj3" fmla="val 16667"/>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800" b="1" dirty="0"/>
              <a:t>There is a human impulse toward hypocrisy to which we are </a:t>
            </a:r>
            <a:r>
              <a:rPr lang="en-US" sz="3800" b="1" i="1" u="sng" dirty="0"/>
              <a:t>all</a:t>
            </a:r>
            <a:r>
              <a:rPr lang="en-US" sz="3800" b="1" dirty="0"/>
              <a:t> susceptible</a:t>
            </a:r>
          </a:p>
        </p:txBody>
      </p:sp>
      <p:sp>
        <p:nvSpPr>
          <p:cNvPr id="3" name="TextBox 2">
            <a:extLst>
              <a:ext uri="{FF2B5EF4-FFF2-40B4-BE49-F238E27FC236}">
                <a16:creationId xmlns:a16="http://schemas.microsoft.com/office/drawing/2014/main" id="{80C2F4DA-D27A-BD03-5880-58D950760FAA}"/>
              </a:ext>
            </a:extLst>
          </p:cNvPr>
          <p:cNvSpPr txBox="1"/>
          <p:nvPr/>
        </p:nvSpPr>
        <p:spPr>
          <a:xfrm>
            <a:off x="-47518" y="4381500"/>
            <a:ext cx="12268200" cy="723900"/>
          </a:xfrm>
          <a:prstGeom prst="rect">
            <a:avLst/>
          </a:prstGeom>
          <a:solidFill>
            <a:schemeClr val="accent6">
              <a:lumMod val="20000"/>
              <a:lumOff val="80000"/>
            </a:schemeClr>
          </a:solidFill>
          <a:ln>
            <a:solidFill>
              <a:schemeClr val="bg2"/>
            </a:solidFill>
          </a:ln>
        </p:spPr>
        <p:txBody>
          <a:bodyPr wrap="square">
            <a:noAutofit/>
          </a:bodyPr>
          <a:lstStyle/>
          <a:p>
            <a:r>
              <a:rPr lang="en-US" sz="3600" b="1" baseline="30000" dirty="0"/>
              <a:t>Acts 5:4 </a:t>
            </a:r>
            <a:r>
              <a:rPr lang="en-US" sz="3600" dirty="0"/>
              <a:t>Why is it that you have conceived this deed in your heart? </a:t>
            </a:r>
          </a:p>
          <a:p>
            <a:r>
              <a:rPr lang="en-US" sz="3200" dirty="0"/>
              <a:t> </a:t>
            </a:r>
          </a:p>
          <a:p>
            <a:endParaRPr lang="en-US" sz="3400" b="1" u="sng" dirty="0">
              <a:solidFill>
                <a:srgbClr val="002060"/>
              </a:solidFill>
            </a:endParaRPr>
          </a:p>
        </p:txBody>
      </p:sp>
      <p:sp>
        <p:nvSpPr>
          <p:cNvPr id="9" name="Rounded Rectangular Callout 17">
            <a:extLst>
              <a:ext uri="{FF2B5EF4-FFF2-40B4-BE49-F238E27FC236}">
                <a16:creationId xmlns:a16="http://schemas.microsoft.com/office/drawing/2014/main" id="{3AE6D1B3-4B5E-8222-C6DC-C06CFDA07720}"/>
              </a:ext>
            </a:extLst>
          </p:cNvPr>
          <p:cNvSpPr/>
          <p:nvPr/>
        </p:nvSpPr>
        <p:spPr>
          <a:xfrm>
            <a:off x="285750" y="381000"/>
            <a:ext cx="11506200" cy="1346200"/>
          </a:xfrm>
          <a:prstGeom prst="wedgeRoundRectCallout">
            <a:avLst>
              <a:gd name="adj1" fmla="val -21927"/>
              <a:gd name="adj2" fmla="val 49596"/>
              <a:gd name="adj3" fmla="val 16667"/>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Apart from Christ, hypocrisy is par for the course, because we are spiritual orphans, insecure in our identity</a:t>
            </a:r>
          </a:p>
        </p:txBody>
      </p:sp>
      <p:sp>
        <p:nvSpPr>
          <p:cNvPr id="10" name="Rounded Rectangular Callout 17">
            <a:extLst>
              <a:ext uri="{FF2B5EF4-FFF2-40B4-BE49-F238E27FC236}">
                <a16:creationId xmlns:a16="http://schemas.microsoft.com/office/drawing/2014/main" id="{02899A59-80B5-BF17-8F22-AA257806BF23}"/>
              </a:ext>
            </a:extLst>
          </p:cNvPr>
          <p:cNvSpPr/>
          <p:nvPr/>
        </p:nvSpPr>
        <p:spPr>
          <a:xfrm>
            <a:off x="260350" y="1914525"/>
            <a:ext cx="11506200" cy="1346200"/>
          </a:xfrm>
          <a:prstGeom prst="wedgeRoundRectCallout">
            <a:avLst>
              <a:gd name="adj1" fmla="val -21927"/>
              <a:gd name="adj2" fmla="val 49596"/>
              <a:gd name="adj3" fmla="val 16667"/>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So we look to other people to make us feel accepted and secure and important</a:t>
            </a:r>
          </a:p>
        </p:txBody>
      </p:sp>
    </p:spTree>
    <p:extLst>
      <p:ext uri="{BB962C8B-B14F-4D97-AF65-F5344CB8AC3E}">
        <p14:creationId xmlns:p14="http://schemas.microsoft.com/office/powerpoint/2010/main" val="1277153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AFF5A8-D54D-793C-0B5A-BFE144B82E69}"/>
            </a:ext>
          </a:extLst>
        </p:cNvPr>
        <p:cNvGrpSpPr/>
        <p:nvPr/>
      </p:nvGrpSpPr>
      <p:grpSpPr>
        <a:xfrm>
          <a:off x="0" y="0"/>
          <a:ext cx="0" cy="0"/>
          <a:chOff x="0" y="0"/>
          <a:chExt cx="0" cy="0"/>
        </a:xfrm>
      </p:grpSpPr>
      <p:sp>
        <p:nvSpPr>
          <p:cNvPr id="9" name="Rounded Rectangular Callout 17">
            <a:extLst>
              <a:ext uri="{FF2B5EF4-FFF2-40B4-BE49-F238E27FC236}">
                <a16:creationId xmlns:a16="http://schemas.microsoft.com/office/drawing/2014/main" id="{148A14F9-6991-BD51-59F3-F0933CE98AD5}"/>
              </a:ext>
            </a:extLst>
          </p:cNvPr>
          <p:cNvSpPr/>
          <p:nvPr/>
        </p:nvSpPr>
        <p:spPr>
          <a:xfrm>
            <a:off x="285750" y="381000"/>
            <a:ext cx="11506200" cy="1346200"/>
          </a:xfrm>
          <a:prstGeom prst="wedgeRoundRectCallout">
            <a:avLst>
              <a:gd name="adj1" fmla="val -21927"/>
              <a:gd name="adj2" fmla="val 49596"/>
              <a:gd name="adj3" fmla="val 16667"/>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Apart from Christ, hypocrisy is par for the course, because we are spiritual orphans, insecure in our identity</a:t>
            </a:r>
          </a:p>
        </p:txBody>
      </p:sp>
      <p:sp>
        <p:nvSpPr>
          <p:cNvPr id="10" name="Rounded Rectangular Callout 17">
            <a:extLst>
              <a:ext uri="{FF2B5EF4-FFF2-40B4-BE49-F238E27FC236}">
                <a16:creationId xmlns:a16="http://schemas.microsoft.com/office/drawing/2014/main" id="{F3AA960C-7E0B-1179-6266-7590DBCA5B36}"/>
              </a:ext>
            </a:extLst>
          </p:cNvPr>
          <p:cNvSpPr/>
          <p:nvPr/>
        </p:nvSpPr>
        <p:spPr>
          <a:xfrm>
            <a:off x="260350" y="1914525"/>
            <a:ext cx="11506200" cy="1346200"/>
          </a:xfrm>
          <a:prstGeom prst="wedgeRoundRectCallout">
            <a:avLst>
              <a:gd name="adj1" fmla="val -21927"/>
              <a:gd name="adj2" fmla="val 49596"/>
              <a:gd name="adj3" fmla="val 16667"/>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So we look to other people to make us feel accepted and secure and important</a:t>
            </a:r>
          </a:p>
        </p:txBody>
      </p:sp>
      <p:sp>
        <p:nvSpPr>
          <p:cNvPr id="11" name="Rounded Rectangular Callout 17">
            <a:extLst>
              <a:ext uri="{FF2B5EF4-FFF2-40B4-BE49-F238E27FC236}">
                <a16:creationId xmlns:a16="http://schemas.microsoft.com/office/drawing/2014/main" id="{4A066C6A-34B9-0831-2F5E-384AD28299F4}"/>
              </a:ext>
            </a:extLst>
          </p:cNvPr>
          <p:cNvSpPr/>
          <p:nvPr/>
        </p:nvSpPr>
        <p:spPr>
          <a:xfrm>
            <a:off x="54082" y="3448050"/>
            <a:ext cx="11918736" cy="812800"/>
          </a:xfrm>
          <a:prstGeom prst="wedgeRoundRectCallout">
            <a:avLst>
              <a:gd name="adj1" fmla="val -21927"/>
              <a:gd name="adj2" fmla="val 49596"/>
              <a:gd name="adj3" fmla="val 16667"/>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400" b="1" dirty="0"/>
              <a:t>Problem: I’m not always acceptable and worthy and important… </a:t>
            </a:r>
          </a:p>
        </p:txBody>
      </p:sp>
      <p:sp>
        <p:nvSpPr>
          <p:cNvPr id="8" name="Rounded Rectangular Callout 17">
            <a:extLst>
              <a:ext uri="{FF2B5EF4-FFF2-40B4-BE49-F238E27FC236}">
                <a16:creationId xmlns:a16="http://schemas.microsoft.com/office/drawing/2014/main" id="{702C396B-4FD9-11C7-DF04-C02798AEE0C0}"/>
              </a:ext>
            </a:extLst>
          </p:cNvPr>
          <p:cNvSpPr/>
          <p:nvPr/>
        </p:nvSpPr>
        <p:spPr>
          <a:xfrm>
            <a:off x="4191000" y="5638800"/>
            <a:ext cx="7861300" cy="917575"/>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And they become our </a:t>
            </a:r>
            <a:r>
              <a:rPr lang="en-US" sz="4400" b="1" i="1" dirty="0"/>
              <a:t>audience</a:t>
            </a:r>
          </a:p>
        </p:txBody>
      </p:sp>
    </p:spTree>
    <p:extLst>
      <p:ext uri="{BB962C8B-B14F-4D97-AF65-F5344CB8AC3E}">
        <p14:creationId xmlns:p14="http://schemas.microsoft.com/office/powerpoint/2010/main" val="1358513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8"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57C2EC-A4A1-32DF-8870-D58C61A76E4E}"/>
            </a:ext>
          </a:extLst>
        </p:cNvPr>
        <p:cNvGrpSpPr/>
        <p:nvPr/>
      </p:nvGrpSpPr>
      <p:grpSpPr>
        <a:xfrm>
          <a:off x="0" y="0"/>
          <a:ext cx="0" cy="0"/>
          <a:chOff x="0" y="0"/>
          <a:chExt cx="0" cy="0"/>
        </a:xfrm>
      </p:grpSpPr>
      <p:sp>
        <p:nvSpPr>
          <p:cNvPr id="4" name="Rounded Rectangular Callout 17">
            <a:extLst>
              <a:ext uri="{FF2B5EF4-FFF2-40B4-BE49-F238E27FC236}">
                <a16:creationId xmlns:a16="http://schemas.microsoft.com/office/drawing/2014/main" id="{EB439170-090D-5C94-6F5C-BFA1841D9F91}"/>
              </a:ext>
            </a:extLst>
          </p:cNvPr>
          <p:cNvSpPr/>
          <p:nvPr/>
        </p:nvSpPr>
        <p:spPr>
          <a:xfrm>
            <a:off x="4191000" y="5638800"/>
            <a:ext cx="7861300" cy="917575"/>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And they become our </a:t>
            </a:r>
            <a:r>
              <a:rPr lang="en-US" sz="4400" b="1" i="1" dirty="0"/>
              <a:t>audience</a:t>
            </a:r>
          </a:p>
        </p:txBody>
      </p:sp>
      <p:sp>
        <p:nvSpPr>
          <p:cNvPr id="8" name="Rounded Rectangular Callout 17">
            <a:extLst>
              <a:ext uri="{FF2B5EF4-FFF2-40B4-BE49-F238E27FC236}">
                <a16:creationId xmlns:a16="http://schemas.microsoft.com/office/drawing/2014/main" id="{6906AD74-511D-8D14-E2FD-2D083F192978}"/>
              </a:ext>
            </a:extLst>
          </p:cNvPr>
          <p:cNvSpPr/>
          <p:nvPr/>
        </p:nvSpPr>
        <p:spPr>
          <a:xfrm>
            <a:off x="7861300" y="4575175"/>
            <a:ext cx="4191000" cy="762000"/>
          </a:xfrm>
          <a:prstGeom prst="wedgeRoundRectCallout">
            <a:avLst>
              <a:gd name="adj1" fmla="val -21927"/>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“You’re ON!” </a:t>
            </a:r>
          </a:p>
        </p:txBody>
      </p:sp>
    </p:spTree>
    <p:extLst>
      <p:ext uri="{BB962C8B-B14F-4D97-AF65-F5344CB8AC3E}">
        <p14:creationId xmlns:p14="http://schemas.microsoft.com/office/powerpoint/2010/main" val="938925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BAE616-8787-0CEE-D204-A27943BD468D}"/>
            </a:ext>
          </a:extLst>
        </p:cNvPr>
        <p:cNvGrpSpPr/>
        <p:nvPr/>
      </p:nvGrpSpPr>
      <p:grpSpPr>
        <a:xfrm>
          <a:off x="0" y="0"/>
          <a:ext cx="0" cy="0"/>
          <a:chOff x="0" y="0"/>
          <a:chExt cx="0" cy="0"/>
        </a:xfrm>
      </p:grpSpPr>
      <p:sp>
        <p:nvSpPr>
          <p:cNvPr id="4" name="Rounded Rectangular Callout 17">
            <a:extLst>
              <a:ext uri="{FF2B5EF4-FFF2-40B4-BE49-F238E27FC236}">
                <a16:creationId xmlns:a16="http://schemas.microsoft.com/office/drawing/2014/main" id="{588332F5-FEB4-07E9-0B78-142A22997D47}"/>
              </a:ext>
            </a:extLst>
          </p:cNvPr>
          <p:cNvSpPr/>
          <p:nvPr/>
        </p:nvSpPr>
        <p:spPr>
          <a:xfrm>
            <a:off x="4191000" y="5638800"/>
            <a:ext cx="7861300" cy="917575"/>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And they become our </a:t>
            </a:r>
            <a:r>
              <a:rPr lang="en-US" sz="4400" b="1" i="1" dirty="0"/>
              <a:t>audience</a:t>
            </a:r>
          </a:p>
        </p:txBody>
      </p:sp>
      <p:sp>
        <p:nvSpPr>
          <p:cNvPr id="8" name="Rounded Rectangular Callout 17">
            <a:extLst>
              <a:ext uri="{FF2B5EF4-FFF2-40B4-BE49-F238E27FC236}">
                <a16:creationId xmlns:a16="http://schemas.microsoft.com/office/drawing/2014/main" id="{1D978D44-D38C-6D3D-D02B-481F32A72790}"/>
              </a:ext>
            </a:extLst>
          </p:cNvPr>
          <p:cNvSpPr/>
          <p:nvPr/>
        </p:nvSpPr>
        <p:spPr>
          <a:xfrm>
            <a:off x="381000" y="3733800"/>
            <a:ext cx="7620000" cy="917575"/>
          </a:xfrm>
          <a:prstGeom prst="wedgeRoundRectCallout">
            <a:avLst>
              <a:gd name="adj1" fmla="val -21927"/>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And it’s a </a:t>
            </a:r>
            <a:r>
              <a:rPr lang="en-US" sz="5400" b="1" i="1" dirty="0"/>
              <a:t>tough audience</a:t>
            </a:r>
          </a:p>
        </p:txBody>
      </p:sp>
    </p:spTree>
    <p:extLst>
      <p:ext uri="{BB962C8B-B14F-4D97-AF65-F5344CB8AC3E}">
        <p14:creationId xmlns:p14="http://schemas.microsoft.com/office/powerpoint/2010/main" val="1005416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172ED9-8242-AFF8-A2AF-3705BEBEE3A4}"/>
            </a:ext>
          </a:extLst>
        </p:cNvPr>
        <p:cNvGrpSpPr/>
        <p:nvPr/>
      </p:nvGrpSpPr>
      <p:grpSpPr>
        <a:xfrm>
          <a:off x="0" y="0"/>
          <a:ext cx="0" cy="0"/>
          <a:chOff x="0" y="0"/>
          <a:chExt cx="0" cy="0"/>
        </a:xfrm>
      </p:grpSpPr>
      <p:sp>
        <p:nvSpPr>
          <p:cNvPr id="4" name="Rounded Rectangular Callout 17">
            <a:extLst>
              <a:ext uri="{FF2B5EF4-FFF2-40B4-BE49-F238E27FC236}">
                <a16:creationId xmlns:a16="http://schemas.microsoft.com/office/drawing/2014/main" id="{B2B0EBFC-67D9-A0E1-C831-7400ACB0F7B3}"/>
              </a:ext>
            </a:extLst>
          </p:cNvPr>
          <p:cNvSpPr/>
          <p:nvPr/>
        </p:nvSpPr>
        <p:spPr>
          <a:xfrm>
            <a:off x="4191000" y="5638800"/>
            <a:ext cx="7861300" cy="917575"/>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And they become our </a:t>
            </a:r>
            <a:r>
              <a:rPr lang="en-US" sz="4400" b="1" i="1" dirty="0"/>
              <a:t>audience</a:t>
            </a:r>
          </a:p>
        </p:txBody>
      </p:sp>
      <p:sp>
        <p:nvSpPr>
          <p:cNvPr id="8" name="Rounded Rectangular Callout 17">
            <a:extLst>
              <a:ext uri="{FF2B5EF4-FFF2-40B4-BE49-F238E27FC236}">
                <a16:creationId xmlns:a16="http://schemas.microsoft.com/office/drawing/2014/main" id="{32276548-8934-8E57-3BFA-5EABBF13125D}"/>
              </a:ext>
            </a:extLst>
          </p:cNvPr>
          <p:cNvSpPr/>
          <p:nvPr/>
        </p:nvSpPr>
        <p:spPr>
          <a:xfrm>
            <a:off x="381000" y="3733800"/>
            <a:ext cx="6096000" cy="917575"/>
          </a:xfrm>
          <a:prstGeom prst="wedgeRoundRectCallout">
            <a:avLst>
              <a:gd name="adj1" fmla="val -21927"/>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The pressure’s </a:t>
            </a:r>
            <a:r>
              <a:rPr lang="en-US" sz="5400" b="1" i="1" dirty="0"/>
              <a:t>on</a:t>
            </a:r>
          </a:p>
        </p:txBody>
      </p:sp>
    </p:spTree>
    <p:extLst>
      <p:ext uri="{BB962C8B-B14F-4D97-AF65-F5344CB8AC3E}">
        <p14:creationId xmlns:p14="http://schemas.microsoft.com/office/powerpoint/2010/main" val="975886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2847A0-6161-41DD-E464-5D153CEEC431}"/>
            </a:ext>
          </a:extLst>
        </p:cNvPr>
        <p:cNvGrpSpPr/>
        <p:nvPr/>
      </p:nvGrpSpPr>
      <p:grpSpPr>
        <a:xfrm>
          <a:off x="0" y="0"/>
          <a:ext cx="0" cy="0"/>
          <a:chOff x="0" y="0"/>
          <a:chExt cx="0" cy="0"/>
        </a:xfrm>
      </p:grpSpPr>
      <p:sp>
        <p:nvSpPr>
          <p:cNvPr id="4" name="Rounded Rectangular Callout 17">
            <a:extLst>
              <a:ext uri="{FF2B5EF4-FFF2-40B4-BE49-F238E27FC236}">
                <a16:creationId xmlns:a16="http://schemas.microsoft.com/office/drawing/2014/main" id="{2EA5B348-CD8A-2385-1B35-B5592499C174}"/>
              </a:ext>
            </a:extLst>
          </p:cNvPr>
          <p:cNvSpPr/>
          <p:nvPr/>
        </p:nvSpPr>
        <p:spPr>
          <a:xfrm>
            <a:off x="4191000" y="5638800"/>
            <a:ext cx="7861300" cy="917575"/>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And they become our </a:t>
            </a:r>
            <a:r>
              <a:rPr lang="en-US" sz="4400" b="1" i="1" dirty="0"/>
              <a:t>audience</a:t>
            </a:r>
          </a:p>
        </p:txBody>
      </p:sp>
      <p:sp>
        <p:nvSpPr>
          <p:cNvPr id="8" name="Rounded Rectangular Callout 17">
            <a:extLst>
              <a:ext uri="{FF2B5EF4-FFF2-40B4-BE49-F238E27FC236}">
                <a16:creationId xmlns:a16="http://schemas.microsoft.com/office/drawing/2014/main" id="{2E35AD50-641B-9109-4F2C-A76A22C24726}"/>
              </a:ext>
            </a:extLst>
          </p:cNvPr>
          <p:cNvSpPr/>
          <p:nvPr/>
        </p:nvSpPr>
        <p:spPr>
          <a:xfrm>
            <a:off x="381000" y="3733800"/>
            <a:ext cx="6096000" cy="917575"/>
          </a:xfrm>
          <a:prstGeom prst="wedgeRoundRectCallout">
            <a:avLst>
              <a:gd name="adj1" fmla="val -21927"/>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The stakes are </a:t>
            </a:r>
            <a:r>
              <a:rPr lang="en-US" sz="5400" b="1" i="1" dirty="0"/>
              <a:t>high</a:t>
            </a:r>
          </a:p>
        </p:txBody>
      </p:sp>
    </p:spTree>
    <p:extLst>
      <p:ext uri="{BB962C8B-B14F-4D97-AF65-F5344CB8AC3E}">
        <p14:creationId xmlns:p14="http://schemas.microsoft.com/office/powerpoint/2010/main" val="2780068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63EC4E-FF8E-8BA4-2036-610D1B1636D8}"/>
            </a:ext>
          </a:extLst>
        </p:cNvPr>
        <p:cNvGrpSpPr/>
        <p:nvPr/>
      </p:nvGrpSpPr>
      <p:grpSpPr>
        <a:xfrm>
          <a:off x="0" y="0"/>
          <a:ext cx="0" cy="0"/>
          <a:chOff x="0" y="0"/>
          <a:chExt cx="0" cy="0"/>
        </a:xfrm>
      </p:grpSpPr>
      <p:sp>
        <p:nvSpPr>
          <p:cNvPr id="4" name="Rounded Rectangular Callout 17">
            <a:extLst>
              <a:ext uri="{FF2B5EF4-FFF2-40B4-BE49-F238E27FC236}">
                <a16:creationId xmlns:a16="http://schemas.microsoft.com/office/drawing/2014/main" id="{2621ACCA-168A-756B-D6C7-ED9649094E0F}"/>
              </a:ext>
            </a:extLst>
          </p:cNvPr>
          <p:cNvSpPr/>
          <p:nvPr/>
        </p:nvSpPr>
        <p:spPr>
          <a:xfrm>
            <a:off x="4191000" y="5638800"/>
            <a:ext cx="7861300" cy="917575"/>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And they become our </a:t>
            </a:r>
            <a:r>
              <a:rPr lang="en-US" sz="4400" b="1" i="1" dirty="0"/>
              <a:t>audience</a:t>
            </a:r>
          </a:p>
        </p:txBody>
      </p:sp>
      <p:sp>
        <p:nvSpPr>
          <p:cNvPr id="8" name="Rounded Rectangular Callout 17">
            <a:extLst>
              <a:ext uri="{FF2B5EF4-FFF2-40B4-BE49-F238E27FC236}">
                <a16:creationId xmlns:a16="http://schemas.microsoft.com/office/drawing/2014/main" id="{5C9A4D27-6323-A269-F228-BF97C175DFBE}"/>
              </a:ext>
            </a:extLst>
          </p:cNvPr>
          <p:cNvSpPr/>
          <p:nvPr/>
        </p:nvSpPr>
        <p:spPr>
          <a:xfrm>
            <a:off x="381000" y="3733800"/>
            <a:ext cx="6400800" cy="917575"/>
          </a:xfrm>
          <a:prstGeom prst="wedgeRoundRectCallout">
            <a:avLst>
              <a:gd name="adj1" fmla="val -21927"/>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Don’t get upstaged…</a:t>
            </a:r>
            <a:endParaRPr lang="en-US" sz="5400" b="1" i="1" dirty="0"/>
          </a:p>
        </p:txBody>
      </p:sp>
    </p:spTree>
    <p:extLst>
      <p:ext uri="{BB962C8B-B14F-4D97-AF65-F5344CB8AC3E}">
        <p14:creationId xmlns:p14="http://schemas.microsoft.com/office/powerpoint/2010/main" val="2563844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F36F46-D009-360A-A442-273CC1941BD9}"/>
            </a:ext>
          </a:extLst>
        </p:cNvPr>
        <p:cNvGrpSpPr/>
        <p:nvPr/>
      </p:nvGrpSpPr>
      <p:grpSpPr>
        <a:xfrm>
          <a:off x="0" y="0"/>
          <a:ext cx="0" cy="0"/>
          <a:chOff x="0" y="0"/>
          <a:chExt cx="0" cy="0"/>
        </a:xfrm>
      </p:grpSpPr>
      <p:sp>
        <p:nvSpPr>
          <p:cNvPr id="4" name="Rounded Rectangular Callout 17">
            <a:extLst>
              <a:ext uri="{FF2B5EF4-FFF2-40B4-BE49-F238E27FC236}">
                <a16:creationId xmlns:a16="http://schemas.microsoft.com/office/drawing/2014/main" id="{762CDB0F-3C01-B6AB-E469-B462F037AB55}"/>
              </a:ext>
            </a:extLst>
          </p:cNvPr>
          <p:cNvSpPr/>
          <p:nvPr/>
        </p:nvSpPr>
        <p:spPr>
          <a:xfrm>
            <a:off x="4191000" y="5638800"/>
            <a:ext cx="7861300" cy="917575"/>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And they become our </a:t>
            </a:r>
            <a:r>
              <a:rPr lang="en-US" sz="4400" b="1" i="1" dirty="0"/>
              <a:t>audience</a:t>
            </a:r>
          </a:p>
        </p:txBody>
      </p:sp>
      <p:sp>
        <p:nvSpPr>
          <p:cNvPr id="8" name="Rounded Rectangular Callout 17">
            <a:extLst>
              <a:ext uri="{FF2B5EF4-FFF2-40B4-BE49-F238E27FC236}">
                <a16:creationId xmlns:a16="http://schemas.microsoft.com/office/drawing/2014/main" id="{F8F64D8A-0AA5-5BEE-332E-835E32F9D0FF}"/>
              </a:ext>
            </a:extLst>
          </p:cNvPr>
          <p:cNvSpPr/>
          <p:nvPr/>
        </p:nvSpPr>
        <p:spPr>
          <a:xfrm>
            <a:off x="381000" y="3733800"/>
            <a:ext cx="8839200" cy="917575"/>
          </a:xfrm>
          <a:prstGeom prst="wedgeRoundRectCallout">
            <a:avLst>
              <a:gd name="adj1" fmla="val -21927"/>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And don’t forget your mask!</a:t>
            </a:r>
            <a:endParaRPr lang="en-US" sz="5400" b="1" i="1" dirty="0"/>
          </a:p>
        </p:txBody>
      </p:sp>
    </p:spTree>
    <p:extLst>
      <p:ext uri="{BB962C8B-B14F-4D97-AF65-F5344CB8AC3E}">
        <p14:creationId xmlns:p14="http://schemas.microsoft.com/office/powerpoint/2010/main" val="1608895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58B269-8D89-E27E-F1EA-6E7DF93AE398}"/>
            </a:ext>
          </a:extLst>
        </p:cNvPr>
        <p:cNvGrpSpPr/>
        <p:nvPr/>
      </p:nvGrpSpPr>
      <p:grpSpPr>
        <a:xfrm>
          <a:off x="0" y="0"/>
          <a:ext cx="0" cy="0"/>
          <a:chOff x="0" y="0"/>
          <a:chExt cx="0" cy="0"/>
        </a:xfrm>
      </p:grpSpPr>
      <p:sp>
        <p:nvSpPr>
          <p:cNvPr id="4" name="Rounded Rectangular Callout 17">
            <a:extLst>
              <a:ext uri="{FF2B5EF4-FFF2-40B4-BE49-F238E27FC236}">
                <a16:creationId xmlns:a16="http://schemas.microsoft.com/office/drawing/2014/main" id="{8C8386A3-A5F9-39AD-1D6B-E8037950423D}"/>
              </a:ext>
            </a:extLst>
          </p:cNvPr>
          <p:cNvSpPr/>
          <p:nvPr/>
        </p:nvSpPr>
        <p:spPr>
          <a:xfrm>
            <a:off x="4191000" y="5638800"/>
            <a:ext cx="7861300" cy="917575"/>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And they become our </a:t>
            </a:r>
            <a:r>
              <a:rPr lang="en-US" sz="4400" b="1" i="1" dirty="0"/>
              <a:t>audience</a:t>
            </a:r>
          </a:p>
        </p:txBody>
      </p:sp>
      <p:sp>
        <p:nvSpPr>
          <p:cNvPr id="8" name="Rounded Rectangular Callout 17">
            <a:extLst>
              <a:ext uri="{FF2B5EF4-FFF2-40B4-BE49-F238E27FC236}">
                <a16:creationId xmlns:a16="http://schemas.microsoft.com/office/drawing/2014/main" id="{8F281022-F6E8-EC19-149A-7547BDD8C65D}"/>
              </a:ext>
            </a:extLst>
          </p:cNvPr>
          <p:cNvSpPr/>
          <p:nvPr/>
        </p:nvSpPr>
        <p:spPr>
          <a:xfrm>
            <a:off x="381000" y="4483099"/>
            <a:ext cx="4953000" cy="917575"/>
          </a:xfrm>
          <a:prstGeom prst="wedgeRoundRectCallout">
            <a:avLst>
              <a:gd name="adj1" fmla="val -21927"/>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Break a leg!</a:t>
            </a:r>
            <a:endParaRPr lang="en-US" sz="5400" b="1" i="1" dirty="0"/>
          </a:p>
        </p:txBody>
      </p:sp>
      <p:sp>
        <p:nvSpPr>
          <p:cNvPr id="3" name="Rounded Rectangular Callout 17">
            <a:extLst>
              <a:ext uri="{FF2B5EF4-FFF2-40B4-BE49-F238E27FC236}">
                <a16:creationId xmlns:a16="http://schemas.microsoft.com/office/drawing/2014/main" id="{D702F5EB-3E6C-34D5-EAB0-24100A66A2A0}"/>
              </a:ext>
            </a:extLst>
          </p:cNvPr>
          <p:cNvSpPr/>
          <p:nvPr/>
        </p:nvSpPr>
        <p:spPr>
          <a:xfrm>
            <a:off x="4800600" y="1473200"/>
            <a:ext cx="7010400" cy="998538"/>
          </a:xfrm>
          <a:prstGeom prst="wedgeRoundRectCallout">
            <a:avLst>
              <a:gd name="adj1" fmla="val -21927"/>
              <a:gd name="adj2" fmla="val 49596"/>
              <a:gd name="adj3" fmla="val 16667"/>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dirty="0"/>
              <a:t>This is miserable way to live</a:t>
            </a:r>
            <a:endParaRPr lang="en-US" sz="4400" dirty="0"/>
          </a:p>
        </p:txBody>
      </p:sp>
      <p:sp>
        <p:nvSpPr>
          <p:cNvPr id="5" name="Rounded Rectangular Callout 17">
            <a:extLst>
              <a:ext uri="{FF2B5EF4-FFF2-40B4-BE49-F238E27FC236}">
                <a16:creationId xmlns:a16="http://schemas.microsoft.com/office/drawing/2014/main" id="{2B60938E-3F20-2BC3-F7CD-8C055E9E2B08}"/>
              </a:ext>
            </a:extLst>
          </p:cNvPr>
          <p:cNvSpPr/>
          <p:nvPr/>
        </p:nvSpPr>
        <p:spPr>
          <a:xfrm>
            <a:off x="3690938" y="2678906"/>
            <a:ext cx="8120062" cy="917575"/>
          </a:xfrm>
          <a:prstGeom prst="wedgeRoundRectCallout">
            <a:avLst>
              <a:gd name="adj1" fmla="val -21927"/>
              <a:gd name="adj2" fmla="val 49596"/>
              <a:gd name="adj3" fmla="val 16667"/>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dirty="0"/>
              <a:t>And in Christ, we don’t have to!</a:t>
            </a:r>
            <a:endParaRPr lang="en-US" sz="4400" dirty="0"/>
          </a:p>
        </p:txBody>
      </p:sp>
    </p:spTree>
    <p:extLst>
      <p:ext uri="{BB962C8B-B14F-4D97-AF65-F5344CB8AC3E}">
        <p14:creationId xmlns:p14="http://schemas.microsoft.com/office/powerpoint/2010/main" val="797378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left)">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3" grpId="0" animBg="1"/>
      <p:bldP spid="5"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18B7B5-39C7-CAEE-92F6-1F28BBD1A390}"/>
            </a:ext>
          </a:extLst>
        </p:cNvPr>
        <p:cNvGrpSpPr/>
        <p:nvPr/>
      </p:nvGrpSpPr>
      <p:grpSpPr>
        <a:xfrm>
          <a:off x="0" y="0"/>
          <a:ext cx="0" cy="0"/>
          <a:chOff x="0" y="0"/>
          <a:chExt cx="0" cy="0"/>
        </a:xfrm>
      </p:grpSpPr>
      <p:sp>
        <p:nvSpPr>
          <p:cNvPr id="4" name="Rounded Rectangular Callout 17">
            <a:extLst>
              <a:ext uri="{FF2B5EF4-FFF2-40B4-BE49-F238E27FC236}">
                <a16:creationId xmlns:a16="http://schemas.microsoft.com/office/drawing/2014/main" id="{D0A3CB2F-8D89-CF89-EC20-953CC30AE846}"/>
              </a:ext>
            </a:extLst>
          </p:cNvPr>
          <p:cNvSpPr/>
          <p:nvPr/>
        </p:nvSpPr>
        <p:spPr>
          <a:xfrm>
            <a:off x="4191000" y="5638800"/>
            <a:ext cx="7861300" cy="917575"/>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And they become our </a:t>
            </a:r>
            <a:r>
              <a:rPr lang="en-US" sz="4400" b="1" i="1" dirty="0"/>
              <a:t>audience</a:t>
            </a:r>
          </a:p>
        </p:txBody>
      </p:sp>
      <p:sp>
        <p:nvSpPr>
          <p:cNvPr id="6" name="TextBox 5">
            <a:extLst>
              <a:ext uri="{FF2B5EF4-FFF2-40B4-BE49-F238E27FC236}">
                <a16:creationId xmlns:a16="http://schemas.microsoft.com/office/drawing/2014/main" id="{3B85FE85-1040-950F-347A-7F2A7748FFD1}"/>
              </a:ext>
            </a:extLst>
          </p:cNvPr>
          <p:cNvSpPr txBox="1">
            <a:spLocks noChangeArrowheads="1"/>
          </p:cNvSpPr>
          <p:nvPr/>
        </p:nvSpPr>
        <p:spPr bwMode="auto">
          <a:xfrm>
            <a:off x="184150" y="3640515"/>
            <a:ext cx="11823700" cy="1722060"/>
          </a:xfrm>
          <a:prstGeom prst="rect">
            <a:avLst/>
          </a:prstGeom>
          <a:solidFill>
            <a:schemeClr val="accent1">
              <a:lumMod val="50000"/>
            </a:schemeClr>
          </a:solidFill>
          <a:ln w="9525">
            <a:solidFill>
              <a:schemeClr val="bg2"/>
            </a:solidFill>
            <a:miter lim="800000"/>
            <a:headEnd/>
            <a:tailEnd/>
          </a:ln>
        </p:spPr>
        <p:txBody>
          <a:bodyPr wrap="square">
            <a:noAutofit/>
          </a:bodyPr>
          <a:lstStyle/>
          <a:p>
            <a:r>
              <a:rPr lang="en-US" sz="3200" b="1" baseline="30000" dirty="0">
                <a:solidFill>
                  <a:schemeClr val="bg1"/>
                </a:solidFill>
              </a:rPr>
              <a:t>Matt 6:3 </a:t>
            </a:r>
            <a:r>
              <a:rPr lang="en-US" sz="3200" dirty="0">
                <a:solidFill>
                  <a:schemeClr val="bg1"/>
                </a:solidFill>
              </a:rPr>
              <a:t>But when </a:t>
            </a:r>
            <a:r>
              <a:rPr lang="en-US" sz="3200" b="1" u="sng" dirty="0">
                <a:solidFill>
                  <a:schemeClr val="bg1"/>
                </a:solidFill>
              </a:rPr>
              <a:t>you</a:t>
            </a:r>
            <a:r>
              <a:rPr lang="en-US" sz="3200" dirty="0">
                <a:solidFill>
                  <a:schemeClr val="bg1"/>
                </a:solidFill>
              </a:rPr>
              <a:t> give to the poor, do not let your left hand know what your right hand is doing, </a:t>
            </a:r>
            <a:r>
              <a:rPr lang="en-US" sz="3200" b="1" baseline="30000" dirty="0">
                <a:solidFill>
                  <a:schemeClr val="bg1"/>
                </a:solidFill>
              </a:rPr>
              <a:t>4 </a:t>
            </a:r>
            <a:r>
              <a:rPr lang="en-US" sz="3200" dirty="0">
                <a:solidFill>
                  <a:schemeClr val="bg1"/>
                </a:solidFill>
              </a:rPr>
              <a:t>so that your giving will be in secret; and your Father who sees what is done in secret will reward you.</a:t>
            </a:r>
            <a:endParaRPr lang="en-US" sz="3200" baseline="30000" dirty="0">
              <a:solidFill>
                <a:schemeClr val="bg1"/>
              </a:solidFill>
              <a:latin typeface="Calibri" pitchFamily="34" charset="0"/>
            </a:endParaRPr>
          </a:p>
        </p:txBody>
      </p:sp>
    </p:spTree>
    <p:extLst>
      <p:ext uri="{BB962C8B-B14F-4D97-AF65-F5344CB8AC3E}">
        <p14:creationId xmlns:p14="http://schemas.microsoft.com/office/powerpoint/2010/main" val="37533558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FFE655-E83D-FAD1-55E1-4E389157884C}"/>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7D8227D3-C089-D856-7E96-5DA204104409}"/>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2" name="TextBox 1">
            <a:extLst>
              <a:ext uri="{FF2B5EF4-FFF2-40B4-BE49-F238E27FC236}">
                <a16:creationId xmlns:a16="http://schemas.microsoft.com/office/drawing/2014/main" id="{4E37C124-528D-4162-2906-74EC0B182F08}"/>
              </a:ext>
            </a:extLst>
          </p:cNvPr>
          <p:cNvSpPr txBox="1"/>
          <p:nvPr/>
        </p:nvSpPr>
        <p:spPr>
          <a:xfrm>
            <a:off x="0" y="4800600"/>
            <a:ext cx="12192000" cy="20662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5:1</a:t>
            </a:r>
            <a:r>
              <a:rPr lang="en-US" sz="3200" b="1" dirty="0"/>
              <a:t> </a:t>
            </a:r>
            <a:r>
              <a:rPr lang="en-US" sz="3200" b="1" u="sng" dirty="0">
                <a:solidFill>
                  <a:srgbClr val="002060"/>
                </a:solidFill>
              </a:rPr>
              <a:t>But</a:t>
            </a:r>
            <a:r>
              <a:rPr lang="en-US" sz="3200" b="1" dirty="0">
                <a:solidFill>
                  <a:srgbClr val="002060"/>
                </a:solidFill>
              </a:rPr>
              <a:t> </a:t>
            </a:r>
            <a:r>
              <a:rPr lang="en-US" sz="3200" dirty="0"/>
              <a:t>a man named Ananias, with his wife Sapphira, sold a piece of property, </a:t>
            </a:r>
            <a:r>
              <a:rPr lang="en-US" sz="3200" b="1" baseline="30000" dirty="0"/>
              <a:t>2 </a:t>
            </a:r>
            <a:r>
              <a:rPr lang="en-US" sz="3200" dirty="0"/>
              <a:t>and kept back some of the price for himself, with his wife’s full knowledge, and bringing a portion of it, he laid it at the apostles’ feet. </a:t>
            </a:r>
          </a:p>
          <a:p>
            <a:endParaRPr lang="en-US" sz="3100" dirty="0"/>
          </a:p>
        </p:txBody>
      </p:sp>
    </p:spTree>
    <p:extLst>
      <p:ext uri="{BB962C8B-B14F-4D97-AF65-F5344CB8AC3E}">
        <p14:creationId xmlns:p14="http://schemas.microsoft.com/office/powerpoint/2010/main" val="11668187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D69210-BADF-C6DC-1A05-45A3BD021281}"/>
            </a:ext>
          </a:extLst>
        </p:cNvPr>
        <p:cNvGrpSpPr/>
        <p:nvPr/>
      </p:nvGrpSpPr>
      <p:grpSpPr>
        <a:xfrm>
          <a:off x="0" y="0"/>
          <a:ext cx="0" cy="0"/>
          <a:chOff x="0" y="0"/>
          <a:chExt cx="0" cy="0"/>
        </a:xfrm>
      </p:grpSpPr>
      <p:sp>
        <p:nvSpPr>
          <p:cNvPr id="4" name="Rounded Rectangular Callout 17">
            <a:extLst>
              <a:ext uri="{FF2B5EF4-FFF2-40B4-BE49-F238E27FC236}">
                <a16:creationId xmlns:a16="http://schemas.microsoft.com/office/drawing/2014/main" id="{1FC2F656-15BD-C459-CE4C-44F14F493CF5}"/>
              </a:ext>
            </a:extLst>
          </p:cNvPr>
          <p:cNvSpPr/>
          <p:nvPr/>
        </p:nvSpPr>
        <p:spPr>
          <a:xfrm>
            <a:off x="4191000" y="5638800"/>
            <a:ext cx="7861300" cy="917575"/>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And they become our </a:t>
            </a:r>
            <a:r>
              <a:rPr lang="en-US" sz="4400" b="1" i="1" dirty="0"/>
              <a:t>audience</a:t>
            </a:r>
          </a:p>
        </p:txBody>
      </p:sp>
      <p:sp>
        <p:nvSpPr>
          <p:cNvPr id="6" name="TextBox 5">
            <a:extLst>
              <a:ext uri="{FF2B5EF4-FFF2-40B4-BE49-F238E27FC236}">
                <a16:creationId xmlns:a16="http://schemas.microsoft.com/office/drawing/2014/main" id="{AA444AE7-9214-5CCF-20E6-01F5874B67ED}"/>
              </a:ext>
            </a:extLst>
          </p:cNvPr>
          <p:cNvSpPr txBox="1">
            <a:spLocks noChangeArrowheads="1"/>
          </p:cNvSpPr>
          <p:nvPr/>
        </p:nvSpPr>
        <p:spPr bwMode="auto">
          <a:xfrm>
            <a:off x="184150" y="3640515"/>
            <a:ext cx="11823700" cy="1722060"/>
          </a:xfrm>
          <a:prstGeom prst="rect">
            <a:avLst/>
          </a:prstGeom>
          <a:solidFill>
            <a:schemeClr val="accent1">
              <a:lumMod val="50000"/>
            </a:schemeClr>
          </a:solidFill>
          <a:ln w="9525">
            <a:solidFill>
              <a:schemeClr val="bg2"/>
            </a:solidFill>
            <a:miter lim="800000"/>
            <a:headEnd/>
            <a:tailEnd/>
          </a:ln>
        </p:spPr>
        <p:txBody>
          <a:bodyPr wrap="square">
            <a:noAutofit/>
          </a:bodyPr>
          <a:lstStyle/>
          <a:p>
            <a:r>
              <a:rPr lang="en-US" sz="3200" b="1" baseline="30000" dirty="0">
                <a:solidFill>
                  <a:schemeClr val="bg1"/>
                </a:solidFill>
              </a:rPr>
              <a:t>Matt 6:3 </a:t>
            </a:r>
            <a:r>
              <a:rPr lang="en-US" sz="3200" dirty="0">
                <a:solidFill>
                  <a:schemeClr val="bg1"/>
                </a:solidFill>
              </a:rPr>
              <a:t>But when you give to the poor, do not let your left hand know what your right hand is doing, </a:t>
            </a:r>
            <a:r>
              <a:rPr lang="en-US" sz="3200" b="1" baseline="30000" dirty="0">
                <a:solidFill>
                  <a:schemeClr val="bg1"/>
                </a:solidFill>
              </a:rPr>
              <a:t>4 </a:t>
            </a:r>
            <a:r>
              <a:rPr lang="en-US" sz="3200" dirty="0">
                <a:solidFill>
                  <a:schemeClr val="bg1"/>
                </a:solidFill>
              </a:rPr>
              <a:t>so that your giving will be in secret; and your Father </a:t>
            </a:r>
            <a:r>
              <a:rPr lang="en-US" sz="3200" b="1" u="sng" dirty="0">
                <a:solidFill>
                  <a:schemeClr val="bg1"/>
                </a:solidFill>
              </a:rPr>
              <a:t>who sees what is done in secret</a:t>
            </a:r>
            <a:r>
              <a:rPr lang="en-US" sz="3200" b="1" dirty="0">
                <a:solidFill>
                  <a:schemeClr val="bg1"/>
                </a:solidFill>
              </a:rPr>
              <a:t> </a:t>
            </a:r>
            <a:r>
              <a:rPr lang="en-US" sz="3200" dirty="0">
                <a:solidFill>
                  <a:schemeClr val="bg1"/>
                </a:solidFill>
              </a:rPr>
              <a:t>will reward you.</a:t>
            </a:r>
            <a:endParaRPr lang="en-US" sz="3200" baseline="30000" dirty="0">
              <a:solidFill>
                <a:schemeClr val="bg1"/>
              </a:solidFill>
              <a:latin typeface="Calibri" pitchFamily="34" charset="0"/>
            </a:endParaRPr>
          </a:p>
        </p:txBody>
      </p:sp>
      <p:sp>
        <p:nvSpPr>
          <p:cNvPr id="7" name="Rounded Rectangular Callout 17">
            <a:extLst>
              <a:ext uri="{FF2B5EF4-FFF2-40B4-BE49-F238E27FC236}">
                <a16:creationId xmlns:a16="http://schemas.microsoft.com/office/drawing/2014/main" id="{737207AB-7AF0-0F52-1769-A1B401946686}"/>
              </a:ext>
            </a:extLst>
          </p:cNvPr>
          <p:cNvSpPr/>
          <p:nvPr/>
        </p:nvSpPr>
        <p:spPr>
          <a:xfrm>
            <a:off x="2362200" y="2430462"/>
            <a:ext cx="8077200" cy="998538"/>
          </a:xfrm>
          <a:prstGeom prst="wedgeRoundRectCallout">
            <a:avLst>
              <a:gd name="adj1" fmla="val -21927"/>
              <a:gd name="adj2" fmla="val 49596"/>
              <a:gd name="adj3" fmla="val 16667"/>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dirty="0"/>
              <a:t>God: let </a:t>
            </a:r>
            <a:r>
              <a:rPr lang="en-US" sz="4400" b="1" i="1" dirty="0"/>
              <a:t>Me</a:t>
            </a:r>
            <a:r>
              <a:rPr lang="en-US" sz="4400" b="1" dirty="0"/>
              <a:t> be your audience </a:t>
            </a:r>
            <a:endParaRPr lang="en-US" sz="4400" dirty="0"/>
          </a:p>
        </p:txBody>
      </p:sp>
    </p:spTree>
    <p:extLst>
      <p:ext uri="{BB962C8B-B14F-4D97-AF65-F5344CB8AC3E}">
        <p14:creationId xmlns:p14="http://schemas.microsoft.com/office/powerpoint/2010/main" val="2439494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D09FCF-3E76-E023-70D5-2D6A1175BE42}"/>
            </a:ext>
          </a:extLst>
        </p:cNvPr>
        <p:cNvGrpSpPr/>
        <p:nvPr/>
      </p:nvGrpSpPr>
      <p:grpSpPr>
        <a:xfrm>
          <a:off x="0" y="0"/>
          <a:ext cx="0" cy="0"/>
          <a:chOff x="0" y="0"/>
          <a:chExt cx="0" cy="0"/>
        </a:xfrm>
      </p:grpSpPr>
      <p:sp>
        <p:nvSpPr>
          <p:cNvPr id="4" name="Rounded Rectangular Callout 17">
            <a:extLst>
              <a:ext uri="{FF2B5EF4-FFF2-40B4-BE49-F238E27FC236}">
                <a16:creationId xmlns:a16="http://schemas.microsoft.com/office/drawing/2014/main" id="{17FA1755-3479-D357-9FD9-20ADDFA43E63}"/>
              </a:ext>
            </a:extLst>
          </p:cNvPr>
          <p:cNvSpPr/>
          <p:nvPr/>
        </p:nvSpPr>
        <p:spPr>
          <a:xfrm>
            <a:off x="457200" y="443895"/>
            <a:ext cx="6705600" cy="917575"/>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 Audience of One”</a:t>
            </a:r>
            <a:endParaRPr lang="en-US" sz="4800" b="1" i="1" dirty="0"/>
          </a:p>
        </p:txBody>
      </p:sp>
      <p:sp>
        <p:nvSpPr>
          <p:cNvPr id="5" name="Rounded Rectangular Callout 17">
            <a:extLst>
              <a:ext uri="{FF2B5EF4-FFF2-40B4-BE49-F238E27FC236}">
                <a16:creationId xmlns:a16="http://schemas.microsoft.com/office/drawing/2014/main" id="{C7267866-0085-5D7B-54ED-E3E952CE46FB}"/>
              </a:ext>
            </a:extLst>
          </p:cNvPr>
          <p:cNvSpPr/>
          <p:nvPr/>
        </p:nvSpPr>
        <p:spPr>
          <a:xfrm>
            <a:off x="482600" y="4495800"/>
            <a:ext cx="8382000" cy="838200"/>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He sees through your performance</a:t>
            </a:r>
          </a:p>
        </p:txBody>
      </p:sp>
    </p:spTree>
    <p:extLst>
      <p:ext uri="{BB962C8B-B14F-4D97-AF65-F5344CB8AC3E}">
        <p14:creationId xmlns:p14="http://schemas.microsoft.com/office/powerpoint/2010/main" val="30942842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343F9D-9A11-3EB6-3035-69C3707A5391}"/>
            </a:ext>
          </a:extLst>
        </p:cNvPr>
        <p:cNvGrpSpPr/>
        <p:nvPr/>
      </p:nvGrpSpPr>
      <p:grpSpPr>
        <a:xfrm>
          <a:off x="0" y="0"/>
          <a:ext cx="0" cy="0"/>
          <a:chOff x="0" y="0"/>
          <a:chExt cx="0" cy="0"/>
        </a:xfrm>
      </p:grpSpPr>
      <p:sp>
        <p:nvSpPr>
          <p:cNvPr id="4" name="Rounded Rectangular Callout 17">
            <a:extLst>
              <a:ext uri="{FF2B5EF4-FFF2-40B4-BE49-F238E27FC236}">
                <a16:creationId xmlns:a16="http://schemas.microsoft.com/office/drawing/2014/main" id="{161BF06C-1464-E35A-6621-83F749AC8C7C}"/>
              </a:ext>
            </a:extLst>
          </p:cNvPr>
          <p:cNvSpPr/>
          <p:nvPr/>
        </p:nvSpPr>
        <p:spPr>
          <a:xfrm>
            <a:off x="457200" y="443895"/>
            <a:ext cx="6705600" cy="917575"/>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 Audience of One”</a:t>
            </a:r>
            <a:endParaRPr lang="en-US" sz="4800" b="1" i="1" dirty="0"/>
          </a:p>
        </p:txBody>
      </p:sp>
      <p:sp>
        <p:nvSpPr>
          <p:cNvPr id="5" name="Rounded Rectangular Callout 17">
            <a:extLst>
              <a:ext uri="{FF2B5EF4-FFF2-40B4-BE49-F238E27FC236}">
                <a16:creationId xmlns:a16="http://schemas.microsoft.com/office/drawing/2014/main" id="{C9190E1D-0E9C-2BE6-0605-5306385856CA}"/>
              </a:ext>
            </a:extLst>
          </p:cNvPr>
          <p:cNvSpPr/>
          <p:nvPr/>
        </p:nvSpPr>
        <p:spPr>
          <a:xfrm>
            <a:off x="723900" y="4419600"/>
            <a:ext cx="6172200" cy="838200"/>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He knows the real you</a:t>
            </a:r>
          </a:p>
        </p:txBody>
      </p:sp>
      <p:sp>
        <p:nvSpPr>
          <p:cNvPr id="2" name="Rounded Rectangular Callout 17">
            <a:extLst>
              <a:ext uri="{FF2B5EF4-FFF2-40B4-BE49-F238E27FC236}">
                <a16:creationId xmlns:a16="http://schemas.microsoft.com/office/drawing/2014/main" id="{7E80349C-5CB2-55B2-2102-ACC38B73D25E}"/>
              </a:ext>
            </a:extLst>
          </p:cNvPr>
          <p:cNvSpPr/>
          <p:nvPr/>
        </p:nvSpPr>
        <p:spPr>
          <a:xfrm>
            <a:off x="139700" y="5410200"/>
            <a:ext cx="12039600" cy="838200"/>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All your thoughts and intentions, successes and failures </a:t>
            </a:r>
          </a:p>
        </p:txBody>
      </p:sp>
      <p:sp>
        <p:nvSpPr>
          <p:cNvPr id="6" name="TextBox 5">
            <a:extLst>
              <a:ext uri="{FF2B5EF4-FFF2-40B4-BE49-F238E27FC236}">
                <a16:creationId xmlns:a16="http://schemas.microsoft.com/office/drawing/2014/main" id="{778FD823-A0FF-F658-FE7D-40719C0025B6}"/>
              </a:ext>
            </a:extLst>
          </p:cNvPr>
          <p:cNvSpPr txBox="1">
            <a:spLocks noChangeArrowheads="1"/>
          </p:cNvSpPr>
          <p:nvPr/>
        </p:nvSpPr>
        <p:spPr bwMode="auto">
          <a:xfrm>
            <a:off x="177800" y="1921039"/>
            <a:ext cx="11811000" cy="1938992"/>
          </a:xfrm>
          <a:prstGeom prst="rect">
            <a:avLst/>
          </a:prstGeom>
          <a:solidFill>
            <a:schemeClr val="accent1">
              <a:lumMod val="50000"/>
            </a:schemeClr>
          </a:solidFill>
          <a:ln w="9525">
            <a:solidFill>
              <a:schemeClr val="bg2"/>
            </a:solidFill>
            <a:miter lim="800000"/>
            <a:headEnd/>
            <a:tailEnd/>
          </a:ln>
        </p:spPr>
        <p:txBody>
          <a:bodyPr wrap="square">
            <a:spAutoFit/>
          </a:bodyPr>
          <a:lstStyle/>
          <a:p>
            <a:r>
              <a:rPr lang="en-US" sz="3000" b="1" baseline="30000" dirty="0">
                <a:solidFill>
                  <a:schemeClr val="bg1"/>
                </a:solidFill>
              </a:rPr>
              <a:t>Ephesians 1:4 </a:t>
            </a:r>
            <a:r>
              <a:rPr lang="en-US" sz="3000" dirty="0">
                <a:solidFill>
                  <a:schemeClr val="bg1"/>
                </a:solidFill>
              </a:rPr>
              <a:t>Even before he made the world, God loved us and chose us in Christ to be holy and without fault in his eyes. </a:t>
            </a:r>
            <a:r>
              <a:rPr lang="en-US" sz="3000" b="1" baseline="30000" dirty="0">
                <a:solidFill>
                  <a:schemeClr val="bg1"/>
                </a:solidFill>
              </a:rPr>
              <a:t>5 </a:t>
            </a:r>
            <a:r>
              <a:rPr lang="en-US" sz="3000" dirty="0">
                <a:solidFill>
                  <a:schemeClr val="bg1"/>
                </a:solidFill>
              </a:rPr>
              <a:t>God decided in advance to adopt us into his own family by bringing us to himself through Jesus Christ. This is what he wanted to do, and it gave him great pleasure. </a:t>
            </a:r>
            <a:endParaRPr lang="en-US" sz="3000" baseline="30000" dirty="0">
              <a:solidFill>
                <a:schemeClr val="bg1"/>
              </a:solidFill>
              <a:latin typeface="Calibri" pitchFamily="34" charset="0"/>
            </a:endParaRPr>
          </a:p>
        </p:txBody>
      </p:sp>
    </p:spTree>
    <p:extLst>
      <p:ext uri="{BB962C8B-B14F-4D97-AF65-F5344CB8AC3E}">
        <p14:creationId xmlns:p14="http://schemas.microsoft.com/office/powerpoint/2010/main" val="2552595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animBg="1"/>
      <p:bldP spid="6"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30098D-D2E4-A53B-BA95-CBEC7541033B}"/>
            </a:ext>
          </a:extLst>
        </p:cNvPr>
        <p:cNvGrpSpPr/>
        <p:nvPr/>
      </p:nvGrpSpPr>
      <p:grpSpPr>
        <a:xfrm>
          <a:off x="0" y="0"/>
          <a:ext cx="0" cy="0"/>
          <a:chOff x="0" y="0"/>
          <a:chExt cx="0" cy="0"/>
        </a:xfrm>
      </p:grpSpPr>
      <p:sp>
        <p:nvSpPr>
          <p:cNvPr id="4" name="Rounded Rectangular Callout 17">
            <a:extLst>
              <a:ext uri="{FF2B5EF4-FFF2-40B4-BE49-F238E27FC236}">
                <a16:creationId xmlns:a16="http://schemas.microsoft.com/office/drawing/2014/main" id="{C245FF81-7B25-2F5C-8140-011E0A0BFB83}"/>
              </a:ext>
            </a:extLst>
          </p:cNvPr>
          <p:cNvSpPr/>
          <p:nvPr/>
        </p:nvSpPr>
        <p:spPr>
          <a:xfrm>
            <a:off x="457200" y="443895"/>
            <a:ext cx="6705600" cy="917575"/>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 Audience of One”</a:t>
            </a:r>
            <a:endParaRPr lang="en-US" sz="4800" b="1" i="1" dirty="0"/>
          </a:p>
        </p:txBody>
      </p:sp>
      <p:sp>
        <p:nvSpPr>
          <p:cNvPr id="5" name="Rounded Rectangular Callout 17">
            <a:extLst>
              <a:ext uri="{FF2B5EF4-FFF2-40B4-BE49-F238E27FC236}">
                <a16:creationId xmlns:a16="http://schemas.microsoft.com/office/drawing/2014/main" id="{1AD3A845-A2BC-A37B-505C-FF02B42D06F1}"/>
              </a:ext>
            </a:extLst>
          </p:cNvPr>
          <p:cNvSpPr/>
          <p:nvPr/>
        </p:nvSpPr>
        <p:spPr>
          <a:xfrm>
            <a:off x="190500" y="4406900"/>
            <a:ext cx="11811000" cy="2286000"/>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In Christ, He has already accepted you, is committed to love you for eternity, and purposed your life on earth</a:t>
            </a:r>
          </a:p>
        </p:txBody>
      </p:sp>
      <p:sp>
        <p:nvSpPr>
          <p:cNvPr id="6" name="TextBox 5">
            <a:extLst>
              <a:ext uri="{FF2B5EF4-FFF2-40B4-BE49-F238E27FC236}">
                <a16:creationId xmlns:a16="http://schemas.microsoft.com/office/drawing/2014/main" id="{B9F7B672-47C8-60A3-F7DC-464E27EA0C28}"/>
              </a:ext>
            </a:extLst>
          </p:cNvPr>
          <p:cNvSpPr txBox="1">
            <a:spLocks noChangeArrowheads="1"/>
          </p:cNvSpPr>
          <p:nvPr/>
        </p:nvSpPr>
        <p:spPr bwMode="auto">
          <a:xfrm>
            <a:off x="177800" y="1921039"/>
            <a:ext cx="11811000" cy="1938992"/>
          </a:xfrm>
          <a:prstGeom prst="rect">
            <a:avLst/>
          </a:prstGeom>
          <a:solidFill>
            <a:schemeClr val="accent1">
              <a:lumMod val="50000"/>
            </a:schemeClr>
          </a:solidFill>
          <a:ln w="9525">
            <a:solidFill>
              <a:schemeClr val="bg2"/>
            </a:solidFill>
            <a:miter lim="800000"/>
            <a:headEnd/>
            <a:tailEnd/>
          </a:ln>
        </p:spPr>
        <p:txBody>
          <a:bodyPr wrap="square">
            <a:spAutoFit/>
          </a:bodyPr>
          <a:lstStyle/>
          <a:p>
            <a:r>
              <a:rPr lang="en-US" sz="3000" b="1" baseline="30000" dirty="0">
                <a:solidFill>
                  <a:schemeClr val="bg1"/>
                </a:solidFill>
              </a:rPr>
              <a:t>Ephesians 1:4 </a:t>
            </a:r>
            <a:r>
              <a:rPr lang="en-US" sz="3000" dirty="0">
                <a:solidFill>
                  <a:schemeClr val="bg1"/>
                </a:solidFill>
              </a:rPr>
              <a:t>Even before he made the world, God loved us and chose us in Christ to be holy and without fault in his eyes. </a:t>
            </a:r>
            <a:r>
              <a:rPr lang="en-US" sz="3000" b="1" baseline="30000" dirty="0">
                <a:solidFill>
                  <a:schemeClr val="bg1"/>
                </a:solidFill>
              </a:rPr>
              <a:t>5 </a:t>
            </a:r>
            <a:r>
              <a:rPr lang="en-US" sz="3000" dirty="0">
                <a:solidFill>
                  <a:schemeClr val="bg1"/>
                </a:solidFill>
              </a:rPr>
              <a:t>God decided in advance to adopt us into his own family by bringing us to himself through Jesus Christ. This is what he wanted to do, and it gave him great pleasure. </a:t>
            </a:r>
            <a:endParaRPr lang="en-US" sz="3000" baseline="30000" dirty="0">
              <a:solidFill>
                <a:schemeClr val="bg1"/>
              </a:solidFill>
              <a:latin typeface="Calibri" pitchFamily="34" charset="0"/>
            </a:endParaRPr>
          </a:p>
        </p:txBody>
      </p:sp>
    </p:spTree>
    <p:extLst>
      <p:ext uri="{BB962C8B-B14F-4D97-AF65-F5344CB8AC3E}">
        <p14:creationId xmlns:p14="http://schemas.microsoft.com/office/powerpoint/2010/main" val="1699281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D066D3-0264-C52C-245D-715C09D6F10A}"/>
            </a:ext>
          </a:extLst>
        </p:cNvPr>
        <p:cNvGrpSpPr/>
        <p:nvPr/>
      </p:nvGrpSpPr>
      <p:grpSpPr>
        <a:xfrm>
          <a:off x="0" y="0"/>
          <a:ext cx="0" cy="0"/>
          <a:chOff x="0" y="0"/>
          <a:chExt cx="0" cy="0"/>
        </a:xfrm>
      </p:grpSpPr>
      <p:sp>
        <p:nvSpPr>
          <p:cNvPr id="4" name="Rounded Rectangular Callout 17">
            <a:extLst>
              <a:ext uri="{FF2B5EF4-FFF2-40B4-BE49-F238E27FC236}">
                <a16:creationId xmlns:a16="http://schemas.microsoft.com/office/drawing/2014/main" id="{017A3DC3-E47E-C4D3-EFF9-B9D4F78467E4}"/>
              </a:ext>
            </a:extLst>
          </p:cNvPr>
          <p:cNvSpPr/>
          <p:nvPr/>
        </p:nvSpPr>
        <p:spPr>
          <a:xfrm>
            <a:off x="457200" y="443895"/>
            <a:ext cx="6705600" cy="917575"/>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 Audience of One”</a:t>
            </a:r>
            <a:endParaRPr lang="en-US" sz="4800" b="1" i="1" dirty="0"/>
          </a:p>
        </p:txBody>
      </p:sp>
      <p:sp>
        <p:nvSpPr>
          <p:cNvPr id="5" name="Rounded Rectangular Callout 17">
            <a:extLst>
              <a:ext uri="{FF2B5EF4-FFF2-40B4-BE49-F238E27FC236}">
                <a16:creationId xmlns:a16="http://schemas.microsoft.com/office/drawing/2014/main" id="{136CA619-167C-3EDA-2073-004DE89CA2A3}"/>
              </a:ext>
            </a:extLst>
          </p:cNvPr>
          <p:cNvSpPr/>
          <p:nvPr/>
        </p:nvSpPr>
        <p:spPr>
          <a:xfrm>
            <a:off x="152400" y="4241800"/>
            <a:ext cx="8115300" cy="1511300"/>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Your “audience” has already made up his mind about you </a:t>
            </a:r>
          </a:p>
        </p:txBody>
      </p:sp>
      <p:sp>
        <p:nvSpPr>
          <p:cNvPr id="2" name="Rounded Rectangular Callout 17">
            <a:extLst>
              <a:ext uri="{FF2B5EF4-FFF2-40B4-BE49-F238E27FC236}">
                <a16:creationId xmlns:a16="http://schemas.microsoft.com/office/drawing/2014/main" id="{49C4D543-CF5B-20B4-B86E-5BE513942F99}"/>
              </a:ext>
            </a:extLst>
          </p:cNvPr>
          <p:cNvSpPr/>
          <p:nvPr/>
        </p:nvSpPr>
        <p:spPr>
          <a:xfrm>
            <a:off x="5842000" y="5930900"/>
            <a:ext cx="6134100" cy="762000"/>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i="1" dirty="0"/>
              <a:t>And He delights in you</a:t>
            </a:r>
          </a:p>
        </p:txBody>
      </p:sp>
    </p:spTree>
    <p:extLst>
      <p:ext uri="{BB962C8B-B14F-4D97-AF65-F5344CB8AC3E}">
        <p14:creationId xmlns:p14="http://schemas.microsoft.com/office/powerpoint/2010/main" val="453737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08C22E-F96D-C2BF-3B0D-D80741B5F5F7}"/>
            </a:ext>
          </a:extLst>
        </p:cNvPr>
        <p:cNvGrpSpPr/>
        <p:nvPr/>
      </p:nvGrpSpPr>
      <p:grpSpPr>
        <a:xfrm>
          <a:off x="0" y="0"/>
          <a:ext cx="0" cy="0"/>
          <a:chOff x="0" y="0"/>
          <a:chExt cx="0" cy="0"/>
        </a:xfrm>
      </p:grpSpPr>
      <p:sp>
        <p:nvSpPr>
          <p:cNvPr id="4" name="Rounded Rectangular Callout 17">
            <a:extLst>
              <a:ext uri="{FF2B5EF4-FFF2-40B4-BE49-F238E27FC236}">
                <a16:creationId xmlns:a16="http://schemas.microsoft.com/office/drawing/2014/main" id="{A0F8D44B-87B9-D082-C547-D15E1A93CD2D}"/>
              </a:ext>
            </a:extLst>
          </p:cNvPr>
          <p:cNvSpPr/>
          <p:nvPr/>
        </p:nvSpPr>
        <p:spPr>
          <a:xfrm>
            <a:off x="457200" y="443895"/>
            <a:ext cx="6705600" cy="917575"/>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 Audience of One”</a:t>
            </a:r>
            <a:endParaRPr lang="en-US" sz="4800" b="1" i="1" dirty="0"/>
          </a:p>
        </p:txBody>
      </p:sp>
      <p:sp>
        <p:nvSpPr>
          <p:cNvPr id="5" name="Rounded Rectangular Callout 17">
            <a:extLst>
              <a:ext uri="{FF2B5EF4-FFF2-40B4-BE49-F238E27FC236}">
                <a16:creationId xmlns:a16="http://schemas.microsoft.com/office/drawing/2014/main" id="{3D9E3CD1-02F5-E713-0894-07E7251F72C7}"/>
              </a:ext>
            </a:extLst>
          </p:cNvPr>
          <p:cNvSpPr/>
          <p:nvPr/>
        </p:nvSpPr>
        <p:spPr>
          <a:xfrm>
            <a:off x="152400" y="4241800"/>
            <a:ext cx="8115300" cy="1511300"/>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Your “audience” has already made up his mind about you </a:t>
            </a:r>
          </a:p>
        </p:txBody>
      </p:sp>
      <p:sp>
        <p:nvSpPr>
          <p:cNvPr id="2" name="Rounded Rectangular Callout 17">
            <a:extLst>
              <a:ext uri="{FF2B5EF4-FFF2-40B4-BE49-F238E27FC236}">
                <a16:creationId xmlns:a16="http://schemas.microsoft.com/office/drawing/2014/main" id="{E856FB3F-B7C8-E4B8-CDB4-F6EEBD154889}"/>
              </a:ext>
            </a:extLst>
          </p:cNvPr>
          <p:cNvSpPr/>
          <p:nvPr/>
        </p:nvSpPr>
        <p:spPr>
          <a:xfrm>
            <a:off x="1447800" y="5930900"/>
            <a:ext cx="10528300" cy="762000"/>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And his opinion is the only one that matters</a:t>
            </a:r>
          </a:p>
        </p:txBody>
      </p:sp>
      <p:sp>
        <p:nvSpPr>
          <p:cNvPr id="7" name="Rounded Rectangular Callout 17">
            <a:extLst>
              <a:ext uri="{FF2B5EF4-FFF2-40B4-BE49-F238E27FC236}">
                <a16:creationId xmlns:a16="http://schemas.microsoft.com/office/drawing/2014/main" id="{B6B13C32-26F9-26D0-605E-9FE6B364D3B3}"/>
              </a:ext>
            </a:extLst>
          </p:cNvPr>
          <p:cNvSpPr/>
          <p:nvPr/>
        </p:nvSpPr>
        <p:spPr>
          <a:xfrm>
            <a:off x="1219200" y="1524000"/>
            <a:ext cx="10090150" cy="1511300"/>
          </a:xfrm>
          <a:prstGeom prst="wedgeRoundRectCallout">
            <a:avLst>
              <a:gd name="adj1" fmla="val -21927"/>
              <a:gd name="adj2" fmla="val 49596"/>
              <a:gd name="adj3" fmla="val 16667"/>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dirty="0"/>
              <a:t>In Christ, I am </a:t>
            </a:r>
          </a:p>
          <a:p>
            <a:pPr algn="ctr"/>
            <a:r>
              <a:rPr lang="en-US" sz="4400" b="1" dirty="0"/>
              <a:t>TRULY KNOWN and TRULY ACCEPTED</a:t>
            </a:r>
            <a:endParaRPr lang="en-US" sz="4400" dirty="0"/>
          </a:p>
        </p:txBody>
      </p:sp>
    </p:spTree>
    <p:extLst>
      <p:ext uri="{BB962C8B-B14F-4D97-AF65-F5344CB8AC3E}">
        <p14:creationId xmlns:p14="http://schemas.microsoft.com/office/powerpoint/2010/main" val="95458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EF7E95-5859-A37C-845A-B96CF9B6B8DE}"/>
            </a:ext>
          </a:extLst>
        </p:cNvPr>
        <p:cNvGrpSpPr/>
        <p:nvPr/>
      </p:nvGrpSpPr>
      <p:grpSpPr>
        <a:xfrm>
          <a:off x="0" y="0"/>
          <a:ext cx="0" cy="0"/>
          <a:chOff x="0" y="0"/>
          <a:chExt cx="0" cy="0"/>
        </a:xfrm>
      </p:grpSpPr>
      <p:sp>
        <p:nvSpPr>
          <p:cNvPr id="4" name="Rounded Rectangular Callout 17">
            <a:extLst>
              <a:ext uri="{FF2B5EF4-FFF2-40B4-BE49-F238E27FC236}">
                <a16:creationId xmlns:a16="http://schemas.microsoft.com/office/drawing/2014/main" id="{F8EC93FD-67F9-3F4B-9418-5EC3A62F383D}"/>
              </a:ext>
            </a:extLst>
          </p:cNvPr>
          <p:cNvSpPr/>
          <p:nvPr/>
        </p:nvSpPr>
        <p:spPr>
          <a:xfrm>
            <a:off x="457200" y="443895"/>
            <a:ext cx="6705600" cy="917575"/>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 Audience of One”</a:t>
            </a:r>
            <a:endParaRPr lang="en-US" sz="4800" b="1" i="1" dirty="0"/>
          </a:p>
        </p:txBody>
      </p:sp>
      <p:sp>
        <p:nvSpPr>
          <p:cNvPr id="6" name="Rounded Rectangular Callout 17">
            <a:extLst>
              <a:ext uri="{FF2B5EF4-FFF2-40B4-BE49-F238E27FC236}">
                <a16:creationId xmlns:a16="http://schemas.microsoft.com/office/drawing/2014/main" id="{C0C561DE-06ED-1254-68EF-53F47B894DDF}"/>
              </a:ext>
            </a:extLst>
          </p:cNvPr>
          <p:cNvSpPr/>
          <p:nvPr/>
        </p:nvSpPr>
        <p:spPr>
          <a:xfrm>
            <a:off x="1219200" y="1524000"/>
            <a:ext cx="10090150" cy="1511300"/>
          </a:xfrm>
          <a:prstGeom prst="wedgeRoundRectCallout">
            <a:avLst>
              <a:gd name="adj1" fmla="val -21927"/>
              <a:gd name="adj2" fmla="val 49596"/>
              <a:gd name="adj3" fmla="val 16667"/>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dirty="0"/>
              <a:t>In Christ, I am </a:t>
            </a:r>
          </a:p>
          <a:p>
            <a:pPr algn="ctr"/>
            <a:r>
              <a:rPr lang="en-US" sz="4400" b="1" dirty="0"/>
              <a:t>TRULY KNOWN and TRULY ACCEPTED</a:t>
            </a:r>
            <a:endParaRPr lang="en-US" sz="4400" dirty="0"/>
          </a:p>
        </p:txBody>
      </p:sp>
      <p:sp>
        <p:nvSpPr>
          <p:cNvPr id="7" name="Rounded Rectangular Callout 17">
            <a:extLst>
              <a:ext uri="{FF2B5EF4-FFF2-40B4-BE49-F238E27FC236}">
                <a16:creationId xmlns:a16="http://schemas.microsoft.com/office/drawing/2014/main" id="{D9ED0369-486D-5C26-5B30-F8CBB96B565D}"/>
              </a:ext>
            </a:extLst>
          </p:cNvPr>
          <p:cNvSpPr/>
          <p:nvPr/>
        </p:nvSpPr>
        <p:spPr>
          <a:xfrm>
            <a:off x="1219200" y="3200400"/>
            <a:ext cx="10090150" cy="15113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These facts </a:t>
            </a:r>
            <a:r>
              <a:rPr lang="en-US" sz="4400" b="1" i="1" dirty="0"/>
              <a:t>release</a:t>
            </a:r>
            <a:r>
              <a:rPr lang="en-US" sz="4400" b="1" dirty="0"/>
              <a:t> us from the need to perform for others!</a:t>
            </a:r>
            <a:endParaRPr lang="en-US" sz="5400" b="1" dirty="0"/>
          </a:p>
        </p:txBody>
      </p:sp>
      <p:sp>
        <p:nvSpPr>
          <p:cNvPr id="8" name="TextBox 7">
            <a:extLst>
              <a:ext uri="{FF2B5EF4-FFF2-40B4-BE49-F238E27FC236}">
                <a16:creationId xmlns:a16="http://schemas.microsoft.com/office/drawing/2014/main" id="{1850F33D-EAB0-F07A-5712-790D25D410E6}"/>
              </a:ext>
            </a:extLst>
          </p:cNvPr>
          <p:cNvSpPr txBox="1">
            <a:spLocks noChangeArrowheads="1"/>
          </p:cNvSpPr>
          <p:nvPr/>
        </p:nvSpPr>
        <p:spPr bwMode="auto">
          <a:xfrm>
            <a:off x="1101725" y="4861966"/>
            <a:ext cx="10325100" cy="1286968"/>
          </a:xfrm>
          <a:prstGeom prst="rect">
            <a:avLst/>
          </a:prstGeom>
          <a:solidFill>
            <a:schemeClr val="accent1">
              <a:lumMod val="50000"/>
            </a:schemeClr>
          </a:solidFill>
          <a:ln w="9525">
            <a:solidFill>
              <a:schemeClr val="bg2"/>
            </a:solidFill>
            <a:miter lim="800000"/>
            <a:headEnd/>
            <a:tailEnd/>
          </a:ln>
        </p:spPr>
        <p:txBody>
          <a:bodyPr wrap="square">
            <a:noAutofit/>
          </a:bodyPr>
          <a:lstStyle/>
          <a:p>
            <a:r>
              <a:rPr lang="en-US" sz="3600" b="1" baseline="30000" dirty="0">
                <a:solidFill>
                  <a:schemeClr val="bg1"/>
                </a:solidFill>
              </a:rPr>
              <a:t>1 Timothy 1:5 </a:t>
            </a:r>
            <a:r>
              <a:rPr lang="en-US" sz="3600" dirty="0">
                <a:solidFill>
                  <a:schemeClr val="bg1"/>
                </a:solidFill>
              </a:rPr>
              <a:t>But the goal of our instruction is </a:t>
            </a:r>
            <a:r>
              <a:rPr lang="en-US" sz="3600" b="1" u="sng" dirty="0">
                <a:solidFill>
                  <a:schemeClr val="bg1"/>
                </a:solidFill>
              </a:rPr>
              <a:t>love</a:t>
            </a:r>
            <a:r>
              <a:rPr lang="en-US" sz="3600" dirty="0">
                <a:solidFill>
                  <a:schemeClr val="bg1"/>
                </a:solidFill>
              </a:rPr>
              <a:t> from a pure heart and a good conscience and a sincere faith.</a:t>
            </a:r>
            <a:endParaRPr lang="en-US" sz="3600" baseline="30000" dirty="0">
              <a:solidFill>
                <a:schemeClr val="bg1"/>
              </a:solidFill>
              <a:latin typeface="Calibri" pitchFamily="34" charset="0"/>
            </a:endParaRPr>
          </a:p>
        </p:txBody>
      </p:sp>
      <p:sp>
        <p:nvSpPr>
          <p:cNvPr id="9" name="Speech Bubble: Rectangle 8">
            <a:extLst>
              <a:ext uri="{FF2B5EF4-FFF2-40B4-BE49-F238E27FC236}">
                <a16:creationId xmlns:a16="http://schemas.microsoft.com/office/drawing/2014/main" id="{C7FBBC80-2263-14EF-D963-93C4BAA328AF}"/>
              </a:ext>
            </a:extLst>
          </p:cNvPr>
          <p:cNvSpPr/>
          <p:nvPr/>
        </p:nvSpPr>
        <p:spPr>
          <a:xfrm>
            <a:off x="4419600" y="6096000"/>
            <a:ext cx="7607299" cy="613816"/>
          </a:xfrm>
          <a:prstGeom prst="wedgeRectCallout">
            <a:avLst>
              <a:gd name="adj1" fmla="val 8244"/>
              <a:gd name="adj2" fmla="val -7534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 </a:t>
            </a:r>
            <a:r>
              <a:rPr lang="en-US" sz="3200" b="1" i="1" dirty="0" err="1">
                <a:solidFill>
                  <a:schemeClr val="tx1"/>
                </a:solidFill>
              </a:rPr>
              <a:t>anupokritos</a:t>
            </a:r>
            <a:r>
              <a:rPr lang="en-US" sz="3200" b="1" i="1" dirty="0">
                <a:solidFill>
                  <a:schemeClr val="tx1"/>
                </a:solidFill>
              </a:rPr>
              <a:t>: </a:t>
            </a:r>
            <a:r>
              <a:rPr lang="en-US" sz="3200" b="1" dirty="0">
                <a:solidFill>
                  <a:schemeClr val="tx1"/>
                </a:solidFill>
              </a:rPr>
              <a:t>“unhypocritical, unfeigned”</a:t>
            </a:r>
          </a:p>
        </p:txBody>
      </p:sp>
    </p:spTree>
    <p:extLst>
      <p:ext uri="{BB962C8B-B14F-4D97-AF65-F5344CB8AC3E}">
        <p14:creationId xmlns:p14="http://schemas.microsoft.com/office/powerpoint/2010/main" val="3034872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up)">
                                      <p:cBhvr>
                                        <p:cTn id="1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FECC59-40F6-068A-B097-F5A8A717BEE7}"/>
            </a:ext>
          </a:extLst>
        </p:cNvPr>
        <p:cNvGrpSpPr/>
        <p:nvPr/>
      </p:nvGrpSpPr>
      <p:grpSpPr>
        <a:xfrm>
          <a:off x="0" y="0"/>
          <a:ext cx="0" cy="0"/>
          <a:chOff x="0" y="0"/>
          <a:chExt cx="0" cy="0"/>
        </a:xfrm>
      </p:grpSpPr>
      <p:sp>
        <p:nvSpPr>
          <p:cNvPr id="6" name="Rounded Rectangular Callout 17">
            <a:extLst>
              <a:ext uri="{FF2B5EF4-FFF2-40B4-BE49-F238E27FC236}">
                <a16:creationId xmlns:a16="http://schemas.microsoft.com/office/drawing/2014/main" id="{A3F5413D-E4E1-7D41-C0E8-20060E1DBC3E}"/>
              </a:ext>
            </a:extLst>
          </p:cNvPr>
          <p:cNvSpPr/>
          <p:nvPr/>
        </p:nvSpPr>
        <p:spPr>
          <a:xfrm>
            <a:off x="692149" y="2133600"/>
            <a:ext cx="10807699" cy="1511300"/>
          </a:xfrm>
          <a:prstGeom prst="wedgeRoundRectCallout">
            <a:avLst>
              <a:gd name="adj1" fmla="val -21927"/>
              <a:gd name="adj2" fmla="val 49596"/>
              <a:gd name="adj3" fmla="val 16667"/>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But in Christ we have a basis for freedom from hypocrisy</a:t>
            </a:r>
            <a:endParaRPr lang="en-US" sz="5400" b="1" dirty="0"/>
          </a:p>
        </p:txBody>
      </p:sp>
      <p:sp>
        <p:nvSpPr>
          <p:cNvPr id="7" name="Rounded Rectangular Callout 17">
            <a:extLst>
              <a:ext uri="{FF2B5EF4-FFF2-40B4-BE49-F238E27FC236}">
                <a16:creationId xmlns:a16="http://schemas.microsoft.com/office/drawing/2014/main" id="{55B655CA-E772-B544-71CF-2AC15806F619}"/>
              </a:ext>
            </a:extLst>
          </p:cNvPr>
          <p:cNvSpPr/>
          <p:nvPr/>
        </p:nvSpPr>
        <p:spPr>
          <a:xfrm>
            <a:off x="762000" y="4711700"/>
            <a:ext cx="10737848" cy="151129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A chance to stand out from the world around us in genuine authenticity!</a:t>
            </a:r>
            <a:endParaRPr lang="en-US" sz="5400" b="1" dirty="0"/>
          </a:p>
        </p:txBody>
      </p:sp>
      <p:sp>
        <p:nvSpPr>
          <p:cNvPr id="2" name="Rounded Rectangular Callout 17">
            <a:extLst>
              <a:ext uri="{FF2B5EF4-FFF2-40B4-BE49-F238E27FC236}">
                <a16:creationId xmlns:a16="http://schemas.microsoft.com/office/drawing/2014/main" id="{A1472D2A-2717-0EBB-3D54-34850146F22B}"/>
              </a:ext>
            </a:extLst>
          </p:cNvPr>
          <p:cNvSpPr/>
          <p:nvPr/>
        </p:nvSpPr>
        <p:spPr>
          <a:xfrm>
            <a:off x="381000" y="415528"/>
            <a:ext cx="9067800" cy="733178"/>
          </a:xfrm>
          <a:prstGeom prst="wedgeRoundRectCallout">
            <a:avLst>
              <a:gd name="adj1" fmla="val -21927"/>
              <a:gd name="adj2" fmla="val 49596"/>
              <a:gd name="adj3" fmla="val 16667"/>
            </a:avLst>
          </a:prstGeom>
          <a:solidFill>
            <a:schemeClr val="accent6">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So the challenge to the church was </a:t>
            </a:r>
            <a:r>
              <a:rPr lang="en-US" sz="3600" b="1" i="1" dirty="0"/>
              <a:t>hypocrisy</a:t>
            </a:r>
          </a:p>
        </p:txBody>
      </p:sp>
    </p:spTree>
    <p:extLst>
      <p:ext uri="{BB962C8B-B14F-4D97-AF65-F5344CB8AC3E}">
        <p14:creationId xmlns:p14="http://schemas.microsoft.com/office/powerpoint/2010/main" val="4149515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2"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CE8C66-06DC-1E09-A847-E7A561816B7C}"/>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869668BC-9238-B78D-4FF3-651CD171E6D2}"/>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solidFill>
                  <a:schemeClr val="bg2"/>
                </a:solidFill>
                <a:cs typeface="Andalus" pitchFamily="18" charset="-78"/>
              </a:rPr>
              <a:t>The Book of Acts</a:t>
            </a:r>
            <a:endParaRPr lang="en-US" sz="8000" b="1" dirty="0">
              <a:solidFill>
                <a:schemeClr val="bg2"/>
              </a:solidFill>
            </a:endParaRPr>
          </a:p>
        </p:txBody>
      </p:sp>
      <p:sp>
        <p:nvSpPr>
          <p:cNvPr id="3" name="TextBox 2">
            <a:extLst>
              <a:ext uri="{FF2B5EF4-FFF2-40B4-BE49-F238E27FC236}">
                <a16:creationId xmlns:a16="http://schemas.microsoft.com/office/drawing/2014/main" id="{E2802BD9-3E46-7323-CE18-776A7DB8D144}"/>
              </a:ext>
            </a:extLst>
          </p:cNvPr>
          <p:cNvSpPr txBox="1"/>
          <p:nvPr/>
        </p:nvSpPr>
        <p:spPr>
          <a:xfrm>
            <a:off x="8077200" y="5486400"/>
            <a:ext cx="3886200" cy="923330"/>
          </a:xfrm>
          <a:prstGeom prst="rect">
            <a:avLst/>
          </a:prstGeom>
          <a:solidFill>
            <a:schemeClr val="bg1">
              <a:lumMod val="75000"/>
              <a:alpha val="66000"/>
            </a:schemeClr>
          </a:solidFill>
          <a:ln>
            <a:solidFill>
              <a:schemeClr val="tx1"/>
            </a:solidFill>
          </a:ln>
        </p:spPr>
        <p:txBody>
          <a:bodyPr wrap="square">
            <a:spAutoFit/>
          </a:bodyPr>
          <a:lstStyle/>
          <a:p>
            <a:pPr algn="ctr"/>
            <a:r>
              <a:rPr lang="en-US" sz="5400" b="1" i="1" dirty="0"/>
              <a:t>Next Time…</a:t>
            </a:r>
            <a:endParaRPr lang="en-US" sz="4400" b="1" i="1" dirty="0"/>
          </a:p>
        </p:txBody>
      </p:sp>
    </p:spTree>
    <p:extLst>
      <p:ext uri="{BB962C8B-B14F-4D97-AF65-F5344CB8AC3E}">
        <p14:creationId xmlns:p14="http://schemas.microsoft.com/office/powerpoint/2010/main" val="11821284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1718A-EB67-E92C-890D-879BF8D7C979}"/>
              </a:ext>
            </a:extLst>
          </p:cNvPr>
          <p:cNvSpPr>
            <a:spLocks noGrp="1"/>
          </p:cNvSpPr>
          <p:nvPr>
            <p:ph type="title"/>
          </p:nvPr>
        </p:nvSpPr>
        <p:spPr/>
        <p:txBody>
          <a:bodyPr/>
          <a:lstStyle/>
          <a:p>
            <a:endParaRPr lang="en-US"/>
          </a:p>
        </p:txBody>
      </p:sp>
      <p:pic>
        <p:nvPicPr>
          <p:cNvPr id="5" name="Content Placeholder 4" descr="A screenshot of a computer&#10;&#10;Description automatically generated">
            <a:extLst>
              <a:ext uri="{FF2B5EF4-FFF2-40B4-BE49-F238E27FC236}">
                <a16:creationId xmlns:a16="http://schemas.microsoft.com/office/drawing/2014/main" id="{89C2317F-17A0-948E-5761-607115C29BA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726093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533328-AEB6-58AC-5868-55279E23F3A0}"/>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5EA5EDAD-C8C0-F8B0-8395-4E8573081943}"/>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2" name="TextBox 1">
            <a:extLst>
              <a:ext uri="{FF2B5EF4-FFF2-40B4-BE49-F238E27FC236}">
                <a16:creationId xmlns:a16="http://schemas.microsoft.com/office/drawing/2014/main" id="{54F4A4CC-F8CD-CDFD-DDBA-9593C32F67D1}"/>
              </a:ext>
            </a:extLst>
          </p:cNvPr>
          <p:cNvSpPr txBox="1"/>
          <p:nvPr/>
        </p:nvSpPr>
        <p:spPr>
          <a:xfrm>
            <a:off x="0" y="4800600"/>
            <a:ext cx="12192000" cy="20662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5:1</a:t>
            </a:r>
            <a:r>
              <a:rPr lang="en-US" sz="3200" b="1" dirty="0"/>
              <a:t> </a:t>
            </a:r>
            <a:r>
              <a:rPr lang="en-US" sz="3200" dirty="0"/>
              <a:t>But</a:t>
            </a:r>
            <a:r>
              <a:rPr lang="en-US" sz="3200" b="1" dirty="0">
                <a:solidFill>
                  <a:srgbClr val="002060"/>
                </a:solidFill>
              </a:rPr>
              <a:t> </a:t>
            </a:r>
            <a:r>
              <a:rPr lang="en-US" sz="3200" dirty="0"/>
              <a:t>a man named Ananias, with his wife Sapphira, </a:t>
            </a:r>
            <a:r>
              <a:rPr lang="en-US" sz="3200" b="1" u="sng" dirty="0">
                <a:solidFill>
                  <a:srgbClr val="002060"/>
                </a:solidFill>
              </a:rPr>
              <a:t>sold a piece of property</a:t>
            </a:r>
            <a:r>
              <a:rPr lang="en-US" sz="3200" dirty="0"/>
              <a:t>, </a:t>
            </a:r>
            <a:r>
              <a:rPr lang="en-US" sz="3200" b="1" baseline="30000" dirty="0"/>
              <a:t>2 </a:t>
            </a:r>
            <a:r>
              <a:rPr lang="en-US" sz="3200" dirty="0"/>
              <a:t>and kept back some of the price for himself, with his wife’s full knowledge, and bringing a portion of it, he </a:t>
            </a:r>
            <a:r>
              <a:rPr lang="en-US" sz="3200" b="1" u="sng" dirty="0">
                <a:solidFill>
                  <a:srgbClr val="002060"/>
                </a:solidFill>
              </a:rPr>
              <a:t>laid it at the apostles’ feet.</a:t>
            </a:r>
            <a:r>
              <a:rPr lang="en-US" sz="3200" b="1" dirty="0">
                <a:solidFill>
                  <a:srgbClr val="002060"/>
                </a:solidFill>
              </a:rPr>
              <a:t> </a:t>
            </a:r>
          </a:p>
          <a:p>
            <a:endParaRPr lang="en-US" sz="3100" dirty="0"/>
          </a:p>
        </p:txBody>
      </p:sp>
    </p:spTree>
    <p:extLst>
      <p:ext uri="{BB962C8B-B14F-4D97-AF65-F5344CB8AC3E}">
        <p14:creationId xmlns:p14="http://schemas.microsoft.com/office/powerpoint/2010/main" val="194017518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BC0172-F825-64E3-5EAB-F7A063A28181}"/>
            </a:ext>
          </a:extLst>
        </p:cNvPr>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id="{C3A37720-27BD-256F-BA12-321113A0A9E2}"/>
              </a:ext>
            </a:extLst>
          </p:cNvPr>
          <p:cNvPicPr>
            <a:picLocks noChangeAspect="1"/>
          </p:cNvPicPr>
          <p:nvPr/>
        </p:nvPicPr>
        <p:blipFill rotWithShape="1">
          <a:blip r:embed="rId3"/>
          <a:srcRect/>
          <a:stretch/>
        </p:blipFill>
        <p:spPr>
          <a:xfrm>
            <a:off x="20" y="10"/>
            <a:ext cx="12191980" cy="6857990"/>
          </a:xfrm>
          <a:prstGeom prst="rect">
            <a:avLst/>
          </a:prstGeom>
        </p:spPr>
      </p:pic>
    </p:spTree>
    <p:extLst>
      <p:ext uri="{BB962C8B-B14F-4D97-AF65-F5344CB8AC3E}">
        <p14:creationId xmlns:p14="http://schemas.microsoft.com/office/powerpoint/2010/main" val="2172021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864B3E-2787-A1A9-98A3-162D77F78DAE}"/>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4FF781EE-4E7F-6803-1E0E-21AE472C87AD}"/>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2" name="TextBox 1">
            <a:extLst>
              <a:ext uri="{FF2B5EF4-FFF2-40B4-BE49-F238E27FC236}">
                <a16:creationId xmlns:a16="http://schemas.microsoft.com/office/drawing/2014/main" id="{73092EF9-6C94-5C2A-1B25-39186F6D0805}"/>
              </a:ext>
            </a:extLst>
          </p:cNvPr>
          <p:cNvSpPr txBox="1"/>
          <p:nvPr/>
        </p:nvSpPr>
        <p:spPr>
          <a:xfrm>
            <a:off x="0" y="4800600"/>
            <a:ext cx="12192000" cy="20662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5:1</a:t>
            </a:r>
            <a:r>
              <a:rPr lang="en-US" sz="3200" b="1" dirty="0"/>
              <a:t> </a:t>
            </a:r>
            <a:r>
              <a:rPr lang="en-US" sz="3200" dirty="0"/>
              <a:t>But</a:t>
            </a:r>
            <a:r>
              <a:rPr lang="en-US" sz="3200" b="1" dirty="0">
                <a:solidFill>
                  <a:srgbClr val="002060"/>
                </a:solidFill>
              </a:rPr>
              <a:t> </a:t>
            </a:r>
            <a:r>
              <a:rPr lang="en-US" sz="3200" dirty="0"/>
              <a:t>a man named Ananias, with his wife Sapphira, sold a piece of property, </a:t>
            </a:r>
            <a:r>
              <a:rPr lang="en-US" sz="3200" b="1" baseline="30000" dirty="0"/>
              <a:t>2 </a:t>
            </a:r>
            <a:r>
              <a:rPr lang="en-US" sz="3200" dirty="0"/>
              <a:t>and </a:t>
            </a:r>
            <a:r>
              <a:rPr lang="en-US" sz="3200" b="1" u="sng" dirty="0">
                <a:solidFill>
                  <a:srgbClr val="002060"/>
                </a:solidFill>
              </a:rPr>
              <a:t>kept back some of the price for himself</a:t>
            </a:r>
            <a:r>
              <a:rPr lang="en-US" sz="3200" dirty="0"/>
              <a:t>, with his wife’s full knowledge, </a:t>
            </a:r>
            <a:r>
              <a:rPr lang="en-US" sz="3200" b="1" u="sng" dirty="0">
                <a:solidFill>
                  <a:srgbClr val="002060"/>
                </a:solidFill>
              </a:rPr>
              <a:t>and bringing a portion of it</a:t>
            </a:r>
            <a:r>
              <a:rPr lang="en-US" sz="3200" dirty="0"/>
              <a:t>, he laid it at the apostles’ feet. </a:t>
            </a:r>
          </a:p>
          <a:p>
            <a:endParaRPr lang="en-US" sz="3100" dirty="0"/>
          </a:p>
        </p:txBody>
      </p:sp>
      <p:sp>
        <p:nvSpPr>
          <p:cNvPr id="3" name="Rounded Rectangular Callout 17">
            <a:extLst>
              <a:ext uri="{FF2B5EF4-FFF2-40B4-BE49-F238E27FC236}">
                <a16:creationId xmlns:a16="http://schemas.microsoft.com/office/drawing/2014/main" id="{829D0342-7406-E80A-84D0-EBDAC7DFA0A5}"/>
              </a:ext>
            </a:extLst>
          </p:cNvPr>
          <p:cNvSpPr/>
          <p:nvPr/>
        </p:nvSpPr>
        <p:spPr>
          <a:xfrm>
            <a:off x="533400" y="1524000"/>
            <a:ext cx="6901962" cy="6858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dirty="0"/>
              <a:t>There is a deception going on here …</a:t>
            </a:r>
          </a:p>
        </p:txBody>
      </p:sp>
      <p:sp>
        <p:nvSpPr>
          <p:cNvPr id="4" name="Speech Bubble: Rectangle 3">
            <a:extLst>
              <a:ext uri="{FF2B5EF4-FFF2-40B4-BE49-F238E27FC236}">
                <a16:creationId xmlns:a16="http://schemas.microsoft.com/office/drawing/2014/main" id="{5AFC303A-2614-24D2-1114-87740700B728}"/>
              </a:ext>
            </a:extLst>
          </p:cNvPr>
          <p:cNvSpPr/>
          <p:nvPr/>
        </p:nvSpPr>
        <p:spPr>
          <a:xfrm>
            <a:off x="3200400" y="3971545"/>
            <a:ext cx="8686799" cy="618762"/>
          </a:xfrm>
          <a:prstGeom prst="wedgeRectCallout">
            <a:avLst>
              <a:gd name="adj1" fmla="val -44817"/>
              <a:gd name="adj2" fmla="val 17883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err="1">
                <a:solidFill>
                  <a:schemeClr val="tx1"/>
                </a:solidFill>
              </a:rPr>
              <a:t>nosphizomai</a:t>
            </a:r>
            <a:r>
              <a:rPr lang="en-US" sz="3200" b="1" i="1" dirty="0">
                <a:solidFill>
                  <a:schemeClr val="tx1"/>
                </a:solidFill>
              </a:rPr>
              <a:t>: </a:t>
            </a:r>
            <a:r>
              <a:rPr lang="en-US" sz="3200" i="1" dirty="0">
                <a:solidFill>
                  <a:schemeClr val="tx1"/>
                </a:solidFill>
              </a:rPr>
              <a:t>“</a:t>
            </a:r>
            <a:r>
              <a:rPr lang="en-US" sz="3200" dirty="0">
                <a:solidFill>
                  <a:schemeClr val="tx1"/>
                </a:solidFill>
              </a:rPr>
              <a:t>to set apart, misappropriate, pilfer”</a:t>
            </a:r>
            <a:endParaRPr lang="en-US" sz="3200" b="1" dirty="0">
              <a:solidFill>
                <a:schemeClr val="tx1"/>
              </a:solidFill>
            </a:endParaRPr>
          </a:p>
        </p:txBody>
      </p:sp>
    </p:spTree>
    <p:extLst>
      <p:ext uri="{BB962C8B-B14F-4D97-AF65-F5344CB8AC3E}">
        <p14:creationId xmlns:p14="http://schemas.microsoft.com/office/powerpoint/2010/main" val="627527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lef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F399FE-D9E4-4FF1-3153-B9C3BF724FE6}"/>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7BDFD4C9-8068-77A2-9411-F3E902FD3C75}"/>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2" name="TextBox 1">
            <a:extLst>
              <a:ext uri="{FF2B5EF4-FFF2-40B4-BE49-F238E27FC236}">
                <a16:creationId xmlns:a16="http://schemas.microsoft.com/office/drawing/2014/main" id="{8EB15BCC-46C4-31C2-92CC-31D33C9EF9EA}"/>
              </a:ext>
            </a:extLst>
          </p:cNvPr>
          <p:cNvSpPr txBox="1"/>
          <p:nvPr/>
        </p:nvSpPr>
        <p:spPr>
          <a:xfrm>
            <a:off x="0" y="4800600"/>
            <a:ext cx="12192000" cy="20662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5:1</a:t>
            </a:r>
            <a:r>
              <a:rPr lang="en-US" sz="3200" b="1" dirty="0"/>
              <a:t> </a:t>
            </a:r>
            <a:r>
              <a:rPr lang="en-US" sz="3200" dirty="0"/>
              <a:t>But</a:t>
            </a:r>
            <a:r>
              <a:rPr lang="en-US" sz="3200" b="1" dirty="0">
                <a:solidFill>
                  <a:srgbClr val="002060"/>
                </a:solidFill>
              </a:rPr>
              <a:t> </a:t>
            </a:r>
            <a:r>
              <a:rPr lang="en-US" sz="3200" dirty="0"/>
              <a:t>a man named Ananias, with his wife Sapphira, sold a piece of property, </a:t>
            </a:r>
            <a:r>
              <a:rPr lang="en-US" sz="3200" b="1" baseline="30000" dirty="0"/>
              <a:t>2 </a:t>
            </a:r>
            <a:r>
              <a:rPr lang="en-US" sz="3200" dirty="0"/>
              <a:t>and kept back some of the price for himself, </a:t>
            </a:r>
            <a:r>
              <a:rPr lang="en-US" sz="3200" b="1" u="sng" dirty="0">
                <a:solidFill>
                  <a:srgbClr val="002060"/>
                </a:solidFill>
              </a:rPr>
              <a:t>with his wife’s full knowledge</a:t>
            </a:r>
            <a:r>
              <a:rPr lang="en-US" sz="3200" dirty="0"/>
              <a:t>, and bringing a portion of it, he laid it at the apostles’ feet. </a:t>
            </a:r>
          </a:p>
          <a:p>
            <a:endParaRPr lang="en-US" sz="3100" dirty="0"/>
          </a:p>
        </p:txBody>
      </p:sp>
      <p:sp>
        <p:nvSpPr>
          <p:cNvPr id="3" name="Rounded Rectangular Callout 17">
            <a:extLst>
              <a:ext uri="{FF2B5EF4-FFF2-40B4-BE49-F238E27FC236}">
                <a16:creationId xmlns:a16="http://schemas.microsoft.com/office/drawing/2014/main" id="{C30D428D-15E1-EFC3-A16E-35459CAF1B00}"/>
              </a:ext>
            </a:extLst>
          </p:cNvPr>
          <p:cNvSpPr/>
          <p:nvPr/>
        </p:nvSpPr>
        <p:spPr>
          <a:xfrm>
            <a:off x="533400" y="1524000"/>
            <a:ext cx="6901962" cy="6858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400" b="1" dirty="0"/>
              <a:t>There is a deception going on here …</a:t>
            </a:r>
          </a:p>
        </p:txBody>
      </p:sp>
      <p:sp>
        <p:nvSpPr>
          <p:cNvPr id="4" name="Speech Bubble: Rectangle 3">
            <a:extLst>
              <a:ext uri="{FF2B5EF4-FFF2-40B4-BE49-F238E27FC236}">
                <a16:creationId xmlns:a16="http://schemas.microsoft.com/office/drawing/2014/main" id="{08D7A792-895A-2690-922B-1F14010BFCB8}"/>
              </a:ext>
            </a:extLst>
          </p:cNvPr>
          <p:cNvSpPr/>
          <p:nvPr/>
        </p:nvSpPr>
        <p:spPr>
          <a:xfrm>
            <a:off x="3200400" y="3971545"/>
            <a:ext cx="8686799" cy="618762"/>
          </a:xfrm>
          <a:prstGeom prst="wedgeRectCallout">
            <a:avLst>
              <a:gd name="adj1" fmla="val -44817"/>
              <a:gd name="adj2" fmla="val 17883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err="1">
                <a:solidFill>
                  <a:schemeClr val="tx1"/>
                </a:solidFill>
              </a:rPr>
              <a:t>nosphizomai</a:t>
            </a:r>
            <a:r>
              <a:rPr lang="en-US" sz="3200" b="1" i="1" dirty="0">
                <a:solidFill>
                  <a:schemeClr val="tx1"/>
                </a:solidFill>
              </a:rPr>
              <a:t>: </a:t>
            </a:r>
            <a:r>
              <a:rPr lang="en-US" sz="3200" i="1" dirty="0">
                <a:solidFill>
                  <a:schemeClr val="tx1"/>
                </a:solidFill>
              </a:rPr>
              <a:t>“</a:t>
            </a:r>
            <a:r>
              <a:rPr lang="en-US" sz="3200" dirty="0">
                <a:solidFill>
                  <a:schemeClr val="tx1"/>
                </a:solidFill>
              </a:rPr>
              <a:t>to set apart, misappropriate, pilfer”</a:t>
            </a:r>
            <a:endParaRPr lang="en-US" sz="3200" b="1" dirty="0">
              <a:solidFill>
                <a:schemeClr val="tx1"/>
              </a:solidFill>
            </a:endParaRPr>
          </a:p>
        </p:txBody>
      </p:sp>
    </p:spTree>
    <p:extLst>
      <p:ext uri="{BB962C8B-B14F-4D97-AF65-F5344CB8AC3E}">
        <p14:creationId xmlns:p14="http://schemas.microsoft.com/office/powerpoint/2010/main" val="2319912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4580</Words>
  <Application>Microsoft Office PowerPoint</Application>
  <PresentationFormat>Widescreen</PresentationFormat>
  <Paragraphs>313</Paragraphs>
  <Slides>70</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70</vt:i4>
      </vt:variant>
    </vt:vector>
  </HeadingPairs>
  <TitlesOfParts>
    <vt:vector size="74" baseType="lpstr">
      <vt:lpstr>Andalus</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2025-03-17T15:54:16Z</dcterms:created>
  <dcterms:modified xsi:type="dcterms:W3CDTF">2025-03-17T15:54:24Z</dcterms:modified>
</cp:coreProperties>
</file>