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 id="2147483682" r:id="rId5"/>
  </p:sldMasterIdLst>
  <p:notesMasterIdLst>
    <p:notesMasterId r:id="rId45"/>
  </p:notesMasterIdLst>
  <p:sldIdLst>
    <p:sldId id="256" r:id="rId6"/>
    <p:sldId id="264" r:id="rId7"/>
    <p:sldId id="378" r:id="rId8"/>
    <p:sldId id="412" r:id="rId9"/>
    <p:sldId id="416" r:id="rId10"/>
    <p:sldId id="413" r:id="rId11"/>
    <p:sldId id="380" r:id="rId12"/>
    <p:sldId id="381" r:id="rId13"/>
    <p:sldId id="382" r:id="rId14"/>
    <p:sldId id="384" r:id="rId15"/>
    <p:sldId id="405" r:id="rId16"/>
    <p:sldId id="385" r:id="rId17"/>
    <p:sldId id="386" r:id="rId18"/>
    <p:sldId id="418" r:id="rId19"/>
    <p:sldId id="387" r:id="rId20"/>
    <p:sldId id="383" r:id="rId21"/>
    <p:sldId id="388" r:id="rId22"/>
    <p:sldId id="389" r:id="rId23"/>
    <p:sldId id="390" r:id="rId24"/>
    <p:sldId id="406" r:id="rId25"/>
    <p:sldId id="391" r:id="rId26"/>
    <p:sldId id="414" r:id="rId27"/>
    <p:sldId id="415" r:id="rId28"/>
    <p:sldId id="392" r:id="rId29"/>
    <p:sldId id="393" r:id="rId30"/>
    <p:sldId id="394" r:id="rId31"/>
    <p:sldId id="395" r:id="rId32"/>
    <p:sldId id="396" r:id="rId33"/>
    <p:sldId id="397" r:id="rId34"/>
    <p:sldId id="398" r:id="rId35"/>
    <p:sldId id="399" r:id="rId36"/>
    <p:sldId id="400" r:id="rId37"/>
    <p:sldId id="401" r:id="rId38"/>
    <p:sldId id="409" r:id="rId39"/>
    <p:sldId id="407" r:id="rId40"/>
    <p:sldId id="402" r:id="rId41"/>
    <p:sldId id="403" r:id="rId42"/>
    <p:sldId id="410" r:id="rId43"/>
    <p:sldId id="411"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yan Lowery" initials="RL" lastIdx="1" clrIdx="0">
    <p:extLst>
      <p:ext uri="{19B8F6BF-5375-455C-9EA6-DF929625EA0E}">
        <p15:presenceInfo xmlns:p15="http://schemas.microsoft.com/office/powerpoint/2012/main" userId="Ryan Lower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D14C33-2F26-4222-AB08-69A1AF0A012F}" v="477" dt="2025-03-23T13:20:19.1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commentAuthors" Target="commentAuthor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442CB0-2162-437E-8986-EBCAF0190F50}" type="datetimeFigureOut">
              <a:rPr lang="en-US" smtClean="0"/>
              <a:t>3/31/2025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F5B1B4-C13A-4B10-A2B7-5FB4541B45B4}" type="slidenum">
              <a:rPr lang="en-US" smtClean="0"/>
              <a:t>‹#›</a:t>
            </a:fld>
            <a:endParaRPr lang="en-US"/>
          </a:p>
        </p:txBody>
      </p:sp>
    </p:spTree>
    <p:extLst>
      <p:ext uri="{BB962C8B-B14F-4D97-AF65-F5344CB8AC3E}">
        <p14:creationId xmlns:p14="http://schemas.microsoft.com/office/powerpoint/2010/main" val="1349509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596844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2230599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971801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10204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4100491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F56377C-396D-4516-A8E6-A7E68094E111}"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1505703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F56377C-396D-4516-A8E6-A7E68094E111}"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3488648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14388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3/31/2025</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996414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91991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2997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457613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77247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096927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474392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648371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715168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483718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552630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128562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89063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744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56377C-396D-4516-A8E6-A7E68094E11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27149666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03803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24431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56377C-396D-4516-A8E6-A7E68094E11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1587694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56377C-396D-4516-A8E6-A7E68094E111}" type="datetimeFigureOut">
              <a:rPr lang="en-US" smtClean="0"/>
              <a:t>3/31/2025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98219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56377C-396D-4516-A8E6-A7E68094E111}"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372960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6377C-396D-4516-A8E6-A7E68094E111}" type="datetimeFigureOut">
              <a:rPr lang="en-US" smtClean="0"/>
              <a:t>3/31/2025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3367909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1741075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56377C-396D-4516-A8E6-A7E68094E11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9B08A-0439-4A3A-8B0E-A3CEF0DB522E}" type="slidenum">
              <a:rPr lang="en-US" smtClean="0"/>
              <a:t>‹#›</a:t>
            </a:fld>
            <a:endParaRPr lang="en-US"/>
          </a:p>
        </p:txBody>
      </p:sp>
    </p:spTree>
    <p:extLst>
      <p:ext uri="{BB962C8B-B14F-4D97-AF65-F5344CB8AC3E}">
        <p14:creationId xmlns:p14="http://schemas.microsoft.com/office/powerpoint/2010/main" val="1842176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F56377C-396D-4516-A8E6-A7E68094E111}" type="datetimeFigureOut">
              <a:rPr lang="en-US" smtClean="0"/>
              <a:t>3/31/2025</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4C9B08A-0439-4A3A-8B0E-A3CEF0DB522E}" type="slidenum">
              <a:rPr lang="en-US" smtClean="0"/>
              <a:t>‹#›</a:t>
            </a:fld>
            <a:endParaRPr lang="en-US"/>
          </a:p>
        </p:txBody>
      </p:sp>
    </p:spTree>
    <p:extLst>
      <p:ext uri="{BB962C8B-B14F-4D97-AF65-F5344CB8AC3E}">
        <p14:creationId xmlns:p14="http://schemas.microsoft.com/office/powerpoint/2010/main" val="434274321"/>
      </p:ext>
    </p:extLst>
  </p:cSld>
  <p:clrMap bg1="dk1" tx1="lt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3/31/2025</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172243687"/>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DB6DD-9D7D-4E40-986C-6AEC8FBC09B7}"/>
              </a:ext>
            </a:extLst>
          </p:cNvPr>
          <p:cNvSpPr>
            <a:spLocks noGrp="1"/>
          </p:cNvSpPr>
          <p:nvPr>
            <p:ph type="ctrTitle"/>
          </p:nvPr>
        </p:nvSpPr>
        <p:spPr/>
        <p:txBody>
          <a:bodyPr>
            <a:normAutofit/>
          </a:bodyPr>
          <a:lstStyle/>
          <a:p>
            <a:r>
              <a:rPr lang="en-US" sz="6000" dirty="0"/>
              <a:t>Hebrews 12</a:t>
            </a:r>
          </a:p>
        </p:txBody>
      </p:sp>
      <p:sp>
        <p:nvSpPr>
          <p:cNvPr id="4" name="Subtitle 3">
            <a:extLst>
              <a:ext uri="{FF2B5EF4-FFF2-40B4-BE49-F238E27FC236}">
                <a16:creationId xmlns:a16="http://schemas.microsoft.com/office/drawing/2014/main" id="{DF9176F7-DD3E-713F-B603-6F1B12AFDEB6}"/>
              </a:ext>
            </a:extLst>
          </p:cNvPr>
          <p:cNvSpPr>
            <a:spLocks noGrp="1"/>
          </p:cNvSpPr>
          <p:nvPr>
            <p:ph type="subTitle" idx="1"/>
          </p:nvPr>
        </p:nvSpPr>
        <p:spPr/>
        <p:txBody>
          <a:bodyPr/>
          <a:lstStyle/>
          <a:p>
            <a:r>
              <a:rPr lang="en-US" dirty="0"/>
              <a:t>God’s Discipline</a:t>
            </a:r>
          </a:p>
        </p:txBody>
      </p:sp>
    </p:spTree>
    <p:extLst>
      <p:ext uri="{BB962C8B-B14F-4D97-AF65-F5344CB8AC3E}">
        <p14:creationId xmlns:p14="http://schemas.microsoft.com/office/powerpoint/2010/main" val="892074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37CC8-BFF7-43D0-A542-E7FD43267C9D}"/>
              </a:ext>
            </a:extLst>
          </p:cNvPr>
          <p:cNvSpPr>
            <a:spLocks noGrp="1"/>
          </p:cNvSpPr>
          <p:nvPr>
            <p:ph type="title"/>
          </p:nvPr>
        </p:nvSpPr>
        <p:spPr/>
        <p:txBody>
          <a:bodyPr>
            <a:normAutofit/>
          </a:bodyPr>
          <a:lstStyle/>
          <a:p>
            <a:r>
              <a:rPr lang="en-US" sz="3200" dirty="0"/>
              <a:t>Why did God allow us to do these things to Him?</a:t>
            </a:r>
          </a:p>
        </p:txBody>
      </p:sp>
      <p:sp>
        <p:nvSpPr>
          <p:cNvPr id="3" name="Content Placeholder 2">
            <a:extLst>
              <a:ext uri="{FF2B5EF4-FFF2-40B4-BE49-F238E27FC236}">
                <a16:creationId xmlns:a16="http://schemas.microsoft.com/office/drawing/2014/main" id="{40CFFE2D-FF88-4A58-94D4-9E338A3AD4A2}"/>
              </a:ext>
            </a:extLst>
          </p:cNvPr>
          <p:cNvSpPr>
            <a:spLocks noGrp="1"/>
          </p:cNvSpPr>
          <p:nvPr>
            <p:ph idx="1"/>
          </p:nvPr>
        </p:nvSpPr>
        <p:spPr/>
        <p:txBody>
          <a:bodyPr/>
          <a:lstStyle/>
          <a:p>
            <a:r>
              <a:rPr lang="en-US" dirty="0"/>
              <a:t>To defeat the power of sin</a:t>
            </a:r>
          </a:p>
        </p:txBody>
      </p:sp>
      <p:sp>
        <p:nvSpPr>
          <p:cNvPr id="4" name="Rectangle 3">
            <a:extLst>
              <a:ext uri="{FF2B5EF4-FFF2-40B4-BE49-F238E27FC236}">
                <a16:creationId xmlns:a16="http://schemas.microsoft.com/office/drawing/2014/main" id="{EB346811-DAB7-4A00-8ABC-042E9A9EEE14}"/>
              </a:ext>
            </a:extLst>
          </p:cNvPr>
          <p:cNvSpPr/>
          <p:nvPr/>
        </p:nvSpPr>
        <p:spPr>
          <a:xfrm>
            <a:off x="497306" y="3073646"/>
            <a:ext cx="10828420" cy="2174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0" marR="0">
              <a:lnSpc>
                <a:spcPct val="115000"/>
              </a:lnSpc>
              <a:spcBef>
                <a:spcPts val="0"/>
              </a:spcBef>
              <a:spcAft>
                <a:spcPts val="1000"/>
              </a:spcAft>
            </a:pPr>
            <a:r>
              <a:rPr lang="en-US" sz="4000" b="1" dirty="0">
                <a:latin typeface="Calibri" panose="020F0502020204030204" pitchFamily="34" charset="0"/>
              </a:rPr>
              <a:t>Romans 6:23 (NASB95) — 23</a:t>
            </a:r>
            <a:r>
              <a:rPr lang="en-US" sz="4000" dirty="0">
                <a:latin typeface="Calibri" panose="020F0502020204030204" pitchFamily="34" charset="0"/>
              </a:rPr>
              <a:t> For the wages of sin is death, but the free gift of God is eternal life in Christ Jesus our Lord. </a:t>
            </a:r>
            <a:endParaRPr lang="en-US" sz="4000" dirty="0">
              <a:effectLst/>
              <a:latin typeface="Calibri" panose="020F0502020204030204" pitchFamily="34" charset="0"/>
            </a:endParaRPr>
          </a:p>
        </p:txBody>
      </p:sp>
    </p:spTree>
    <p:extLst>
      <p:ext uri="{BB962C8B-B14F-4D97-AF65-F5344CB8AC3E}">
        <p14:creationId xmlns:p14="http://schemas.microsoft.com/office/powerpoint/2010/main" val="304658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37CC8-BFF7-43D0-A542-E7FD43267C9D}"/>
              </a:ext>
            </a:extLst>
          </p:cNvPr>
          <p:cNvSpPr>
            <a:spLocks noGrp="1"/>
          </p:cNvSpPr>
          <p:nvPr>
            <p:ph type="title"/>
          </p:nvPr>
        </p:nvSpPr>
        <p:spPr/>
        <p:txBody>
          <a:bodyPr>
            <a:normAutofit/>
          </a:bodyPr>
          <a:lstStyle/>
          <a:p>
            <a:r>
              <a:rPr lang="en-US" sz="3200" dirty="0"/>
              <a:t>Why did God allow us to do these things to Him?</a:t>
            </a:r>
          </a:p>
        </p:txBody>
      </p:sp>
      <p:sp>
        <p:nvSpPr>
          <p:cNvPr id="3" name="Content Placeholder 2">
            <a:extLst>
              <a:ext uri="{FF2B5EF4-FFF2-40B4-BE49-F238E27FC236}">
                <a16:creationId xmlns:a16="http://schemas.microsoft.com/office/drawing/2014/main" id="{40CFFE2D-FF88-4A58-94D4-9E338A3AD4A2}"/>
              </a:ext>
            </a:extLst>
          </p:cNvPr>
          <p:cNvSpPr>
            <a:spLocks noGrp="1"/>
          </p:cNvSpPr>
          <p:nvPr>
            <p:ph idx="1"/>
          </p:nvPr>
        </p:nvSpPr>
        <p:spPr/>
        <p:txBody>
          <a:bodyPr/>
          <a:lstStyle/>
          <a:p>
            <a:r>
              <a:rPr lang="en-US" dirty="0"/>
              <a:t>To defeat the power of sin</a:t>
            </a:r>
          </a:p>
          <a:p>
            <a:r>
              <a:rPr lang="en-US" dirty="0"/>
              <a:t>To demonstrate the depths of His character and love</a:t>
            </a:r>
          </a:p>
        </p:txBody>
      </p:sp>
    </p:spTree>
    <p:extLst>
      <p:ext uri="{BB962C8B-B14F-4D97-AF65-F5344CB8AC3E}">
        <p14:creationId xmlns:p14="http://schemas.microsoft.com/office/powerpoint/2010/main" val="773042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1DAF6-1CD8-4179-963A-8105393EB33E}"/>
              </a:ext>
            </a:extLst>
          </p:cNvPr>
          <p:cNvSpPr>
            <a:spLocks noGrp="1"/>
          </p:cNvSpPr>
          <p:nvPr>
            <p:ph type="title"/>
          </p:nvPr>
        </p:nvSpPr>
        <p:spPr/>
        <p:txBody>
          <a:bodyPr/>
          <a:lstStyle/>
          <a:p>
            <a:r>
              <a:rPr lang="en-US" dirty="0"/>
              <a:t>Cosmic Child Abuse?</a:t>
            </a:r>
          </a:p>
        </p:txBody>
      </p:sp>
      <p:sp>
        <p:nvSpPr>
          <p:cNvPr id="3" name="Content Placeholder 2">
            <a:extLst>
              <a:ext uri="{FF2B5EF4-FFF2-40B4-BE49-F238E27FC236}">
                <a16:creationId xmlns:a16="http://schemas.microsoft.com/office/drawing/2014/main" id="{175BA534-2BF9-4F5F-BA3B-0EF2DA3432A7}"/>
              </a:ext>
            </a:extLst>
          </p:cNvPr>
          <p:cNvSpPr>
            <a:spLocks noGrp="1"/>
          </p:cNvSpPr>
          <p:nvPr>
            <p:ph idx="1"/>
          </p:nvPr>
        </p:nvSpPr>
        <p:spPr/>
        <p:txBody>
          <a:bodyPr/>
          <a:lstStyle/>
          <a:p>
            <a:r>
              <a:rPr lang="en-US" dirty="0"/>
              <a:t>Why would God punish His son for the bad things we do?</a:t>
            </a:r>
          </a:p>
          <a:p>
            <a:r>
              <a:rPr lang="en-US" dirty="0"/>
              <a:t>The Father and the son are one (Hebrews 1)</a:t>
            </a:r>
          </a:p>
          <a:p>
            <a:r>
              <a:rPr lang="en-US" dirty="0"/>
              <a:t>Jesus did this willingly as an act of love</a:t>
            </a:r>
          </a:p>
        </p:txBody>
      </p:sp>
    </p:spTree>
    <p:extLst>
      <p:ext uri="{BB962C8B-B14F-4D97-AF65-F5344CB8AC3E}">
        <p14:creationId xmlns:p14="http://schemas.microsoft.com/office/powerpoint/2010/main" val="421325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1DAF6-1CD8-4179-963A-8105393EB33E}"/>
              </a:ext>
            </a:extLst>
          </p:cNvPr>
          <p:cNvSpPr>
            <a:spLocks noGrp="1"/>
          </p:cNvSpPr>
          <p:nvPr>
            <p:ph type="title"/>
          </p:nvPr>
        </p:nvSpPr>
        <p:spPr/>
        <p:txBody>
          <a:bodyPr/>
          <a:lstStyle/>
          <a:p>
            <a:r>
              <a:rPr lang="en-US" dirty="0"/>
              <a:t>Cosmic Child Abuse?</a:t>
            </a:r>
          </a:p>
        </p:txBody>
      </p:sp>
      <p:sp>
        <p:nvSpPr>
          <p:cNvPr id="3" name="Content Placeholder 2">
            <a:extLst>
              <a:ext uri="{FF2B5EF4-FFF2-40B4-BE49-F238E27FC236}">
                <a16:creationId xmlns:a16="http://schemas.microsoft.com/office/drawing/2014/main" id="{175BA534-2BF9-4F5F-BA3B-0EF2DA3432A7}"/>
              </a:ext>
            </a:extLst>
          </p:cNvPr>
          <p:cNvSpPr>
            <a:spLocks noGrp="1"/>
          </p:cNvSpPr>
          <p:nvPr>
            <p:ph idx="1"/>
          </p:nvPr>
        </p:nvSpPr>
        <p:spPr/>
        <p:txBody>
          <a:bodyPr/>
          <a:lstStyle/>
          <a:p>
            <a:r>
              <a:rPr lang="en-US" dirty="0"/>
              <a:t>Why would God punish His son for the bad things we do?</a:t>
            </a:r>
          </a:p>
          <a:p>
            <a:r>
              <a:rPr lang="en-US" dirty="0"/>
              <a:t>The Father and the son are one (Hebrews 1)</a:t>
            </a:r>
          </a:p>
          <a:p>
            <a:r>
              <a:rPr lang="en-US" dirty="0"/>
              <a:t>Jesus did this willingly as an act of love</a:t>
            </a:r>
          </a:p>
        </p:txBody>
      </p:sp>
      <p:sp>
        <p:nvSpPr>
          <p:cNvPr id="4" name="Rectangle 3">
            <a:extLst>
              <a:ext uri="{FF2B5EF4-FFF2-40B4-BE49-F238E27FC236}">
                <a16:creationId xmlns:a16="http://schemas.microsoft.com/office/drawing/2014/main" id="{0E51D3F0-F8B4-4BD4-ABA2-70730796AE42}"/>
              </a:ext>
            </a:extLst>
          </p:cNvPr>
          <p:cNvSpPr/>
          <p:nvPr/>
        </p:nvSpPr>
        <p:spPr>
          <a:xfrm>
            <a:off x="431383" y="651631"/>
            <a:ext cx="10904168" cy="50059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0" marR="0">
              <a:lnSpc>
                <a:spcPct val="115000"/>
              </a:lnSpc>
              <a:spcBef>
                <a:spcPts val="0"/>
              </a:spcBef>
              <a:spcAft>
                <a:spcPts val="1000"/>
              </a:spcAft>
            </a:pPr>
            <a:r>
              <a:rPr lang="en-US" sz="4000" b="1" dirty="0">
                <a:latin typeface="Calibri" panose="020F0502020204030204" pitchFamily="34" charset="0"/>
              </a:rPr>
              <a:t>John 10:17–18 (NASB95) — 17</a:t>
            </a:r>
            <a:r>
              <a:rPr lang="en-US" sz="4000" dirty="0">
                <a:latin typeface="Calibri" panose="020F0502020204030204" pitchFamily="34" charset="0"/>
              </a:rPr>
              <a:t> “For this reason the Father loves Me, because I lay down My life so that I may take it again. </a:t>
            </a:r>
            <a:r>
              <a:rPr lang="en-US" sz="4000" b="1" dirty="0">
                <a:latin typeface="Calibri" panose="020F0502020204030204" pitchFamily="34" charset="0"/>
              </a:rPr>
              <a:t>18</a:t>
            </a:r>
            <a:r>
              <a:rPr lang="en-US" sz="4000" dirty="0">
                <a:latin typeface="Calibri" panose="020F0502020204030204" pitchFamily="34" charset="0"/>
              </a:rPr>
              <a:t> “No one has taken it away from Me, but I lay it down on My own initiative. I have authority to lay it down, and I have authority to take it up again. This commandment I received from My Father.” </a:t>
            </a:r>
            <a:endParaRPr lang="en-US" sz="4000" dirty="0">
              <a:effectLst/>
              <a:latin typeface="Calibri" panose="020F0502020204030204" pitchFamily="34" charset="0"/>
            </a:endParaRPr>
          </a:p>
        </p:txBody>
      </p:sp>
    </p:spTree>
    <p:extLst>
      <p:ext uri="{BB962C8B-B14F-4D97-AF65-F5344CB8AC3E}">
        <p14:creationId xmlns:p14="http://schemas.microsoft.com/office/powerpoint/2010/main" val="2926628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D7D7A-B4AA-5497-5018-51953ACAF5CF}"/>
              </a:ext>
            </a:extLst>
          </p:cNvPr>
          <p:cNvSpPr>
            <a:spLocks noGrp="1"/>
          </p:cNvSpPr>
          <p:nvPr>
            <p:ph type="title"/>
          </p:nvPr>
        </p:nvSpPr>
        <p:spPr/>
        <p:txBody>
          <a:bodyPr/>
          <a:lstStyle/>
          <a:p>
            <a:r>
              <a:rPr lang="en-US" dirty="0"/>
              <a:t>The authors point</a:t>
            </a:r>
          </a:p>
        </p:txBody>
      </p:sp>
      <p:sp>
        <p:nvSpPr>
          <p:cNvPr id="3" name="Content Placeholder 2">
            <a:extLst>
              <a:ext uri="{FF2B5EF4-FFF2-40B4-BE49-F238E27FC236}">
                <a16:creationId xmlns:a16="http://schemas.microsoft.com/office/drawing/2014/main" id="{2265786E-EB00-FBCB-B437-D156FFBD68F2}"/>
              </a:ext>
            </a:extLst>
          </p:cNvPr>
          <p:cNvSpPr>
            <a:spLocks noGrp="1"/>
          </p:cNvSpPr>
          <p:nvPr>
            <p:ph idx="1"/>
          </p:nvPr>
        </p:nvSpPr>
        <p:spPr/>
        <p:txBody>
          <a:bodyPr>
            <a:normAutofit fontScale="92500" lnSpcReduction="10000"/>
          </a:bodyPr>
          <a:lstStyle/>
          <a:p>
            <a:r>
              <a:rPr lang="en-US" dirty="0"/>
              <a:t>God doesn’t ask us to endure anything near what He endured for us</a:t>
            </a:r>
          </a:p>
          <a:p>
            <a:r>
              <a:rPr lang="en-US" dirty="0"/>
              <a:t>Your circumstances are not an indicator of whether God is pleased with you</a:t>
            </a:r>
          </a:p>
          <a:p>
            <a:r>
              <a:rPr lang="en-US" dirty="0"/>
              <a:t>The way to persevere suffering is to fix your eyes on Christ</a:t>
            </a:r>
          </a:p>
          <a:p>
            <a:endParaRPr lang="en-US" dirty="0"/>
          </a:p>
        </p:txBody>
      </p:sp>
    </p:spTree>
    <p:extLst>
      <p:ext uri="{BB962C8B-B14F-4D97-AF65-F5344CB8AC3E}">
        <p14:creationId xmlns:p14="http://schemas.microsoft.com/office/powerpoint/2010/main" val="1631528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0A9DE-CB0C-4A21-A14A-AE9D0E60C6E3}"/>
              </a:ext>
            </a:extLst>
          </p:cNvPr>
          <p:cNvSpPr>
            <a:spLocks noGrp="1"/>
          </p:cNvSpPr>
          <p:nvPr>
            <p:ph type="title"/>
          </p:nvPr>
        </p:nvSpPr>
        <p:spPr/>
        <p:txBody>
          <a:bodyPr>
            <a:normAutofit/>
          </a:bodyPr>
          <a:lstStyle/>
          <a:p>
            <a:r>
              <a:rPr lang="en-US" sz="4000" dirty="0"/>
              <a:t>Why would Jesus’ suffering comfort me?</a:t>
            </a:r>
          </a:p>
        </p:txBody>
      </p:sp>
      <p:sp>
        <p:nvSpPr>
          <p:cNvPr id="3" name="Content Placeholder 2">
            <a:extLst>
              <a:ext uri="{FF2B5EF4-FFF2-40B4-BE49-F238E27FC236}">
                <a16:creationId xmlns:a16="http://schemas.microsoft.com/office/drawing/2014/main" id="{3062EF81-C591-48FD-A30A-977F034833D3}"/>
              </a:ext>
            </a:extLst>
          </p:cNvPr>
          <p:cNvSpPr>
            <a:spLocks noGrp="1"/>
          </p:cNvSpPr>
          <p:nvPr>
            <p:ph idx="1"/>
          </p:nvPr>
        </p:nvSpPr>
        <p:spPr/>
        <p:txBody>
          <a:bodyPr>
            <a:normAutofit fontScale="85000" lnSpcReduction="10000"/>
          </a:bodyPr>
          <a:lstStyle/>
          <a:p>
            <a:r>
              <a:rPr lang="en-US" dirty="0"/>
              <a:t>Our suffering isn’t a result of God’s displeasure with us</a:t>
            </a:r>
          </a:p>
          <a:p>
            <a:r>
              <a:rPr lang="en-US" dirty="0"/>
              <a:t>God can relate and understand what we are going through</a:t>
            </a:r>
          </a:p>
          <a:p>
            <a:r>
              <a:rPr lang="en-US" dirty="0"/>
              <a:t>Our suffering can result in deeper intimacy with God</a:t>
            </a:r>
          </a:p>
          <a:p>
            <a:r>
              <a:rPr lang="en-US" dirty="0"/>
              <a:t>Our suffering can help others</a:t>
            </a:r>
          </a:p>
          <a:p>
            <a:endParaRPr lang="en-US" dirty="0"/>
          </a:p>
          <a:p>
            <a:endParaRPr lang="en-US" dirty="0"/>
          </a:p>
        </p:txBody>
      </p:sp>
    </p:spTree>
    <p:extLst>
      <p:ext uri="{BB962C8B-B14F-4D97-AF65-F5344CB8AC3E}">
        <p14:creationId xmlns:p14="http://schemas.microsoft.com/office/powerpoint/2010/main" val="54392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326C1-0726-4515-A2F1-3D6FD3EA4BDB}"/>
              </a:ext>
            </a:extLst>
          </p:cNvPr>
          <p:cNvSpPr>
            <a:spLocks noGrp="1"/>
          </p:cNvSpPr>
          <p:nvPr>
            <p:ph type="title"/>
          </p:nvPr>
        </p:nvSpPr>
        <p:spPr/>
        <p:txBody>
          <a:bodyPr/>
          <a:lstStyle/>
          <a:p>
            <a:r>
              <a:rPr lang="en-US" dirty="0"/>
              <a:t>Hebrews 12:5–6 (NASB95) </a:t>
            </a:r>
          </a:p>
        </p:txBody>
      </p:sp>
      <p:sp>
        <p:nvSpPr>
          <p:cNvPr id="3" name="Content Placeholder 2">
            <a:extLst>
              <a:ext uri="{FF2B5EF4-FFF2-40B4-BE49-F238E27FC236}">
                <a16:creationId xmlns:a16="http://schemas.microsoft.com/office/drawing/2014/main" id="{A78B08B5-746D-4DEA-9A41-21230E761F1D}"/>
              </a:ext>
            </a:extLst>
          </p:cNvPr>
          <p:cNvSpPr>
            <a:spLocks noGrp="1"/>
          </p:cNvSpPr>
          <p:nvPr>
            <p:ph idx="1"/>
          </p:nvPr>
        </p:nvSpPr>
        <p:spPr/>
        <p:txBody>
          <a:bodyPr>
            <a:normAutofit lnSpcReduction="10000"/>
          </a:bodyPr>
          <a:lstStyle/>
          <a:p>
            <a:pPr marL="0" indent="0">
              <a:buNone/>
            </a:pPr>
            <a:r>
              <a:rPr lang="en-US" b="1" dirty="0"/>
              <a:t>5</a:t>
            </a:r>
            <a:r>
              <a:rPr lang="en-US" dirty="0"/>
              <a:t> and you have forgotten the exhortation which is addressed to you as sons, “</a:t>
            </a:r>
            <a:r>
              <a:rPr lang="en-US" cap="small" dirty="0"/>
              <a:t>My son</a:t>
            </a:r>
            <a:r>
              <a:rPr lang="en-US" dirty="0"/>
              <a:t>, </a:t>
            </a:r>
            <a:r>
              <a:rPr lang="en-US" cap="small" dirty="0"/>
              <a:t>do not regard lightly the discipline of the Lord</a:t>
            </a:r>
            <a:r>
              <a:rPr lang="en-US" dirty="0"/>
              <a:t>, </a:t>
            </a:r>
            <a:r>
              <a:rPr lang="en-US" cap="small" dirty="0"/>
              <a:t>Nor</a:t>
            </a:r>
            <a:r>
              <a:rPr lang="en-US" dirty="0"/>
              <a:t> </a:t>
            </a:r>
            <a:r>
              <a:rPr lang="en-US" cap="small" dirty="0"/>
              <a:t>faint when you are reproved by Him</a:t>
            </a:r>
            <a:r>
              <a:rPr lang="en-US" dirty="0"/>
              <a:t>; </a:t>
            </a:r>
            <a:r>
              <a:rPr lang="en-US" b="1" dirty="0"/>
              <a:t>6</a:t>
            </a:r>
            <a:r>
              <a:rPr lang="en-US" dirty="0"/>
              <a:t> </a:t>
            </a:r>
            <a:r>
              <a:rPr lang="en-US" cap="small" dirty="0"/>
              <a:t>For those</a:t>
            </a:r>
            <a:r>
              <a:rPr lang="en-US" dirty="0"/>
              <a:t> </a:t>
            </a:r>
            <a:r>
              <a:rPr lang="en-US" cap="small" dirty="0"/>
              <a:t>whom the Lord loves He disciplines</a:t>
            </a:r>
            <a:r>
              <a:rPr lang="en-US" dirty="0"/>
              <a:t>, </a:t>
            </a:r>
            <a:r>
              <a:rPr lang="en-US" cap="small" dirty="0"/>
              <a:t>And He </a:t>
            </a:r>
            <a:r>
              <a:rPr lang="en-US" u="sng" cap="small" dirty="0"/>
              <a:t>scourges</a:t>
            </a:r>
            <a:r>
              <a:rPr lang="en-US" cap="small" dirty="0"/>
              <a:t> every son whom He receives</a:t>
            </a:r>
            <a:r>
              <a:rPr lang="en-US" dirty="0"/>
              <a:t>.” </a:t>
            </a:r>
          </a:p>
          <a:p>
            <a:endParaRPr lang="en-US" dirty="0"/>
          </a:p>
        </p:txBody>
      </p:sp>
    </p:spTree>
    <p:extLst>
      <p:ext uri="{BB962C8B-B14F-4D97-AF65-F5344CB8AC3E}">
        <p14:creationId xmlns:p14="http://schemas.microsoft.com/office/powerpoint/2010/main" val="2045705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0A9DE-CB0C-4A21-A14A-AE9D0E60C6E3}"/>
              </a:ext>
            </a:extLst>
          </p:cNvPr>
          <p:cNvSpPr>
            <a:spLocks noGrp="1"/>
          </p:cNvSpPr>
          <p:nvPr>
            <p:ph type="title"/>
          </p:nvPr>
        </p:nvSpPr>
        <p:spPr/>
        <p:txBody>
          <a:bodyPr/>
          <a:lstStyle/>
          <a:p>
            <a:r>
              <a:rPr lang="en-US" dirty="0"/>
              <a:t>Justice vs. Discipline</a:t>
            </a:r>
          </a:p>
        </p:txBody>
      </p:sp>
      <p:sp>
        <p:nvSpPr>
          <p:cNvPr id="3" name="Content Placeholder 2">
            <a:extLst>
              <a:ext uri="{FF2B5EF4-FFF2-40B4-BE49-F238E27FC236}">
                <a16:creationId xmlns:a16="http://schemas.microsoft.com/office/drawing/2014/main" id="{3062EF81-C591-48FD-A30A-977F034833D3}"/>
              </a:ext>
            </a:extLst>
          </p:cNvPr>
          <p:cNvSpPr>
            <a:spLocks noGrp="1"/>
          </p:cNvSpPr>
          <p:nvPr>
            <p:ph idx="1"/>
          </p:nvPr>
        </p:nvSpPr>
        <p:spPr/>
        <p:txBody>
          <a:bodyPr/>
          <a:lstStyle/>
          <a:p>
            <a:r>
              <a:rPr lang="en-US" dirty="0"/>
              <a:t>Justice= the administering of deserved punishment or reward</a:t>
            </a:r>
          </a:p>
          <a:p>
            <a:endParaRPr lang="en-US" dirty="0"/>
          </a:p>
          <a:p>
            <a:r>
              <a:rPr lang="en-US" dirty="0"/>
              <a:t>The sentence of sin was death, Jesus died in our place</a:t>
            </a:r>
          </a:p>
          <a:p>
            <a:endParaRPr lang="en-US" dirty="0"/>
          </a:p>
          <a:p>
            <a:endParaRPr lang="en-US" dirty="0"/>
          </a:p>
        </p:txBody>
      </p:sp>
    </p:spTree>
    <p:extLst>
      <p:ext uri="{BB962C8B-B14F-4D97-AF65-F5344CB8AC3E}">
        <p14:creationId xmlns:p14="http://schemas.microsoft.com/office/powerpoint/2010/main" val="365926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0A9DE-CB0C-4A21-A14A-AE9D0E60C6E3}"/>
              </a:ext>
            </a:extLst>
          </p:cNvPr>
          <p:cNvSpPr>
            <a:spLocks noGrp="1"/>
          </p:cNvSpPr>
          <p:nvPr>
            <p:ph type="title"/>
          </p:nvPr>
        </p:nvSpPr>
        <p:spPr/>
        <p:txBody>
          <a:bodyPr/>
          <a:lstStyle/>
          <a:p>
            <a:r>
              <a:rPr lang="en-US" dirty="0"/>
              <a:t>Justice vs. Discipline</a:t>
            </a:r>
          </a:p>
        </p:txBody>
      </p:sp>
      <p:sp>
        <p:nvSpPr>
          <p:cNvPr id="3" name="Content Placeholder 2">
            <a:extLst>
              <a:ext uri="{FF2B5EF4-FFF2-40B4-BE49-F238E27FC236}">
                <a16:creationId xmlns:a16="http://schemas.microsoft.com/office/drawing/2014/main" id="{3062EF81-C591-48FD-A30A-977F034833D3}"/>
              </a:ext>
            </a:extLst>
          </p:cNvPr>
          <p:cNvSpPr>
            <a:spLocks noGrp="1"/>
          </p:cNvSpPr>
          <p:nvPr>
            <p:ph idx="1"/>
          </p:nvPr>
        </p:nvSpPr>
        <p:spPr/>
        <p:txBody>
          <a:bodyPr/>
          <a:lstStyle/>
          <a:p>
            <a:r>
              <a:rPr lang="en-US" dirty="0"/>
              <a:t>Discipline= Teaching and guidance toward maturity</a:t>
            </a:r>
          </a:p>
          <a:p>
            <a:endParaRPr lang="en-US" dirty="0"/>
          </a:p>
          <a:p>
            <a:endParaRPr lang="en-US" dirty="0"/>
          </a:p>
        </p:txBody>
      </p:sp>
    </p:spTree>
    <p:extLst>
      <p:ext uri="{BB962C8B-B14F-4D97-AF65-F5344CB8AC3E}">
        <p14:creationId xmlns:p14="http://schemas.microsoft.com/office/powerpoint/2010/main" val="1275931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483BE-4708-4BCB-A7B4-8293E1DC53BF}"/>
              </a:ext>
            </a:extLst>
          </p:cNvPr>
          <p:cNvSpPr>
            <a:spLocks noGrp="1"/>
          </p:cNvSpPr>
          <p:nvPr>
            <p:ph type="title"/>
          </p:nvPr>
        </p:nvSpPr>
        <p:spPr/>
        <p:txBody>
          <a:bodyPr/>
          <a:lstStyle/>
          <a:p>
            <a:r>
              <a:rPr lang="en-US" dirty="0"/>
              <a:t>J. I. Packer, Knowing God</a:t>
            </a:r>
          </a:p>
        </p:txBody>
      </p:sp>
      <p:sp>
        <p:nvSpPr>
          <p:cNvPr id="3" name="Content Placeholder 2">
            <a:extLst>
              <a:ext uri="{FF2B5EF4-FFF2-40B4-BE49-F238E27FC236}">
                <a16:creationId xmlns:a16="http://schemas.microsoft.com/office/drawing/2014/main" id="{D921FBD4-7BDD-43E2-8433-A3F9BA251575}"/>
              </a:ext>
            </a:extLst>
          </p:cNvPr>
          <p:cNvSpPr>
            <a:spLocks noGrp="1"/>
          </p:cNvSpPr>
          <p:nvPr>
            <p:ph idx="1"/>
          </p:nvPr>
        </p:nvSpPr>
        <p:spPr/>
        <p:txBody>
          <a:bodyPr>
            <a:normAutofit fontScale="92500"/>
          </a:bodyPr>
          <a:lstStyle/>
          <a:p>
            <a:pPr marL="0" indent="0">
              <a:buNone/>
            </a:pPr>
            <a:r>
              <a:rPr lang="en-US" dirty="0"/>
              <a:t>“We should not be too taken aback when unexpected and upsetting and discouraging things happen to us now.  What do they mean?  Why, simply that God in his wisdom means to make something of us which we have not attained yet, and is dealing with us accordingly.  </a:t>
            </a:r>
          </a:p>
        </p:txBody>
      </p:sp>
    </p:spTree>
    <p:extLst>
      <p:ext uri="{BB962C8B-B14F-4D97-AF65-F5344CB8AC3E}">
        <p14:creationId xmlns:p14="http://schemas.microsoft.com/office/powerpoint/2010/main" val="2747925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DF8AE-4ADB-4DE4-BF3D-9708E4AEEC77}"/>
              </a:ext>
            </a:extLst>
          </p:cNvPr>
          <p:cNvSpPr>
            <a:spLocks noGrp="1"/>
          </p:cNvSpPr>
          <p:nvPr>
            <p:ph type="title"/>
          </p:nvPr>
        </p:nvSpPr>
        <p:spPr/>
        <p:txBody>
          <a:bodyPr>
            <a:normAutofit/>
          </a:bodyPr>
          <a:lstStyle/>
          <a:p>
            <a:r>
              <a:rPr lang="en-US" sz="6000" dirty="0"/>
              <a:t>Context </a:t>
            </a:r>
          </a:p>
        </p:txBody>
      </p:sp>
      <p:sp>
        <p:nvSpPr>
          <p:cNvPr id="3" name="Content Placeholder 2">
            <a:extLst>
              <a:ext uri="{FF2B5EF4-FFF2-40B4-BE49-F238E27FC236}">
                <a16:creationId xmlns:a16="http://schemas.microsoft.com/office/drawing/2014/main" id="{4648D017-845E-47B4-8C7C-A8E188A9CAA2}"/>
              </a:ext>
            </a:extLst>
          </p:cNvPr>
          <p:cNvSpPr>
            <a:spLocks noGrp="1"/>
          </p:cNvSpPr>
          <p:nvPr>
            <p:ph idx="1"/>
          </p:nvPr>
        </p:nvSpPr>
        <p:spPr/>
        <p:txBody>
          <a:bodyPr>
            <a:normAutofit lnSpcReduction="10000"/>
          </a:bodyPr>
          <a:lstStyle/>
          <a:p>
            <a:r>
              <a:rPr lang="en-US" sz="4800" dirty="0"/>
              <a:t>The importance of perseverance</a:t>
            </a:r>
          </a:p>
          <a:p>
            <a:r>
              <a:rPr lang="en-US" sz="4800" dirty="0"/>
              <a:t>The history of those who have trusted God</a:t>
            </a:r>
          </a:p>
          <a:p>
            <a:r>
              <a:rPr lang="en-US" sz="4800" dirty="0"/>
              <a:t>Prioritizing God’s word over the pressures of culture</a:t>
            </a:r>
          </a:p>
          <a:p>
            <a:pPr marL="0" indent="0">
              <a:buNone/>
            </a:pPr>
            <a:endParaRPr lang="en-US" sz="4800" dirty="0"/>
          </a:p>
        </p:txBody>
      </p:sp>
    </p:spTree>
    <p:extLst>
      <p:ext uri="{BB962C8B-B14F-4D97-AF65-F5344CB8AC3E}">
        <p14:creationId xmlns:p14="http://schemas.microsoft.com/office/powerpoint/2010/main" val="376599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483BE-4708-4BCB-A7B4-8293E1DC53BF}"/>
              </a:ext>
            </a:extLst>
          </p:cNvPr>
          <p:cNvSpPr>
            <a:spLocks noGrp="1"/>
          </p:cNvSpPr>
          <p:nvPr>
            <p:ph type="title"/>
          </p:nvPr>
        </p:nvSpPr>
        <p:spPr/>
        <p:txBody>
          <a:bodyPr/>
          <a:lstStyle/>
          <a:p>
            <a:r>
              <a:rPr lang="en-US" dirty="0"/>
              <a:t>J. I. Packer, Knowing God</a:t>
            </a:r>
          </a:p>
        </p:txBody>
      </p:sp>
      <p:sp>
        <p:nvSpPr>
          <p:cNvPr id="3" name="Content Placeholder 2">
            <a:extLst>
              <a:ext uri="{FF2B5EF4-FFF2-40B4-BE49-F238E27FC236}">
                <a16:creationId xmlns:a16="http://schemas.microsoft.com/office/drawing/2014/main" id="{D921FBD4-7BDD-43E2-8433-A3F9BA251575}"/>
              </a:ext>
            </a:extLst>
          </p:cNvPr>
          <p:cNvSpPr>
            <a:spLocks noGrp="1"/>
          </p:cNvSpPr>
          <p:nvPr>
            <p:ph idx="1"/>
          </p:nvPr>
        </p:nvSpPr>
        <p:spPr/>
        <p:txBody>
          <a:bodyPr>
            <a:normAutofit fontScale="92500"/>
          </a:bodyPr>
          <a:lstStyle/>
          <a:p>
            <a:pPr marL="0" indent="0">
              <a:buNone/>
            </a:pPr>
            <a:r>
              <a:rPr lang="en-US" dirty="0"/>
              <a:t>Perhaps he means to strengthen us in patience, good humor, compassion, humility, or meekness, by giving us some extra practice in exercising these graces under especially difficult conditions.  Perhaps he has new lessons in self-denial and self-distrust to teach us.</a:t>
            </a:r>
          </a:p>
        </p:txBody>
      </p:sp>
    </p:spTree>
    <p:extLst>
      <p:ext uri="{BB962C8B-B14F-4D97-AF65-F5344CB8AC3E}">
        <p14:creationId xmlns:p14="http://schemas.microsoft.com/office/powerpoint/2010/main" val="3140143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483BE-4708-4BCB-A7B4-8293E1DC53BF}"/>
              </a:ext>
            </a:extLst>
          </p:cNvPr>
          <p:cNvSpPr>
            <a:spLocks noGrp="1"/>
          </p:cNvSpPr>
          <p:nvPr>
            <p:ph type="title"/>
          </p:nvPr>
        </p:nvSpPr>
        <p:spPr/>
        <p:txBody>
          <a:bodyPr/>
          <a:lstStyle/>
          <a:p>
            <a:r>
              <a:rPr lang="en-US" dirty="0"/>
              <a:t>J. I. Packer, Knowing God</a:t>
            </a:r>
          </a:p>
        </p:txBody>
      </p:sp>
      <p:sp>
        <p:nvSpPr>
          <p:cNvPr id="3" name="Content Placeholder 2">
            <a:extLst>
              <a:ext uri="{FF2B5EF4-FFF2-40B4-BE49-F238E27FC236}">
                <a16:creationId xmlns:a16="http://schemas.microsoft.com/office/drawing/2014/main" id="{D921FBD4-7BDD-43E2-8433-A3F9BA251575}"/>
              </a:ext>
            </a:extLst>
          </p:cNvPr>
          <p:cNvSpPr>
            <a:spLocks noGrp="1"/>
          </p:cNvSpPr>
          <p:nvPr>
            <p:ph idx="1"/>
          </p:nvPr>
        </p:nvSpPr>
        <p:spPr/>
        <p:txBody>
          <a:bodyPr>
            <a:normAutofit lnSpcReduction="10000"/>
          </a:bodyPr>
          <a:lstStyle/>
          <a:p>
            <a:pPr marL="0" indent="0">
              <a:buNone/>
            </a:pPr>
            <a:r>
              <a:rPr lang="en-US" dirty="0"/>
              <a:t>Perhaps he wishes to break us of complacency, or unreality, or undetected forms of pride and conceit. Perhaps his purpose is to draw us closer to himself in conscious communion with him; for it is often the case that fellowship with (God) is most vivid and sweet, </a:t>
            </a:r>
          </a:p>
        </p:txBody>
      </p:sp>
    </p:spTree>
    <p:extLst>
      <p:ext uri="{BB962C8B-B14F-4D97-AF65-F5344CB8AC3E}">
        <p14:creationId xmlns:p14="http://schemas.microsoft.com/office/powerpoint/2010/main" val="746132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9408F-47D2-C7F0-4E6E-907DC53DB5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25CE39-BF99-6582-3449-57D1D5945D8D}"/>
              </a:ext>
            </a:extLst>
          </p:cNvPr>
          <p:cNvSpPr>
            <a:spLocks noGrp="1"/>
          </p:cNvSpPr>
          <p:nvPr>
            <p:ph type="title"/>
          </p:nvPr>
        </p:nvSpPr>
        <p:spPr/>
        <p:txBody>
          <a:bodyPr/>
          <a:lstStyle/>
          <a:p>
            <a:r>
              <a:rPr lang="en-US" dirty="0"/>
              <a:t>J. I. Packer, Knowing God</a:t>
            </a:r>
          </a:p>
        </p:txBody>
      </p:sp>
      <p:sp>
        <p:nvSpPr>
          <p:cNvPr id="3" name="Content Placeholder 2">
            <a:extLst>
              <a:ext uri="{FF2B5EF4-FFF2-40B4-BE49-F238E27FC236}">
                <a16:creationId xmlns:a16="http://schemas.microsoft.com/office/drawing/2014/main" id="{4DA9ACE4-D922-B94B-DC14-F15F02562684}"/>
              </a:ext>
            </a:extLst>
          </p:cNvPr>
          <p:cNvSpPr>
            <a:spLocks noGrp="1"/>
          </p:cNvSpPr>
          <p:nvPr>
            <p:ph idx="1"/>
          </p:nvPr>
        </p:nvSpPr>
        <p:spPr/>
        <p:txBody>
          <a:bodyPr>
            <a:normAutofit/>
          </a:bodyPr>
          <a:lstStyle/>
          <a:p>
            <a:pPr marL="0" indent="0">
              <a:buNone/>
            </a:pPr>
            <a:r>
              <a:rPr lang="en-US" dirty="0"/>
              <a:t>and Christian joy is greatest, when the cross is heaviest.  Or perhaps God is preparing us for forms of service of which at present we have no inkling” (Downers Grove: InterVarsity Press, 1975), p. 86.</a:t>
            </a:r>
          </a:p>
        </p:txBody>
      </p:sp>
    </p:spTree>
    <p:extLst>
      <p:ext uri="{BB962C8B-B14F-4D97-AF65-F5344CB8AC3E}">
        <p14:creationId xmlns:p14="http://schemas.microsoft.com/office/powerpoint/2010/main" val="2444455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426C9-4ED2-36D7-D1D3-D9EAD0B39B9F}"/>
              </a:ext>
            </a:extLst>
          </p:cNvPr>
          <p:cNvSpPr>
            <a:spLocks noGrp="1"/>
          </p:cNvSpPr>
          <p:nvPr>
            <p:ph type="title"/>
          </p:nvPr>
        </p:nvSpPr>
        <p:spPr/>
        <p:txBody>
          <a:bodyPr/>
          <a:lstStyle/>
          <a:p>
            <a:r>
              <a:rPr lang="en-US" dirty="0"/>
              <a:t>3 Key’s to Godly Discipline</a:t>
            </a:r>
          </a:p>
        </p:txBody>
      </p:sp>
      <p:sp>
        <p:nvSpPr>
          <p:cNvPr id="3" name="Content Placeholder 2">
            <a:extLst>
              <a:ext uri="{FF2B5EF4-FFF2-40B4-BE49-F238E27FC236}">
                <a16:creationId xmlns:a16="http://schemas.microsoft.com/office/drawing/2014/main" id="{7C333A7F-25CE-91EF-8A1A-A7559282A55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10229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428F-E0C3-40DF-B48F-2F1918933416}"/>
              </a:ext>
            </a:extLst>
          </p:cNvPr>
          <p:cNvSpPr>
            <a:spLocks noGrp="1"/>
          </p:cNvSpPr>
          <p:nvPr>
            <p:ph type="title"/>
          </p:nvPr>
        </p:nvSpPr>
        <p:spPr/>
        <p:txBody>
          <a:bodyPr/>
          <a:lstStyle/>
          <a:p>
            <a:r>
              <a:rPr lang="en-US" dirty="0"/>
              <a:t>1) The Lord’s discipline is loving</a:t>
            </a:r>
          </a:p>
        </p:txBody>
      </p:sp>
      <p:sp>
        <p:nvSpPr>
          <p:cNvPr id="3" name="Content Placeholder 2">
            <a:extLst>
              <a:ext uri="{FF2B5EF4-FFF2-40B4-BE49-F238E27FC236}">
                <a16:creationId xmlns:a16="http://schemas.microsoft.com/office/drawing/2014/main" id="{419853AE-AAB2-4CE0-BFF6-EDE399882968}"/>
              </a:ext>
            </a:extLst>
          </p:cNvPr>
          <p:cNvSpPr>
            <a:spLocks noGrp="1"/>
          </p:cNvSpPr>
          <p:nvPr>
            <p:ph idx="1"/>
          </p:nvPr>
        </p:nvSpPr>
        <p:spPr/>
        <p:txBody>
          <a:bodyPr/>
          <a:lstStyle/>
          <a:p>
            <a:r>
              <a:rPr lang="en-US" dirty="0"/>
              <a:t>Having your sin exposed</a:t>
            </a:r>
          </a:p>
          <a:p>
            <a:r>
              <a:rPr lang="en-US" dirty="0"/>
              <a:t>Facing consequences of bad choices</a:t>
            </a:r>
          </a:p>
          <a:p>
            <a:r>
              <a:rPr lang="en-US" dirty="0"/>
              <a:t>Going through hardships that hone your character</a:t>
            </a:r>
          </a:p>
        </p:txBody>
      </p:sp>
    </p:spTree>
    <p:extLst>
      <p:ext uri="{BB962C8B-B14F-4D97-AF65-F5344CB8AC3E}">
        <p14:creationId xmlns:p14="http://schemas.microsoft.com/office/powerpoint/2010/main" val="132780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428F-E0C3-40DF-B48F-2F1918933416}"/>
              </a:ext>
            </a:extLst>
          </p:cNvPr>
          <p:cNvSpPr>
            <a:spLocks noGrp="1"/>
          </p:cNvSpPr>
          <p:nvPr>
            <p:ph type="title"/>
          </p:nvPr>
        </p:nvSpPr>
        <p:spPr/>
        <p:txBody>
          <a:bodyPr/>
          <a:lstStyle/>
          <a:p>
            <a:r>
              <a:rPr lang="en-US" dirty="0"/>
              <a:t>1) The Lord’s discipline is loving</a:t>
            </a:r>
          </a:p>
        </p:txBody>
      </p:sp>
      <p:sp>
        <p:nvSpPr>
          <p:cNvPr id="3" name="Content Placeholder 2">
            <a:extLst>
              <a:ext uri="{FF2B5EF4-FFF2-40B4-BE49-F238E27FC236}">
                <a16:creationId xmlns:a16="http://schemas.microsoft.com/office/drawing/2014/main" id="{419853AE-AAB2-4CE0-BFF6-EDE399882968}"/>
              </a:ext>
            </a:extLst>
          </p:cNvPr>
          <p:cNvSpPr>
            <a:spLocks noGrp="1"/>
          </p:cNvSpPr>
          <p:nvPr>
            <p:ph idx="1"/>
          </p:nvPr>
        </p:nvSpPr>
        <p:spPr/>
        <p:txBody>
          <a:bodyPr/>
          <a:lstStyle/>
          <a:p>
            <a:r>
              <a:rPr lang="en-US" dirty="0"/>
              <a:t>Having your sin exposed</a:t>
            </a:r>
          </a:p>
          <a:p>
            <a:r>
              <a:rPr lang="en-US" dirty="0"/>
              <a:t>Facing consequences of bad choices</a:t>
            </a:r>
          </a:p>
          <a:p>
            <a:r>
              <a:rPr lang="en-US" dirty="0"/>
              <a:t>Going through hardships in that hone your character</a:t>
            </a:r>
          </a:p>
        </p:txBody>
      </p:sp>
      <p:sp>
        <p:nvSpPr>
          <p:cNvPr id="4" name="TextBox 3">
            <a:extLst>
              <a:ext uri="{FF2B5EF4-FFF2-40B4-BE49-F238E27FC236}">
                <a16:creationId xmlns:a16="http://schemas.microsoft.com/office/drawing/2014/main" id="{587C8A1B-FB2F-4D45-BD01-50F50A241B25}"/>
              </a:ext>
            </a:extLst>
          </p:cNvPr>
          <p:cNvSpPr txBox="1"/>
          <p:nvPr/>
        </p:nvSpPr>
        <p:spPr>
          <a:xfrm>
            <a:off x="225630" y="1478627"/>
            <a:ext cx="9525740" cy="378565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4800" dirty="0"/>
              <a:t>These are the marks of sonship</a:t>
            </a:r>
          </a:p>
          <a:p>
            <a:pPr marL="285750" indent="-285750">
              <a:buFont typeface="Arial" panose="020B0604020202020204" pitchFamily="34" charset="0"/>
              <a:buChar char="•"/>
            </a:pPr>
            <a:r>
              <a:rPr lang="en-US" sz="4800" dirty="0"/>
              <a:t>God leading you into deeper maturity</a:t>
            </a:r>
          </a:p>
          <a:p>
            <a:pPr marL="285750" indent="-285750">
              <a:buFont typeface="Arial" panose="020B0604020202020204" pitchFamily="34" charset="0"/>
              <a:buChar char="•"/>
            </a:pPr>
            <a:r>
              <a:rPr lang="en-US" sz="4800" dirty="0"/>
              <a:t>Deeper dependence</a:t>
            </a:r>
          </a:p>
          <a:p>
            <a:pPr marL="285750" indent="-285750">
              <a:buFont typeface="Arial" panose="020B0604020202020204" pitchFamily="34" charset="0"/>
              <a:buChar char="•"/>
            </a:pPr>
            <a:r>
              <a:rPr lang="en-US" sz="4800" dirty="0"/>
              <a:t>Greater spiritual depth</a:t>
            </a:r>
          </a:p>
        </p:txBody>
      </p:sp>
    </p:spTree>
    <p:extLst>
      <p:ext uri="{BB962C8B-B14F-4D97-AF65-F5344CB8AC3E}">
        <p14:creationId xmlns:p14="http://schemas.microsoft.com/office/powerpoint/2010/main" val="88092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2B75B-D75C-4E35-8B08-817A970ED666}"/>
              </a:ext>
            </a:extLst>
          </p:cNvPr>
          <p:cNvSpPr>
            <a:spLocks noGrp="1"/>
          </p:cNvSpPr>
          <p:nvPr>
            <p:ph type="title"/>
          </p:nvPr>
        </p:nvSpPr>
        <p:spPr/>
        <p:txBody>
          <a:bodyPr/>
          <a:lstStyle/>
          <a:p>
            <a:r>
              <a:rPr lang="en-US" dirty="0"/>
              <a:t>2) Not all pain is discipline</a:t>
            </a:r>
          </a:p>
        </p:txBody>
      </p:sp>
      <p:sp>
        <p:nvSpPr>
          <p:cNvPr id="3" name="Content Placeholder 2">
            <a:extLst>
              <a:ext uri="{FF2B5EF4-FFF2-40B4-BE49-F238E27FC236}">
                <a16:creationId xmlns:a16="http://schemas.microsoft.com/office/drawing/2014/main" id="{D5EDE89B-17FA-4FF8-A1A8-B2AA388145A4}"/>
              </a:ext>
            </a:extLst>
          </p:cNvPr>
          <p:cNvSpPr>
            <a:spLocks noGrp="1"/>
          </p:cNvSpPr>
          <p:nvPr>
            <p:ph idx="1"/>
          </p:nvPr>
        </p:nvSpPr>
        <p:spPr/>
        <p:txBody>
          <a:bodyPr/>
          <a:lstStyle/>
          <a:p>
            <a:r>
              <a:rPr lang="en-US" dirty="0"/>
              <a:t>Bad things happen as a result of other’s choices</a:t>
            </a:r>
          </a:p>
          <a:p>
            <a:r>
              <a:rPr lang="en-US" dirty="0"/>
              <a:t>As the result of a fallen world</a:t>
            </a:r>
          </a:p>
        </p:txBody>
      </p:sp>
    </p:spTree>
    <p:extLst>
      <p:ext uri="{BB962C8B-B14F-4D97-AF65-F5344CB8AC3E}">
        <p14:creationId xmlns:p14="http://schemas.microsoft.com/office/powerpoint/2010/main" val="3827214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2B75B-D75C-4E35-8B08-817A970ED666}"/>
              </a:ext>
            </a:extLst>
          </p:cNvPr>
          <p:cNvSpPr>
            <a:spLocks noGrp="1"/>
          </p:cNvSpPr>
          <p:nvPr>
            <p:ph type="title"/>
          </p:nvPr>
        </p:nvSpPr>
        <p:spPr/>
        <p:txBody>
          <a:bodyPr/>
          <a:lstStyle/>
          <a:p>
            <a:r>
              <a:rPr lang="en-US" dirty="0"/>
              <a:t>3) Not all discipline is pain</a:t>
            </a:r>
          </a:p>
        </p:txBody>
      </p:sp>
      <p:sp>
        <p:nvSpPr>
          <p:cNvPr id="3" name="Content Placeholder 2">
            <a:extLst>
              <a:ext uri="{FF2B5EF4-FFF2-40B4-BE49-F238E27FC236}">
                <a16:creationId xmlns:a16="http://schemas.microsoft.com/office/drawing/2014/main" id="{D5EDE89B-17FA-4FF8-A1A8-B2AA388145A4}"/>
              </a:ext>
            </a:extLst>
          </p:cNvPr>
          <p:cNvSpPr>
            <a:spLocks noGrp="1"/>
          </p:cNvSpPr>
          <p:nvPr>
            <p:ph idx="1"/>
          </p:nvPr>
        </p:nvSpPr>
        <p:spPr/>
        <p:txBody>
          <a:bodyPr/>
          <a:lstStyle/>
          <a:p>
            <a:r>
              <a:rPr lang="en-US" dirty="0"/>
              <a:t>Hardship is a very potent tool</a:t>
            </a:r>
          </a:p>
          <a:p>
            <a:r>
              <a:rPr lang="en-US" dirty="0"/>
              <a:t>So is forgiveness</a:t>
            </a:r>
          </a:p>
          <a:p>
            <a:r>
              <a:rPr lang="en-US" dirty="0"/>
              <a:t>So is kindness</a:t>
            </a:r>
          </a:p>
          <a:p>
            <a:r>
              <a:rPr lang="en-US" dirty="0"/>
              <a:t>So is blessing</a:t>
            </a:r>
          </a:p>
        </p:txBody>
      </p:sp>
    </p:spTree>
    <p:extLst>
      <p:ext uri="{BB962C8B-B14F-4D97-AF65-F5344CB8AC3E}">
        <p14:creationId xmlns:p14="http://schemas.microsoft.com/office/powerpoint/2010/main" val="951277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11C0B-050E-4A8F-9302-46B065DA4B2C}"/>
              </a:ext>
            </a:extLst>
          </p:cNvPr>
          <p:cNvSpPr>
            <a:spLocks noGrp="1"/>
          </p:cNvSpPr>
          <p:nvPr>
            <p:ph type="title"/>
          </p:nvPr>
        </p:nvSpPr>
        <p:spPr/>
        <p:txBody>
          <a:bodyPr/>
          <a:lstStyle/>
          <a:p>
            <a:r>
              <a:rPr lang="en-US" dirty="0"/>
              <a:t>A wise parent with a child</a:t>
            </a:r>
          </a:p>
        </p:txBody>
      </p:sp>
      <p:sp>
        <p:nvSpPr>
          <p:cNvPr id="3" name="Content Placeholder 2">
            <a:extLst>
              <a:ext uri="{FF2B5EF4-FFF2-40B4-BE49-F238E27FC236}">
                <a16:creationId xmlns:a16="http://schemas.microsoft.com/office/drawing/2014/main" id="{482173BB-CC92-46C9-ACD6-6D2398C86C6E}"/>
              </a:ext>
            </a:extLst>
          </p:cNvPr>
          <p:cNvSpPr>
            <a:spLocks noGrp="1"/>
          </p:cNvSpPr>
          <p:nvPr>
            <p:ph idx="1"/>
          </p:nvPr>
        </p:nvSpPr>
        <p:spPr/>
        <p:txBody>
          <a:bodyPr>
            <a:normAutofit fontScale="92500" lnSpcReduction="20000"/>
          </a:bodyPr>
          <a:lstStyle/>
          <a:p>
            <a:r>
              <a:rPr lang="en-US" dirty="0"/>
              <a:t>Discipline may vary in each specific situation</a:t>
            </a:r>
          </a:p>
          <a:p>
            <a:pPr marL="0" indent="0">
              <a:buNone/>
            </a:pPr>
            <a:endParaRPr lang="en-US" b="1" dirty="0">
              <a:latin typeface="Calibri" panose="020F0502020204030204" pitchFamily="34" charset="0"/>
            </a:endParaRPr>
          </a:p>
          <a:p>
            <a:pPr marL="0" indent="0">
              <a:buNone/>
            </a:pPr>
            <a:r>
              <a:rPr lang="en-US" sz="4800" b="1" dirty="0">
                <a:latin typeface="Calibri" panose="020F0502020204030204" pitchFamily="34" charset="0"/>
              </a:rPr>
              <a:t>Hebrews 12:7 (NASB95) — 7</a:t>
            </a:r>
            <a:r>
              <a:rPr lang="en-US" sz="4800" dirty="0">
                <a:latin typeface="Calibri" panose="020F0502020204030204" pitchFamily="34" charset="0"/>
              </a:rPr>
              <a:t> It is for discipline that you endure; God deals with you as with sons; for what son is there whom his father does not discipline? </a:t>
            </a:r>
          </a:p>
          <a:p>
            <a:endParaRPr lang="en-US" dirty="0"/>
          </a:p>
        </p:txBody>
      </p:sp>
    </p:spTree>
    <p:extLst>
      <p:ext uri="{BB962C8B-B14F-4D97-AF65-F5344CB8AC3E}">
        <p14:creationId xmlns:p14="http://schemas.microsoft.com/office/powerpoint/2010/main" val="40094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58A81-93C7-4D87-B135-42FFE758C28C}"/>
              </a:ext>
            </a:extLst>
          </p:cNvPr>
          <p:cNvSpPr>
            <a:spLocks noGrp="1"/>
          </p:cNvSpPr>
          <p:nvPr>
            <p:ph type="title"/>
          </p:nvPr>
        </p:nvSpPr>
        <p:spPr/>
        <p:txBody>
          <a:bodyPr/>
          <a:lstStyle/>
          <a:p>
            <a:r>
              <a:rPr lang="en-US" dirty="0"/>
              <a:t>Hebrews 12:8–9 (NASB95)</a:t>
            </a:r>
          </a:p>
        </p:txBody>
      </p:sp>
      <p:sp>
        <p:nvSpPr>
          <p:cNvPr id="3" name="Content Placeholder 2">
            <a:extLst>
              <a:ext uri="{FF2B5EF4-FFF2-40B4-BE49-F238E27FC236}">
                <a16:creationId xmlns:a16="http://schemas.microsoft.com/office/drawing/2014/main" id="{67C0BA64-B9F4-4977-BE2B-DEA8FD3B244B}"/>
              </a:ext>
            </a:extLst>
          </p:cNvPr>
          <p:cNvSpPr>
            <a:spLocks noGrp="1"/>
          </p:cNvSpPr>
          <p:nvPr>
            <p:ph idx="1"/>
          </p:nvPr>
        </p:nvSpPr>
        <p:spPr/>
        <p:txBody>
          <a:bodyPr>
            <a:normAutofit fontScale="92500" lnSpcReduction="10000"/>
          </a:bodyPr>
          <a:lstStyle/>
          <a:p>
            <a:pPr marL="0" indent="0">
              <a:buNone/>
            </a:pPr>
            <a:r>
              <a:rPr lang="en-US" b="1" dirty="0"/>
              <a:t>8</a:t>
            </a:r>
            <a:r>
              <a:rPr lang="en-US" dirty="0"/>
              <a:t> But if you are without discipline, of which all have become partakers, then you are illegitimate children and not sons. </a:t>
            </a:r>
            <a:r>
              <a:rPr lang="en-US" b="1" dirty="0"/>
              <a:t>9</a:t>
            </a:r>
            <a:r>
              <a:rPr lang="en-US" dirty="0"/>
              <a:t> Furthermore, we had earthly fathers to discipline us, and we respected them; shall we not much rather be subject to the Father of spirits, and live? </a:t>
            </a:r>
          </a:p>
          <a:p>
            <a:pPr marL="0" indent="0">
              <a:buNone/>
            </a:pPr>
            <a:endParaRPr lang="en-US" dirty="0"/>
          </a:p>
        </p:txBody>
      </p:sp>
    </p:spTree>
    <p:extLst>
      <p:ext uri="{BB962C8B-B14F-4D97-AF65-F5344CB8AC3E}">
        <p14:creationId xmlns:p14="http://schemas.microsoft.com/office/powerpoint/2010/main" val="363924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DF8AE-4ADB-4DE4-BF3D-9708E4AEEC77}"/>
              </a:ext>
            </a:extLst>
          </p:cNvPr>
          <p:cNvSpPr>
            <a:spLocks noGrp="1"/>
          </p:cNvSpPr>
          <p:nvPr>
            <p:ph type="title"/>
          </p:nvPr>
        </p:nvSpPr>
        <p:spPr/>
        <p:txBody>
          <a:bodyPr>
            <a:normAutofit/>
          </a:bodyPr>
          <a:lstStyle/>
          <a:p>
            <a:r>
              <a:rPr lang="en-US" sz="6000" dirty="0"/>
              <a:t>Context </a:t>
            </a:r>
          </a:p>
        </p:txBody>
      </p:sp>
      <p:sp>
        <p:nvSpPr>
          <p:cNvPr id="3" name="Content Placeholder 2">
            <a:extLst>
              <a:ext uri="{FF2B5EF4-FFF2-40B4-BE49-F238E27FC236}">
                <a16:creationId xmlns:a16="http://schemas.microsoft.com/office/drawing/2014/main" id="{4648D017-845E-47B4-8C7C-A8E188A9CAA2}"/>
              </a:ext>
            </a:extLst>
          </p:cNvPr>
          <p:cNvSpPr>
            <a:spLocks noGrp="1"/>
          </p:cNvSpPr>
          <p:nvPr>
            <p:ph idx="1"/>
          </p:nvPr>
        </p:nvSpPr>
        <p:spPr/>
        <p:txBody>
          <a:bodyPr>
            <a:normAutofit/>
          </a:bodyPr>
          <a:lstStyle/>
          <a:p>
            <a:r>
              <a:rPr lang="en-US" sz="4800" dirty="0"/>
              <a:t>The way to persevere suffering for your faith is to put truth before feelings</a:t>
            </a:r>
          </a:p>
          <a:p>
            <a:pPr marL="0" indent="0">
              <a:buNone/>
            </a:pPr>
            <a:endParaRPr lang="en-US" sz="4800" dirty="0"/>
          </a:p>
        </p:txBody>
      </p:sp>
    </p:spTree>
    <p:extLst>
      <p:ext uri="{BB962C8B-B14F-4D97-AF65-F5344CB8AC3E}">
        <p14:creationId xmlns:p14="http://schemas.microsoft.com/office/powerpoint/2010/main" val="17145124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07F0A-2057-4A21-91E8-2057D9937E0C}"/>
              </a:ext>
            </a:extLst>
          </p:cNvPr>
          <p:cNvSpPr>
            <a:spLocks noGrp="1"/>
          </p:cNvSpPr>
          <p:nvPr>
            <p:ph type="title"/>
          </p:nvPr>
        </p:nvSpPr>
        <p:spPr/>
        <p:txBody>
          <a:bodyPr/>
          <a:lstStyle/>
          <a:p>
            <a:r>
              <a:rPr lang="en-US" dirty="0"/>
              <a:t>The Audience</a:t>
            </a:r>
          </a:p>
        </p:txBody>
      </p:sp>
      <p:sp>
        <p:nvSpPr>
          <p:cNvPr id="3" name="Content Placeholder 2">
            <a:extLst>
              <a:ext uri="{FF2B5EF4-FFF2-40B4-BE49-F238E27FC236}">
                <a16:creationId xmlns:a16="http://schemas.microsoft.com/office/drawing/2014/main" id="{8F645657-A728-4C10-9FEC-590E889CF7D7}"/>
              </a:ext>
            </a:extLst>
          </p:cNvPr>
          <p:cNvSpPr>
            <a:spLocks noGrp="1"/>
          </p:cNvSpPr>
          <p:nvPr>
            <p:ph idx="1"/>
          </p:nvPr>
        </p:nvSpPr>
        <p:spPr/>
        <p:txBody>
          <a:bodyPr/>
          <a:lstStyle/>
          <a:p>
            <a:r>
              <a:rPr lang="en-US" dirty="0"/>
              <a:t>God! We are suffering because we took a stand for you! </a:t>
            </a:r>
          </a:p>
          <a:p>
            <a:r>
              <a:rPr lang="en-US" dirty="0"/>
              <a:t>Why would you allow this? </a:t>
            </a:r>
          </a:p>
          <a:p>
            <a:r>
              <a:rPr lang="en-US" dirty="0"/>
              <a:t>When will you make it stop?</a:t>
            </a:r>
          </a:p>
        </p:txBody>
      </p:sp>
    </p:spTree>
    <p:extLst>
      <p:ext uri="{BB962C8B-B14F-4D97-AF65-F5344CB8AC3E}">
        <p14:creationId xmlns:p14="http://schemas.microsoft.com/office/powerpoint/2010/main" val="257200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07F0A-2057-4A21-91E8-2057D9937E0C}"/>
              </a:ext>
            </a:extLst>
          </p:cNvPr>
          <p:cNvSpPr>
            <a:spLocks noGrp="1"/>
          </p:cNvSpPr>
          <p:nvPr>
            <p:ph type="title"/>
          </p:nvPr>
        </p:nvSpPr>
        <p:spPr/>
        <p:txBody>
          <a:bodyPr/>
          <a:lstStyle/>
          <a:p>
            <a:r>
              <a:rPr lang="en-US" dirty="0"/>
              <a:t>The Author</a:t>
            </a:r>
          </a:p>
        </p:txBody>
      </p:sp>
      <p:sp>
        <p:nvSpPr>
          <p:cNvPr id="3" name="Content Placeholder 2">
            <a:extLst>
              <a:ext uri="{FF2B5EF4-FFF2-40B4-BE49-F238E27FC236}">
                <a16:creationId xmlns:a16="http://schemas.microsoft.com/office/drawing/2014/main" id="{8F645657-A728-4C10-9FEC-590E889CF7D7}"/>
              </a:ext>
            </a:extLst>
          </p:cNvPr>
          <p:cNvSpPr>
            <a:spLocks noGrp="1"/>
          </p:cNvSpPr>
          <p:nvPr>
            <p:ph idx="1"/>
          </p:nvPr>
        </p:nvSpPr>
        <p:spPr/>
        <p:txBody>
          <a:bodyPr>
            <a:normAutofit fontScale="85000" lnSpcReduction="10000"/>
          </a:bodyPr>
          <a:lstStyle/>
          <a:p>
            <a:r>
              <a:rPr lang="en-US" dirty="0"/>
              <a:t>God is allowing this, because it will result in the greater good for both your character and His purposes.</a:t>
            </a:r>
          </a:p>
          <a:p>
            <a:r>
              <a:rPr lang="en-US" dirty="0"/>
              <a:t>You must persevere because God has good things in store for you!</a:t>
            </a:r>
          </a:p>
          <a:p>
            <a:r>
              <a:rPr lang="en-US" dirty="0"/>
              <a:t>Our feelings cry out for relief</a:t>
            </a:r>
          </a:p>
          <a:p>
            <a:r>
              <a:rPr lang="en-US" dirty="0"/>
              <a:t>Our minds need to stand on the truth</a:t>
            </a:r>
          </a:p>
        </p:txBody>
      </p:sp>
    </p:spTree>
    <p:extLst>
      <p:ext uri="{BB962C8B-B14F-4D97-AF65-F5344CB8AC3E}">
        <p14:creationId xmlns:p14="http://schemas.microsoft.com/office/powerpoint/2010/main" val="309590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0274C-2EF1-48F9-841D-D3591C13910E}"/>
              </a:ext>
            </a:extLst>
          </p:cNvPr>
          <p:cNvSpPr>
            <a:spLocks noGrp="1"/>
          </p:cNvSpPr>
          <p:nvPr>
            <p:ph type="title"/>
          </p:nvPr>
        </p:nvSpPr>
        <p:spPr/>
        <p:txBody>
          <a:bodyPr/>
          <a:lstStyle/>
          <a:p>
            <a:r>
              <a:rPr lang="en-US" dirty="0"/>
              <a:t>Hebrews 12:11–13 (NASB95) </a:t>
            </a:r>
          </a:p>
        </p:txBody>
      </p:sp>
      <p:sp>
        <p:nvSpPr>
          <p:cNvPr id="3" name="Content Placeholder 2">
            <a:extLst>
              <a:ext uri="{FF2B5EF4-FFF2-40B4-BE49-F238E27FC236}">
                <a16:creationId xmlns:a16="http://schemas.microsoft.com/office/drawing/2014/main" id="{D2383462-B71B-48C4-B5AB-7672B9577212}"/>
              </a:ext>
            </a:extLst>
          </p:cNvPr>
          <p:cNvSpPr>
            <a:spLocks noGrp="1"/>
          </p:cNvSpPr>
          <p:nvPr>
            <p:ph idx="1"/>
          </p:nvPr>
        </p:nvSpPr>
        <p:spPr/>
        <p:txBody>
          <a:bodyPr>
            <a:normAutofit fontScale="85000" lnSpcReduction="10000"/>
          </a:bodyPr>
          <a:lstStyle/>
          <a:p>
            <a:pPr marL="0" indent="0">
              <a:buNone/>
            </a:pPr>
            <a:r>
              <a:rPr lang="en-US" b="1" dirty="0"/>
              <a:t>11</a:t>
            </a:r>
            <a:r>
              <a:rPr lang="en-US" dirty="0"/>
              <a:t> All discipline for the moment seems not to be joyful, but sorrowful; yet to those who have been trained by it, afterwards it yields the peaceful fruit of righteousness. </a:t>
            </a:r>
            <a:r>
              <a:rPr lang="en-US" b="1" dirty="0"/>
              <a:t>12</a:t>
            </a:r>
            <a:r>
              <a:rPr lang="en-US" dirty="0"/>
              <a:t> Therefore, strengthen the hands that are weak and the knees that are feeble, </a:t>
            </a:r>
            <a:r>
              <a:rPr lang="en-US" b="1" dirty="0"/>
              <a:t>13</a:t>
            </a:r>
            <a:r>
              <a:rPr lang="en-US" dirty="0"/>
              <a:t> and make straight paths for your feet, so that the limb which is lame may not be put out of joint, but rather be healed. </a:t>
            </a:r>
          </a:p>
          <a:p>
            <a:pPr marL="0" indent="0">
              <a:buNone/>
            </a:pPr>
            <a:endParaRPr lang="en-US" dirty="0"/>
          </a:p>
        </p:txBody>
      </p:sp>
    </p:spTree>
    <p:extLst>
      <p:ext uri="{BB962C8B-B14F-4D97-AF65-F5344CB8AC3E}">
        <p14:creationId xmlns:p14="http://schemas.microsoft.com/office/powerpoint/2010/main" val="23405161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92253-0EF6-4023-BA70-FFDBA7E8C22D}"/>
              </a:ext>
            </a:extLst>
          </p:cNvPr>
          <p:cNvSpPr>
            <a:spLocks noGrp="1"/>
          </p:cNvSpPr>
          <p:nvPr>
            <p:ph type="title"/>
          </p:nvPr>
        </p:nvSpPr>
        <p:spPr/>
        <p:txBody>
          <a:bodyPr/>
          <a:lstStyle/>
          <a:p>
            <a:r>
              <a:rPr lang="en-US" dirty="0"/>
              <a:t>The Point</a:t>
            </a:r>
          </a:p>
        </p:txBody>
      </p:sp>
      <p:sp>
        <p:nvSpPr>
          <p:cNvPr id="3" name="Content Placeholder 2">
            <a:extLst>
              <a:ext uri="{FF2B5EF4-FFF2-40B4-BE49-F238E27FC236}">
                <a16:creationId xmlns:a16="http://schemas.microsoft.com/office/drawing/2014/main" id="{8E6B98CA-8A71-4671-A02C-D43A809C69ED}"/>
              </a:ext>
            </a:extLst>
          </p:cNvPr>
          <p:cNvSpPr>
            <a:spLocks noGrp="1"/>
          </p:cNvSpPr>
          <p:nvPr>
            <p:ph idx="1"/>
          </p:nvPr>
        </p:nvSpPr>
        <p:spPr/>
        <p:txBody>
          <a:bodyPr>
            <a:normAutofit fontScale="85000" lnSpcReduction="10000"/>
          </a:bodyPr>
          <a:lstStyle/>
          <a:p>
            <a:r>
              <a:rPr lang="en-US" dirty="0"/>
              <a:t>God’s discipline is motivated by His love NOT cruelty, or disinterest</a:t>
            </a:r>
          </a:p>
          <a:p>
            <a:r>
              <a:rPr lang="en-US" dirty="0"/>
              <a:t>Think about the healthy boundaries and discipline your parents set for you</a:t>
            </a:r>
          </a:p>
          <a:p>
            <a:r>
              <a:rPr lang="en-US" dirty="0"/>
              <a:t>Where would you be if no one had ever told you no? </a:t>
            </a:r>
          </a:p>
          <a:p>
            <a:r>
              <a:rPr lang="en-US" dirty="0"/>
              <a:t>If no one had ever set boundaries for you</a:t>
            </a:r>
          </a:p>
        </p:txBody>
      </p:sp>
    </p:spTree>
    <p:extLst>
      <p:ext uri="{BB962C8B-B14F-4D97-AF65-F5344CB8AC3E}">
        <p14:creationId xmlns:p14="http://schemas.microsoft.com/office/powerpoint/2010/main" val="4056327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92253-0EF6-4023-BA70-FFDBA7E8C22D}"/>
              </a:ext>
            </a:extLst>
          </p:cNvPr>
          <p:cNvSpPr>
            <a:spLocks noGrp="1"/>
          </p:cNvSpPr>
          <p:nvPr>
            <p:ph type="title"/>
          </p:nvPr>
        </p:nvSpPr>
        <p:spPr/>
        <p:txBody>
          <a:bodyPr/>
          <a:lstStyle/>
          <a:p>
            <a:r>
              <a:rPr lang="en-US" dirty="0"/>
              <a:t>The Point</a:t>
            </a:r>
          </a:p>
        </p:txBody>
      </p:sp>
      <p:sp>
        <p:nvSpPr>
          <p:cNvPr id="3" name="Content Placeholder 2">
            <a:extLst>
              <a:ext uri="{FF2B5EF4-FFF2-40B4-BE49-F238E27FC236}">
                <a16:creationId xmlns:a16="http://schemas.microsoft.com/office/drawing/2014/main" id="{8E6B98CA-8A71-4671-A02C-D43A809C69ED}"/>
              </a:ext>
            </a:extLst>
          </p:cNvPr>
          <p:cNvSpPr>
            <a:spLocks noGrp="1"/>
          </p:cNvSpPr>
          <p:nvPr>
            <p:ph idx="1"/>
          </p:nvPr>
        </p:nvSpPr>
        <p:spPr/>
        <p:txBody>
          <a:bodyPr>
            <a:normAutofit/>
          </a:bodyPr>
          <a:lstStyle/>
          <a:p>
            <a:r>
              <a:rPr lang="en-US" dirty="0"/>
              <a:t>You want something and God won’t give it to you?</a:t>
            </a:r>
          </a:p>
        </p:txBody>
      </p:sp>
    </p:spTree>
    <p:extLst>
      <p:ext uri="{BB962C8B-B14F-4D97-AF65-F5344CB8AC3E}">
        <p14:creationId xmlns:p14="http://schemas.microsoft.com/office/powerpoint/2010/main" val="6230463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92253-0EF6-4023-BA70-FFDBA7E8C22D}"/>
              </a:ext>
            </a:extLst>
          </p:cNvPr>
          <p:cNvSpPr>
            <a:spLocks noGrp="1"/>
          </p:cNvSpPr>
          <p:nvPr>
            <p:ph type="title"/>
          </p:nvPr>
        </p:nvSpPr>
        <p:spPr/>
        <p:txBody>
          <a:bodyPr/>
          <a:lstStyle/>
          <a:p>
            <a:r>
              <a:rPr lang="en-US" dirty="0"/>
              <a:t>The Point</a:t>
            </a:r>
          </a:p>
        </p:txBody>
      </p:sp>
      <p:sp>
        <p:nvSpPr>
          <p:cNvPr id="3" name="Content Placeholder 2">
            <a:extLst>
              <a:ext uri="{FF2B5EF4-FFF2-40B4-BE49-F238E27FC236}">
                <a16:creationId xmlns:a16="http://schemas.microsoft.com/office/drawing/2014/main" id="{8E6B98CA-8A71-4671-A02C-D43A809C69ED}"/>
              </a:ext>
            </a:extLst>
          </p:cNvPr>
          <p:cNvSpPr>
            <a:spLocks noGrp="1"/>
          </p:cNvSpPr>
          <p:nvPr>
            <p:ph idx="1"/>
          </p:nvPr>
        </p:nvSpPr>
        <p:spPr/>
        <p:txBody>
          <a:bodyPr/>
          <a:lstStyle/>
          <a:p>
            <a:r>
              <a:rPr lang="en-US" dirty="0"/>
              <a:t>There is no avoiding suffering in this life</a:t>
            </a:r>
          </a:p>
          <a:p>
            <a:r>
              <a:rPr lang="en-US" dirty="0"/>
              <a:t>God can use your suffering, to grow you, and help others</a:t>
            </a:r>
          </a:p>
          <a:p>
            <a:r>
              <a:rPr lang="en-US" dirty="0"/>
              <a:t>Or your suffering can cause you to become bitter, self-centered and alienated.</a:t>
            </a:r>
          </a:p>
        </p:txBody>
      </p:sp>
    </p:spTree>
    <p:extLst>
      <p:ext uri="{BB962C8B-B14F-4D97-AF65-F5344CB8AC3E}">
        <p14:creationId xmlns:p14="http://schemas.microsoft.com/office/powerpoint/2010/main" val="331483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92253-0EF6-4023-BA70-FFDBA7E8C22D}"/>
              </a:ext>
            </a:extLst>
          </p:cNvPr>
          <p:cNvSpPr>
            <a:spLocks noGrp="1"/>
          </p:cNvSpPr>
          <p:nvPr>
            <p:ph type="title"/>
          </p:nvPr>
        </p:nvSpPr>
        <p:spPr/>
        <p:txBody>
          <a:bodyPr/>
          <a:lstStyle/>
          <a:p>
            <a:r>
              <a:rPr lang="en-US" dirty="0"/>
              <a:t>Luke 9:23–25 (NASB95) </a:t>
            </a:r>
          </a:p>
        </p:txBody>
      </p:sp>
      <p:sp>
        <p:nvSpPr>
          <p:cNvPr id="3" name="Content Placeholder 2">
            <a:extLst>
              <a:ext uri="{FF2B5EF4-FFF2-40B4-BE49-F238E27FC236}">
                <a16:creationId xmlns:a16="http://schemas.microsoft.com/office/drawing/2014/main" id="{8E6B98CA-8A71-4671-A02C-D43A809C69ED}"/>
              </a:ext>
            </a:extLst>
          </p:cNvPr>
          <p:cNvSpPr>
            <a:spLocks noGrp="1"/>
          </p:cNvSpPr>
          <p:nvPr>
            <p:ph idx="1"/>
          </p:nvPr>
        </p:nvSpPr>
        <p:spPr/>
        <p:txBody>
          <a:bodyPr>
            <a:normAutofit fontScale="85000" lnSpcReduction="10000"/>
          </a:bodyPr>
          <a:lstStyle/>
          <a:p>
            <a:pPr marL="0" indent="0">
              <a:buNone/>
            </a:pPr>
            <a:r>
              <a:rPr lang="en-US" b="1" dirty="0"/>
              <a:t>23</a:t>
            </a:r>
            <a:r>
              <a:rPr lang="en-US" dirty="0"/>
              <a:t> And He was saying to them all, “If anyone wishes to come after Me, he must deny himself, and take up his cross daily and follow Me. </a:t>
            </a:r>
            <a:r>
              <a:rPr lang="en-US" b="1" dirty="0"/>
              <a:t>24</a:t>
            </a:r>
            <a:r>
              <a:rPr lang="en-US" dirty="0"/>
              <a:t> “For whoever wishes to save his life will lose it, but whoever loses his life for My sake, he is the one who will save it. </a:t>
            </a:r>
            <a:r>
              <a:rPr lang="en-US" b="1" dirty="0"/>
              <a:t>25</a:t>
            </a:r>
            <a:r>
              <a:rPr lang="en-US" dirty="0"/>
              <a:t> “For what is a man profited if he gains the whole world, and loses or forfeits himself? </a:t>
            </a:r>
          </a:p>
        </p:txBody>
      </p:sp>
    </p:spTree>
    <p:extLst>
      <p:ext uri="{BB962C8B-B14F-4D97-AF65-F5344CB8AC3E}">
        <p14:creationId xmlns:p14="http://schemas.microsoft.com/office/powerpoint/2010/main" val="3084948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EE900-FD91-44B2-9AD8-CB8B0035AF09}"/>
              </a:ext>
            </a:extLst>
          </p:cNvPr>
          <p:cNvSpPr>
            <a:spLocks noGrp="1"/>
          </p:cNvSpPr>
          <p:nvPr>
            <p:ph type="title"/>
          </p:nvPr>
        </p:nvSpPr>
        <p:spPr/>
        <p:txBody>
          <a:bodyPr/>
          <a:lstStyle/>
          <a:p>
            <a:r>
              <a:rPr lang="en-US" dirty="0"/>
              <a:t>Romans 5:3–5 (NASB95) </a:t>
            </a:r>
          </a:p>
        </p:txBody>
      </p:sp>
      <p:sp>
        <p:nvSpPr>
          <p:cNvPr id="3" name="Content Placeholder 2">
            <a:extLst>
              <a:ext uri="{FF2B5EF4-FFF2-40B4-BE49-F238E27FC236}">
                <a16:creationId xmlns:a16="http://schemas.microsoft.com/office/drawing/2014/main" id="{CEFC4120-5B65-4380-A90B-600C09BF8AFC}"/>
              </a:ext>
            </a:extLst>
          </p:cNvPr>
          <p:cNvSpPr>
            <a:spLocks noGrp="1"/>
          </p:cNvSpPr>
          <p:nvPr>
            <p:ph idx="1"/>
          </p:nvPr>
        </p:nvSpPr>
        <p:spPr/>
        <p:txBody>
          <a:bodyPr>
            <a:normAutofit fontScale="92500" lnSpcReduction="20000"/>
          </a:bodyPr>
          <a:lstStyle/>
          <a:p>
            <a:pPr marL="0" indent="0">
              <a:buNone/>
            </a:pPr>
            <a:r>
              <a:rPr lang="en-US" b="1" dirty="0"/>
              <a:t>3</a:t>
            </a:r>
            <a:r>
              <a:rPr lang="en-US" dirty="0"/>
              <a:t> And not only this, but we also exult in our tribulations, knowing that tribulation brings about perseverance; </a:t>
            </a:r>
            <a:r>
              <a:rPr lang="en-US" b="1" dirty="0"/>
              <a:t>4</a:t>
            </a:r>
            <a:r>
              <a:rPr lang="en-US" dirty="0"/>
              <a:t> and perseverance, proven character; and proven character, hope; </a:t>
            </a:r>
            <a:r>
              <a:rPr lang="en-US" b="1" dirty="0"/>
              <a:t>5</a:t>
            </a:r>
            <a:r>
              <a:rPr lang="en-US" dirty="0"/>
              <a:t> and hope does not disappoint, because the love of God has been poured out within our hearts through the Holy Spirit who was given to us. </a:t>
            </a:r>
          </a:p>
          <a:p>
            <a:endParaRPr lang="en-US" dirty="0"/>
          </a:p>
        </p:txBody>
      </p:sp>
    </p:spTree>
    <p:extLst>
      <p:ext uri="{BB962C8B-B14F-4D97-AF65-F5344CB8AC3E}">
        <p14:creationId xmlns:p14="http://schemas.microsoft.com/office/powerpoint/2010/main" val="463466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FB2C7-6808-48D9-9D34-8D7E2D059A0A}"/>
              </a:ext>
            </a:extLst>
          </p:cNvPr>
          <p:cNvSpPr>
            <a:spLocks noGrp="1"/>
          </p:cNvSpPr>
          <p:nvPr>
            <p:ph type="title"/>
          </p:nvPr>
        </p:nvSpPr>
        <p:spPr/>
        <p:txBody>
          <a:bodyPr/>
          <a:lstStyle/>
          <a:p>
            <a:r>
              <a:rPr lang="en-US" dirty="0"/>
              <a:t>If you quit</a:t>
            </a:r>
          </a:p>
        </p:txBody>
      </p:sp>
      <p:sp>
        <p:nvSpPr>
          <p:cNvPr id="3" name="Content Placeholder 2">
            <a:extLst>
              <a:ext uri="{FF2B5EF4-FFF2-40B4-BE49-F238E27FC236}">
                <a16:creationId xmlns:a16="http://schemas.microsoft.com/office/drawing/2014/main" id="{65BC5173-956D-4FE1-82C7-4581A8E250C4}"/>
              </a:ext>
            </a:extLst>
          </p:cNvPr>
          <p:cNvSpPr>
            <a:spLocks noGrp="1"/>
          </p:cNvSpPr>
          <p:nvPr>
            <p:ph idx="1"/>
          </p:nvPr>
        </p:nvSpPr>
        <p:spPr/>
        <p:txBody>
          <a:bodyPr/>
          <a:lstStyle/>
          <a:p>
            <a:r>
              <a:rPr lang="en-US" dirty="0"/>
              <a:t>Some suffering may be alleviated for now</a:t>
            </a:r>
          </a:p>
          <a:p>
            <a:pPr lvl="1"/>
            <a:r>
              <a:rPr lang="en-US" dirty="0"/>
              <a:t>You will not grow</a:t>
            </a:r>
          </a:p>
          <a:p>
            <a:pPr lvl="1"/>
            <a:r>
              <a:rPr lang="en-US" dirty="0"/>
              <a:t>You will repeat the same mistakes</a:t>
            </a:r>
          </a:p>
          <a:p>
            <a:pPr lvl="1"/>
            <a:r>
              <a:rPr lang="en-US" dirty="0"/>
              <a:t>You will be limited in what you can do for others</a:t>
            </a:r>
          </a:p>
          <a:p>
            <a:pPr lvl="1"/>
            <a:r>
              <a:rPr lang="en-US" dirty="0"/>
              <a:t>Your conscience will be heavy</a:t>
            </a:r>
          </a:p>
          <a:p>
            <a:pPr lvl="1"/>
            <a:r>
              <a:rPr lang="en-US" dirty="0"/>
              <a:t>You will still suffer in other ways</a:t>
            </a:r>
          </a:p>
          <a:p>
            <a:pPr lvl="1"/>
            <a:endParaRPr lang="en-US" dirty="0"/>
          </a:p>
        </p:txBody>
      </p:sp>
    </p:spTree>
    <p:extLst>
      <p:ext uri="{BB962C8B-B14F-4D97-AF65-F5344CB8AC3E}">
        <p14:creationId xmlns:p14="http://schemas.microsoft.com/office/powerpoint/2010/main" val="370250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FB2C7-6808-48D9-9D34-8D7E2D059A0A}"/>
              </a:ext>
            </a:extLst>
          </p:cNvPr>
          <p:cNvSpPr>
            <a:spLocks noGrp="1"/>
          </p:cNvSpPr>
          <p:nvPr>
            <p:ph type="title"/>
          </p:nvPr>
        </p:nvSpPr>
        <p:spPr/>
        <p:txBody>
          <a:bodyPr/>
          <a:lstStyle/>
          <a:p>
            <a:r>
              <a:rPr lang="en-US" dirty="0"/>
              <a:t>If you persevere</a:t>
            </a:r>
          </a:p>
        </p:txBody>
      </p:sp>
      <p:sp>
        <p:nvSpPr>
          <p:cNvPr id="3" name="Content Placeholder 2">
            <a:extLst>
              <a:ext uri="{FF2B5EF4-FFF2-40B4-BE49-F238E27FC236}">
                <a16:creationId xmlns:a16="http://schemas.microsoft.com/office/drawing/2014/main" id="{65BC5173-956D-4FE1-82C7-4581A8E250C4}"/>
              </a:ext>
            </a:extLst>
          </p:cNvPr>
          <p:cNvSpPr>
            <a:spLocks noGrp="1"/>
          </p:cNvSpPr>
          <p:nvPr>
            <p:ph idx="1"/>
          </p:nvPr>
        </p:nvSpPr>
        <p:spPr/>
        <p:txBody>
          <a:bodyPr/>
          <a:lstStyle/>
          <a:p>
            <a:r>
              <a:rPr lang="en-US" dirty="0"/>
              <a:t>Your suffering may be greater</a:t>
            </a:r>
          </a:p>
          <a:p>
            <a:pPr lvl="1"/>
            <a:r>
              <a:rPr lang="en-US" dirty="0"/>
              <a:t>Your purpose will be clear</a:t>
            </a:r>
          </a:p>
          <a:p>
            <a:pPr lvl="1"/>
            <a:r>
              <a:rPr lang="en-US" dirty="0"/>
              <a:t>Your ability to help others will increase</a:t>
            </a:r>
          </a:p>
          <a:p>
            <a:pPr lvl="1"/>
            <a:r>
              <a:rPr lang="en-US" dirty="0"/>
              <a:t>Your joy will increase</a:t>
            </a:r>
          </a:p>
          <a:p>
            <a:pPr lvl="1"/>
            <a:r>
              <a:rPr lang="en-US" dirty="0"/>
              <a:t>Your feelings come and go</a:t>
            </a:r>
          </a:p>
          <a:p>
            <a:pPr lvl="1"/>
            <a:r>
              <a:rPr lang="en-US" dirty="0"/>
              <a:t>Your ability to stand on truth grows stronger</a:t>
            </a:r>
          </a:p>
          <a:p>
            <a:pPr lvl="1"/>
            <a:endParaRPr lang="en-US" dirty="0"/>
          </a:p>
        </p:txBody>
      </p:sp>
    </p:spTree>
    <p:extLst>
      <p:ext uri="{BB962C8B-B14F-4D97-AF65-F5344CB8AC3E}">
        <p14:creationId xmlns:p14="http://schemas.microsoft.com/office/powerpoint/2010/main" val="114277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2668B-A95B-C55A-DEB8-B9D2F4950C0E}"/>
              </a:ext>
            </a:extLst>
          </p:cNvPr>
          <p:cNvSpPr>
            <a:spLocks noGrp="1"/>
          </p:cNvSpPr>
          <p:nvPr>
            <p:ph type="title"/>
          </p:nvPr>
        </p:nvSpPr>
        <p:spPr/>
        <p:txBody>
          <a:bodyPr/>
          <a:lstStyle/>
          <a:p>
            <a:r>
              <a:rPr lang="en-US" dirty="0"/>
              <a:t>Hebrews 12 (NIV) </a:t>
            </a:r>
          </a:p>
        </p:txBody>
      </p:sp>
      <p:sp>
        <p:nvSpPr>
          <p:cNvPr id="3" name="Content Placeholder 2">
            <a:extLst>
              <a:ext uri="{FF2B5EF4-FFF2-40B4-BE49-F238E27FC236}">
                <a16:creationId xmlns:a16="http://schemas.microsoft.com/office/drawing/2014/main" id="{9F0F572D-4A6F-B72C-A57E-E90B3C55E63E}"/>
              </a:ext>
            </a:extLst>
          </p:cNvPr>
          <p:cNvSpPr>
            <a:spLocks noGrp="1"/>
          </p:cNvSpPr>
          <p:nvPr>
            <p:ph idx="1"/>
          </p:nvPr>
        </p:nvSpPr>
        <p:spPr/>
        <p:txBody>
          <a:bodyPr>
            <a:normAutofit/>
          </a:bodyPr>
          <a:lstStyle/>
          <a:p>
            <a:pPr marL="0" indent="0">
              <a:buNone/>
            </a:pPr>
            <a:r>
              <a:rPr lang="en-US" b="1" i="0" u="none" baseline="0" dirty="0"/>
              <a:t>1</a:t>
            </a:r>
            <a:r>
              <a:rPr lang="en-US" b="0" i="0" u="none" baseline="0" dirty="0"/>
              <a:t> Therefore, since we are surrounded by such a great cloud of witnesses, </a:t>
            </a:r>
            <a:r>
              <a:rPr lang="en-US" b="0" i="0" u="sng" baseline="0" dirty="0"/>
              <a:t>let us throw off everything that hinders and the sin that so easily entangles</a:t>
            </a:r>
            <a:r>
              <a:rPr lang="en-US" b="0" i="0" u="none" baseline="0" dirty="0"/>
              <a:t>… </a:t>
            </a:r>
            <a:endParaRPr lang="en-US" dirty="0"/>
          </a:p>
        </p:txBody>
      </p:sp>
    </p:spTree>
    <p:extLst>
      <p:ext uri="{BB962C8B-B14F-4D97-AF65-F5344CB8AC3E}">
        <p14:creationId xmlns:p14="http://schemas.microsoft.com/office/powerpoint/2010/main" val="2542746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D2AAC6-722E-7EBF-A122-9EF84ED7C6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82B030-B29D-292B-47F4-82ACFC732CFC}"/>
              </a:ext>
            </a:extLst>
          </p:cNvPr>
          <p:cNvSpPr>
            <a:spLocks noGrp="1"/>
          </p:cNvSpPr>
          <p:nvPr>
            <p:ph type="title"/>
          </p:nvPr>
        </p:nvSpPr>
        <p:spPr/>
        <p:txBody>
          <a:bodyPr/>
          <a:lstStyle/>
          <a:p>
            <a:r>
              <a:rPr lang="en-US" dirty="0"/>
              <a:t>Hebrews 12 (NIV) </a:t>
            </a:r>
          </a:p>
        </p:txBody>
      </p:sp>
      <p:sp>
        <p:nvSpPr>
          <p:cNvPr id="3" name="Content Placeholder 2">
            <a:extLst>
              <a:ext uri="{FF2B5EF4-FFF2-40B4-BE49-F238E27FC236}">
                <a16:creationId xmlns:a16="http://schemas.microsoft.com/office/drawing/2014/main" id="{E850B468-42B1-06A5-B0D9-33BE9FF7903F}"/>
              </a:ext>
            </a:extLst>
          </p:cNvPr>
          <p:cNvSpPr>
            <a:spLocks noGrp="1"/>
          </p:cNvSpPr>
          <p:nvPr>
            <p:ph idx="1"/>
          </p:nvPr>
        </p:nvSpPr>
        <p:spPr/>
        <p:txBody>
          <a:bodyPr>
            <a:normAutofit/>
          </a:bodyPr>
          <a:lstStyle/>
          <a:p>
            <a:pPr marL="0" indent="0">
              <a:buNone/>
            </a:pPr>
            <a:r>
              <a:rPr lang="en-US" b="1" i="0" u="none" baseline="0" dirty="0"/>
              <a:t>1</a:t>
            </a:r>
            <a:r>
              <a:rPr lang="en-US" b="0" i="0" u="none" baseline="0" dirty="0"/>
              <a:t> …And let us run with perseverance the race marked out for us</a:t>
            </a:r>
            <a:endParaRPr lang="en-US" dirty="0"/>
          </a:p>
        </p:txBody>
      </p:sp>
    </p:spTree>
    <p:extLst>
      <p:ext uri="{BB962C8B-B14F-4D97-AF65-F5344CB8AC3E}">
        <p14:creationId xmlns:p14="http://schemas.microsoft.com/office/powerpoint/2010/main" val="2470680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1233E-7E89-AF89-B6A7-F536E277C8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D3096D-3410-720A-8320-FC25A36AAB66}"/>
              </a:ext>
            </a:extLst>
          </p:cNvPr>
          <p:cNvSpPr>
            <a:spLocks noGrp="1"/>
          </p:cNvSpPr>
          <p:nvPr>
            <p:ph type="title"/>
          </p:nvPr>
        </p:nvSpPr>
        <p:spPr/>
        <p:txBody>
          <a:bodyPr/>
          <a:lstStyle/>
          <a:p>
            <a:r>
              <a:rPr lang="en-US" dirty="0"/>
              <a:t>Hebrews 12 (NIV) </a:t>
            </a:r>
          </a:p>
        </p:txBody>
      </p:sp>
      <p:sp>
        <p:nvSpPr>
          <p:cNvPr id="3" name="Content Placeholder 2">
            <a:extLst>
              <a:ext uri="{FF2B5EF4-FFF2-40B4-BE49-F238E27FC236}">
                <a16:creationId xmlns:a16="http://schemas.microsoft.com/office/drawing/2014/main" id="{BD86480A-4C8B-7B33-7D6E-F2262EEE0AFE}"/>
              </a:ext>
            </a:extLst>
          </p:cNvPr>
          <p:cNvSpPr>
            <a:spLocks noGrp="1"/>
          </p:cNvSpPr>
          <p:nvPr>
            <p:ph idx="1"/>
          </p:nvPr>
        </p:nvSpPr>
        <p:spPr/>
        <p:txBody>
          <a:bodyPr>
            <a:normAutofit/>
          </a:bodyPr>
          <a:lstStyle/>
          <a:p>
            <a:pPr marL="0" indent="0">
              <a:buNone/>
            </a:pPr>
            <a:r>
              <a:rPr lang="en-US" b="1" i="0" u="none" baseline="0" dirty="0"/>
              <a:t>2</a:t>
            </a:r>
            <a:r>
              <a:rPr lang="en-US" b="0" i="0" u="none" baseline="0" dirty="0"/>
              <a:t> fixing our eyes on Jesus, the pioneer and perfecter of faith. For the joy set before him he endured the cross, scorning its shame, and sat down at the right hand of the throne of God. </a:t>
            </a:r>
            <a:endParaRPr lang="en-US" dirty="0"/>
          </a:p>
        </p:txBody>
      </p:sp>
    </p:spTree>
    <p:extLst>
      <p:ext uri="{BB962C8B-B14F-4D97-AF65-F5344CB8AC3E}">
        <p14:creationId xmlns:p14="http://schemas.microsoft.com/office/powerpoint/2010/main" val="1803334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D272C-D0FC-4311-87F8-6F9E97A33C5F}"/>
              </a:ext>
            </a:extLst>
          </p:cNvPr>
          <p:cNvSpPr>
            <a:spLocks noGrp="1"/>
          </p:cNvSpPr>
          <p:nvPr>
            <p:ph type="title"/>
          </p:nvPr>
        </p:nvSpPr>
        <p:spPr/>
        <p:txBody>
          <a:bodyPr/>
          <a:lstStyle/>
          <a:p>
            <a:r>
              <a:rPr lang="en-US" dirty="0"/>
              <a:t>Fix your eyes on Christ</a:t>
            </a:r>
          </a:p>
        </p:txBody>
      </p:sp>
      <p:sp>
        <p:nvSpPr>
          <p:cNvPr id="3" name="Content Placeholder 2">
            <a:extLst>
              <a:ext uri="{FF2B5EF4-FFF2-40B4-BE49-F238E27FC236}">
                <a16:creationId xmlns:a16="http://schemas.microsoft.com/office/drawing/2014/main" id="{8E383FC3-3CC2-492A-8F2D-FE9E59AF8658}"/>
              </a:ext>
            </a:extLst>
          </p:cNvPr>
          <p:cNvSpPr>
            <a:spLocks noGrp="1"/>
          </p:cNvSpPr>
          <p:nvPr>
            <p:ph idx="1"/>
          </p:nvPr>
        </p:nvSpPr>
        <p:spPr/>
        <p:txBody>
          <a:bodyPr>
            <a:normAutofit fontScale="92500" lnSpcReduction="10000"/>
          </a:bodyPr>
          <a:lstStyle/>
          <a:p>
            <a:r>
              <a:rPr lang="en-US" dirty="0"/>
              <a:t>The ultimate example</a:t>
            </a:r>
          </a:p>
          <a:p>
            <a:r>
              <a:rPr lang="en-US" sz="4400" dirty="0"/>
              <a:t>Jesus’ suffering for us, puts in perspective any suffering we may endure for Him.</a:t>
            </a:r>
          </a:p>
          <a:p>
            <a:r>
              <a:rPr lang="en-US" sz="4400" dirty="0"/>
              <a:t>It answers some key questions</a:t>
            </a:r>
          </a:p>
          <a:p>
            <a:pPr lvl="1"/>
            <a:r>
              <a:rPr lang="en-US" dirty="0"/>
              <a:t>Am I suffering because I failed God?</a:t>
            </a:r>
          </a:p>
          <a:p>
            <a:pPr lvl="1"/>
            <a:r>
              <a:rPr lang="en-US" dirty="0"/>
              <a:t>Am I suffering because God doesn’t care?</a:t>
            </a:r>
          </a:p>
        </p:txBody>
      </p:sp>
    </p:spTree>
    <p:extLst>
      <p:ext uri="{BB962C8B-B14F-4D97-AF65-F5344CB8AC3E}">
        <p14:creationId xmlns:p14="http://schemas.microsoft.com/office/powerpoint/2010/main" val="359747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F01C6-EEB3-4983-A4D3-A031C2CCA03D}"/>
              </a:ext>
            </a:extLst>
          </p:cNvPr>
          <p:cNvSpPr>
            <a:spLocks noGrp="1"/>
          </p:cNvSpPr>
          <p:nvPr>
            <p:ph type="title"/>
          </p:nvPr>
        </p:nvSpPr>
        <p:spPr/>
        <p:txBody>
          <a:bodyPr/>
          <a:lstStyle/>
          <a:p>
            <a:r>
              <a:rPr lang="en-US" dirty="0"/>
              <a:t>Jesus’ Suffering</a:t>
            </a:r>
          </a:p>
        </p:txBody>
      </p:sp>
      <p:sp>
        <p:nvSpPr>
          <p:cNvPr id="3" name="Content Placeholder 2">
            <a:extLst>
              <a:ext uri="{FF2B5EF4-FFF2-40B4-BE49-F238E27FC236}">
                <a16:creationId xmlns:a16="http://schemas.microsoft.com/office/drawing/2014/main" id="{BF30D392-D14F-46FA-97C1-F9DAA4B8973C}"/>
              </a:ext>
            </a:extLst>
          </p:cNvPr>
          <p:cNvSpPr>
            <a:spLocks noGrp="1"/>
          </p:cNvSpPr>
          <p:nvPr>
            <p:ph idx="1"/>
          </p:nvPr>
        </p:nvSpPr>
        <p:spPr/>
        <p:txBody>
          <a:bodyPr>
            <a:normAutofit/>
          </a:bodyPr>
          <a:lstStyle/>
          <a:p>
            <a:r>
              <a:rPr lang="en-US" sz="5400" dirty="0"/>
              <a:t>Betrayal</a:t>
            </a:r>
          </a:p>
          <a:p>
            <a:r>
              <a:rPr lang="en-US" sz="5400" dirty="0"/>
              <a:t>Rejection</a:t>
            </a:r>
          </a:p>
          <a:p>
            <a:r>
              <a:rPr lang="en-US" sz="5400" dirty="0"/>
              <a:t>Beatings</a:t>
            </a:r>
          </a:p>
          <a:p>
            <a:r>
              <a:rPr lang="en-US" sz="5400" dirty="0"/>
              <a:t>Mocking</a:t>
            </a:r>
          </a:p>
        </p:txBody>
      </p:sp>
      <p:sp>
        <p:nvSpPr>
          <p:cNvPr id="4" name="Content Placeholder 2">
            <a:extLst>
              <a:ext uri="{FF2B5EF4-FFF2-40B4-BE49-F238E27FC236}">
                <a16:creationId xmlns:a16="http://schemas.microsoft.com/office/drawing/2014/main" id="{34CC6C2F-FE66-4C4A-9359-5B9382F7B2C8}"/>
              </a:ext>
            </a:extLst>
          </p:cNvPr>
          <p:cNvSpPr txBox="1">
            <a:spLocks/>
          </p:cNvSpPr>
          <p:nvPr/>
        </p:nvSpPr>
        <p:spPr bwMode="auto">
          <a:xfrm>
            <a:off x="3910597" y="1916308"/>
            <a:ext cx="4200893" cy="4617012"/>
          </a:xfrm>
          <a:prstGeom prst="rect">
            <a:avLst/>
          </a:prstGeom>
          <a:noFill/>
          <a:ln>
            <a:noFill/>
          </a:ln>
        </p:spPr>
        <p:txBody>
          <a:bodyPr vert="horz" wrap="square" lIns="91440" tIns="45720" rIns="91440" bIns="45720" numCol="1" anchor="t" anchorCtr="0" compatLnSpc="1">
            <a:prstTxWarp prst="textNoShape">
              <a:avLst/>
            </a:prstTxWarp>
            <a:norm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40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3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32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6000" dirty="0"/>
              <a:t>Humiliation</a:t>
            </a:r>
          </a:p>
          <a:p>
            <a:r>
              <a:rPr lang="en-US" sz="6000" dirty="0"/>
              <a:t>Injustice</a:t>
            </a:r>
          </a:p>
          <a:p>
            <a:r>
              <a:rPr lang="en-US" sz="6000" dirty="0"/>
              <a:t>Shame</a:t>
            </a:r>
          </a:p>
          <a:p>
            <a:r>
              <a:rPr lang="en-US" sz="6000" dirty="0"/>
              <a:t>Crucifixion</a:t>
            </a:r>
          </a:p>
        </p:txBody>
      </p:sp>
      <p:sp>
        <p:nvSpPr>
          <p:cNvPr id="6" name="Rectangle 5">
            <a:extLst>
              <a:ext uri="{FF2B5EF4-FFF2-40B4-BE49-F238E27FC236}">
                <a16:creationId xmlns:a16="http://schemas.microsoft.com/office/drawing/2014/main" id="{49F74683-6C33-40E2-8F48-71053AB3F94B}"/>
              </a:ext>
            </a:extLst>
          </p:cNvPr>
          <p:cNvSpPr/>
          <p:nvPr/>
        </p:nvSpPr>
        <p:spPr>
          <a:xfrm>
            <a:off x="7912237" y="3345934"/>
            <a:ext cx="2696572" cy="923330"/>
          </a:xfrm>
          <a:prstGeom prst="rect">
            <a:avLst/>
          </a:prstGeom>
        </p:spPr>
        <p:txBody>
          <a:bodyPr wrap="none">
            <a:spAutoFit/>
          </a:bodyPr>
          <a:lstStyle/>
          <a:p>
            <a:pPr marL="685800" indent="-685800">
              <a:buFont typeface="Arial" panose="020B0604020202020204" pitchFamily="34" charset="0"/>
              <a:buChar char="•"/>
            </a:pPr>
            <a:r>
              <a:rPr lang="en-US" sz="5400" dirty="0"/>
              <a:t>Death</a:t>
            </a:r>
          </a:p>
        </p:txBody>
      </p:sp>
    </p:spTree>
    <p:extLst>
      <p:ext uri="{BB962C8B-B14F-4D97-AF65-F5344CB8AC3E}">
        <p14:creationId xmlns:p14="http://schemas.microsoft.com/office/powerpoint/2010/main" val="332067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8080F-683E-4FAA-804F-AAED1EABF90B}"/>
              </a:ext>
            </a:extLst>
          </p:cNvPr>
          <p:cNvSpPr>
            <a:spLocks noGrp="1"/>
          </p:cNvSpPr>
          <p:nvPr>
            <p:ph type="title"/>
          </p:nvPr>
        </p:nvSpPr>
        <p:spPr/>
        <p:txBody>
          <a:bodyPr>
            <a:normAutofit/>
          </a:bodyPr>
          <a:lstStyle/>
          <a:p>
            <a:r>
              <a:rPr lang="en-US" sz="4400" dirty="0"/>
              <a:t>Why does God let good people suffer?</a:t>
            </a:r>
          </a:p>
        </p:txBody>
      </p:sp>
      <p:sp>
        <p:nvSpPr>
          <p:cNvPr id="3" name="Content Placeholder 2">
            <a:extLst>
              <a:ext uri="{FF2B5EF4-FFF2-40B4-BE49-F238E27FC236}">
                <a16:creationId xmlns:a16="http://schemas.microsoft.com/office/drawing/2014/main" id="{94393CFF-2BE3-4080-806A-6F4BD87A6F30}"/>
              </a:ext>
            </a:extLst>
          </p:cNvPr>
          <p:cNvSpPr>
            <a:spLocks noGrp="1"/>
          </p:cNvSpPr>
          <p:nvPr>
            <p:ph idx="1"/>
          </p:nvPr>
        </p:nvSpPr>
        <p:spPr/>
        <p:txBody>
          <a:bodyPr>
            <a:normAutofit fontScale="92500" lnSpcReduction="10000"/>
          </a:bodyPr>
          <a:lstStyle/>
          <a:p>
            <a:r>
              <a:rPr lang="en-US" dirty="0"/>
              <a:t>God allows free-will</a:t>
            </a:r>
          </a:p>
          <a:p>
            <a:r>
              <a:rPr lang="en-US" dirty="0"/>
              <a:t>Free-will comes with consequences</a:t>
            </a:r>
          </a:p>
          <a:p>
            <a:pPr lvl="1"/>
            <a:r>
              <a:rPr lang="en-US" dirty="0"/>
              <a:t>The potential for evil</a:t>
            </a:r>
          </a:p>
          <a:p>
            <a:pPr lvl="1"/>
            <a:r>
              <a:rPr lang="en-US" dirty="0"/>
              <a:t>The potential for love</a:t>
            </a:r>
          </a:p>
          <a:p>
            <a:r>
              <a:rPr lang="en-US" dirty="0"/>
              <a:t>God thinks love is worth it</a:t>
            </a:r>
          </a:p>
          <a:p>
            <a:r>
              <a:rPr lang="en-US" dirty="0"/>
              <a:t>God also subjects Himself to our wickedness</a:t>
            </a:r>
          </a:p>
          <a:p>
            <a:endParaRPr lang="en-US" dirty="0"/>
          </a:p>
        </p:txBody>
      </p:sp>
    </p:spTree>
    <p:extLst>
      <p:ext uri="{BB962C8B-B14F-4D97-AF65-F5344CB8AC3E}">
        <p14:creationId xmlns:p14="http://schemas.microsoft.com/office/powerpoint/2010/main" val="326484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29A4A119B12A44A80976993C0136F1" ma:contentTypeVersion="13" ma:contentTypeDescription="Create a new document." ma:contentTypeScope="" ma:versionID="30156bad3ad7896a74d19781864f394a">
  <xsd:schema xmlns:xsd="http://www.w3.org/2001/XMLSchema" xmlns:xs="http://www.w3.org/2001/XMLSchema" xmlns:p="http://schemas.microsoft.com/office/2006/metadata/properties" xmlns:ns3="7edabb9a-7cf6-4384-a1ba-d0d57bc00137" xmlns:ns4="07d57847-59b3-4a81-ad0e-d8892bda9ffd" targetNamespace="http://schemas.microsoft.com/office/2006/metadata/properties" ma:root="true" ma:fieldsID="d7836a3b3aba801fb56b0918abaa98d9" ns3:_="" ns4:_="">
    <xsd:import namespace="7edabb9a-7cf6-4384-a1ba-d0d57bc00137"/>
    <xsd:import namespace="07d57847-59b3-4a81-ad0e-d8892bda9ff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dabb9a-7cf6-4384-a1ba-d0d57bc001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7d57847-59b3-4a81-ad0e-d8892bda9ff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D8A550-D574-467B-B44F-00F8DF0A5F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dabb9a-7cf6-4384-a1ba-d0d57bc00137"/>
    <ds:schemaRef ds:uri="07d57847-59b3-4a81-ad0e-d8892bda9f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CA6113-AF9A-4C8D-AC33-CC62ADB68899}">
  <ds:schemaRefs>
    <ds:schemaRef ds:uri="07d57847-59b3-4a81-ad0e-d8892bda9ffd"/>
    <ds:schemaRef ds:uri="7edabb9a-7cf6-4384-a1ba-d0d57bc00137"/>
    <ds:schemaRef ds:uri="http://purl.org/dc/dcmitype/"/>
    <ds:schemaRef ds:uri="http://www.w3.org/XML/1998/namespace"/>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D6251A02-797E-4990-A2DF-BCEC227653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new dwell</Template>
  <TotalTime>1498</TotalTime>
  <Words>1593</Words>
  <Application>Microsoft Office PowerPoint</Application>
  <PresentationFormat>Widescreen</PresentationFormat>
  <Paragraphs>144</Paragraphs>
  <Slides>39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Arial</vt:lpstr>
      <vt:lpstr>Calibri</vt:lpstr>
      <vt:lpstr>Lao UI</vt:lpstr>
      <vt:lpstr>Tw Cen MT</vt:lpstr>
      <vt:lpstr>Dwell-Theme</vt:lpstr>
      <vt:lpstr>Dwell-Light-Theme</vt:lpstr>
      <vt:lpstr>Hebrews 12</vt:lpstr>
      <vt:lpstr>Context </vt:lpstr>
      <vt:lpstr>Context </vt:lpstr>
      <vt:lpstr>Hebrews 12 (NIV) </vt:lpstr>
      <vt:lpstr>Hebrews 12 (NIV) </vt:lpstr>
      <vt:lpstr>Hebrews 12 (NIV) </vt:lpstr>
      <vt:lpstr>Fix your eyes on Christ</vt:lpstr>
      <vt:lpstr>Jesus’ Suffering</vt:lpstr>
      <vt:lpstr>Why does God let good people suffer?</vt:lpstr>
      <vt:lpstr>Why did God allow us to do these things to Him?</vt:lpstr>
      <vt:lpstr>Why did God allow us to do these things to Him?</vt:lpstr>
      <vt:lpstr>Cosmic Child Abuse?</vt:lpstr>
      <vt:lpstr>Cosmic Child Abuse?</vt:lpstr>
      <vt:lpstr>The authors point</vt:lpstr>
      <vt:lpstr>Why would Jesus’ suffering comfort me?</vt:lpstr>
      <vt:lpstr>Hebrews 12:5–6 (NASB95) </vt:lpstr>
      <vt:lpstr>Justice vs. Discipline</vt:lpstr>
      <vt:lpstr>Justice vs. Discipline</vt:lpstr>
      <vt:lpstr>J. I. Packer, Knowing God</vt:lpstr>
      <vt:lpstr>J. I. Packer, Knowing God</vt:lpstr>
      <vt:lpstr>J. I. Packer, Knowing God</vt:lpstr>
      <vt:lpstr>J. I. Packer, Knowing God</vt:lpstr>
      <vt:lpstr>3 Key’s to Godly Discipline</vt:lpstr>
      <vt:lpstr>1) The Lord’s discipline is loving</vt:lpstr>
      <vt:lpstr>1) The Lord’s discipline is loving</vt:lpstr>
      <vt:lpstr>2) Not all pain is discipline</vt:lpstr>
      <vt:lpstr>3) Not all discipline is pain</vt:lpstr>
      <vt:lpstr>A wise parent with a child</vt:lpstr>
      <vt:lpstr>Hebrews 12:8–9 (NASB95)</vt:lpstr>
      <vt:lpstr>The Audience</vt:lpstr>
      <vt:lpstr>The Author</vt:lpstr>
      <vt:lpstr>Hebrews 12:11–13 (NASB95) </vt:lpstr>
      <vt:lpstr>The Point</vt:lpstr>
      <vt:lpstr>The Point</vt:lpstr>
      <vt:lpstr>The Point</vt:lpstr>
      <vt:lpstr>Luke 9:23–25 (NASB95) </vt:lpstr>
      <vt:lpstr>Romans 5:3–5 (NASB95) </vt:lpstr>
      <vt:lpstr>If you quit</vt:lpstr>
      <vt:lpstr>If you persevere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Faith</dc:title>
  <dc:creator>Ryan Lowery</dc:creator>
  <cp:lastModifiedBy>Haley</cp:lastModifiedBy>
  <cp:revision>8</cp:revision>
  <dcterms:created xsi:type="dcterms:W3CDTF">2019-07-20T15:39:13Z</dcterms:created>
  <dcterms:modified xsi:type="dcterms:W3CDTF">2025-03-31T05:31:00Z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0x010100FF29A4A119B12A44A80976993C0136F1</vt:lpwstr>
  </property>
</Properties>
</file>