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5.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9" r:id="rId1"/>
  </p:sldMasterIdLst>
  <p:notesMasterIdLst>
    <p:notesMasterId r:id="rId67"/>
  </p:notesMasterIdLst>
  <p:handoutMasterIdLst>
    <p:handoutMasterId r:id="rId68"/>
  </p:handoutMasterIdLst>
  <p:sldIdLst>
    <p:sldId id="257" r:id="rId2"/>
    <p:sldId id="823" r:id="rId3"/>
    <p:sldId id="972" r:id="rId4"/>
    <p:sldId id="973" r:id="rId5"/>
    <p:sldId id="968" r:id="rId6"/>
    <p:sldId id="969" r:id="rId7"/>
    <p:sldId id="996" r:id="rId8"/>
    <p:sldId id="997" r:id="rId9"/>
    <p:sldId id="998" r:id="rId10"/>
    <p:sldId id="999" r:id="rId11"/>
    <p:sldId id="1000" r:id="rId12"/>
    <p:sldId id="1008" r:id="rId13"/>
    <p:sldId id="974" r:id="rId14"/>
    <p:sldId id="1001" r:id="rId15"/>
    <p:sldId id="901" r:id="rId16"/>
    <p:sldId id="863" r:id="rId17"/>
    <p:sldId id="1010" r:id="rId18"/>
    <p:sldId id="904" r:id="rId19"/>
    <p:sldId id="1002" r:id="rId20"/>
    <p:sldId id="1003" r:id="rId21"/>
    <p:sldId id="906" r:id="rId22"/>
    <p:sldId id="940" r:id="rId23"/>
    <p:sldId id="976" r:id="rId24"/>
    <p:sldId id="943" r:id="rId25"/>
    <p:sldId id="942" r:id="rId26"/>
    <p:sldId id="955" r:id="rId27"/>
    <p:sldId id="956" r:id="rId28"/>
    <p:sldId id="1005" r:id="rId29"/>
    <p:sldId id="948" r:id="rId30"/>
    <p:sldId id="1006" r:id="rId31"/>
    <p:sldId id="1007" r:id="rId32"/>
    <p:sldId id="949" r:id="rId33"/>
    <p:sldId id="952" r:id="rId34"/>
    <p:sldId id="954" r:id="rId35"/>
    <p:sldId id="1011" r:id="rId36"/>
    <p:sldId id="978" r:id="rId37"/>
    <p:sldId id="958" r:id="rId38"/>
    <p:sldId id="914" r:id="rId39"/>
    <p:sldId id="915" r:id="rId40"/>
    <p:sldId id="944" r:id="rId41"/>
    <p:sldId id="917" r:id="rId42"/>
    <p:sldId id="918" r:id="rId43"/>
    <p:sldId id="919" r:id="rId44"/>
    <p:sldId id="920" r:id="rId45"/>
    <p:sldId id="980" r:id="rId46"/>
    <p:sldId id="981" r:id="rId47"/>
    <p:sldId id="983" r:id="rId48"/>
    <p:sldId id="986" r:id="rId49"/>
    <p:sldId id="987" r:id="rId50"/>
    <p:sldId id="989" r:id="rId51"/>
    <p:sldId id="990" r:id="rId52"/>
    <p:sldId id="991" r:id="rId53"/>
    <p:sldId id="993" r:id="rId54"/>
    <p:sldId id="994" r:id="rId55"/>
    <p:sldId id="860" r:id="rId56"/>
    <p:sldId id="853" r:id="rId57"/>
    <p:sldId id="831" r:id="rId58"/>
    <p:sldId id="832" r:id="rId59"/>
    <p:sldId id="833" r:id="rId60"/>
    <p:sldId id="834" r:id="rId61"/>
    <p:sldId id="840" r:id="rId62"/>
    <p:sldId id="837" r:id="rId63"/>
    <p:sldId id="963" r:id="rId64"/>
    <p:sldId id="836" r:id="rId65"/>
    <p:sldId id="626" r:id="rId66"/>
  </p:sldIdLst>
  <p:sldSz cx="9144000" cy="6858000" type="letter"/>
  <p:notesSz cx="6858000" cy="9144000"/>
  <p:kinsoku lang="ja-JP" invalStChars="" invalEndChars=""/>
  <p:defaultTextStyle>
    <a:defPPr>
      <a:defRPr lang="en-US"/>
    </a:defPPr>
    <a:lvl1pPr algn="l" rtl="0" eaLnBrk="0" fontAlgn="base" hangingPunct="0">
      <a:spcBef>
        <a:spcPct val="0"/>
      </a:spcBef>
      <a:spcAft>
        <a:spcPct val="0"/>
      </a:spcAft>
      <a:defRPr sz="1400" b="1" kern="1200">
        <a:solidFill>
          <a:schemeClr val="tx1"/>
        </a:solidFill>
        <a:latin typeface="Arial" charset="0"/>
        <a:ea typeface="+mn-ea"/>
        <a:cs typeface="+mn-cs"/>
      </a:defRPr>
    </a:lvl1pPr>
    <a:lvl2pPr marL="457200" algn="l" rtl="0" eaLnBrk="0" fontAlgn="base" hangingPunct="0">
      <a:spcBef>
        <a:spcPct val="0"/>
      </a:spcBef>
      <a:spcAft>
        <a:spcPct val="0"/>
      </a:spcAft>
      <a:defRPr sz="1400" b="1" kern="1200">
        <a:solidFill>
          <a:schemeClr val="tx1"/>
        </a:solidFill>
        <a:latin typeface="Arial" charset="0"/>
        <a:ea typeface="+mn-ea"/>
        <a:cs typeface="+mn-cs"/>
      </a:defRPr>
    </a:lvl2pPr>
    <a:lvl3pPr marL="914400" algn="l" rtl="0" eaLnBrk="0" fontAlgn="base" hangingPunct="0">
      <a:spcBef>
        <a:spcPct val="0"/>
      </a:spcBef>
      <a:spcAft>
        <a:spcPct val="0"/>
      </a:spcAft>
      <a:defRPr sz="1400" b="1" kern="1200">
        <a:solidFill>
          <a:schemeClr val="tx1"/>
        </a:solidFill>
        <a:latin typeface="Arial" charset="0"/>
        <a:ea typeface="+mn-ea"/>
        <a:cs typeface="+mn-cs"/>
      </a:defRPr>
    </a:lvl3pPr>
    <a:lvl4pPr marL="1371600" algn="l" rtl="0" eaLnBrk="0" fontAlgn="base" hangingPunct="0">
      <a:spcBef>
        <a:spcPct val="0"/>
      </a:spcBef>
      <a:spcAft>
        <a:spcPct val="0"/>
      </a:spcAft>
      <a:defRPr sz="1400" b="1" kern="1200">
        <a:solidFill>
          <a:schemeClr val="tx1"/>
        </a:solidFill>
        <a:latin typeface="Arial" charset="0"/>
        <a:ea typeface="+mn-ea"/>
        <a:cs typeface="+mn-cs"/>
      </a:defRPr>
    </a:lvl4pPr>
    <a:lvl5pPr marL="1828800" algn="l" rtl="0" eaLnBrk="0" fontAlgn="base" hangingPunct="0">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E8BB2"/>
    <a:srgbClr val="D3F3F9"/>
    <a:srgbClr val="3B3B3B"/>
    <a:srgbClr val="6B6B6B"/>
    <a:srgbClr val="00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76" autoAdjust="0"/>
    <p:restoredTop sz="94660"/>
  </p:normalViewPr>
  <p:slideViewPr>
    <p:cSldViewPr>
      <p:cViewPr varScale="1">
        <p:scale>
          <a:sx n="83" d="100"/>
          <a:sy n="83" d="100"/>
        </p:scale>
        <p:origin x="468"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56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val>
            <c:numRef>
              <c:f>Sheet1!$B$5:$B$14</c:f>
              <c:numCache>
                <c:formatCode>General</c:formatCode>
                <c:ptCount val="10"/>
                <c:pt idx="0">
                  <c:v>1</c:v>
                </c:pt>
                <c:pt idx="1">
                  <c:v>5</c:v>
                </c:pt>
                <c:pt idx="2">
                  <c:v>5</c:v>
                </c:pt>
                <c:pt idx="3">
                  <c:v>7</c:v>
                </c:pt>
                <c:pt idx="4">
                  <c:v>14</c:v>
                </c:pt>
                <c:pt idx="5">
                  <c:v>27</c:v>
                </c:pt>
                <c:pt idx="6">
                  <c:v>50</c:v>
                </c:pt>
                <c:pt idx="7">
                  <c:v>170</c:v>
                </c:pt>
                <c:pt idx="8">
                  <c:v>254</c:v>
                </c:pt>
                <c:pt idx="9" formatCode="#,##0">
                  <c:v>6120</c:v>
                </c:pt>
              </c:numCache>
            </c:numRef>
          </c:val>
          <c:extLst>
            <c:ext xmlns:c15="http://schemas.microsoft.com/office/drawing/2012/chart" uri="{02D57815-91ED-43cb-92C2-25804820EDAC}">
              <c15:filteredCategoryTitle>
                <c15:cat>
                  <c:strRef>
                    <c:extLst>
                      <c:ext uri="{02D57815-91ED-43cb-92C2-25804820EDAC}">
                        <c15:formulaRef>
                          <c15:sqref>Sheet1!$A$5:$A$14</c15:sqref>
                        </c15:formulaRef>
                      </c:ext>
                    </c:extLst>
                    <c:strCache>
                      <c:ptCount val="10"/>
                      <c:pt idx="0">
                        <c:v>10000 BC</c:v>
                      </c:pt>
                      <c:pt idx="1">
                        <c:v>8000 BC</c:v>
                      </c:pt>
                      <c:pt idx="2">
                        <c:v>5000 BC</c:v>
                      </c:pt>
                      <c:pt idx="3">
                        <c:v>4000 BC</c:v>
                      </c:pt>
                      <c:pt idx="4">
                        <c:v>3000 BC</c:v>
                      </c:pt>
                      <c:pt idx="5">
                        <c:v>2000 BC</c:v>
                      </c:pt>
                      <c:pt idx="6">
                        <c:v>1000 BC</c:v>
                      </c:pt>
                      <c:pt idx="7">
                        <c:v>1 AD</c:v>
                      </c:pt>
                      <c:pt idx="8">
                        <c:v>1000 AD</c:v>
                      </c:pt>
                      <c:pt idx="9">
                        <c:v>2000 AD</c:v>
                      </c:pt>
                    </c:strCache>
                  </c:strRef>
                </c15:cat>
              </c15:filteredCategoryTitle>
            </c:ext>
          </c:extLst>
        </c:ser>
        <c:dLbls>
          <c:showLegendKey val="0"/>
          <c:showVal val="0"/>
          <c:showCatName val="0"/>
          <c:showSerName val="0"/>
          <c:showPercent val="0"/>
          <c:showBubbleSize val="0"/>
        </c:dLbls>
        <c:gapWidth val="150"/>
        <c:shape val="box"/>
        <c:axId val="277611368"/>
        <c:axId val="277612152"/>
        <c:axId val="0"/>
      </c:bar3DChart>
      <c:catAx>
        <c:axId val="277611368"/>
        <c:scaling>
          <c:orientation val="minMax"/>
        </c:scaling>
        <c:delete val="0"/>
        <c:axPos val="b"/>
        <c:numFmt formatCode="General" sourceLinked="0"/>
        <c:majorTickMark val="out"/>
        <c:minorTickMark val="none"/>
        <c:tickLblPos val="nextTo"/>
        <c:crossAx val="277612152"/>
        <c:crosses val="autoZero"/>
        <c:auto val="1"/>
        <c:lblAlgn val="ctr"/>
        <c:lblOffset val="100"/>
        <c:noMultiLvlLbl val="0"/>
      </c:catAx>
      <c:valAx>
        <c:axId val="277612152"/>
        <c:scaling>
          <c:orientation val="minMax"/>
        </c:scaling>
        <c:delete val="0"/>
        <c:axPos val="l"/>
        <c:majorGridlines/>
        <c:numFmt formatCode="General" sourceLinked="1"/>
        <c:majorTickMark val="out"/>
        <c:minorTickMark val="none"/>
        <c:tickLblPos val="nextTo"/>
        <c:crossAx val="2776113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val>
            <c:numRef>
              <c:f>Sheet1!$B$5:$B$14</c:f>
              <c:numCache>
                <c:formatCode>General</c:formatCode>
                <c:ptCount val="10"/>
                <c:pt idx="0">
                  <c:v>1</c:v>
                </c:pt>
                <c:pt idx="1">
                  <c:v>5</c:v>
                </c:pt>
                <c:pt idx="2">
                  <c:v>5</c:v>
                </c:pt>
                <c:pt idx="3">
                  <c:v>7</c:v>
                </c:pt>
                <c:pt idx="4">
                  <c:v>14</c:v>
                </c:pt>
                <c:pt idx="5">
                  <c:v>27</c:v>
                </c:pt>
                <c:pt idx="6">
                  <c:v>50</c:v>
                </c:pt>
                <c:pt idx="7">
                  <c:v>170</c:v>
                </c:pt>
                <c:pt idx="8">
                  <c:v>254</c:v>
                </c:pt>
                <c:pt idx="9" formatCode="#,##0">
                  <c:v>6120</c:v>
                </c:pt>
              </c:numCache>
            </c:numRef>
          </c:val>
          <c:extLst>
            <c:ext xmlns:c15="http://schemas.microsoft.com/office/drawing/2012/chart" uri="{02D57815-91ED-43cb-92C2-25804820EDAC}">
              <c15:filteredCategoryTitle>
                <c15:cat>
                  <c:strRef>
                    <c:extLst>
                      <c:ext uri="{02D57815-91ED-43cb-92C2-25804820EDAC}">
                        <c15:formulaRef>
                          <c15:sqref>Sheet1!$A$5:$A$14</c15:sqref>
                        </c15:formulaRef>
                      </c:ext>
                    </c:extLst>
                    <c:strCache>
                      <c:ptCount val="10"/>
                      <c:pt idx="0">
                        <c:v>10000 BC</c:v>
                      </c:pt>
                      <c:pt idx="1">
                        <c:v>8000 BC</c:v>
                      </c:pt>
                      <c:pt idx="2">
                        <c:v>5000 BC</c:v>
                      </c:pt>
                      <c:pt idx="3">
                        <c:v>4000 BC</c:v>
                      </c:pt>
                      <c:pt idx="4">
                        <c:v>3000 BC</c:v>
                      </c:pt>
                      <c:pt idx="5">
                        <c:v>2000 BC</c:v>
                      </c:pt>
                      <c:pt idx="6">
                        <c:v>1000 BC</c:v>
                      </c:pt>
                      <c:pt idx="7">
                        <c:v>1 AD</c:v>
                      </c:pt>
                      <c:pt idx="8">
                        <c:v>1000 AD</c:v>
                      </c:pt>
                      <c:pt idx="9">
                        <c:v>2000 AD</c:v>
                      </c:pt>
                    </c:strCache>
                  </c:strRef>
                </c15:cat>
              </c15:filteredCategoryTitle>
            </c:ext>
          </c:extLst>
        </c:ser>
        <c:dLbls>
          <c:showLegendKey val="0"/>
          <c:showVal val="0"/>
          <c:showCatName val="0"/>
          <c:showSerName val="0"/>
          <c:showPercent val="0"/>
          <c:showBubbleSize val="0"/>
        </c:dLbls>
        <c:gapWidth val="150"/>
        <c:shape val="box"/>
        <c:axId val="277610192"/>
        <c:axId val="269952336"/>
        <c:axId val="0"/>
      </c:bar3DChart>
      <c:catAx>
        <c:axId val="277610192"/>
        <c:scaling>
          <c:orientation val="minMax"/>
        </c:scaling>
        <c:delete val="0"/>
        <c:axPos val="b"/>
        <c:numFmt formatCode="General" sourceLinked="0"/>
        <c:majorTickMark val="out"/>
        <c:minorTickMark val="none"/>
        <c:tickLblPos val="nextTo"/>
        <c:crossAx val="269952336"/>
        <c:crosses val="autoZero"/>
        <c:auto val="1"/>
        <c:lblAlgn val="ctr"/>
        <c:lblOffset val="100"/>
        <c:noMultiLvlLbl val="0"/>
      </c:catAx>
      <c:valAx>
        <c:axId val="269952336"/>
        <c:scaling>
          <c:orientation val="minMax"/>
        </c:scaling>
        <c:delete val="0"/>
        <c:axPos val="l"/>
        <c:majorGridlines/>
        <c:numFmt formatCode="General" sourceLinked="1"/>
        <c:majorTickMark val="out"/>
        <c:minorTickMark val="none"/>
        <c:tickLblPos val="nextTo"/>
        <c:crossAx val="27761019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val>
            <c:numRef>
              <c:f>Sheet1!$B$5:$B$14</c:f>
              <c:numCache>
                <c:formatCode>General</c:formatCode>
                <c:ptCount val="10"/>
                <c:pt idx="0">
                  <c:v>1</c:v>
                </c:pt>
                <c:pt idx="1">
                  <c:v>5</c:v>
                </c:pt>
                <c:pt idx="2">
                  <c:v>5</c:v>
                </c:pt>
                <c:pt idx="3">
                  <c:v>7</c:v>
                </c:pt>
                <c:pt idx="4">
                  <c:v>14</c:v>
                </c:pt>
                <c:pt idx="5">
                  <c:v>27</c:v>
                </c:pt>
                <c:pt idx="6">
                  <c:v>50</c:v>
                </c:pt>
                <c:pt idx="7">
                  <c:v>170</c:v>
                </c:pt>
                <c:pt idx="8">
                  <c:v>254</c:v>
                </c:pt>
                <c:pt idx="9" formatCode="#,##0">
                  <c:v>6120</c:v>
                </c:pt>
              </c:numCache>
            </c:numRef>
          </c:val>
          <c:extLst>
            <c:ext xmlns:c15="http://schemas.microsoft.com/office/drawing/2012/chart" uri="{02D57815-91ED-43cb-92C2-25804820EDAC}">
              <c15:filteredCategoryTitle>
                <c15:cat>
                  <c:strRef>
                    <c:extLst>
                      <c:ext uri="{02D57815-91ED-43cb-92C2-25804820EDAC}">
                        <c15:formulaRef>
                          <c15:sqref>Sheet1!$A$5:$A$14</c15:sqref>
                        </c15:formulaRef>
                      </c:ext>
                    </c:extLst>
                    <c:strCache>
                      <c:ptCount val="10"/>
                      <c:pt idx="0">
                        <c:v>10000 BC</c:v>
                      </c:pt>
                      <c:pt idx="1">
                        <c:v>8000 BC</c:v>
                      </c:pt>
                      <c:pt idx="2">
                        <c:v>5000 BC</c:v>
                      </c:pt>
                      <c:pt idx="3">
                        <c:v>4000 BC</c:v>
                      </c:pt>
                      <c:pt idx="4">
                        <c:v>3000 BC</c:v>
                      </c:pt>
                      <c:pt idx="5">
                        <c:v>2000 BC</c:v>
                      </c:pt>
                      <c:pt idx="6">
                        <c:v>1000 BC</c:v>
                      </c:pt>
                      <c:pt idx="7">
                        <c:v>1 AD</c:v>
                      </c:pt>
                      <c:pt idx="8">
                        <c:v>1000 AD</c:v>
                      </c:pt>
                      <c:pt idx="9">
                        <c:v>2000 AD</c:v>
                      </c:pt>
                    </c:strCache>
                  </c:strRef>
                </c15:cat>
              </c15:filteredCategoryTitle>
            </c:ext>
          </c:extLst>
        </c:ser>
        <c:dLbls>
          <c:showLegendKey val="0"/>
          <c:showVal val="0"/>
          <c:showCatName val="0"/>
          <c:showSerName val="0"/>
          <c:showPercent val="0"/>
          <c:showBubbleSize val="0"/>
        </c:dLbls>
        <c:gapWidth val="150"/>
        <c:shape val="box"/>
        <c:axId val="269952728"/>
        <c:axId val="269954688"/>
        <c:axId val="0"/>
      </c:bar3DChart>
      <c:catAx>
        <c:axId val="269952728"/>
        <c:scaling>
          <c:orientation val="minMax"/>
        </c:scaling>
        <c:delete val="0"/>
        <c:axPos val="b"/>
        <c:numFmt formatCode="General" sourceLinked="0"/>
        <c:majorTickMark val="out"/>
        <c:minorTickMark val="none"/>
        <c:tickLblPos val="nextTo"/>
        <c:crossAx val="269954688"/>
        <c:crosses val="autoZero"/>
        <c:auto val="1"/>
        <c:lblAlgn val="ctr"/>
        <c:lblOffset val="100"/>
        <c:noMultiLvlLbl val="0"/>
      </c:catAx>
      <c:valAx>
        <c:axId val="269954688"/>
        <c:scaling>
          <c:orientation val="minMax"/>
        </c:scaling>
        <c:delete val="0"/>
        <c:axPos val="l"/>
        <c:majorGridlines/>
        <c:numFmt formatCode="General" sourceLinked="1"/>
        <c:majorTickMark val="out"/>
        <c:minorTickMark val="none"/>
        <c:tickLblPos val="nextTo"/>
        <c:crossAx val="269952728"/>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val>
            <c:numRef>
              <c:f>Sheet1!$B$5:$B$14</c:f>
              <c:numCache>
                <c:formatCode>General</c:formatCode>
                <c:ptCount val="10"/>
                <c:pt idx="0">
                  <c:v>1</c:v>
                </c:pt>
                <c:pt idx="1">
                  <c:v>5</c:v>
                </c:pt>
                <c:pt idx="2">
                  <c:v>5</c:v>
                </c:pt>
                <c:pt idx="3">
                  <c:v>7</c:v>
                </c:pt>
                <c:pt idx="4">
                  <c:v>14</c:v>
                </c:pt>
                <c:pt idx="5">
                  <c:v>27</c:v>
                </c:pt>
                <c:pt idx="6">
                  <c:v>50</c:v>
                </c:pt>
                <c:pt idx="7">
                  <c:v>170</c:v>
                </c:pt>
                <c:pt idx="8">
                  <c:v>254</c:v>
                </c:pt>
                <c:pt idx="9" formatCode="#,##0">
                  <c:v>6120</c:v>
                </c:pt>
              </c:numCache>
            </c:numRef>
          </c:val>
          <c:extLst>
            <c:ext xmlns:c15="http://schemas.microsoft.com/office/drawing/2012/chart" uri="{02D57815-91ED-43cb-92C2-25804820EDAC}">
              <c15:filteredCategoryTitle>
                <c15:cat>
                  <c:strRef>
                    <c:extLst>
                      <c:ext uri="{02D57815-91ED-43cb-92C2-25804820EDAC}">
                        <c15:formulaRef>
                          <c15:sqref>Sheet1!$A$5:$A$14</c15:sqref>
                        </c15:formulaRef>
                      </c:ext>
                    </c:extLst>
                    <c:strCache>
                      <c:ptCount val="10"/>
                      <c:pt idx="0">
                        <c:v>10000 BC</c:v>
                      </c:pt>
                      <c:pt idx="1">
                        <c:v>8000 BC</c:v>
                      </c:pt>
                      <c:pt idx="2">
                        <c:v>5000 BC</c:v>
                      </c:pt>
                      <c:pt idx="3">
                        <c:v>4000 BC</c:v>
                      </c:pt>
                      <c:pt idx="4">
                        <c:v>3000 BC</c:v>
                      </c:pt>
                      <c:pt idx="5">
                        <c:v>2000 BC</c:v>
                      </c:pt>
                      <c:pt idx="6">
                        <c:v>1000 BC</c:v>
                      </c:pt>
                      <c:pt idx="7">
                        <c:v>1 AD</c:v>
                      </c:pt>
                      <c:pt idx="8">
                        <c:v>1000 AD</c:v>
                      </c:pt>
                      <c:pt idx="9">
                        <c:v>2000 AD</c:v>
                      </c:pt>
                    </c:strCache>
                  </c:strRef>
                </c15:cat>
              </c15:filteredCategoryTitle>
            </c:ext>
          </c:extLst>
        </c:ser>
        <c:dLbls>
          <c:showLegendKey val="0"/>
          <c:showVal val="0"/>
          <c:showCatName val="0"/>
          <c:showSerName val="0"/>
          <c:showPercent val="0"/>
          <c:showBubbleSize val="0"/>
        </c:dLbls>
        <c:gapWidth val="150"/>
        <c:shape val="box"/>
        <c:axId val="269953120"/>
        <c:axId val="269951944"/>
        <c:axId val="0"/>
      </c:bar3DChart>
      <c:catAx>
        <c:axId val="269953120"/>
        <c:scaling>
          <c:orientation val="minMax"/>
        </c:scaling>
        <c:delete val="0"/>
        <c:axPos val="b"/>
        <c:numFmt formatCode="General" sourceLinked="0"/>
        <c:majorTickMark val="out"/>
        <c:minorTickMark val="none"/>
        <c:tickLblPos val="nextTo"/>
        <c:crossAx val="269951944"/>
        <c:crosses val="autoZero"/>
        <c:auto val="1"/>
        <c:lblAlgn val="ctr"/>
        <c:lblOffset val="100"/>
        <c:noMultiLvlLbl val="0"/>
      </c:catAx>
      <c:valAx>
        <c:axId val="269951944"/>
        <c:scaling>
          <c:orientation val="minMax"/>
        </c:scaling>
        <c:delete val="0"/>
        <c:axPos val="l"/>
        <c:majorGridlines/>
        <c:numFmt formatCode="General" sourceLinked="1"/>
        <c:majorTickMark val="out"/>
        <c:minorTickMark val="none"/>
        <c:tickLblPos val="nextTo"/>
        <c:crossAx val="269953120"/>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w="12699">
            <a:noFill/>
            <a:miter lim="800000"/>
            <a:headEnd/>
            <a:tailEnd/>
          </a:ln>
          <a:effectLst/>
        </p:spPr>
        <p:txBody>
          <a:bodyPr wrap="none" lIns="87312" tIns="44450" rIns="87312" bIns="44450">
            <a:spAutoFit/>
          </a:bodyPr>
          <a:lstStyle/>
          <a:p>
            <a:pPr algn="ctr" defTabSz="868363">
              <a:lnSpc>
                <a:spcPct val="90000"/>
              </a:lnSpc>
              <a:defRPr/>
            </a:pPr>
            <a:r>
              <a:rPr lang="en-US" sz="1200" b="0"/>
              <a:t>Page </a:t>
            </a:r>
            <a:fld id="{A66DF8EC-0475-4B38-8379-0AF76E2CDFB2}" type="slidenum">
              <a:rPr lang="en-US" sz="1200" b="0"/>
              <a:pPr algn="ctr" defTabSz="868363">
                <a:lnSpc>
                  <a:spcPct val="90000"/>
                </a:lnSpc>
                <a:defRPr/>
              </a:pPr>
              <a:t>‹#›</a:t>
            </a:fld>
            <a:endParaRPr lang="en-US" sz="1200" b="0"/>
          </a:p>
        </p:txBody>
      </p:sp>
    </p:spTree>
    <p:extLst>
      <p:ext uri="{BB962C8B-B14F-4D97-AF65-F5344CB8AC3E}">
        <p14:creationId xmlns:p14="http://schemas.microsoft.com/office/powerpoint/2010/main" val="2663198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w="12699">
            <a:noFill/>
            <a:miter lim="800000"/>
            <a:headEnd/>
            <a:tailEnd/>
          </a:ln>
          <a:effectLst/>
        </p:spPr>
        <p:txBody>
          <a:bodyPr wrap="none" lIns="87312" tIns="44450" rIns="87312" bIns="44450">
            <a:spAutoFit/>
          </a:bodyPr>
          <a:lstStyle/>
          <a:p>
            <a:pPr algn="ctr" defTabSz="868363">
              <a:lnSpc>
                <a:spcPct val="90000"/>
              </a:lnSpc>
              <a:defRPr/>
            </a:pPr>
            <a:r>
              <a:rPr lang="en-US" sz="1200" b="0"/>
              <a:t>Page </a:t>
            </a:r>
            <a:fld id="{96741F83-E6B3-4788-85DC-F7DB383DEC35}" type="slidenum">
              <a:rPr lang="en-US" sz="1200" b="0"/>
              <a:pPr algn="ctr" defTabSz="868363">
                <a:lnSpc>
                  <a:spcPct val="90000"/>
                </a:lnSpc>
                <a:defRPr/>
              </a:pPr>
              <a:t>‹#›</a:t>
            </a:fld>
            <a:endParaRPr lang="en-US" sz="1200" b="0"/>
          </a:p>
        </p:txBody>
      </p:sp>
      <p:sp>
        <p:nvSpPr>
          <p:cNvPr id="91139" name="Rectangle 3"/>
          <p:cNvSpPr>
            <a:spLocks noGrp="1" noRot="1" noChangeAspect="1" noChangeArrowheads="1" noTextEdit="1"/>
          </p:cNvSpPr>
          <p:nvPr>
            <p:ph type="sldImg" idx="2"/>
          </p:nvPr>
        </p:nvSpPr>
        <p:spPr bwMode="auto">
          <a:xfrm>
            <a:off x="1149350" y="692150"/>
            <a:ext cx="4559300" cy="3416300"/>
          </a:xfrm>
          <a:prstGeom prst="rect">
            <a:avLst/>
          </a:prstGeom>
          <a:noFill/>
          <a:ln w="12699">
            <a:solidFill>
              <a:schemeClr val="tx1"/>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699">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79623226"/>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2018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91185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869316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661130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509877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536817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721352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50860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A88265F-3538-4A6E-9B5A-0776DE94F8DC}" type="slidenum">
              <a:rPr lang="en-US" smtClean="0"/>
              <a:pPr/>
              <a:t>17</a:t>
            </a:fld>
            <a:endParaRPr lang="en-US" smtClean="0"/>
          </a:p>
        </p:txBody>
      </p:sp>
    </p:spTree>
    <p:extLst>
      <p:ext uri="{BB962C8B-B14F-4D97-AF65-F5344CB8AC3E}">
        <p14:creationId xmlns:p14="http://schemas.microsoft.com/office/powerpoint/2010/main" val="1580947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29F07F0-63D9-4302-99B7-EA8D052CF3E6}" type="slidenum">
              <a:rPr lang="en-US" smtClean="0"/>
              <a:pPr/>
              <a:t>18</a:t>
            </a:fld>
            <a:endParaRPr lang="en-US" smtClean="0"/>
          </a:p>
        </p:txBody>
      </p:sp>
    </p:spTree>
    <p:extLst>
      <p:ext uri="{BB962C8B-B14F-4D97-AF65-F5344CB8AC3E}">
        <p14:creationId xmlns:p14="http://schemas.microsoft.com/office/powerpoint/2010/main" val="3139856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29F07F0-63D9-4302-99B7-EA8D052CF3E6}" type="slidenum">
              <a:rPr lang="en-US" smtClean="0"/>
              <a:pPr/>
              <a:t>19</a:t>
            </a:fld>
            <a:endParaRPr lang="en-US" smtClean="0"/>
          </a:p>
        </p:txBody>
      </p:sp>
    </p:spTree>
    <p:extLst>
      <p:ext uri="{BB962C8B-B14F-4D97-AF65-F5344CB8AC3E}">
        <p14:creationId xmlns:p14="http://schemas.microsoft.com/office/powerpoint/2010/main" val="357879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820496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29F07F0-63D9-4302-99B7-EA8D052CF3E6}" type="slidenum">
              <a:rPr lang="en-US" smtClean="0"/>
              <a:pPr/>
              <a:t>20</a:t>
            </a:fld>
            <a:endParaRPr lang="en-US" smtClean="0"/>
          </a:p>
        </p:txBody>
      </p:sp>
    </p:spTree>
    <p:extLst>
      <p:ext uri="{BB962C8B-B14F-4D97-AF65-F5344CB8AC3E}">
        <p14:creationId xmlns:p14="http://schemas.microsoft.com/office/powerpoint/2010/main" val="1260553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B54ED8BB-437F-429C-9E01-D9FE323AA97C}" type="slidenum">
              <a:rPr lang="en-US" smtClean="0"/>
              <a:pPr/>
              <a:t>21</a:t>
            </a:fld>
            <a:endParaRPr lang="en-US" smtClean="0"/>
          </a:p>
        </p:txBody>
      </p:sp>
    </p:spTree>
    <p:extLst>
      <p:ext uri="{BB962C8B-B14F-4D97-AF65-F5344CB8AC3E}">
        <p14:creationId xmlns:p14="http://schemas.microsoft.com/office/powerpoint/2010/main" val="3584565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950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06742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16634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460167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26</a:t>
            </a:fld>
            <a:endParaRPr lang="en-US" smtClean="0"/>
          </a:p>
        </p:txBody>
      </p:sp>
    </p:spTree>
    <p:extLst>
      <p:ext uri="{BB962C8B-B14F-4D97-AF65-F5344CB8AC3E}">
        <p14:creationId xmlns:p14="http://schemas.microsoft.com/office/powerpoint/2010/main" val="1233524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27</a:t>
            </a:fld>
            <a:endParaRPr lang="en-US" smtClean="0"/>
          </a:p>
        </p:txBody>
      </p:sp>
    </p:spTree>
    <p:extLst>
      <p:ext uri="{BB962C8B-B14F-4D97-AF65-F5344CB8AC3E}">
        <p14:creationId xmlns:p14="http://schemas.microsoft.com/office/powerpoint/2010/main" val="2564308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28</a:t>
            </a:fld>
            <a:endParaRPr lang="en-US" smtClean="0"/>
          </a:p>
        </p:txBody>
      </p:sp>
    </p:spTree>
    <p:extLst>
      <p:ext uri="{BB962C8B-B14F-4D97-AF65-F5344CB8AC3E}">
        <p14:creationId xmlns:p14="http://schemas.microsoft.com/office/powerpoint/2010/main" val="389343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29</a:t>
            </a:fld>
            <a:endParaRPr lang="en-US" smtClean="0"/>
          </a:p>
        </p:txBody>
      </p:sp>
    </p:spTree>
    <p:extLst>
      <p:ext uri="{BB962C8B-B14F-4D97-AF65-F5344CB8AC3E}">
        <p14:creationId xmlns:p14="http://schemas.microsoft.com/office/powerpoint/2010/main" val="349715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915948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30</a:t>
            </a:fld>
            <a:endParaRPr lang="en-US" smtClean="0"/>
          </a:p>
        </p:txBody>
      </p:sp>
    </p:spTree>
    <p:extLst>
      <p:ext uri="{BB962C8B-B14F-4D97-AF65-F5344CB8AC3E}">
        <p14:creationId xmlns:p14="http://schemas.microsoft.com/office/powerpoint/2010/main" val="1647225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31</a:t>
            </a:fld>
            <a:endParaRPr lang="en-US" smtClean="0"/>
          </a:p>
        </p:txBody>
      </p:sp>
    </p:spTree>
    <p:extLst>
      <p:ext uri="{BB962C8B-B14F-4D97-AF65-F5344CB8AC3E}">
        <p14:creationId xmlns:p14="http://schemas.microsoft.com/office/powerpoint/2010/main" val="3195316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32</a:t>
            </a:fld>
            <a:endParaRPr lang="en-US" smtClean="0"/>
          </a:p>
        </p:txBody>
      </p:sp>
    </p:spTree>
    <p:extLst>
      <p:ext uri="{BB962C8B-B14F-4D97-AF65-F5344CB8AC3E}">
        <p14:creationId xmlns:p14="http://schemas.microsoft.com/office/powerpoint/2010/main" val="2196925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33</a:t>
            </a:fld>
            <a:endParaRPr lang="en-US" smtClean="0"/>
          </a:p>
        </p:txBody>
      </p:sp>
    </p:spTree>
    <p:extLst>
      <p:ext uri="{BB962C8B-B14F-4D97-AF65-F5344CB8AC3E}">
        <p14:creationId xmlns:p14="http://schemas.microsoft.com/office/powerpoint/2010/main" val="42895905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34</a:t>
            </a:fld>
            <a:endParaRPr lang="en-US" smtClean="0"/>
          </a:p>
        </p:txBody>
      </p:sp>
    </p:spTree>
    <p:extLst>
      <p:ext uri="{BB962C8B-B14F-4D97-AF65-F5344CB8AC3E}">
        <p14:creationId xmlns:p14="http://schemas.microsoft.com/office/powerpoint/2010/main" val="1546274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35</a:t>
            </a:fld>
            <a:endParaRPr lang="en-US" smtClean="0"/>
          </a:p>
        </p:txBody>
      </p:sp>
    </p:spTree>
    <p:extLst>
      <p:ext uri="{BB962C8B-B14F-4D97-AF65-F5344CB8AC3E}">
        <p14:creationId xmlns:p14="http://schemas.microsoft.com/office/powerpoint/2010/main" val="3234582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36</a:t>
            </a:fld>
            <a:endParaRPr lang="en-US" smtClean="0"/>
          </a:p>
        </p:txBody>
      </p:sp>
    </p:spTree>
    <p:extLst>
      <p:ext uri="{BB962C8B-B14F-4D97-AF65-F5344CB8AC3E}">
        <p14:creationId xmlns:p14="http://schemas.microsoft.com/office/powerpoint/2010/main" val="4131655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D4A377CE-5B2B-4FAB-9CF1-02C41ADC88DF}" type="slidenum">
              <a:rPr lang="en-US" smtClean="0"/>
              <a:pPr/>
              <a:t>37</a:t>
            </a:fld>
            <a:endParaRPr lang="en-US" smtClean="0"/>
          </a:p>
        </p:txBody>
      </p:sp>
    </p:spTree>
    <p:extLst>
      <p:ext uri="{BB962C8B-B14F-4D97-AF65-F5344CB8AC3E}">
        <p14:creationId xmlns:p14="http://schemas.microsoft.com/office/powerpoint/2010/main" val="31721678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42179124-BC83-4126-842A-722CDD13D923}" type="slidenum">
              <a:rPr lang="en-US" smtClean="0"/>
              <a:pPr/>
              <a:t>38</a:t>
            </a:fld>
            <a:endParaRPr lang="en-US" smtClean="0"/>
          </a:p>
        </p:txBody>
      </p:sp>
    </p:spTree>
    <p:extLst>
      <p:ext uri="{BB962C8B-B14F-4D97-AF65-F5344CB8AC3E}">
        <p14:creationId xmlns:p14="http://schemas.microsoft.com/office/powerpoint/2010/main" val="10453850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2E42C8D-BCD7-430A-9ACB-6A40CDE9C7C1}" type="slidenum">
              <a:rPr lang="en-US" smtClean="0"/>
              <a:pPr/>
              <a:t>39</a:t>
            </a:fld>
            <a:endParaRPr lang="en-US" smtClean="0"/>
          </a:p>
        </p:txBody>
      </p:sp>
    </p:spTree>
    <p:extLst>
      <p:ext uri="{BB962C8B-B14F-4D97-AF65-F5344CB8AC3E}">
        <p14:creationId xmlns:p14="http://schemas.microsoft.com/office/powerpoint/2010/main" val="318459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752972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7825EB8A-7364-4C13-A1FF-A9595D4E7B7B}" type="slidenum">
              <a:rPr lang="en-US" smtClean="0"/>
              <a:pPr/>
              <a:t>40</a:t>
            </a:fld>
            <a:endParaRPr lang="en-US" smtClean="0"/>
          </a:p>
        </p:txBody>
      </p:sp>
    </p:spTree>
    <p:extLst>
      <p:ext uri="{BB962C8B-B14F-4D97-AF65-F5344CB8AC3E}">
        <p14:creationId xmlns:p14="http://schemas.microsoft.com/office/powerpoint/2010/main" val="3720914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92425D5D-A5BE-4C31-934D-BAFED68773F3}" type="slidenum">
              <a:rPr lang="en-US" smtClean="0"/>
              <a:pPr/>
              <a:t>41</a:t>
            </a:fld>
            <a:endParaRPr lang="en-US" smtClean="0"/>
          </a:p>
        </p:txBody>
      </p:sp>
    </p:spTree>
    <p:extLst>
      <p:ext uri="{BB962C8B-B14F-4D97-AF65-F5344CB8AC3E}">
        <p14:creationId xmlns:p14="http://schemas.microsoft.com/office/powerpoint/2010/main" val="2253792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6CFEC707-72AD-464F-B343-8BEAB4646C97}" type="slidenum">
              <a:rPr lang="en-US" smtClean="0"/>
              <a:pPr/>
              <a:t>42</a:t>
            </a:fld>
            <a:endParaRPr lang="en-US" smtClean="0"/>
          </a:p>
        </p:txBody>
      </p:sp>
    </p:spTree>
    <p:extLst>
      <p:ext uri="{BB962C8B-B14F-4D97-AF65-F5344CB8AC3E}">
        <p14:creationId xmlns:p14="http://schemas.microsoft.com/office/powerpoint/2010/main" val="2471500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46751996-993B-4AA6-A661-44EC72714235}" type="slidenum">
              <a:rPr lang="en-US" smtClean="0"/>
              <a:pPr/>
              <a:t>43</a:t>
            </a:fld>
            <a:endParaRPr lang="en-US" smtClean="0"/>
          </a:p>
        </p:txBody>
      </p:sp>
    </p:spTree>
    <p:extLst>
      <p:ext uri="{BB962C8B-B14F-4D97-AF65-F5344CB8AC3E}">
        <p14:creationId xmlns:p14="http://schemas.microsoft.com/office/powerpoint/2010/main" val="704218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654E137E-825C-418C-BA40-462A949C9014}" type="slidenum">
              <a:rPr lang="en-US" smtClean="0"/>
              <a:pPr/>
              <a:t>44</a:t>
            </a:fld>
            <a:endParaRPr lang="en-US" smtClean="0"/>
          </a:p>
        </p:txBody>
      </p:sp>
    </p:spTree>
    <p:extLst>
      <p:ext uri="{BB962C8B-B14F-4D97-AF65-F5344CB8AC3E}">
        <p14:creationId xmlns:p14="http://schemas.microsoft.com/office/powerpoint/2010/main" val="29272830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45</a:t>
            </a:fld>
            <a:endParaRPr lang="en-US" smtClean="0"/>
          </a:p>
        </p:txBody>
      </p:sp>
    </p:spTree>
    <p:extLst>
      <p:ext uri="{BB962C8B-B14F-4D97-AF65-F5344CB8AC3E}">
        <p14:creationId xmlns:p14="http://schemas.microsoft.com/office/powerpoint/2010/main" val="4830906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46</a:t>
            </a:fld>
            <a:endParaRPr lang="en-US" smtClean="0"/>
          </a:p>
        </p:txBody>
      </p:sp>
    </p:spTree>
    <p:extLst>
      <p:ext uri="{BB962C8B-B14F-4D97-AF65-F5344CB8AC3E}">
        <p14:creationId xmlns:p14="http://schemas.microsoft.com/office/powerpoint/2010/main" val="21007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47</a:t>
            </a:fld>
            <a:endParaRPr lang="en-US" smtClean="0"/>
          </a:p>
        </p:txBody>
      </p:sp>
    </p:spTree>
    <p:extLst>
      <p:ext uri="{BB962C8B-B14F-4D97-AF65-F5344CB8AC3E}">
        <p14:creationId xmlns:p14="http://schemas.microsoft.com/office/powerpoint/2010/main" val="29972560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48</a:t>
            </a:fld>
            <a:endParaRPr lang="en-US" smtClean="0"/>
          </a:p>
        </p:txBody>
      </p:sp>
    </p:spTree>
    <p:extLst>
      <p:ext uri="{BB962C8B-B14F-4D97-AF65-F5344CB8AC3E}">
        <p14:creationId xmlns:p14="http://schemas.microsoft.com/office/powerpoint/2010/main" val="9721753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49</a:t>
            </a:fld>
            <a:endParaRPr lang="en-US" smtClean="0"/>
          </a:p>
        </p:txBody>
      </p:sp>
    </p:spTree>
    <p:extLst>
      <p:ext uri="{BB962C8B-B14F-4D97-AF65-F5344CB8AC3E}">
        <p14:creationId xmlns:p14="http://schemas.microsoft.com/office/powerpoint/2010/main" val="86905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3654173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50</a:t>
            </a:fld>
            <a:endParaRPr lang="en-US" smtClean="0"/>
          </a:p>
        </p:txBody>
      </p:sp>
    </p:spTree>
    <p:extLst>
      <p:ext uri="{BB962C8B-B14F-4D97-AF65-F5344CB8AC3E}">
        <p14:creationId xmlns:p14="http://schemas.microsoft.com/office/powerpoint/2010/main" val="3905613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51</a:t>
            </a:fld>
            <a:endParaRPr lang="en-US" smtClean="0"/>
          </a:p>
        </p:txBody>
      </p:sp>
    </p:spTree>
    <p:extLst>
      <p:ext uri="{BB962C8B-B14F-4D97-AF65-F5344CB8AC3E}">
        <p14:creationId xmlns:p14="http://schemas.microsoft.com/office/powerpoint/2010/main" val="1086467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52</a:t>
            </a:fld>
            <a:endParaRPr lang="en-US" smtClean="0"/>
          </a:p>
        </p:txBody>
      </p:sp>
    </p:spTree>
    <p:extLst>
      <p:ext uri="{BB962C8B-B14F-4D97-AF65-F5344CB8AC3E}">
        <p14:creationId xmlns:p14="http://schemas.microsoft.com/office/powerpoint/2010/main" val="26931253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53</a:t>
            </a:fld>
            <a:endParaRPr lang="en-US" smtClean="0"/>
          </a:p>
        </p:txBody>
      </p:sp>
    </p:spTree>
    <p:extLst>
      <p:ext uri="{BB962C8B-B14F-4D97-AF65-F5344CB8AC3E}">
        <p14:creationId xmlns:p14="http://schemas.microsoft.com/office/powerpoint/2010/main" val="387227225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xfrm>
            <a:off x="1150938" y="692150"/>
            <a:ext cx="4556125" cy="3416300"/>
          </a:xfrm>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fld id="{0D40559C-9CAE-4902-993E-16F70B17AC7D}" type="slidenum">
              <a:rPr lang="en-US" smtClean="0"/>
              <a:pPr/>
              <a:t>54</a:t>
            </a:fld>
            <a:endParaRPr lang="en-US" smtClean="0"/>
          </a:p>
        </p:txBody>
      </p:sp>
    </p:spTree>
    <p:extLst>
      <p:ext uri="{BB962C8B-B14F-4D97-AF65-F5344CB8AC3E}">
        <p14:creationId xmlns:p14="http://schemas.microsoft.com/office/powerpoint/2010/main" val="844491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517940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265239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4339064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1312924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73954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559184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7390151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7044702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3020216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7775499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625797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044243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73426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027968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417692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524000"/>
            <a:ext cx="4495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4958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4A"/>
            </a:gs>
          </a:gsLst>
          <a:lin ang="5400000" scaled="1"/>
        </a:gra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0" y="0"/>
            <a:ext cx="9144000" cy="1524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63491" name="Rectangle 3"/>
          <p:cNvSpPr>
            <a:spLocks noGrp="1" noChangeArrowheads="1"/>
          </p:cNvSpPr>
          <p:nvPr>
            <p:ph type="body" idx="1"/>
          </p:nvPr>
        </p:nvSpPr>
        <p:spPr bwMode="auto">
          <a:xfrm>
            <a:off x="0" y="1524000"/>
            <a:ext cx="9144000" cy="4876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wipe dir="r"/>
  </p:transition>
  <p:txStyles>
    <p:titleStyle>
      <a:lvl1pPr algn="ctr" rtl="0" eaLnBrk="0" fontAlgn="base" hangingPunct="0">
        <a:lnSpc>
          <a:spcPct val="80000"/>
        </a:lnSpc>
        <a:spcBef>
          <a:spcPct val="0"/>
        </a:spcBef>
        <a:spcAft>
          <a:spcPct val="0"/>
        </a:spcAft>
        <a:defRPr sz="6000" b="0">
          <a:solidFill>
            <a:srgbClr val="D3F3F9"/>
          </a:solidFill>
          <a:effectLst>
            <a:outerShdw blurRad="38100" dist="38100" dir="2700000" algn="tl">
              <a:srgbClr val="000000"/>
            </a:outerShdw>
          </a:effectLst>
          <a:latin typeface="+mj-lt"/>
          <a:ea typeface="+mj-ea"/>
          <a:cs typeface="+mj-cs"/>
        </a:defRPr>
      </a:lvl1pPr>
      <a:lvl2pPr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2pPr>
      <a:lvl3pPr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3pPr>
      <a:lvl4pPr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4pPr>
      <a:lvl5pPr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5pPr>
      <a:lvl6pPr marL="457200"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6pPr>
      <a:lvl7pPr marL="914400"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7pPr>
      <a:lvl8pPr marL="1371600"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8pPr>
      <a:lvl9pPr marL="1828800" algn="ctr" rtl="0" eaLnBrk="0" fontAlgn="base" hangingPunct="0">
        <a:lnSpc>
          <a:spcPct val="80000"/>
        </a:lnSpc>
        <a:spcBef>
          <a:spcPct val="0"/>
        </a:spcBef>
        <a:spcAft>
          <a:spcPct val="0"/>
        </a:spcAft>
        <a:defRPr sz="6000" b="1">
          <a:solidFill>
            <a:srgbClr val="D3F3F9"/>
          </a:solidFill>
          <a:effectLst>
            <a:outerShdw blurRad="38100" dist="38100" dir="2700000" algn="tl">
              <a:srgbClr val="000000"/>
            </a:outerShdw>
          </a:effectLst>
          <a:latin typeface="Times New Roman" pitchFamily="18" charset="0"/>
        </a:defRPr>
      </a:lvl9pPr>
    </p:titleStyle>
    <p:bodyStyle>
      <a:lvl1pPr marL="285750" indent="-285750" algn="l" rtl="0" eaLnBrk="0" fontAlgn="base" hangingPunct="0">
        <a:lnSpc>
          <a:spcPct val="70000"/>
        </a:lnSpc>
        <a:spcBef>
          <a:spcPct val="15000"/>
        </a:spcBef>
        <a:spcAft>
          <a:spcPct val="0"/>
        </a:spcAft>
        <a:buClr>
          <a:schemeClr val="tx2"/>
        </a:buClr>
        <a:buSzPct val="100000"/>
        <a:buFont typeface="Wingdings" pitchFamily="2" charset="2"/>
        <a:buChar char="Ø"/>
        <a:defRPr sz="4400" b="0">
          <a:solidFill>
            <a:schemeClr val="tx1"/>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70000"/>
        </a:lnSpc>
        <a:spcBef>
          <a:spcPct val="15000"/>
        </a:spcBef>
        <a:spcAft>
          <a:spcPct val="0"/>
        </a:spcAft>
        <a:buSzPct val="100000"/>
        <a:buChar char="–"/>
        <a:defRPr sz="3600" b="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70000"/>
        </a:lnSpc>
        <a:spcBef>
          <a:spcPct val="15000"/>
        </a:spcBef>
        <a:spcAft>
          <a:spcPct val="0"/>
        </a:spcAft>
        <a:buSzPct val="100000"/>
        <a:buChar char="»"/>
        <a:defRPr b="0">
          <a:solidFill>
            <a:schemeClr val="tx1"/>
          </a:solidFill>
          <a:effectLst>
            <a:outerShdw blurRad="38100" dist="38100" dir="2700000" algn="tl">
              <a:srgbClr val="000000"/>
            </a:outerShdw>
          </a:effectLst>
          <a:latin typeface="+mn-lt"/>
        </a:defRPr>
      </a:lvl3pPr>
      <a:lvl4pPr marL="15430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lIns="90488" tIns="44450" rIns="90488" bIns="44450"/>
          <a:lstStyle/>
          <a:p>
            <a:pPr>
              <a:defRPr/>
            </a:pPr>
            <a:r>
              <a:rPr lang="en-US" sz="9600" dirty="0" smtClean="0"/>
              <a:t>1 Thessalonians 5</a:t>
            </a:r>
          </a:p>
        </p:txBody>
      </p:sp>
      <p:sp>
        <p:nvSpPr>
          <p:cNvPr id="5123" name="Rectangle 3"/>
          <p:cNvSpPr>
            <a:spLocks noGrp="1" noChangeArrowheads="1"/>
          </p:cNvSpPr>
          <p:nvPr>
            <p:ph type="body" idx="1"/>
          </p:nvPr>
        </p:nvSpPr>
        <p:spPr>
          <a:xfrm>
            <a:off x="228600" y="2895600"/>
            <a:ext cx="8382000" cy="2514600"/>
          </a:xfrm>
        </p:spPr>
        <p:txBody>
          <a:bodyPr lIns="90488" tIns="44450" rIns="90488" bIns="44450"/>
          <a:lstStyle/>
          <a:p>
            <a:pPr>
              <a:defRPr/>
            </a:pPr>
            <a:r>
              <a:rPr lang="en-US" sz="6600" smtClean="0"/>
              <a:t>What does the </a:t>
            </a:r>
            <a:br>
              <a:rPr lang="en-US" sz="6600" smtClean="0"/>
            </a:br>
            <a:r>
              <a:rPr lang="en-US" sz="6600" smtClean="0"/>
              <a:t>        future hold?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left)">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4" name="Rectangle 4"/>
          <p:cNvSpPr>
            <a:spLocks noChangeArrowheads="1"/>
          </p:cNvSpPr>
          <p:nvPr/>
        </p:nvSpPr>
        <p:spPr bwMode="auto">
          <a:xfrm>
            <a:off x="457200" y="304800"/>
            <a:ext cx="8229600" cy="25908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err="1" smtClean="0">
                <a:latin typeface="Times New Roman" pitchFamily="18" charset="0"/>
              </a:rPr>
              <a:t>Eliade</a:t>
            </a:r>
            <a:r>
              <a:rPr lang="en-US" sz="4400" b="0" dirty="0" smtClean="0">
                <a:latin typeface="Times New Roman" pitchFamily="18" charset="0"/>
              </a:rPr>
              <a:t>: They hold to linear views of history, believing it to have a beginning and an end, with a definite goal as its climax, and to be by nature unrepeatable. </a:t>
            </a:r>
            <a:endParaRPr lang="en-US" sz="4400" b="0" dirty="0">
              <a:latin typeface="Times New Roman" pitchFamily="18" charset="0"/>
            </a:endParaRPr>
          </a:p>
        </p:txBody>
      </p:sp>
      <p:sp>
        <p:nvSpPr>
          <p:cNvPr id="5" name="Rectangle 4"/>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rot="10800000">
            <a:off x="3505200" y="4038600"/>
            <a:ext cx="1371600" cy="9906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7" name="Rectangle 6"/>
          <p:cNvSpPr>
            <a:spLocks noChangeArrowheads="1"/>
          </p:cNvSpPr>
          <p:nvPr/>
        </p:nvSpPr>
        <p:spPr bwMode="auto">
          <a:xfrm>
            <a:off x="2362200" y="4800600"/>
            <a:ext cx="4800600" cy="1143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smtClean="0">
                <a:latin typeface="Times New Roman" pitchFamily="18" charset="0"/>
              </a:rPr>
              <a:t>Agrees with the scientific worldview</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5" name="Rectangle 4"/>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rot="10800000">
            <a:off x="3505200" y="4038600"/>
            <a:ext cx="1371600" cy="9906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7" name="Rectangle 6"/>
          <p:cNvSpPr>
            <a:spLocks noChangeArrowheads="1"/>
          </p:cNvSpPr>
          <p:nvPr/>
        </p:nvSpPr>
        <p:spPr bwMode="auto">
          <a:xfrm>
            <a:off x="2362200" y="4800600"/>
            <a:ext cx="4800600" cy="1143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smtClean="0">
                <a:latin typeface="Times New Roman" pitchFamily="18" charset="0"/>
              </a:rPr>
              <a:t>Agrees with the scientific worldview</a:t>
            </a:r>
            <a:endParaRPr lang="en-US" sz="4400" b="0" dirty="0">
              <a:latin typeface="Times New Roman" pitchFamily="18" charset="0"/>
            </a:endParaRPr>
          </a:p>
        </p:txBody>
      </p:sp>
      <p:sp>
        <p:nvSpPr>
          <p:cNvPr id="4" name="Rectangle 4"/>
          <p:cNvSpPr>
            <a:spLocks noChangeArrowheads="1"/>
          </p:cNvSpPr>
          <p:nvPr/>
        </p:nvSpPr>
        <p:spPr bwMode="auto">
          <a:xfrm>
            <a:off x="457200" y="304800"/>
            <a:ext cx="8229600" cy="36576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err="1" smtClean="0">
                <a:latin typeface="Times New Roman" pitchFamily="18" charset="0"/>
              </a:rPr>
              <a:t>Eliade</a:t>
            </a:r>
            <a:r>
              <a:rPr lang="en-US" sz="4400" b="0" dirty="0" smtClean="0">
                <a:latin typeface="Times New Roman" pitchFamily="18" charset="0"/>
              </a:rPr>
              <a:t>: Thus, the historical religions are world affirming in the double sense of believing in the reality of the world and of believing that meaning for human beings is worked out in the historical process. </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5" name="Rectangle 4"/>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rot="10800000">
            <a:off x="3505200" y="4038600"/>
            <a:ext cx="1371600" cy="9906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7" name="Rectangle 6"/>
          <p:cNvSpPr>
            <a:spLocks noChangeArrowheads="1"/>
          </p:cNvSpPr>
          <p:nvPr/>
        </p:nvSpPr>
        <p:spPr bwMode="auto">
          <a:xfrm>
            <a:off x="2362200" y="4800600"/>
            <a:ext cx="4800600" cy="1143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smtClean="0">
                <a:latin typeface="Times New Roman" pitchFamily="18" charset="0"/>
              </a:rPr>
              <a:t>Agrees with the scientific worldview</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5:1 Now as to the times and the epochs, brethren, you have no need of anything to be written to you. </a:t>
            </a:r>
          </a:p>
          <a:p>
            <a:pPr>
              <a:spcBef>
                <a:spcPct val="5000"/>
              </a:spcBef>
              <a:buFont typeface="Wingdings" pitchFamily="2" charset="2"/>
              <a:buNone/>
              <a:defRPr/>
            </a:pPr>
            <a:r>
              <a:rPr lang="en-US" sz="4800" dirty="0" smtClean="0"/>
              <a:t>2 For you yourselves know full well that the day of the Lord will come </a:t>
            </a:r>
            <a:r>
              <a:rPr lang="en-US" sz="4800" u="sng" dirty="0" smtClean="0"/>
              <a:t>just like a thief in the night</a:t>
            </a:r>
            <a:r>
              <a:rPr lang="en-US" sz="4800" dirty="0" smtClean="0"/>
              <a:t>. </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6"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35907"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3 While they are saying, “Peace and safety!” then destruction will come upon them suddenly like labor pains upon a woman with child, and they will not escape. </a:t>
            </a:r>
          </a:p>
        </p:txBody>
      </p:sp>
      <p:sp>
        <p:nvSpPr>
          <p:cNvPr id="4" name="Rectangle 4"/>
          <p:cNvSpPr>
            <a:spLocks noChangeArrowheads="1"/>
          </p:cNvSpPr>
          <p:nvPr/>
        </p:nvSpPr>
        <p:spPr bwMode="auto">
          <a:xfrm>
            <a:off x="228600" y="4267200"/>
            <a:ext cx="7924800" cy="22098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6000" b="0" dirty="0">
                <a:latin typeface="Times New Roman" pitchFamily="18" charset="0"/>
              </a:rPr>
              <a:t>A lot of people are going to be surprised at the end of human history</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36931"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4 But </a:t>
            </a:r>
            <a:r>
              <a:rPr lang="en-US" sz="4800" u="sng" dirty="0" smtClean="0"/>
              <a:t>you, brethren, are not in darkness</a:t>
            </a:r>
            <a:r>
              <a:rPr lang="en-US" sz="4800" dirty="0" smtClean="0"/>
              <a:t>, that the day would overtake you like a thief; </a:t>
            </a:r>
          </a:p>
          <a:p>
            <a:pPr>
              <a:spcBef>
                <a:spcPct val="5000"/>
              </a:spcBef>
              <a:buFont typeface="Wingdings" pitchFamily="2" charset="2"/>
              <a:buNone/>
              <a:defRPr/>
            </a:pPr>
            <a:r>
              <a:rPr lang="en-US" sz="4800" dirty="0" smtClean="0"/>
              <a:t>5 for you are all sons of light and sons of day. We are not of night nor of darkness; </a:t>
            </a:r>
          </a:p>
        </p:txBody>
      </p:sp>
      <p:sp>
        <p:nvSpPr>
          <p:cNvPr id="57348" name="Rectangle 4"/>
          <p:cNvSpPr>
            <a:spLocks noChangeArrowheads="1"/>
          </p:cNvSpPr>
          <p:nvPr/>
        </p:nvSpPr>
        <p:spPr bwMode="auto">
          <a:xfrm>
            <a:off x="457200" y="4572000"/>
            <a:ext cx="8077200" cy="19812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5400" b="0" dirty="0">
                <a:latin typeface="Times New Roman" pitchFamily="18" charset="0"/>
              </a:rPr>
              <a:t>God has given us </a:t>
            </a:r>
            <a:r>
              <a:rPr lang="en-US" sz="5400" b="0" dirty="0" smtClean="0">
                <a:latin typeface="Times New Roman" pitchFamily="18" charset="0"/>
              </a:rPr>
              <a:t>key </a:t>
            </a:r>
            <a:r>
              <a:rPr lang="en-US" sz="5400" b="0" dirty="0">
                <a:latin typeface="Times New Roman" pitchFamily="18" charset="0"/>
              </a:rPr>
              <a:t>clues, or “signs” that things are reaching a climax…</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Grp="1" noChangeArrowheads="1"/>
          </p:cNvSpPr>
          <p:nvPr>
            <p:ph type="title" idx="4294967295"/>
          </p:nvPr>
        </p:nvSpPr>
        <p:spPr/>
        <p:txBody>
          <a:bodyPr lIns="90488" tIns="44450" rIns="90488" bIns="44450"/>
          <a:lstStyle/>
          <a:p>
            <a:pPr>
              <a:defRPr/>
            </a:pPr>
            <a:r>
              <a:rPr lang="en-US" sz="8000" dirty="0" smtClean="0"/>
              <a:t>1 Thessalonians 5</a:t>
            </a:r>
          </a:p>
        </p:txBody>
      </p:sp>
      <p:sp>
        <p:nvSpPr>
          <p:cNvPr id="654339" name="Rectangle 3"/>
          <p:cNvSpPr>
            <a:spLocks noGrp="1" noChangeArrowheads="1"/>
          </p:cNvSpPr>
          <p:nvPr>
            <p:ph type="body" idx="4294967295"/>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4 But </a:t>
            </a:r>
            <a:r>
              <a:rPr lang="en-US" sz="4800" u="sng" dirty="0" smtClean="0"/>
              <a:t>you, brethren, are not in darkness, </a:t>
            </a:r>
            <a:r>
              <a:rPr lang="en-US" sz="4800" dirty="0" smtClean="0"/>
              <a:t>that the day would overtake you like a thief; </a:t>
            </a:r>
          </a:p>
          <a:p>
            <a:pPr>
              <a:spcBef>
                <a:spcPct val="5000"/>
              </a:spcBef>
              <a:buFont typeface="Wingdings" pitchFamily="2" charset="2"/>
              <a:buNone/>
              <a:defRPr/>
            </a:pPr>
            <a:r>
              <a:rPr lang="en-US" sz="4800" dirty="0" smtClean="0"/>
              <a:t>5 for you are all sons of light and sons of day. We are not of night nor of darkness; </a:t>
            </a:r>
          </a:p>
        </p:txBody>
      </p:sp>
      <p:sp>
        <p:nvSpPr>
          <p:cNvPr id="60420" name="Rectangle 4"/>
          <p:cNvSpPr>
            <a:spLocks noChangeArrowheads="1"/>
          </p:cNvSpPr>
          <p:nvPr/>
        </p:nvSpPr>
        <p:spPr bwMode="auto">
          <a:xfrm>
            <a:off x="457200" y="4572000"/>
            <a:ext cx="8077200" cy="19812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5400" b="0">
                <a:latin typeface="Times New Roman" pitchFamily="18" charset="0"/>
              </a:rPr>
              <a:t>God has given us the clues, or “signs” that things are reaching a climax…</a:t>
            </a:r>
          </a:p>
        </p:txBody>
      </p:sp>
      <p:sp>
        <p:nvSpPr>
          <p:cNvPr id="60421" name="Rectangle 5"/>
          <p:cNvSpPr>
            <a:spLocks noChangeArrowheads="1"/>
          </p:cNvSpPr>
          <p:nvPr/>
        </p:nvSpPr>
        <p:spPr bwMode="auto">
          <a:xfrm>
            <a:off x="2743200" y="152400"/>
            <a:ext cx="6248400" cy="5715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5000"/>
              </a:spcBef>
            </a:pPr>
            <a:r>
              <a:rPr lang="en-US" sz="4400" b="0" dirty="0">
                <a:latin typeface="Times New Roman" pitchFamily="18" charset="0"/>
              </a:rPr>
              <a:t>Jesus: </a:t>
            </a:r>
            <a:r>
              <a:rPr lang="en-US" sz="4400" b="0" dirty="0" smtClean="0">
                <a:latin typeface="Times New Roman" pitchFamily="18" charset="0"/>
              </a:rPr>
              <a:t>Mat. 24:32 </a:t>
            </a:r>
          </a:p>
          <a:p>
            <a:pPr>
              <a:lnSpc>
                <a:spcPct val="75000"/>
              </a:lnSpc>
              <a:spcBef>
                <a:spcPct val="5000"/>
              </a:spcBef>
            </a:pPr>
            <a:r>
              <a:rPr lang="en-US" sz="4400" b="0" dirty="0" smtClean="0">
                <a:latin typeface="Times New Roman" pitchFamily="18" charset="0"/>
              </a:rPr>
              <a:t>“Now learn the parable from the fig tree: when its branch has already become tender and puts forth its leaves, you know that summer is near;</a:t>
            </a:r>
          </a:p>
          <a:p>
            <a:pPr>
              <a:lnSpc>
                <a:spcPct val="75000"/>
              </a:lnSpc>
              <a:spcBef>
                <a:spcPct val="5000"/>
              </a:spcBef>
            </a:pPr>
            <a:r>
              <a:rPr lang="en-US" sz="4400" b="0" dirty="0" smtClean="0">
                <a:latin typeface="Times New Roman" pitchFamily="18" charset="0"/>
              </a:rPr>
              <a:t>33 so, you too, when you see all these things, recognize that He is near, right at the door.</a:t>
            </a:r>
          </a:p>
          <a:p>
            <a:pPr>
              <a:lnSpc>
                <a:spcPct val="75000"/>
              </a:lnSpc>
              <a:spcBef>
                <a:spcPct val="5000"/>
              </a:spcBef>
            </a:pPr>
            <a:endParaRPr lang="en-US" sz="3200" b="0" dirty="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421">
                                            <p:txEl>
                                              <p:pRg st="1" end="1"/>
                                            </p:txEl>
                                          </p:spTgt>
                                        </p:tgtEl>
                                        <p:attrNameLst>
                                          <p:attrName>style.visibility</p:attrName>
                                        </p:attrNameLst>
                                      </p:cBhvr>
                                      <p:to>
                                        <p:strVal val="visible"/>
                                      </p:to>
                                    </p:set>
                                    <p:animEffect transition="in" filter="wipe(left)">
                                      <p:cBhvr>
                                        <p:cTn id="7" dur="500"/>
                                        <p:tgtEl>
                                          <p:spTgt spid="604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421">
                                            <p:txEl>
                                              <p:pRg st="2" end="2"/>
                                            </p:txEl>
                                          </p:spTgt>
                                        </p:tgtEl>
                                        <p:attrNameLst>
                                          <p:attrName>style.visibility</p:attrName>
                                        </p:attrNameLst>
                                      </p:cBhvr>
                                      <p:to>
                                        <p:strVal val="visible"/>
                                      </p:to>
                                    </p:set>
                                    <p:animEffect transition="in" filter="wipe(left)">
                                      <p:cBhvr>
                                        <p:cTn id="12" dur="500"/>
                                        <p:tgtEl>
                                          <p:spTgt spid="604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a:defRPr/>
            </a:pPr>
            <a:r>
              <a:rPr lang="en-US" sz="7200" smtClean="0"/>
              <a:t>The Great Tribulation</a:t>
            </a:r>
          </a:p>
        </p:txBody>
      </p:sp>
      <p:sp>
        <p:nvSpPr>
          <p:cNvPr id="165891" name="Rectangle 3"/>
          <p:cNvSpPr>
            <a:spLocks noGrp="1" noChangeArrowheads="1"/>
          </p:cNvSpPr>
          <p:nvPr>
            <p:ph type="body" idx="1"/>
          </p:nvPr>
        </p:nvSpPr>
        <p:spPr/>
        <p:txBody>
          <a:bodyPr/>
          <a:lstStyle/>
          <a:p>
            <a:pPr>
              <a:defRPr/>
            </a:pPr>
            <a:r>
              <a:rPr lang="en-US" dirty="0" smtClean="0"/>
              <a:t>Mat. 24:21  Jesus: “For then there will be a great tribulation, such as has not occurred since the beginning of the world until now, nor ever will.”</a:t>
            </a: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sz="7200" smtClean="0"/>
              <a:t>The Great Tribulation</a:t>
            </a:r>
          </a:p>
        </p:txBody>
      </p:sp>
      <p:sp>
        <p:nvSpPr>
          <p:cNvPr id="166915"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 (</a:t>
            </a:r>
            <a:r>
              <a:rPr lang="en-US" sz="3600" smtClean="0"/>
              <a:t>Luk 21:21)</a:t>
            </a:r>
            <a:endParaRPr lang="en-US" smtClean="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sz="7200" smtClean="0"/>
              <a:t>The Great Tribulation</a:t>
            </a:r>
          </a:p>
        </p:txBody>
      </p:sp>
      <p:sp>
        <p:nvSpPr>
          <p:cNvPr id="16691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 (</a:t>
            </a:r>
            <a:r>
              <a:rPr lang="en-US" sz="3600" dirty="0" err="1" smtClean="0"/>
              <a:t>Luk</a:t>
            </a:r>
            <a:r>
              <a:rPr lang="en-US" sz="3600" dirty="0" smtClean="0"/>
              <a:t> 21:21)</a:t>
            </a:r>
            <a:endParaRPr lang="en-US" dirty="0" smtClean="0"/>
          </a:p>
        </p:txBody>
      </p:sp>
      <p:sp>
        <p:nvSpPr>
          <p:cNvPr id="4" name="Rectangle 1028"/>
          <p:cNvSpPr>
            <a:spLocks noChangeArrowheads="1"/>
          </p:cNvSpPr>
          <p:nvPr/>
        </p:nvSpPr>
        <p:spPr bwMode="auto">
          <a:xfrm>
            <a:off x="609600" y="2971800"/>
            <a:ext cx="8077200" cy="31242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400" b="0" dirty="0" smtClean="0">
                <a:effectLst>
                  <a:outerShdw blurRad="38100" dist="38100" dir="2700000" algn="tl">
                    <a:srgbClr val="000000"/>
                  </a:outerShdw>
                </a:effectLst>
                <a:latin typeface="+mj-lt"/>
              </a:rPr>
              <a:t>Luke 21:24	and they will fall by the edge of the sword, and will be </a:t>
            </a:r>
            <a:r>
              <a:rPr lang="en-US" sz="4400" b="0" u="sng" dirty="0" smtClean="0">
                <a:effectLst>
                  <a:outerShdw blurRad="38100" dist="38100" dir="2700000" algn="tl">
                    <a:srgbClr val="000000"/>
                  </a:outerShdw>
                </a:effectLst>
                <a:latin typeface="+mj-lt"/>
              </a:rPr>
              <a:t>led captive into all the nations</a:t>
            </a:r>
            <a:r>
              <a:rPr lang="en-US" sz="4400" b="0" dirty="0" smtClean="0">
                <a:effectLst>
                  <a:outerShdw blurRad="38100" dist="38100" dir="2700000" algn="tl">
                    <a:srgbClr val="000000"/>
                  </a:outerShdw>
                </a:effectLst>
                <a:latin typeface="+mj-lt"/>
              </a:rPr>
              <a:t>; and Jerusalem will be trampled under foot by the Gentiles until the times of the Gentiles are fulfilled.</a:t>
            </a:r>
            <a:endParaRPr lang="en-US" sz="6000" b="0" dirty="0">
              <a:effectLst>
                <a:outerShdw blurRad="38100" dist="38100" dir="2700000" algn="tl">
                  <a:srgbClr val="000000"/>
                </a:outerShdw>
              </a:effectLst>
              <a:latin typeface="+mj-lt"/>
            </a:endParaRPr>
          </a:p>
        </p:txBody>
      </p:sp>
      <p:sp>
        <p:nvSpPr>
          <p:cNvPr id="5" name="Oval 4"/>
          <p:cNvSpPr/>
          <p:nvPr/>
        </p:nvSpPr>
        <p:spPr bwMode="auto">
          <a:xfrm>
            <a:off x="5019906" y="4919547"/>
            <a:ext cx="1447800" cy="609600"/>
          </a:xfrm>
          <a:prstGeom prst="ellipse">
            <a:avLst/>
          </a:prstGeom>
          <a:noFill/>
          <a:ln w="57150"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9763">
                                            <p:txEl>
                                              <p:pRg st="1" end="1"/>
                                            </p:txEl>
                                          </p:spTgt>
                                        </p:tgtEl>
                                        <p:attrNameLst>
                                          <p:attrName>style.visibility</p:attrName>
                                        </p:attrNameLst>
                                      </p:cBhvr>
                                      <p:to>
                                        <p:strVal val="visible"/>
                                      </p:to>
                                    </p:set>
                                    <p:animEffect transition="in" filter="wipe(left)">
                                      <p:cBhvr>
                                        <p:cTn id="7" dur="500"/>
                                        <p:tgtEl>
                                          <p:spTgt spid="6297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9763">
                                            <p:txEl>
                                              <p:pRg st="2" end="2"/>
                                            </p:txEl>
                                          </p:spTgt>
                                        </p:tgtEl>
                                        <p:attrNameLst>
                                          <p:attrName>style.visibility</p:attrName>
                                        </p:attrNameLst>
                                      </p:cBhvr>
                                      <p:to>
                                        <p:strVal val="visible"/>
                                      </p:to>
                                    </p:set>
                                    <p:animEffect transition="in" filter="wipe(left)">
                                      <p:cBhvr>
                                        <p:cTn id="12" dur="500"/>
                                        <p:tgtEl>
                                          <p:spTgt spid="629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sz="7200" smtClean="0"/>
              <a:t>The Great Tribulation</a:t>
            </a:r>
          </a:p>
        </p:txBody>
      </p:sp>
      <p:sp>
        <p:nvSpPr>
          <p:cNvPr id="16691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 (</a:t>
            </a:r>
            <a:r>
              <a:rPr lang="en-US" sz="3600" dirty="0" err="1" smtClean="0"/>
              <a:t>Luk</a:t>
            </a:r>
            <a:r>
              <a:rPr lang="en-US" sz="3600" dirty="0" smtClean="0"/>
              <a:t> 21:21)</a:t>
            </a:r>
            <a:endParaRPr lang="en-US" dirty="0" smtClean="0"/>
          </a:p>
        </p:txBody>
      </p:sp>
      <p:sp>
        <p:nvSpPr>
          <p:cNvPr id="4" name="Rectangle 1028"/>
          <p:cNvSpPr>
            <a:spLocks noChangeArrowheads="1"/>
          </p:cNvSpPr>
          <p:nvPr/>
        </p:nvSpPr>
        <p:spPr bwMode="auto">
          <a:xfrm>
            <a:off x="609600" y="2971800"/>
            <a:ext cx="8077200" cy="31242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400" b="0" dirty="0" smtClean="0">
                <a:effectLst>
                  <a:outerShdw blurRad="38100" dist="38100" dir="2700000" algn="tl">
                    <a:srgbClr val="000000"/>
                  </a:outerShdw>
                </a:effectLst>
                <a:latin typeface="+mj-lt"/>
              </a:rPr>
              <a:t>Luke 21:24	and they will fall by the edge of the sword, and will be </a:t>
            </a:r>
            <a:r>
              <a:rPr lang="en-US" sz="4400" b="0" u="sng" dirty="0" smtClean="0">
                <a:effectLst>
                  <a:outerShdw blurRad="38100" dist="38100" dir="2700000" algn="tl">
                    <a:srgbClr val="000000"/>
                  </a:outerShdw>
                </a:effectLst>
                <a:latin typeface="+mj-lt"/>
              </a:rPr>
              <a:t>led captive into all the nations</a:t>
            </a:r>
            <a:r>
              <a:rPr lang="en-US" sz="4400" b="0" dirty="0" smtClean="0">
                <a:effectLst>
                  <a:outerShdw blurRad="38100" dist="38100" dir="2700000" algn="tl">
                    <a:srgbClr val="000000"/>
                  </a:outerShdw>
                </a:effectLst>
                <a:latin typeface="+mj-lt"/>
              </a:rPr>
              <a:t>; and Jerusalem will be trampled under foot by the Gentiles until the times of the Gentiles are fulfilled.</a:t>
            </a:r>
            <a:endParaRPr lang="en-US" sz="6000" b="0" dirty="0">
              <a:effectLst>
                <a:outerShdw blurRad="38100" dist="38100" dir="2700000" algn="tl">
                  <a:srgbClr val="000000"/>
                </a:outerShdw>
              </a:effectLst>
              <a:latin typeface="+mj-lt"/>
            </a:endParaRPr>
          </a:p>
        </p:txBody>
      </p:sp>
      <p:sp>
        <p:nvSpPr>
          <p:cNvPr id="5" name="Oval 4"/>
          <p:cNvSpPr/>
          <p:nvPr/>
        </p:nvSpPr>
        <p:spPr bwMode="auto">
          <a:xfrm>
            <a:off x="4997604" y="4908396"/>
            <a:ext cx="1447800" cy="609600"/>
          </a:xfrm>
          <a:prstGeom prst="ellipse">
            <a:avLst/>
          </a:prstGeom>
          <a:noFill/>
          <a:ln w="57150"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6" name="Rectangle 5"/>
          <p:cNvSpPr>
            <a:spLocks noChangeArrowheads="1"/>
          </p:cNvSpPr>
          <p:nvPr/>
        </p:nvSpPr>
        <p:spPr bwMode="auto">
          <a:xfrm>
            <a:off x="2819400" y="152400"/>
            <a:ext cx="6248400" cy="65532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5000"/>
              </a:spcBef>
            </a:pPr>
            <a:r>
              <a:rPr lang="en-US" sz="4000" b="0" dirty="0" smtClean="0">
                <a:latin typeface="Times New Roman" pitchFamily="18" charset="0"/>
              </a:rPr>
              <a:t>Deuteronomy 4:27-30; 28:64-5; 30:1-6; Isaiah 11:11–16; 27:12-13; 43:5-7; 66:19-20; Jeremiah 3:14-18; 16:14-15; 23:3-8; 30:3, 10-11; 32:37-44; Ezekiel 11:16-20; 20:41-42; 28:25; 34:12-14; 37:11-12, 14, 21-22, 25; 38:8; 39:25-29; Hosea 1:11; 3:4-5; 11:10-11; Micah 2:12-13; 4:6; 5:2-4; 7:9-13; Zephaniah 3:18-20; Zechariah 8:3, 7, 20-22; 10:9-12; Luke 21</a:t>
            </a:r>
            <a:endParaRPr lang="en-US" sz="28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026"/>
          <p:cNvSpPr>
            <a:spLocks noGrp="1" noChangeArrowheads="1"/>
          </p:cNvSpPr>
          <p:nvPr>
            <p:ph type="title"/>
          </p:nvPr>
        </p:nvSpPr>
        <p:spPr/>
        <p:txBody>
          <a:bodyPr/>
          <a:lstStyle/>
          <a:p>
            <a:pPr>
              <a:defRPr/>
            </a:pPr>
            <a:r>
              <a:rPr lang="en-US" sz="7200" smtClean="0"/>
              <a:t>The Great Tribulation</a:t>
            </a:r>
          </a:p>
        </p:txBody>
      </p:sp>
      <p:sp>
        <p:nvSpPr>
          <p:cNvPr id="175107" name="Rectangle 1027"/>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p:txBody>
      </p:sp>
      <p:sp>
        <p:nvSpPr>
          <p:cNvPr id="175108" name="Rectangle 1028"/>
          <p:cNvSpPr>
            <a:spLocks noChangeArrowheads="1"/>
          </p:cNvSpPr>
          <p:nvPr/>
        </p:nvSpPr>
        <p:spPr bwMode="auto">
          <a:xfrm>
            <a:off x="838200" y="3962400"/>
            <a:ext cx="7848600" cy="21336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800" b="0">
                <a:effectLst>
                  <a:outerShdw blurRad="38100" dist="38100" dir="2700000" algn="tl">
                    <a:srgbClr val="000000"/>
                  </a:outerShdw>
                </a:effectLst>
                <a:latin typeface="+mj-lt"/>
              </a:rPr>
              <a:t>Rev. 9:</a:t>
            </a:r>
            <a:r>
              <a:rPr lang="en-US" sz="4400" b="0">
                <a:effectLst>
                  <a:outerShdw blurRad="38100" dist="38100" dir="2700000" algn="tl">
                    <a:srgbClr val="000000"/>
                  </a:outerShdw>
                </a:effectLst>
                <a:latin typeface="+mj-lt"/>
              </a:rPr>
              <a:t>16 And the number of the armies of the horsemen was </a:t>
            </a:r>
            <a:r>
              <a:rPr lang="en-US" sz="4400" b="0" u="sng">
                <a:effectLst>
                  <a:outerShdw blurRad="38100" dist="38100" dir="2700000" algn="tl">
                    <a:srgbClr val="000000"/>
                  </a:outerShdw>
                </a:effectLst>
                <a:latin typeface="+mj-lt"/>
              </a:rPr>
              <a:t>two hundred million</a:t>
            </a:r>
            <a:r>
              <a:rPr lang="en-US" sz="4400" b="0">
                <a:effectLst>
                  <a:outerShdw blurRad="38100" dist="38100" dir="2700000" algn="tl">
                    <a:srgbClr val="000000"/>
                  </a:outerShdw>
                </a:effectLst>
                <a:latin typeface="+mj-lt"/>
              </a:rPr>
              <a:t>; I heard the number of them. </a:t>
            </a:r>
            <a:endParaRPr lang="en-US" sz="6600" b="0">
              <a:effectLst>
                <a:outerShdw blurRad="38100" dist="38100" dir="2700000" algn="tl">
                  <a:srgbClr val="000000"/>
                </a:outerShdw>
              </a:effectLst>
              <a:latin typeface="+mj-lt"/>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30787"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3 While they are saying, “ Peace and safety!” then destruction will come upon them suddenly like labor pains upon a woman with child, and they will not escape. </a:t>
            </a:r>
          </a:p>
        </p:txBody>
      </p:sp>
      <p:sp>
        <p:nvSpPr>
          <p:cNvPr id="6" name="Rectangle 4"/>
          <p:cNvSpPr>
            <a:spLocks noChangeArrowheads="1"/>
          </p:cNvSpPr>
          <p:nvPr/>
        </p:nvSpPr>
        <p:spPr bwMode="auto">
          <a:xfrm>
            <a:off x="0" y="0"/>
            <a:ext cx="9144000" cy="6858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endParaRPr lang="en-US" sz="4400" b="0" dirty="0">
              <a:latin typeface="Times New Roman" pitchFamily="18" charset="0"/>
            </a:endParaRPr>
          </a:p>
        </p:txBody>
      </p:sp>
      <p:graphicFrame>
        <p:nvGraphicFramePr>
          <p:cNvPr id="9" name="Chart 8"/>
          <p:cNvGraphicFramePr/>
          <p:nvPr/>
        </p:nvGraphicFramePr>
        <p:xfrm>
          <a:off x="990600" y="304800"/>
          <a:ext cx="6781800" cy="655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nvGraphicFramePr>
        <p:xfrm>
          <a:off x="1524000" y="3327400"/>
          <a:ext cx="6096000" cy="1463040"/>
        </p:xfrm>
        <a:graphic>
          <a:graphicData uri="http://schemas.openxmlformats.org/drawingml/2006/table">
            <a:tbl>
              <a:tblPr/>
              <a:tblGrid>
                <a:gridCol w="6096000"/>
              </a:tblGrid>
              <a:tr h="203200">
                <a:tc>
                  <a:txBody>
                    <a:bodyPr/>
                    <a:lstStyle/>
                    <a:p>
                      <a:pPr algn="l" fontAlgn="b"/>
                      <a:r>
                        <a:rPr lang="en-US" sz="3200" b="0" i="0" u="none" strike="noStrike" dirty="0">
                          <a:solidFill>
                            <a:schemeClr val="tx1"/>
                          </a:solidFill>
                          <a:latin typeface="Calibri"/>
                        </a:rPr>
                        <a:t>Historical Estimates of World </a:t>
                      </a:r>
                      <a:r>
                        <a:rPr lang="en-US" sz="3200" b="0" i="0" u="none" strike="noStrike" dirty="0" smtClean="0">
                          <a:solidFill>
                            <a:schemeClr val="tx1"/>
                          </a:solidFill>
                          <a:latin typeface="Calibri"/>
                        </a:rPr>
                        <a:t>Population</a:t>
                      </a:r>
                      <a:br>
                        <a:rPr lang="en-US" sz="3200" b="0" i="0" u="none" strike="noStrike" dirty="0" smtClean="0">
                          <a:solidFill>
                            <a:schemeClr val="tx1"/>
                          </a:solidFill>
                          <a:latin typeface="Calibri"/>
                        </a:rPr>
                      </a:br>
                      <a:r>
                        <a:rPr lang="en-US" sz="3200" b="0" i="0" u="none" strike="noStrike" dirty="0" smtClean="0">
                          <a:solidFill>
                            <a:schemeClr val="tx1"/>
                          </a:solidFill>
                          <a:latin typeface="Calibri"/>
                        </a:rPr>
                        <a:t> </a:t>
                      </a:r>
                      <a:r>
                        <a:rPr lang="en-US" sz="3200" b="0" i="0" u="none" strike="noStrike" dirty="0">
                          <a:solidFill>
                            <a:schemeClr val="tx1"/>
                          </a:solidFill>
                          <a:latin typeface="Calibri"/>
                        </a:rPr>
                        <a:t>US Census.gov </a:t>
                      </a:r>
                    </a:p>
                  </a:txBody>
                  <a:tcPr marL="0" marR="0" marT="0" marB="0" anchor="b">
                    <a:lnL>
                      <a:noFill/>
                    </a:lnL>
                    <a:lnR>
                      <a:noFill/>
                    </a:lnR>
                    <a:lnT>
                      <a:noFill/>
                    </a:lnT>
                    <a:lnB>
                      <a:noFill/>
                    </a:lnB>
                  </a:tcPr>
                </a:tc>
              </a:tr>
            </a:tbl>
          </a:graphicData>
        </a:graphic>
      </p:graphicFrame>
      <p:pic>
        <p:nvPicPr>
          <p:cNvPr id="89090" name="Picture 2"/>
          <p:cNvPicPr>
            <a:picLocks noChangeAspect="1" noChangeArrowheads="1"/>
          </p:cNvPicPr>
          <p:nvPr/>
        </p:nvPicPr>
        <p:blipFill>
          <a:blip r:embed="rId4" cstate="print"/>
          <a:srcRect/>
          <a:stretch>
            <a:fillRect/>
          </a:stretch>
        </p:blipFill>
        <p:spPr bwMode="auto">
          <a:xfrm>
            <a:off x="6888163" y="381000"/>
            <a:ext cx="884237" cy="647699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30787"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3 While they are saying, “ Peace and safety!” then destruction will come upon them suddenly like labor pains upon a woman with child, and they will not escape. </a:t>
            </a:r>
          </a:p>
        </p:txBody>
      </p:sp>
      <p:sp>
        <p:nvSpPr>
          <p:cNvPr id="6" name="Rectangle 4"/>
          <p:cNvSpPr>
            <a:spLocks noChangeArrowheads="1"/>
          </p:cNvSpPr>
          <p:nvPr/>
        </p:nvSpPr>
        <p:spPr bwMode="auto">
          <a:xfrm>
            <a:off x="0" y="0"/>
            <a:ext cx="9144000" cy="6858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endParaRPr lang="en-US" sz="4400" b="0" dirty="0">
              <a:latin typeface="Times New Roman" pitchFamily="18" charset="0"/>
            </a:endParaRPr>
          </a:p>
        </p:txBody>
      </p:sp>
      <p:graphicFrame>
        <p:nvGraphicFramePr>
          <p:cNvPr id="9" name="Chart 8"/>
          <p:cNvGraphicFramePr/>
          <p:nvPr/>
        </p:nvGraphicFramePr>
        <p:xfrm>
          <a:off x="990600" y="304800"/>
          <a:ext cx="6781800" cy="655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nvGraphicFramePr>
        <p:xfrm>
          <a:off x="1524000" y="3327400"/>
          <a:ext cx="6096000" cy="1463040"/>
        </p:xfrm>
        <a:graphic>
          <a:graphicData uri="http://schemas.openxmlformats.org/drawingml/2006/table">
            <a:tbl>
              <a:tblPr/>
              <a:tblGrid>
                <a:gridCol w="6096000"/>
              </a:tblGrid>
              <a:tr h="203200">
                <a:tc>
                  <a:txBody>
                    <a:bodyPr/>
                    <a:lstStyle/>
                    <a:p>
                      <a:pPr algn="l" fontAlgn="b"/>
                      <a:r>
                        <a:rPr lang="en-US" sz="3200" b="0" i="0" u="none" strike="noStrike" dirty="0">
                          <a:solidFill>
                            <a:schemeClr val="tx1"/>
                          </a:solidFill>
                          <a:latin typeface="Calibri"/>
                        </a:rPr>
                        <a:t>Historical Estimates of World </a:t>
                      </a:r>
                      <a:r>
                        <a:rPr lang="en-US" sz="3200" b="0" i="0" u="none" strike="noStrike" dirty="0" smtClean="0">
                          <a:solidFill>
                            <a:schemeClr val="tx1"/>
                          </a:solidFill>
                          <a:latin typeface="Calibri"/>
                        </a:rPr>
                        <a:t>Population</a:t>
                      </a:r>
                      <a:br>
                        <a:rPr lang="en-US" sz="3200" b="0" i="0" u="none" strike="noStrike" dirty="0" smtClean="0">
                          <a:solidFill>
                            <a:schemeClr val="tx1"/>
                          </a:solidFill>
                          <a:latin typeface="Calibri"/>
                        </a:rPr>
                      </a:br>
                      <a:r>
                        <a:rPr lang="en-US" sz="3200" b="0" i="0" u="none" strike="noStrike" dirty="0" smtClean="0">
                          <a:solidFill>
                            <a:schemeClr val="tx1"/>
                          </a:solidFill>
                          <a:latin typeface="Calibri"/>
                        </a:rPr>
                        <a:t> </a:t>
                      </a:r>
                      <a:r>
                        <a:rPr lang="en-US" sz="3200" b="0" i="0" u="none" strike="noStrike" dirty="0">
                          <a:solidFill>
                            <a:schemeClr val="tx1"/>
                          </a:solidFill>
                          <a:latin typeface="Calibri"/>
                        </a:rPr>
                        <a:t>US Census.gov </a:t>
                      </a:r>
                    </a:p>
                  </a:txBody>
                  <a:tcPr marL="0" marR="0" marT="0" marB="0" anchor="b">
                    <a:lnL>
                      <a:noFill/>
                    </a:lnL>
                    <a:lnR>
                      <a:noFill/>
                    </a:lnR>
                    <a:lnT>
                      <a:noFill/>
                    </a:lnT>
                    <a:lnB>
                      <a:noFill/>
                    </a:lnB>
                  </a:tcPr>
                </a:tc>
              </a:tr>
            </a:tbl>
          </a:graphicData>
        </a:graphic>
      </p:graphicFrame>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30787"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3 While they are saying, “ Peace and safety!” then destruction will come upon them suddenly like labor pains upon a woman with child, and they will not escape. </a:t>
            </a:r>
          </a:p>
        </p:txBody>
      </p:sp>
      <p:sp>
        <p:nvSpPr>
          <p:cNvPr id="6" name="Rectangle 4"/>
          <p:cNvSpPr>
            <a:spLocks noChangeArrowheads="1"/>
          </p:cNvSpPr>
          <p:nvPr/>
        </p:nvSpPr>
        <p:spPr bwMode="auto">
          <a:xfrm>
            <a:off x="0" y="0"/>
            <a:ext cx="9144000" cy="6858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endParaRPr lang="en-US" sz="4400" b="0" dirty="0">
              <a:latin typeface="Times New Roman" pitchFamily="18" charset="0"/>
            </a:endParaRPr>
          </a:p>
        </p:txBody>
      </p:sp>
      <p:graphicFrame>
        <p:nvGraphicFramePr>
          <p:cNvPr id="9" name="Chart 8"/>
          <p:cNvGraphicFramePr/>
          <p:nvPr/>
        </p:nvGraphicFramePr>
        <p:xfrm>
          <a:off x="990600" y="304800"/>
          <a:ext cx="6781800" cy="655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nvGraphicFramePr>
        <p:xfrm>
          <a:off x="1524000" y="3327400"/>
          <a:ext cx="6096000" cy="1463040"/>
        </p:xfrm>
        <a:graphic>
          <a:graphicData uri="http://schemas.openxmlformats.org/drawingml/2006/table">
            <a:tbl>
              <a:tblPr/>
              <a:tblGrid>
                <a:gridCol w="6096000"/>
              </a:tblGrid>
              <a:tr h="203200">
                <a:tc>
                  <a:txBody>
                    <a:bodyPr/>
                    <a:lstStyle/>
                    <a:p>
                      <a:pPr algn="l" fontAlgn="b"/>
                      <a:r>
                        <a:rPr lang="en-US" sz="3200" b="0" i="0" u="none" strike="noStrike" dirty="0">
                          <a:solidFill>
                            <a:schemeClr val="tx1"/>
                          </a:solidFill>
                          <a:latin typeface="Calibri"/>
                        </a:rPr>
                        <a:t>Historical Estimates of World </a:t>
                      </a:r>
                      <a:r>
                        <a:rPr lang="en-US" sz="3200" b="0" i="0" u="none" strike="noStrike" dirty="0" smtClean="0">
                          <a:solidFill>
                            <a:schemeClr val="tx1"/>
                          </a:solidFill>
                          <a:latin typeface="Calibri"/>
                        </a:rPr>
                        <a:t>Population</a:t>
                      </a:r>
                      <a:br>
                        <a:rPr lang="en-US" sz="3200" b="0" i="0" u="none" strike="noStrike" dirty="0" smtClean="0">
                          <a:solidFill>
                            <a:schemeClr val="tx1"/>
                          </a:solidFill>
                          <a:latin typeface="Calibri"/>
                        </a:rPr>
                      </a:br>
                      <a:r>
                        <a:rPr lang="en-US" sz="3200" b="0" i="0" u="none" strike="noStrike" dirty="0" smtClean="0">
                          <a:solidFill>
                            <a:schemeClr val="tx1"/>
                          </a:solidFill>
                          <a:latin typeface="Calibri"/>
                        </a:rPr>
                        <a:t> </a:t>
                      </a:r>
                      <a:r>
                        <a:rPr lang="en-US" sz="3200" b="0" i="0" u="none" strike="noStrike" dirty="0">
                          <a:solidFill>
                            <a:schemeClr val="tx1"/>
                          </a:solidFill>
                          <a:latin typeface="Calibri"/>
                        </a:rPr>
                        <a:t>US Census.gov </a:t>
                      </a:r>
                    </a:p>
                  </a:txBody>
                  <a:tcPr marL="0" marR="0" marT="0" marB="0" anchor="b">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3505200" y="2179320"/>
          <a:ext cx="1981200" cy="487680"/>
        </p:xfrm>
        <a:graphic>
          <a:graphicData uri="http://schemas.openxmlformats.org/drawingml/2006/table">
            <a:tbl>
              <a:tblPr/>
              <a:tblGrid>
                <a:gridCol w="1981200"/>
              </a:tblGrid>
              <a:tr h="203200">
                <a:tc>
                  <a:txBody>
                    <a:bodyPr/>
                    <a:lstStyle/>
                    <a:p>
                      <a:pPr algn="l" fontAlgn="b"/>
                      <a:r>
                        <a:rPr lang="en-US" sz="3200" b="0" i="0" u="none" strike="noStrike" dirty="0" smtClean="0">
                          <a:solidFill>
                            <a:schemeClr val="tx1"/>
                          </a:solidFill>
                          <a:latin typeface="Calibri"/>
                        </a:rPr>
                        <a:t>6.5 Billion!</a:t>
                      </a:r>
                      <a:endParaRPr lang="en-US" sz="3200" b="0" i="0" u="none" strike="noStrike" dirty="0">
                        <a:solidFill>
                          <a:schemeClr val="tx1"/>
                        </a:solidFill>
                        <a:latin typeface="Calibri"/>
                      </a:endParaRPr>
                    </a:p>
                  </a:txBody>
                  <a:tcPr marL="0" marR="0" marT="0" marB="0" anchor="b">
                    <a:lnL>
                      <a:noFill/>
                    </a:lnL>
                    <a:lnR>
                      <a:noFill/>
                    </a:lnR>
                    <a:lnT>
                      <a:noFill/>
                    </a:lnT>
                    <a:lnB>
                      <a:noFill/>
                    </a:lnB>
                  </a:tcPr>
                </a:tc>
              </a:tr>
            </a:tbl>
          </a:graphicData>
        </a:graphic>
      </p:graphicFrame>
      <p:cxnSp>
        <p:nvCxnSpPr>
          <p:cNvPr id="10" name="Straight Arrow Connector 9"/>
          <p:cNvCxnSpPr/>
          <p:nvPr/>
        </p:nvCxnSpPr>
        <p:spPr bwMode="auto">
          <a:xfrm flipV="1">
            <a:off x="5257800" y="1295400"/>
            <a:ext cx="1752600" cy="1143000"/>
          </a:xfrm>
          <a:prstGeom prst="straightConnector1">
            <a:avLst/>
          </a:prstGeom>
          <a:solidFill>
            <a:schemeClr val="bg1"/>
          </a:solidFill>
          <a:ln w="104775" cap="flat" cmpd="sng" algn="ctr">
            <a:solidFill>
              <a:schemeClr val="tx1"/>
            </a:solidFill>
            <a:prstDash val="solid"/>
            <a:round/>
            <a:headEnd type="none" w="sm" len="sm"/>
            <a:tailEnd type="arrow"/>
          </a:ln>
          <a:effectLst/>
        </p:spPr>
      </p:cxn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30787"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3 While they are saying, “ Peace and safety!” then destruction will come upon them suddenly like labor pains upon a woman with child, and they will not escape. </a:t>
            </a:r>
          </a:p>
        </p:txBody>
      </p:sp>
      <p:sp>
        <p:nvSpPr>
          <p:cNvPr id="6" name="Rectangle 4"/>
          <p:cNvSpPr>
            <a:spLocks noChangeArrowheads="1"/>
          </p:cNvSpPr>
          <p:nvPr/>
        </p:nvSpPr>
        <p:spPr bwMode="auto">
          <a:xfrm>
            <a:off x="0" y="0"/>
            <a:ext cx="9144000" cy="6858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endParaRPr lang="en-US" sz="4400" b="0" dirty="0">
              <a:latin typeface="Times New Roman" pitchFamily="18" charset="0"/>
            </a:endParaRPr>
          </a:p>
        </p:txBody>
      </p:sp>
      <p:graphicFrame>
        <p:nvGraphicFramePr>
          <p:cNvPr id="9" name="Chart 8"/>
          <p:cNvGraphicFramePr/>
          <p:nvPr/>
        </p:nvGraphicFramePr>
        <p:xfrm>
          <a:off x="990600" y="304800"/>
          <a:ext cx="6781800" cy="655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nvGraphicFramePr>
        <p:xfrm>
          <a:off x="1524000" y="3327400"/>
          <a:ext cx="6096000" cy="1463040"/>
        </p:xfrm>
        <a:graphic>
          <a:graphicData uri="http://schemas.openxmlformats.org/drawingml/2006/table">
            <a:tbl>
              <a:tblPr/>
              <a:tblGrid>
                <a:gridCol w="6096000"/>
              </a:tblGrid>
              <a:tr h="203200">
                <a:tc>
                  <a:txBody>
                    <a:bodyPr/>
                    <a:lstStyle/>
                    <a:p>
                      <a:pPr algn="l" fontAlgn="b"/>
                      <a:r>
                        <a:rPr lang="en-US" sz="3200" b="0" i="0" u="none" strike="noStrike" dirty="0">
                          <a:solidFill>
                            <a:schemeClr val="tx1"/>
                          </a:solidFill>
                          <a:latin typeface="Calibri"/>
                        </a:rPr>
                        <a:t>Historical Estimates of World </a:t>
                      </a:r>
                      <a:r>
                        <a:rPr lang="en-US" sz="3200" b="0" i="0" u="none" strike="noStrike" dirty="0" smtClean="0">
                          <a:solidFill>
                            <a:schemeClr val="tx1"/>
                          </a:solidFill>
                          <a:latin typeface="Calibri"/>
                        </a:rPr>
                        <a:t>Population</a:t>
                      </a:r>
                      <a:br>
                        <a:rPr lang="en-US" sz="3200" b="0" i="0" u="none" strike="noStrike" dirty="0" smtClean="0">
                          <a:solidFill>
                            <a:schemeClr val="tx1"/>
                          </a:solidFill>
                          <a:latin typeface="Calibri"/>
                        </a:rPr>
                      </a:br>
                      <a:r>
                        <a:rPr lang="en-US" sz="3200" b="0" i="0" u="none" strike="noStrike" dirty="0" smtClean="0">
                          <a:solidFill>
                            <a:schemeClr val="tx1"/>
                          </a:solidFill>
                          <a:latin typeface="Calibri"/>
                        </a:rPr>
                        <a:t> </a:t>
                      </a:r>
                      <a:r>
                        <a:rPr lang="en-US" sz="3200" b="0" i="0" u="none" strike="noStrike" dirty="0">
                          <a:solidFill>
                            <a:schemeClr val="tx1"/>
                          </a:solidFill>
                          <a:latin typeface="Calibri"/>
                        </a:rPr>
                        <a:t>US Census.gov </a:t>
                      </a:r>
                    </a:p>
                  </a:txBody>
                  <a:tcPr marL="0" marR="0" marT="0" marB="0" anchor="b">
                    <a:lnL>
                      <a:noFill/>
                    </a:lnL>
                    <a:lnR>
                      <a:noFill/>
                    </a:lnR>
                    <a:lnT>
                      <a:noFill/>
                    </a:lnT>
                    <a:lnB>
                      <a:noFill/>
                    </a:lnB>
                  </a:tcPr>
                </a:tc>
              </a:tr>
            </a:tbl>
          </a:graphicData>
        </a:graphic>
      </p:graphicFrame>
      <p:cxnSp>
        <p:nvCxnSpPr>
          <p:cNvPr id="8" name="Straight Arrow Connector 7"/>
          <p:cNvCxnSpPr/>
          <p:nvPr/>
        </p:nvCxnSpPr>
        <p:spPr bwMode="auto">
          <a:xfrm rot="5400000" flipH="1" flipV="1">
            <a:off x="6515100" y="647700"/>
            <a:ext cx="1295400" cy="1588"/>
          </a:xfrm>
          <a:prstGeom prst="straightConnector1">
            <a:avLst/>
          </a:prstGeom>
          <a:solidFill>
            <a:schemeClr val="bg1"/>
          </a:solidFill>
          <a:ln w="158750" cap="flat" cmpd="sng" algn="ctr">
            <a:solidFill>
              <a:srgbClr val="0E8BB2"/>
            </a:solidFill>
            <a:prstDash val="solid"/>
            <a:round/>
            <a:headEnd type="none" w="sm" len="sm"/>
            <a:tailEnd type="arrow"/>
          </a:ln>
          <a:effectLst/>
        </p:spPr>
      </p:cxnSp>
      <p:graphicFrame>
        <p:nvGraphicFramePr>
          <p:cNvPr id="12" name="Table 11"/>
          <p:cNvGraphicFramePr>
            <a:graphicFrameLocks noGrp="1"/>
          </p:cNvGraphicFramePr>
          <p:nvPr/>
        </p:nvGraphicFramePr>
        <p:xfrm>
          <a:off x="2057400" y="685800"/>
          <a:ext cx="2286000" cy="563880"/>
        </p:xfrm>
        <a:graphic>
          <a:graphicData uri="http://schemas.openxmlformats.org/drawingml/2006/table">
            <a:tbl>
              <a:tblPr/>
              <a:tblGrid>
                <a:gridCol w="2286000"/>
              </a:tblGrid>
              <a:tr h="563880">
                <a:tc>
                  <a:txBody>
                    <a:bodyPr/>
                    <a:lstStyle/>
                    <a:p>
                      <a:pPr algn="l" fontAlgn="b"/>
                      <a:r>
                        <a:rPr lang="en-US" sz="3200" b="0" i="0" u="none" strike="noStrike" dirty="0" smtClean="0">
                          <a:solidFill>
                            <a:schemeClr val="tx1"/>
                          </a:solidFill>
                          <a:latin typeface="Calibri"/>
                        </a:rPr>
                        <a:t>7.888</a:t>
                      </a:r>
                      <a:r>
                        <a:rPr lang="en-US" sz="3200" b="0" i="0" u="none" strike="noStrike" baseline="0" dirty="0" smtClean="0">
                          <a:solidFill>
                            <a:schemeClr val="tx1"/>
                          </a:solidFill>
                          <a:latin typeface="Calibri"/>
                        </a:rPr>
                        <a:t> Billion!</a:t>
                      </a:r>
                      <a:endParaRPr lang="en-US" sz="3200" b="0" i="0" u="none" strike="noStrike" dirty="0">
                        <a:solidFill>
                          <a:schemeClr val="tx1"/>
                        </a:solidFill>
                        <a:latin typeface="Calibri"/>
                      </a:endParaRPr>
                    </a:p>
                  </a:txBody>
                  <a:tcPr marL="0" marR="0" marT="0" marB="0" anchor="b">
                    <a:lnL>
                      <a:noFill/>
                    </a:lnL>
                    <a:lnR>
                      <a:noFill/>
                    </a:lnR>
                    <a:lnT>
                      <a:noFill/>
                    </a:lnT>
                    <a:lnB>
                      <a:noFill/>
                    </a:lnB>
                  </a:tcPr>
                </a:tc>
              </a:tr>
            </a:tbl>
          </a:graphicData>
        </a:graphic>
      </p:graphicFrame>
      <p:cxnSp>
        <p:nvCxnSpPr>
          <p:cNvPr id="14" name="Straight Arrow Connector 13"/>
          <p:cNvCxnSpPr/>
          <p:nvPr/>
        </p:nvCxnSpPr>
        <p:spPr bwMode="auto">
          <a:xfrm flipV="1">
            <a:off x="4191000" y="152400"/>
            <a:ext cx="2743200" cy="838200"/>
          </a:xfrm>
          <a:prstGeom prst="straightConnector1">
            <a:avLst/>
          </a:prstGeom>
          <a:solidFill>
            <a:schemeClr val="bg1"/>
          </a:solidFill>
          <a:ln w="104775" cap="flat" cmpd="sng" algn="ctr">
            <a:solidFill>
              <a:schemeClr val="tx1"/>
            </a:solidFill>
            <a:prstDash val="solid"/>
            <a:round/>
            <a:headEnd type="none" w="sm" len="sm"/>
            <a:tailEnd type="arrow"/>
          </a:ln>
          <a:effectLst/>
        </p:spPr>
      </p:cxn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        </a:t>
            </a:r>
          </a:p>
        </p:txBody>
      </p:sp>
      <p:sp>
        <p:nvSpPr>
          <p:cNvPr id="5" name="Rectangle 4"/>
          <p:cNvSpPr>
            <a:spLocks noChangeArrowheads="1"/>
          </p:cNvSpPr>
          <p:nvPr/>
        </p:nvSpPr>
        <p:spPr bwMode="auto">
          <a:xfrm>
            <a:off x="990600" y="4572000"/>
            <a:ext cx="7391400" cy="9906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000" b="0" dirty="0" smtClean="0">
                <a:effectLst>
                  <a:outerShdw blurRad="38100" dist="38100" dir="2700000" algn="tl">
                    <a:srgbClr val="000000"/>
                  </a:outerShdw>
                </a:effectLst>
                <a:latin typeface="+mj-lt"/>
              </a:rPr>
              <a:t>Human Overpopulation: Impact on Environment </a:t>
            </a:r>
            <a:r>
              <a:rPr lang="en-US" sz="4000" b="0" dirty="0" err="1" smtClean="0">
                <a:effectLst>
                  <a:outerShdw blurRad="38100" dist="38100" dir="2700000" algn="tl">
                    <a:srgbClr val="000000"/>
                  </a:outerShdw>
                </a:effectLst>
                <a:latin typeface="+mj-lt"/>
              </a:rPr>
              <a:t>Shivani</a:t>
            </a:r>
            <a:r>
              <a:rPr lang="en-US" sz="4000" b="0" dirty="0" smtClean="0">
                <a:effectLst>
                  <a:outerShdw blurRad="38100" dist="38100" dir="2700000" algn="tl">
                    <a:srgbClr val="000000"/>
                  </a:outerShdw>
                </a:effectLst>
                <a:latin typeface="+mj-lt"/>
              </a:rPr>
              <a:t> et. al. 2020 </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p:txBody>
      </p:sp>
      <p:sp>
        <p:nvSpPr>
          <p:cNvPr id="5" name="Rectangle 4"/>
          <p:cNvSpPr>
            <a:spLocks noChangeArrowheads="1"/>
          </p:cNvSpPr>
          <p:nvPr/>
        </p:nvSpPr>
        <p:spPr bwMode="auto">
          <a:xfrm>
            <a:off x="914400" y="1524000"/>
            <a:ext cx="7924800" cy="51816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000" b="0" dirty="0" smtClean="0">
                <a:effectLst>
                  <a:outerShdw blurRad="38100" dist="38100" dir="2700000" algn="tl">
                    <a:srgbClr val="000000"/>
                  </a:outerShdw>
                </a:effectLst>
                <a:latin typeface="+mj-lt"/>
              </a:rPr>
              <a:t>Overpopulation has resulted in a series of catastrophic consequences by causing increased pressure on existing natural resources.</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p:txBody>
      </p:sp>
      <p:sp>
        <p:nvSpPr>
          <p:cNvPr id="5" name="Rectangle 4"/>
          <p:cNvSpPr>
            <a:spLocks noChangeArrowheads="1"/>
          </p:cNvSpPr>
          <p:nvPr/>
        </p:nvSpPr>
        <p:spPr bwMode="auto">
          <a:xfrm>
            <a:off x="914400" y="1524000"/>
            <a:ext cx="7924800" cy="51816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000" b="0" dirty="0" smtClean="0">
                <a:effectLst>
                  <a:outerShdw blurRad="38100" dist="38100" dir="2700000" algn="tl">
                    <a:srgbClr val="000000"/>
                  </a:outerShdw>
                </a:effectLst>
                <a:latin typeface="+mj-lt"/>
              </a:rPr>
              <a:t>Overpopulation has resulted in a series of catastrophic consequences by causing increased pressure on existing natural resources.</a:t>
            </a:r>
          </a:p>
          <a:p>
            <a:pPr>
              <a:lnSpc>
                <a:spcPct val="75000"/>
              </a:lnSpc>
              <a:spcBef>
                <a:spcPct val="10000"/>
              </a:spcBef>
              <a:defRPr/>
            </a:pPr>
            <a:r>
              <a:rPr lang="en-US" sz="4000" b="0" dirty="0" smtClean="0">
                <a:effectLst>
                  <a:outerShdw blurRad="38100" dist="38100" dir="2700000" algn="tl">
                    <a:srgbClr val="000000"/>
                  </a:outerShdw>
                </a:effectLst>
                <a:latin typeface="+mj-lt"/>
              </a:rPr>
              <a:t>Deforestation, effect on welfare, climate change, decline in </a:t>
            </a:r>
            <a:r>
              <a:rPr lang="en-US" sz="4000" b="0" dirty="0" err="1" smtClean="0">
                <a:effectLst>
                  <a:outerShdw blurRad="38100" dist="38100" dir="2700000" algn="tl">
                    <a:srgbClr val="000000"/>
                  </a:outerShdw>
                </a:effectLst>
                <a:latin typeface="+mj-lt"/>
              </a:rPr>
              <a:t>biocapacity</a:t>
            </a:r>
            <a:r>
              <a:rPr lang="en-US" sz="4000" b="0" dirty="0" smtClean="0">
                <a:effectLst>
                  <a:outerShdw blurRad="38100" dist="38100" dir="2700000" algn="tl">
                    <a:srgbClr val="000000"/>
                  </a:outerShdw>
                </a:effectLst>
                <a:latin typeface="+mj-lt"/>
              </a:rPr>
              <a:t>, urban sprawl, food security, increase in energy demand and effect on marine ecosystems are amongst most severe impacts of overpopulation. </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p:txBody>
      </p:sp>
      <p:sp>
        <p:nvSpPr>
          <p:cNvPr id="5" name="Rectangle 4"/>
          <p:cNvSpPr>
            <a:spLocks noChangeArrowheads="1"/>
          </p:cNvSpPr>
          <p:nvPr/>
        </p:nvSpPr>
        <p:spPr bwMode="auto">
          <a:xfrm>
            <a:off x="1447800" y="914400"/>
            <a:ext cx="7391400" cy="57912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000" b="0" dirty="0" smtClean="0">
                <a:effectLst>
                  <a:outerShdw blurRad="38100" dist="38100" dir="2700000" algn="tl">
                    <a:srgbClr val="000000"/>
                  </a:outerShdw>
                </a:effectLst>
                <a:latin typeface="+mj-lt"/>
              </a:rPr>
              <a:t>U.N.: This phenomenon is known as overpopulation, where the condition in which the amount of humans currently existing on Earth outstrips future resource availability and earth’s carrying capacity.</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4" name="Rectangle 3"/>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p:txBody>
      </p:sp>
      <p:sp>
        <p:nvSpPr>
          <p:cNvPr id="5" name="Rectangle 4"/>
          <p:cNvSpPr>
            <a:spLocks noChangeArrowheads="1"/>
          </p:cNvSpPr>
          <p:nvPr/>
        </p:nvSpPr>
        <p:spPr bwMode="auto">
          <a:xfrm>
            <a:off x="1447800" y="914400"/>
            <a:ext cx="7391400" cy="57912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000" b="0" dirty="0" smtClean="0">
                <a:effectLst>
                  <a:outerShdw blurRad="38100" dist="38100" dir="2700000" algn="tl">
                    <a:srgbClr val="000000"/>
                  </a:outerShdw>
                </a:effectLst>
                <a:latin typeface="+mj-lt"/>
              </a:rPr>
              <a:t>U.N.: This phenomenon is known as overpopulation, where the condition in which the amount of humans currently existing on Earth outstrips future resource availability and earth’s carrying capacity.</a:t>
            </a:r>
          </a:p>
          <a:p>
            <a:pPr>
              <a:lnSpc>
                <a:spcPct val="75000"/>
              </a:lnSpc>
              <a:spcBef>
                <a:spcPct val="10000"/>
              </a:spcBef>
              <a:defRPr/>
            </a:pPr>
            <a:r>
              <a:rPr lang="en-US" sz="4000" b="0" dirty="0" smtClean="0">
                <a:effectLst>
                  <a:outerShdw blurRad="38100" dist="38100" dir="2700000" algn="tl">
                    <a:srgbClr val="000000"/>
                  </a:outerShdw>
                </a:effectLst>
                <a:latin typeface="+mj-lt"/>
              </a:rPr>
              <a:t>According to the most recent United Nations’ projections, “The global population is expected to reach 9.7 billion in 2050”</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a:t>
            </a:r>
          </a:p>
        </p:txBody>
      </p:sp>
      <p:sp>
        <p:nvSpPr>
          <p:cNvPr id="4" name="Rectangle 4"/>
          <p:cNvSpPr>
            <a:spLocks noChangeArrowheads="1"/>
          </p:cNvSpPr>
          <p:nvPr/>
        </p:nvSpPr>
        <p:spPr bwMode="auto">
          <a:xfrm>
            <a:off x="838200" y="3505200"/>
            <a:ext cx="7848600" cy="30480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400" b="0" dirty="0">
                <a:effectLst>
                  <a:outerShdw blurRad="38100" dist="38100" dir="2700000" algn="tl">
                    <a:srgbClr val="000000"/>
                  </a:outerShdw>
                </a:effectLst>
                <a:latin typeface="+mj-lt"/>
              </a:rPr>
              <a:t>Rev. </a:t>
            </a:r>
            <a:r>
              <a:rPr lang="en-US" sz="4400" b="0" dirty="0" smtClean="0">
                <a:effectLst>
                  <a:outerShdw blurRad="38100" dist="38100" dir="2700000" algn="tl">
                    <a:srgbClr val="000000"/>
                  </a:outerShdw>
                </a:effectLst>
                <a:latin typeface="+mj-lt"/>
              </a:rPr>
              <a:t>13:16 And </a:t>
            </a:r>
            <a:r>
              <a:rPr lang="en-US" sz="4400" b="0" dirty="0">
                <a:effectLst>
                  <a:outerShdw blurRad="38100" dist="38100" dir="2700000" algn="tl">
                    <a:srgbClr val="000000"/>
                  </a:outerShdw>
                </a:effectLst>
                <a:latin typeface="+mj-lt"/>
              </a:rPr>
              <a:t>he causes all, the small and the great, and the rich and the poor, and the free men and the slaves, to be given a mark on their right hand or on their forehead</a:t>
            </a:r>
            <a:r>
              <a:rPr lang="en-US" sz="4400" b="0" dirty="0" smtClean="0">
                <a:effectLst>
                  <a:outerShdw blurRad="38100" dist="38100" dir="2700000" algn="tl">
                    <a:srgbClr val="000000"/>
                  </a:outerShdw>
                </a:effectLst>
                <a:latin typeface="+mj-lt"/>
              </a:rPr>
              <a:t>,</a:t>
            </a:r>
            <a:endParaRPr lang="en-US" sz="2000" b="0" dirty="0">
              <a:latin typeface="+mj-lt"/>
            </a:endParaRPr>
          </a:p>
        </p:txBody>
      </p:sp>
      <p:pic>
        <p:nvPicPr>
          <p:cNvPr id="94210" name="Picture 2"/>
          <p:cNvPicPr>
            <a:picLocks noChangeAspect="1" noChangeArrowheads="1"/>
          </p:cNvPicPr>
          <p:nvPr/>
        </p:nvPicPr>
        <p:blipFill>
          <a:blip r:embed="rId3" cstate="print"/>
          <a:srcRect/>
          <a:stretch>
            <a:fillRect/>
          </a:stretch>
        </p:blipFill>
        <p:spPr bwMode="auto">
          <a:xfrm>
            <a:off x="0" y="1066800"/>
            <a:ext cx="9144000" cy="56388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a:t>
            </a:r>
          </a:p>
        </p:txBody>
      </p:sp>
      <p:sp>
        <p:nvSpPr>
          <p:cNvPr id="4" name="Rectangle 4"/>
          <p:cNvSpPr>
            <a:spLocks noChangeArrowheads="1"/>
          </p:cNvSpPr>
          <p:nvPr/>
        </p:nvSpPr>
        <p:spPr bwMode="auto">
          <a:xfrm>
            <a:off x="838200" y="3505200"/>
            <a:ext cx="7848600" cy="30480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400" b="0" dirty="0">
                <a:effectLst>
                  <a:outerShdw blurRad="38100" dist="38100" dir="2700000" algn="tl">
                    <a:srgbClr val="000000"/>
                  </a:outerShdw>
                </a:effectLst>
                <a:latin typeface="+mj-lt"/>
              </a:rPr>
              <a:t>Rev. </a:t>
            </a:r>
            <a:r>
              <a:rPr lang="en-US" sz="4400" b="0" dirty="0" smtClean="0">
                <a:effectLst>
                  <a:outerShdw blurRad="38100" dist="38100" dir="2700000" algn="tl">
                    <a:srgbClr val="000000"/>
                  </a:outerShdw>
                </a:effectLst>
                <a:latin typeface="+mj-lt"/>
              </a:rPr>
              <a:t>13:16 And </a:t>
            </a:r>
            <a:r>
              <a:rPr lang="en-US" sz="4400" b="0" dirty="0">
                <a:effectLst>
                  <a:outerShdw blurRad="38100" dist="38100" dir="2700000" algn="tl">
                    <a:srgbClr val="000000"/>
                  </a:outerShdw>
                </a:effectLst>
                <a:latin typeface="+mj-lt"/>
              </a:rPr>
              <a:t>he causes all, the small and the great, and the rich and the poor, and the free men and the slaves, to be given a mark on their right hand or on their forehead</a:t>
            </a:r>
            <a:r>
              <a:rPr lang="en-US" sz="4400" b="0" dirty="0" smtClean="0">
                <a:effectLst>
                  <a:outerShdw blurRad="38100" dist="38100" dir="2700000" algn="tl">
                    <a:srgbClr val="000000"/>
                  </a:outerShdw>
                </a:effectLst>
                <a:latin typeface="+mj-lt"/>
              </a:rPr>
              <a:t>,</a:t>
            </a:r>
            <a:endParaRPr lang="en-US" sz="2000" b="0" dirty="0">
              <a:latin typeface="+mj-lt"/>
            </a:endParaRP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a:t>
            </a:r>
          </a:p>
        </p:txBody>
      </p:sp>
      <p:sp>
        <p:nvSpPr>
          <p:cNvPr id="4" name="Rectangle 4"/>
          <p:cNvSpPr>
            <a:spLocks noChangeArrowheads="1"/>
          </p:cNvSpPr>
          <p:nvPr/>
        </p:nvSpPr>
        <p:spPr bwMode="auto">
          <a:xfrm>
            <a:off x="838200" y="3505200"/>
            <a:ext cx="7848600" cy="30480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400" b="0" dirty="0">
                <a:effectLst>
                  <a:outerShdw blurRad="38100" dist="38100" dir="2700000" algn="tl">
                    <a:srgbClr val="000000"/>
                  </a:outerShdw>
                </a:effectLst>
                <a:latin typeface="+mj-lt"/>
              </a:rPr>
              <a:t>Rev. </a:t>
            </a:r>
            <a:r>
              <a:rPr lang="en-US" sz="4400" b="0" dirty="0" smtClean="0">
                <a:effectLst>
                  <a:outerShdw blurRad="38100" dist="38100" dir="2700000" algn="tl">
                    <a:srgbClr val="000000"/>
                  </a:outerShdw>
                </a:effectLst>
                <a:latin typeface="+mj-lt"/>
              </a:rPr>
              <a:t>13:16 And </a:t>
            </a:r>
            <a:r>
              <a:rPr lang="en-US" sz="4400" b="0" dirty="0">
                <a:effectLst>
                  <a:outerShdw blurRad="38100" dist="38100" dir="2700000" algn="tl">
                    <a:srgbClr val="000000"/>
                  </a:outerShdw>
                </a:effectLst>
                <a:latin typeface="+mj-lt"/>
              </a:rPr>
              <a:t>he causes all, the small and the great, and the rich and the poor, and the free men and the slaves, to be given a mark on their right hand or on their forehead</a:t>
            </a:r>
            <a:r>
              <a:rPr lang="en-US" sz="4400" b="0" dirty="0" smtClean="0">
                <a:effectLst>
                  <a:outerShdw blurRad="38100" dist="38100" dir="2700000" algn="tl">
                    <a:srgbClr val="000000"/>
                  </a:outerShdw>
                </a:effectLst>
                <a:latin typeface="+mj-lt"/>
              </a:rPr>
              <a:t>,</a:t>
            </a:r>
            <a:endParaRPr lang="en-US" sz="2000" b="0" dirty="0">
              <a:latin typeface="+mj-lt"/>
            </a:endParaRPr>
          </a:p>
        </p:txBody>
      </p:sp>
      <p:pic>
        <p:nvPicPr>
          <p:cNvPr id="95234" name="Picture 2"/>
          <p:cNvPicPr>
            <a:picLocks noChangeAspect="1" noChangeArrowheads="1"/>
          </p:cNvPicPr>
          <p:nvPr/>
        </p:nvPicPr>
        <p:blipFill>
          <a:blip r:embed="rId3" cstate="print"/>
          <a:srcRect/>
          <a:stretch>
            <a:fillRect/>
          </a:stretch>
        </p:blipFill>
        <p:spPr bwMode="auto">
          <a:xfrm>
            <a:off x="42500" y="152400"/>
            <a:ext cx="9056381" cy="6553200"/>
          </a:xfrm>
          <a:prstGeom prst="rect">
            <a:avLst/>
          </a:prstGeom>
          <a:noFill/>
          <a:ln w="9525">
            <a:noFill/>
            <a:miter lim="800000"/>
            <a:headEnd/>
            <a:tailEnd/>
          </a:ln>
          <a:effectLst/>
        </p:spPr>
      </p:pic>
      <p:sp>
        <p:nvSpPr>
          <p:cNvPr id="7" name="TextBox 6"/>
          <p:cNvSpPr txBox="1"/>
          <p:nvPr/>
        </p:nvSpPr>
        <p:spPr>
          <a:xfrm>
            <a:off x="1981200" y="1905000"/>
            <a:ext cx="2819400" cy="1569660"/>
          </a:xfrm>
          <a:prstGeom prst="rect">
            <a:avLst/>
          </a:prstGeom>
          <a:noFill/>
          <a:ln>
            <a:solidFill>
              <a:srgbClr val="000000"/>
            </a:solidFill>
          </a:ln>
        </p:spPr>
        <p:txBody>
          <a:bodyPr wrap="square" rtlCol="0">
            <a:spAutoFit/>
          </a:bodyPr>
          <a:lstStyle/>
          <a:p>
            <a:r>
              <a:rPr lang="en-US" sz="2400" dirty="0" smtClean="0">
                <a:solidFill>
                  <a:schemeClr val="accent3">
                    <a:lumMod val="10000"/>
                  </a:schemeClr>
                </a:solidFill>
              </a:rPr>
              <a:t>From the "lower" estimates at census.gov</a:t>
            </a:r>
          </a:p>
          <a:p>
            <a:endParaRPr lang="en-US" sz="2400" dirty="0">
              <a:solidFill>
                <a:schemeClr val="accent3">
                  <a:lumMod val="10000"/>
                </a:schemeClr>
              </a:solidFill>
            </a:endParaRP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a:t>
            </a:r>
          </a:p>
        </p:txBody>
      </p:sp>
      <p:sp>
        <p:nvSpPr>
          <p:cNvPr id="4" name="Rectangle 4"/>
          <p:cNvSpPr>
            <a:spLocks noChangeArrowheads="1"/>
          </p:cNvSpPr>
          <p:nvPr/>
        </p:nvSpPr>
        <p:spPr bwMode="auto">
          <a:xfrm>
            <a:off x="838200" y="3505200"/>
            <a:ext cx="7848600" cy="30480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400" b="0" dirty="0">
                <a:effectLst>
                  <a:outerShdw blurRad="38100" dist="38100" dir="2700000" algn="tl">
                    <a:srgbClr val="000000"/>
                  </a:outerShdw>
                </a:effectLst>
                <a:latin typeface="+mj-lt"/>
              </a:rPr>
              <a:t>Rev. </a:t>
            </a:r>
            <a:r>
              <a:rPr lang="en-US" sz="4400" b="0" dirty="0" smtClean="0">
                <a:effectLst>
                  <a:outerShdw blurRad="38100" dist="38100" dir="2700000" algn="tl">
                    <a:srgbClr val="000000"/>
                  </a:outerShdw>
                </a:effectLst>
                <a:latin typeface="+mj-lt"/>
              </a:rPr>
              <a:t>13:16 And </a:t>
            </a:r>
            <a:r>
              <a:rPr lang="en-US" sz="4400" b="0" dirty="0">
                <a:effectLst>
                  <a:outerShdw blurRad="38100" dist="38100" dir="2700000" algn="tl">
                    <a:srgbClr val="000000"/>
                  </a:outerShdw>
                </a:effectLst>
                <a:latin typeface="+mj-lt"/>
              </a:rPr>
              <a:t>he causes all, the small and the great, and the rich and the poor, and the free men and the slaves, to be given a mark on their right hand or on their forehead</a:t>
            </a:r>
            <a:r>
              <a:rPr lang="en-US" sz="4400" b="0" dirty="0" smtClean="0">
                <a:effectLst>
                  <a:outerShdw blurRad="38100" dist="38100" dir="2700000" algn="tl">
                    <a:srgbClr val="000000"/>
                  </a:outerShdw>
                </a:effectLst>
                <a:latin typeface="+mj-lt"/>
              </a:rPr>
              <a:t>,</a:t>
            </a:r>
            <a:endParaRPr lang="en-US" sz="2000" b="0" dirty="0">
              <a:latin typeface="+mj-lt"/>
            </a:endParaRPr>
          </a:p>
        </p:txBody>
      </p:sp>
      <p:pic>
        <p:nvPicPr>
          <p:cNvPr id="95234" name="Picture 2"/>
          <p:cNvPicPr>
            <a:picLocks noChangeAspect="1" noChangeArrowheads="1"/>
          </p:cNvPicPr>
          <p:nvPr/>
        </p:nvPicPr>
        <p:blipFill>
          <a:blip r:embed="rId3" cstate="print"/>
          <a:srcRect/>
          <a:stretch>
            <a:fillRect/>
          </a:stretch>
        </p:blipFill>
        <p:spPr bwMode="auto">
          <a:xfrm>
            <a:off x="42500" y="152400"/>
            <a:ext cx="9056381" cy="6553200"/>
          </a:xfrm>
          <a:prstGeom prst="rect">
            <a:avLst/>
          </a:prstGeom>
          <a:noFill/>
          <a:ln w="9525">
            <a:noFill/>
            <a:miter lim="800000"/>
            <a:headEnd/>
            <a:tailEnd/>
          </a:ln>
          <a:effectLst/>
        </p:spPr>
      </p:pic>
      <p:sp>
        <p:nvSpPr>
          <p:cNvPr id="7" name="TextBox 6"/>
          <p:cNvSpPr txBox="1"/>
          <p:nvPr/>
        </p:nvSpPr>
        <p:spPr>
          <a:xfrm>
            <a:off x="1981200" y="1905000"/>
            <a:ext cx="2819400" cy="1569660"/>
          </a:xfrm>
          <a:prstGeom prst="rect">
            <a:avLst/>
          </a:prstGeom>
          <a:noFill/>
          <a:ln>
            <a:solidFill>
              <a:srgbClr val="000000"/>
            </a:solidFill>
          </a:ln>
        </p:spPr>
        <p:txBody>
          <a:bodyPr wrap="square" rtlCol="0">
            <a:spAutoFit/>
          </a:bodyPr>
          <a:lstStyle/>
          <a:p>
            <a:r>
              <a:rPr lang="en-US" sz="2400" dirty="0" smtClean="0">
                <a:solidFill>
                  <a:schemeClr val="accent3">
                    <a:lumMod val="10000"/>
                  </a:schemeClr>
                </a:solidFill>
              </a:rPr>
              <a:t>From the "lower" estimates at census.gov</a:t>
            </a:r>
          </a:p>
          <a:p>
            <a:endParaRPr lang="en-US" sz="2400" dirty="0">
              <a:solidFill>
                <a:schemeClr val="accent3">
                  <a:lumMod val="10000"/>
                </a:schemeClr>
              </a:solidFill>
            </a:endParaRPr>
          </a:p>
        </p:txBody>
      </p:sp>
      <p:sp>
        <p:nvSpPr>
          <p:cNvPr id="8" name="Rectangle 5"/>
          <p:cNvSpPr>
            <a:spLocks noChangeArrowheads="1"/>
          </p:cNvSpPr>
          <p:nvPr/>
        </p:nvSpPr>
        <p:spPr bwMode="auto">
          <a:xfrm>
            <a:off x="2971800" y="3657600"/>
            <a:ext cx="2895600" cy="762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7000"/>
              </a:lnSpc>
              <a:spcBef>
                <a:spcPct val="5000"/>
              </a:spcBef>
            </a:pPr>
            <a:r>
              <a:rPr lang="en-US" sz="5400" b="0" dirty="0" smtClean="0">
                <a:latin typeface="Times New Roman" pitchFamily="18" charset="0"/>
              </a:rPr>
              <a:t>Cyclical?</a:t>
            </a:r>
            <a:endParaRPr lang="en-US" sz="5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7200" smtClean="0"/>
              <a:t>The Great Tribulation</a:t>
            </a:r>
          </a:p>
        </p:txBody>
      </p:sp>
      <p:sp>
        <p:nvSpPr>
          <p:cNvPr id="169987"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a:t>
            </a:r>
          </a:p>
        </p:txBody>
      </p:sp>
      <p:sp>
        <p:nvSpPr>
          <p:cNvPr id="4" name="Rectangle 4"/>
          <p:cNvSpPr>
            <a:spLocks noChangeArrowheads="1"/>
          </p:cNvSpPr>
          <p:nvPr/>
        </p:nvSpPr>
        <p:spPr bwMode="auto">
          <a:xfrm>
            <a:off x="838200" y="4267200"/>
            <a:ext cx="7848600" cy="25908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400" b="0" dirty="0">
                <a:effectLst>
                  <a:outerShdw blurRad="38100" dist="38100" dir="2700000" algn="tl">
                    <a:srgbClr val="000000"/>
                  </a:outerShdw>
                </a:effectLst>
                <a:latin typeface="+mj-lt"/>
              </a:rPr>
              <a:t>Rev. </a:t>
            </a:r>
            <a:r>
              <a:rPr lang="en-US" sz="4400" b="0" dirty="0" smtClean="0">
                <a:effectLst>
                  <a:outerShdw blurRad="38100" dist="38100" dir="2700000" algn="tl">
                    <a:srgbClr val="000000"/>
                  </a:outerShdw>
                </a:effectLst>
                <a:latin typeface="+mj-lt"/>
              </a:rPr>
              <a:t>13:17 and </a:t>
            </a:r>
            <a:r>
              <a:rPr lang="en-US" sz="4400" b="0" dirty="0">
                <a:effectLst>
                  <a:outerShdw blurRad="38100" dist="38100" dir="2700000" algn="tl">
                    <a:srgbClr val="000000"/>
                  </a:outerShdw>
                </a:effectLst>
                <a:latin typeface="+mj-lt"/>
              </a:rPr>
              <a:t>he provides that no </a:t>
            </a:r>
            <a:r>
              <a:rPr lang="en-US" sz="4400" b="0" u="sng" dirty="0">
                <a:effectLst>
                  <a:outerShdw blurRad="38100" dist="38100" dir="2700000" algn="tl">
                    <a:srgbClr val="000000"/>
                  </a:outerShdw>
                </a:effectLst>
                <a:latin typeface="+mj-lt"/>
              </a:rPr>
              <a:t>one will be able to buy or to sell</a:t>
            </a:r>
            <a:r>
              <a:rPr lang="en-US" sz="4400" b="0" dirty="0">
                <a:effectLst>
                  <a:outerShdw blurRad="38100" dist="38100" dir="2700000" algn="tl">
                    <a:srgbClr val="000000"/>
                  </a:outerShdw>
                </a:effectLst>
                <a:latin typeface="+mj-lt"/>
              </a:rPr>
              <a:t>, except the one who has the mark, either the name of the beast or the number of his name</a:t>
            </a:r>
            <a:r>
              <a:rPr lang="en-US" sz="4400" b="0" dirty="0" smtClean="0">
                <a:effectLst>
                  <a:outerShdw blurRad="38100" dist="38100" dir="2700000" algn="tl">
                    <a:srgbClr val="000000"/>
                  </a:outerShdw>
                </a:effectLst>
                <a:latin typeface="+mj-lt"/>
              </a:rPr>
              <a:t>.</a:t>
            </a:r>
            <a:endParaRPr lang="en-US" sz="4400" b="0" dirty="0">
              <a:effectLst>
                <a:outerShdw blurRad="38100" dist="38100" dir="2700000" algn="tl">
                  <a:srgbClr val="000000"/>
                </a:outerShdw>
              </a:effectLst>
              <a:latin typeface="+mj-lt"/>
            </a:endParaRPr>
          </a:p>
        </p:txBody>
      </p:sp>
      <p:sp>
        <p:nvSpPr>
          <p:cNvPr id="5" name="Oval 4"/>
          <p:cNvSpPr/>
          <p:nvPr/>
        </p:nvSpPr>
        <p:spPr bwMode="auto">
          <a:xfrm>
            <a:off x="7129347" y="5649951"/>
            <a:ext cx="1524000" cy="685800"/>
          </a:xfrm>
          <a:prstGeom prst="ellipse">
            <a:avLst/>
          </a:prstGeom>
          <a:noFill/>
          <a:ln w="57150"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a:defRPr/>
            </a:pPr>
            <a:r>
              <a:rPr lang="en-US" sz="7200" smtClean="0"/>
              <a:t>The Great Tribulation</a:t>
            </a:r>
          </a:p>
        </p:txBody>
      </p:sp>
      <p:sp>
        <p:nvSpPr>
          <p:cNvPr id="171011"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 global communications</a:t>
            </a:r>
          </a:p>
          <a:p>
            <a:pPr>
              <a:buFont typeface="Wingdings" pitchFamily="2" charset="2"/>
              <a:buNone/>
              <a:defRPr/>
            </a:pPr>
            <a:r>
              <a:rPr lang="en-US" smtClean="0"/>
              <a:t>        </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defRPr/>
            </a:pPr>
            <a:r>
              <a:rPr lang="en-US" sz="7200" smtClean="0"/>
              <a:t>The Great Tribulation</a:t>
            </a:r>
          </a:p>
        </p:txBody>
      </p:sp>
      <p:sp>
        <p:nvSpPr>
          <p:cNvPr id="176131"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 global communications</a:t>
            </a:r>
          </a:p>
          <a:p>
            <a:pPr>
              <a:buFont typeface="Wingdings" pitchFamily="2" charset="2"/>
              <a:buNone/>
              <a:defRPr/>
            </a:pPr>
            <a:r>
              <a:rPr lang="en-US" smtClean="0"/>
              <a:t>        </a:t>
            </a:r>
          </a:p>
        </p:txBody>
      </p:sp>
      <p:sp>
        <p:nvSpPr>
          <p:cNvPr id="176132" name="Rectangle 4"/>
          <p:cNvSpPr>
            <a:spLocks noChangeArrowheads="1"/>
          </p:cNvSpPr>
          <p:nvPr/>
        </p:nvSpPr>
        <p:spPr bwMode="auto">
          <a:xfrm>
            <a:off x="685800" y="1905000"/>
            <a:ext cx="8153400" cy="24384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800" b="0">
                <a:effectLst>
                  <a:outerShdw blurRad="38100" dist="38100" dir="2700000" algn="tl">
                    <a:srgbClr val="000000"/>
                  </a:outerShdw>
                </a:effectLst>
                <a:latin typeface="+mj-lt"/>
              </a:rPr>
              <a:t>Rev. 11:8,9</a:t>
            </a:r>
            <a:r>
              <a:rPr lang="en-US" sz="4000" b="0">
                <a:effectLst>
                  <a:outerShdw blurRad="38100" dist="38100" dir="2700000" algn="tl">
                    <a:srgbClr val="000000"/>
                  </a:outerShdw>
                </a:effectLst>
                <a:latin typeface="+mj-lt"/>
              </a:rPr>
              <a:t> And their dead bodies will lie in the street… For three and a half days men from </a:t>
            </a:r>
            <a:r>
              <a:rPr lang="en-US" sz="4000" b="0" u="sng">
                <a:effectLst>
                  <a:outerShdw blurRad="38100" dist="38100" dir="2700000" algn="tl">
                    <a:srgbClr val="000000"/>
                  </a:outerShdw>
                </a:effectLst>
                <a:latin typeface="+mj-lt"/>
              </a:rPr>
              <a:t>every people, tribe, language and nation</a:t>
            </a:r>
            <a:r>
              <a:rPr lang="en-US" sz="4000" b="0">
                <a:effectLst>
                  <a:outerShdw blurRad="38100" dist="38100" dir="2700000" algn="tl">
                    <a:srgbClr val="000000"/>
                  </a:outerShdw>
                </a:effectLst>
                <a:latin typeface="+mj-lt"/>
              </a:rPr>
              <a:t> will gaze on their bodies and refuse them burial… </a:t>
            </a:r>
            <a:endParaRPr lang="en-US" b="0">
              <a:latin typeface="+mj-l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a:xfrm>
            <a:off x="0" y="0"/>
            <a:ext cx="9144000" cy="1524000"/>
          </a:xfrm>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4" name="Rectangle 3"/>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7" name="Straight Arrow Connector 6"/>
          <p:cNvCxnSpPr/>
          <p:nvPr/>
        </p:nvCxnSpPr>
        <p:spPr bwMode="auto">
          <a:xfrm rot="10800000">
            <a:off x="3505200" y="4038600"/>
            <a:ext cx="1371600" cy="9906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5" name="Rectangle 4"/>
          <p:cNvSpPr>
            <a:spLocks noChangeArrowheads="1"/>
          </p:cNvSpPr>
          <p:nvPr/>
        </p:nvSpPr>
        <p:spPr bwMode="auto">
          <a:xfrm>
            <a:off x="2362200" y="4800600"/>
            <a:ext cx="4800600" cy="1143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smtClean="0">
                <a:latin typeface="Times New Roman" pitchFamily="18" charset="0"/>
              </a:rPr>
              <a:t>Agrees with the scientific worldview</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defRPr/>
            </a:pPr>
            <a:r>
              <a:rPr lang="en-US" sz="7200" smtClean="0"/>
              <a:t>The Great Tribulation</a:t>
            </a:r>
          </a:p>
        </p:txBody>
      </p:sp>
      <p:sp>
        <p:nvSpPr>
          <p:cNvPr id="172035"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 global communications</a:t>
            </a:r>
          </a:p>
          <a:p>
            <a:pPr>
              <a:buFont typeface="Wingdings" pitchFamily="2" charset="2"/>
              <a:buNone/>
              <a:defRPr/>
            </a:pPr>
            <a:r>
              <a:rPr lang="en-US" smtClean="0"/>
              <a:t>        - devastating weapons</a:t>
            </a: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defRPr/>
            </a:pPr>
            <a:r>
              <a:rPr lang="en-US" sz="7200" smtClean="0"/>
              <a:t>The Great Tribulation</a:t>
            </a:r>
          </a:p>
        </p:txBody>
      </p:sp>
      <p:sp>
        <p:nvSpPr>
          <p:cNvPr id="177155"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 global communications</a:t>
            </a:r>
          </a:p>
          <a:p>
            <a:pPr>
              <a:buFont typeface="Wingdings" pitchFamily="2" charset="2"/>
              <a:buNone/>
              <a:defRPr/>
            </a:pPr>
            <a:r>
              <a:rPr lang="en-US" smtClean="0"/>
              <a:t>        - devastating weapons</a:t>
            </a:r>
          </a:p>
        </p:txBody>
      </p:sp>
      <p:sp>
        <p:nvSpPr>
          <p:cNvPr id="177156" name="Rectangle 4"/>
          <p:cNvSpPr>
            <a:spLocks noChangeArrowheads="1"/>
          </p:cNvSpPr>
          <p:nvPr/>
        </p:nvSpPr>
        <p:spPr bwMode="auto">
          <a:xfrm>
            <a:off x="838200" y="1447800"/>
            <a:ext cx="8153400" cy="34290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7000"/>
              </a:lnSpc>
              <a:spcBef>
                <a:spcPct val="5000"/>
              </a:spcBef>
              <a:defRPr/>
            </a:pPr>
            <a:r>
              <a:rPr lang="en-US" sz="4800" b="0" dirty="0" smtClean="0">
                <a:effectLst>
                  <a:outerShdw blurRad="38100" dist="38100" dir="2700000" algn="tl">
                    <a:srgbClr val="000000"/>
                  </a:outerShdw>
                </a:effectLst>
                <a:latin typeface="+mj-lt"/>
              </a:rPr>
              <a:t>Jesus: Mark 13:19 “For those days will be a time of tribulation such as has not occurred since the beginning of the creation which God created until now, and never will.</a:t>
            </a:r>
            <a:endParaRPr lang="en-US" sz="4800" b="0" dirty="0">
              <a:effectLst>
                <a:outerShdw blurRad="38100" dist="38100" dir="2700000" algn="tl">
                  <a:srgbClr val="000000"/>
                </a:outerShdw>
              </a:effectLst>
              <a:latin typeface="+mj-lt"/>
            </a:endParaRP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a:defRPr/>
            </a:pPr>
            <a:r>
              <a:rPr lang="en-US" sz="7200" smtClean="0"/>
              <a:t>The Great Tribulation</a:t>
            </a:r>
          </a:p>
        </p:txBody>
      </p:sp>
      <p:sp>
        <p:nvSpPr>
          <p:cNvPr id="236547"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 global communications</a:t>
            </a:r>
          </a:p>
          <a:p>
            <a:pPr>
              <a:buFont typeface="Wingdings" pitchFamily="2" charset="2"/>
              <a:buNone/>
              <a:defRPr/>
            </a:pPr>
            <a:r>
              <a:rPr lang="en-US" smtClean="0"/>
              <a:t>        - devastating weapons</a:t>
            </a:r>
          </a:p>
        </p:txBody>
      </p:sp>
      <p:sp>
        <p:nvSpPr>
          <p:cNvPr id="236548" name="Rectangle 4"/>
          <p:cNvSpPr>
            <a:spLocks noChangeArrowheads="1"/>
          </p:cNvSpPr>
          <p:nvPr/>
        </p:nvSpPr>
        <p:spPr bwMode="auto">
          <a:xfrm>
            <a:off x="609600" y="1981200"/>
            <a:ext cx="8382000" cy="28956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7000"/>
              </a:lnSpc>
              <a:spcBef>
                <a:spcPct val="5000"/>
              </a:spcBef>
              <a:defRPr/>
            </a:pPr>
            <a:r>
              <a:rPr lang="en-US" sz="4800" b="0" dirty="0">
                <a:effectLst>
                  <a:outerShdw blurRad="38100" dist="38100" dir="2700000" algn="tl">
                    <a:srgbClr val="000000"/>
                  </a:outerShdw>
                </a:effectLst>
                <a:latin typeface="+mj-lt"/>
              </a:rPr>
              <a:t>20 In fact, unless the Lord shortens that time of calamity, </a:t>
            </a:r>
            <a:r>
              <a:rPr lang="en-US" sz="4800" b="0" u="sng" dirty="0" smtClean="0">
                <a:effectLst>
                  <a:outerShdw blurRad="38100" dist="38100" dir="2700000" algn="tl">
                    <a:srgbClr val="000000"/>
                  </a:outerShdw>
                </a:effectLst>
                <a:latin typeface="+mj-lt"/>
              </a:rPr>
              <a:t>no life would have been saved</a:t>
            </a:r>
            <a:r>
              <a:rPr lang="en-US" sz="4800" b="0" dirty="0" smtClean="0">
                <a:effectLst>
                  <a:outerShdw blurRad="38100" dist="38100" dir="2700000" algn="tl">
                    <a:srgbClr val="000000"/>
                  </a:outerShdw>
                </a:effectLst>
                <a:latin typeface="+mj-lt"/>
              </a:rPr>
              <a:t> </a:t>
            </a:r>
            <a:r>
              <a:rPr lang="en-US" sz="4800" b="0" dirty="0">
                <a:effectLst>
                  <a:outerShdw blurRad="38100" dist="38100" dir="2700000" algn="tl">
                    <a:srgbClr val="000000"/>
                  </a:outerShdw>
                </a:effectLst>
                <a:latin typeface="+mj-lt"/>
              </a:rPr>
              <a:t>But for the sake of his chosen ones he </a:t>
            </a:r>
            <a:r>
              <a:rPr lang="en-US" sz="4800" b="0" dirty="0" smtClean="0">
                <a:effectLst>
                  <a:outerShdw blurRad="38100" dist="38100" dir="2700000" algn="tl">
                    <a:srgbClr val="000000"/>
                  </a:outerShdw>
                </a:effectLst>
                <a:latin typeface="+mj-lt"/>
              </a:rPr>
              <a:t>will </a:t>
            </a:r>
            <a:r>
              <a:rPr lang="en-US" sz="4800" b="0" dirty="0">
                <a:effectLst>
                  <a:outerShdw blurRad="38100" dist="38100" dir="2700000" algn="tl">
                    <a:srgbClr val="000000"/>
                  </a:outerShdw>
                </a:effectLst>
                <a:latin typeface="+mj-lt"/>
              </a:rPr>
              <a:t>shortened those days.</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a:defRPr/>
            </a:pPr>
            <a:r>
              <a:rPr lang="en-US" sz="7200" smtClean="0"/>
              <a:t>The Great Tribulation</a:t>
            </a:r>
          </a:p>
        </p:txBody>
      </p:sp>
      <p:sp>
        <p:nvSpPr>
          <p:cNvPr id="237571"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 global communications</a:t>
            </a:r>
          </a:p>
          <a:p>
            <a:pPr>
              <a:buFont typeface="Wingdings" pitchFamily="2" charset="2"/>
              <a:buNone/>
              <a:defRPr/>
            </a:pPr>
            <a:r>
              <a:rPr lang="en-US" smtClean="0"/>
              <a:t>        - devastating weapons</a:t>
            </a:r>
          </a:p>
        </p:txBody>
      </p:sp>
      <p:sp>
        <p:nvSpPr>
          <p:cNvPr id="237572" name="Rectangle 4"/>
          <p:cNvSpPr>
            <a:spLocks noChangeArrowheads="1"/>
          </p:cNvSpPr>
          <p:nvPr/>
        </p:nvSpPr>
        <p:spPr bwMode="auto">
          <a:xfrm>
            <a:off x="838200" y="1828800"/>
            <a:ext cx="8153400" cy="41148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800" b="0" dirty="0">
                <a:effectLst>
                  <a:outerShdw blurRad="38100" dist="38100" dir="2700000" algn="tl">
                    <a:srgbClr val="000000"/>
                  </a:outerShdw>
                </a:effectLst>
                <a:latin typeface="+mj-lt"/>
              </a:rPr>
              <a:t>Zechariah</a:t>
            </a:r>
            <a:r>
              <a:rPr lang="en-US" sz="4400" b="0" baseline="30000" dirty="0">
                <a:effectLst>
                  <a:outerShdw blurRad="38100" dist="38100" dir="2700000" algn="tl">
                    <a:srgbClr val="000000"/>
                  </a:outerShdw>
                </a:effectLst>
                <a:latin typeface="+mj-lt"/>
              </a:rPr>
              <a:t> </a:t>
            </a:r>
            <a:r>
              <a:rPr lang="en-US" sz="4000" b="0" dirty="0">
                <a:latin typeface="+mj-lt"/>
              </a:rPr>
              <a:t>14:12</a:t>
            </a:r>
            <a:r>
              <a:rPr lang="en-US" sz="4400" b="0" dirty="0">
                <a:effectLst>
                  <a:outerShdw blurRad="38100" dist="38100" dir="2700000" algn="tl">
                    <a:srgbClr val="000000"/>
                  </a:outerShdw>
                </a:effectLst>
                <a:latin typeface="+mj-lt"/>
              </a:rPr>
              <a:t> “Now this will be the plague with which the Lord will strike all the peoples who have </a:t>
            </a:r>
            <a:r>
              <a:rPr lang="en-US" sz="4400" b="0" u="sng" dirty="0">
                <a:effectLst>
                  <a:outerShdw blurRad="38100" dist="38100" dir="2700000" algn="tl">
                    <a:srgbClr val="000000"/>
                  </a:outerShdw>
                </a:effectLst>
                <a:latin typeface="+mj-lt"/>
              </a:rPr>
              <a:t>gone to war against Jerusalem</a:t>
            </a:r>
            <a:r>
              <a:rPr lang="en-US" sz="4400" b="0" dirty="0">
                <a:effectLst>
                  <a:outerShdw blurRad="38100" dist="38100" dir="2700000" algn="tl">
                    <a:srgbClr val="000000"/>
                  </a:outerShdw>
                </a:effectLst>
                <a:latin typeface="+mj-lt"/>
              </a:rPr>
              <a:t>; their flesh will rot while they stand on their feet, and their eyes will rot in their sockets, and their tongue will rot in their mouth.”</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defRPr/>
            </a:pPr>
            <a:r>
              <a:rPr lang="en-US" sz="7200" smtClean="0"/>
              <a:t>The Great Tribulation</a:t>
            </a:r>
          </a:p>
        </p:txBody>
      </p:sp>
      <p:sp>
        <p:nvSpPr>
          <p:cNvPr id="179203" name="Rectangle 3"/>
          <p:cNvSpPr>
            <a:spLocks noGrp="1" noChangeArrowheads="1"/>
          </p:cNvSpPr>
          <p:nvPr>
            <p:ph type="body" idx="1"/>
          </p:nvPr>
        </p:nvSpPr>
        <p:spPr/>
        <p:txBody>
          <a:bodyPr/>
          <a:lstStyle/>
          <a:p>
            <a:pPr>
              <a:defRPr/>
            </a:pPr>
            <a:r>
              <a:rPr lang="en-US" smtClean="0"/>
              <a:t>General Preconditions:</a:t>
            </a:r>
          </a:p>
          <a:p>
            <a:pPr>
              <a:buFont typeface="Wingdings" pitchFamily="2" charset="2"/>
              <a:buNone/>
              <a:defRPr/>
            </a:pPr>
            <a:r>
              <a:rPr lang="en-US" smtClean="0"/>
              <a:t>1. Israel back in their land</a:t>
            </a:r>
          </a:p>
          <a:p>
            <a:pPr>
              <a:buFont typeface="Wingdings" pitchFamily="2" charset="2"/>
              <a:buNone/>
              <a:defRPr/>
            </a:pPr>
            <a:r>
              <a:rPr lang="en-US" smtClean="0"/>
              <a:t>2. A time of great population</a:t>
            </a:r>
          </a:p>
          <a:p>
            <a:pPr>
              <a:buFont typeface="Wingdings" pitchFamily="2" charset="2"/>
              <a:buNone/>
              <a:defRPr/>
            </a:pPr>
            <a:r>
              <a:rPr lang="en-US" smtClean="0"/>
              <a:t>3. A time of amazing technology:</a:t>
            </a:r>
          </a:p>
          <a:p>
            <a:pPr>
              <a:buFont typeface="Wingdings" pitchFamily="2" charset="2"/>
              <a:buNone/>
              <a:defRPr/>
            </a:pPr>
            <a:r>
              <a:rPr lang="en-US" smtClean="0"/>
              <a:t>        - fiscal control systems</a:t>
            </a:r>
          </a:p>
          <a:p>
            <a:pPr>
              <a:buFont typeface="Wingdings" pitchFamily="2" charset="2"/>
              <a:buNone/>
              <a:defRPr/>
            </a:pPr>
            <a:r>
              <a:rPr lang="en-US" smtClean="0"/>
              <a:t>        - global communications</a:t>
            </a:r>
          </a:p>
          <a:p>
            <a:pPr>
              <a:buFont typeface="Wingdings" pitchFamily="2" charset="2"/>
              <a:buNone/>
              <a:defRPr/>
            </a:pPr>
            <a:r>
              <a:rPr lang="en-US" smtClean="0"/>
              <a:t>        - devastating weapons</a:t>
            </a:r>
          </a:p>
        </p:txBody>
      </p:sp>
      <p:sp>
        <p:nvSpPr>
          <p:cNvPr id="179204" name="Rectangle 4"/>
          <p:cNvSpPr>
            <a:spLocks noChangeArrowheads="1"/>
          </p:cNvSpPr>
          <p:nvPr/>
        </p:nvSpPr>
        <p:spPr bwMode="auto">
          <a:xfrm>
            <a:off x="838200" y="1828800"/>
            <a:ext cx="8153400" cy="41148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5000"/>
              </a:lnSpc>
              <a:spcBef>
                <a:spcPct val="10000"/>
              </a:spcBef>
              <a:defRPr/>
            </a:pPr>
            <a:r>
              <a:rPr lang="en-US" sz="4800" b="0" dirty="0">
                <a:effectLst>
                  <a:outerShdw blurRad="38100" dist="38100" dir="2700000" algn="tl">
                    <a:srgbClr val="000000"/>
                  </a:outerShdw>
                </a:effectLst>
                <a:latin typeface="+mj-lt"/>
              </a:rPr>
              <a:t>Zechariah</a:t>
            </a:r>
            <a:r>
              <a:rPr lang="en-US" sz="4400" b="0" baseline="30000" dirty="0">
                <a:effectLst>
                  <a:outerShdw blurRad="38100" dist="38100" dir="2700000" algn="tl">
                    <a:srgbClr val="000000"/>
                  </a:outerShdw>
                </a:effectLst>
                <a:latin typeface="+mj-lt"/>
              </a:rPr>
              <a:t> </a:t>
            </a:r>
            <a:r>
              <a:rPr lang="en-US" sz="4000" b="0" dirty="0">
                <a:solidFill>
                  <a:srgbClr val="FFFFFF"/>
                </a:solidFill>
                <a:latin typeface="+mj-lt"/>
              </a:rPr>
              <a:t>14:12</a:t>
            </a:r>
            <a:r>
              <a:rPr lang="en-US" sz="4400" b="0" dirty="0" smtClean="0">
                <a:effectLst>
                  <a:outerShdw blurRad="38100" dist="38100" dir="2700000" algn="tl">
                    <a:srgbClr val="000000"/>
                  </a:outerShdw>
                </a:effectLst>
                <a:latin typeface="+mj-lt"/>
              </a:rPr>
              <a:t> </a:t>
            </a:r>
            <a:r>
              <a:rPr lang="en-US" sz="4400" b="0" dirty="0">
                <a:effectLst>
                  <a:outerShdw blurRad="38100" dist="38100" dir="2700000" algn="tl">
                    <a:srgbClr val="000000"/>
                  </a:outerShdw>
                </a:effectLst>
                <a:latin typeface="+mj-lt"/>
              </a:rPr>
              <a:t>“Now this will be the plague with which the Lord will strike all the peoples who have gone to war against Jerusalem; their flesh will rot </a:t>
            </a:r>
            <a:r>
              <a:rPr lang="en-US" sz="4400" b="0" u="sng" dirty="0">
                <a:effectLst>
                  <a:outerShdw blurRad="38100" dist="38100" dir="2700000" algn="tl">
                    <a:srgbClr val="000000"/>
                  </a:outerShdw>
                </a:effectLst>
                <a:latin typeface="+mj-lt"/>
              </a:rPr>
              <a:t>while they stand on their feet</a:t>
            </a:r>
            <a:r>
              <a:rPr lang="en-US" sz="4400" b="0" dirty="0">
                <a:effectLst>
                  <a:outerShdw blurRad="38100" dist="38100" dir="2700000" algn="tl">
                    <a:srgbClr val="000000"/>
                  </a:outerShdw>
                </a:effectLst>
                <a:latin typeface="+mj-lt"/>
              </a:rPr>
              <a:t>, and their eyes will rot in their sockets, and their tongue will rot in their mouth.”</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Font typeface="Wingdings" pitchFamily="2" charset="2"/>
              <a:buNone/>
              <a:defRPr/>
            </a:pPr>
            <a:endParaRPr lang="en-US" dirty="0" smtClean="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Font typeface="Wingdings" pitchFamily="2" charset="2"/>
              <a:buNone/>
              <a:defRPr/>
            </a:pPr>
            <a:endParaRPr lang="en-US" dirty="0" smtClean="0"/>
          </a:p>
        </p:txBody>
      </p:sp>
      <p:sp>
        <p:nvSpPr>
          <p:cNvPr id="4" name="Rectangle 3"/>
          <p:cNvSpPr>
            <a:spLocks noChangeArrowheads="1"/>
          </p:cNvSpPr>
          <p:nvPr/>
        </p:nvSpPr>
        <p:spPr bwMode="auto">
          <a:xfrm>
            <a:off x="1066800" y="3124200"/>
            <a:ext cx="7086600" cy="22098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8000"/>
              </a:lnSpc>
              <a:spcBef>
                <a:spcPct val="10000"/>
              </a:spcBef>
              <a:defRPr/>
            </a:pPr>
            <a:r>
              <a:rPr lang="en-US" sz="4400" b="0" dirty="0" smtClean="0">
                <a:effectLst>
                  <a:outerShdw blurRad="38100" dist="38100" dir="2700000" algn="tl">
                    <a:srgbClr val="000000"/>
                  </a:outerShdw>
                </a:effectLst>
                <a:latin typeface="+mj-lt"/>
              </a:rPr>
              <a:t>Rev. 6:8 I looked, and behold, an ashen horse… to kill with sword and with famine and with pestilence…</a:t>
            </a:r>
            <a:endParaRPr lang="en-US" sz="5400" b="0" dirty="0">
              <a:effectLst>
                <a:outerShdw blurRad="38100" dist="38100" dir="2700000" algn="tl">
                  <a:srgbClr val="000000"/>
                </a:outerShdw>
              </a:effectLst>
              <a:latin typeface="+mj-lt"/>
            </a:endParaRP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None/>
              <a:defRPr/>
            </a:pPr>
            <a:r>
              <a:rPr lang="en-US" dirty="0" smtClean="0"/>
              <a:t>5. A time of moral anarchy</a:t>
            </a:r>
          </a:p>
          <a:p>
            <a:pPr>
              <a:buFont typeface="Wingdings" pitchFamily="2" charset="2"/>
              <a:buNone/>
              <a:defRPr/>
            </a:pPr>
            <a:endParaRPr lang="en-US" dirty="0" smtClean="0"/>
          </a:p>
          <a:p>
            <a:pPr>
              <a:buFont typeface="Wingdings" pitchFamily="2" charset="2"/>
              <a:buNone/>
              <a:defRPr/>
            </a:pPr>
            <a:endParaRPr lang="en-US" dirty="0" smtClean="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None/>
              <a:defRPr/>
            </a:pPr>
            <a:r>
              <a:rPr lang="en-US" dirty="0" smtClean="0"/>
              <a:t>5. A time of moral anarchy</a:t>
            </a:r>
          </a:p>
          <a:p>
            <a:pPr>
              <a:buFont typeface="Wingdings" pitchFamily="2" charset="2"/>
              <a:buNone/>
              <a:defRPr/>
            </a:pPr>
            <a:endParaRPr lang="en-US" dirty="0" smtClean="0"/>
          </a:p>
          <a:p>
            <a:pPr>
              <a:buFont typeface="Wingdings" pitchFamily="2" charset="2"/>
              <a:buNone/>
              <a:defRPr/>
            </a:pPr>
            <a:endParaRPr lang="en-US" dirty="0" smtClean="0"/>
          </a:p>
        </p:txBody>
      </p:sp>
      <p:sp>
        <p:nvSpPr>
          <p:cNvPr id="4" name="Rectangle 4"/>
          <p:cNvSpPr>
            <a:spLocks noChangeArrowheads="1"/>
          </p:cNvSpPr>
          <p:nvPr/>
        </p:nvSpPr>
        <p:spPr bwMode="auto">
          <a:xfrm>
            <a:off x="838200" y="1295400"/>
            <a:ext cx="7620000" cy="47244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0000"/>
              </a:lnSpc>
              <a:defRPr/>
            </a:pPr>
            <a:r>
              <a:rPr lang="en-US" sz="4800" b="0" dirty="0">
                <a:effectLst>
                  <a:outerShdw blurRad="38100" dist="38100" dir="2700000" algn="tl">
                    <a:srgbClr val="000000"/>
                  </a:outerShdw>
                </a:effectLst>
                <a:latin typeface="+mj-lt"/>
              </a:rPr>
              <a:t>Mat 24:10 </a:t>
            </a:r>
            <a:r>
              <a:rPr lang="en-US" sz="5400" b="0" dirty="0">
                <a:effectLst>
                  <a:outerShdw blurRad="38100" dist="38100" dir="2700000" algn="tl">
                    <a:srgbClr val="000000"/>
                  </a:outerShdw>
                </a:effectLst>
                <a:latin typeface="+mj-lt"/>
              </a:rPr>
              <a:t>“</a:t>
            </a:r>
            <a:r>
              <a:rPr lang="en-US" sz="4800" b="0" dirty="0">
                <a:effectLst>
                  <a:outerShdw blurRad="38100" dist="38100" dir="2700000" algn="tl">
                    <a:srgbClr val="000000"/>
                  </a:outerShdw>
                </a:effectLst>
                <a:latin typeface="+mj-lt"/>
              </a:rPr>
              <a:t>At that time many will turn away from the faith and will betray and hate each other, </a:t>
            </a:r>
            <a:r>
              <a:rPr lang="en-US" sz="4800" b="0" baseline="30000" dirty="0">
                <a:effectLst>
                  <a:outerShdw blurRad="38100" dist="38100" dir="2700000" algn="tl">
                    <a:srgbClr val="000000"/>
                  </a:outerShdw>
                </a:effectLst>
                <a:latin typeface="+mj-lt"/>
              </a:rPr>
              <a:t>11</a:t>
            </a:r>
            <a:r>
              <a:rPr lang="en-US" sz="4800" b="0" dirty="0">
                <a:effectLst>
                  <a:outerShdw blurRad="38100" dist="38100" dir="2700000" algn="tl">
                    <a:srgbClr val="000000"/>
                  </a:outerShdw>
                </a:effectLst>
                <a:latin typeface="+mj-lt"/>
              </a:rPr>
              <a:t> and many false prophets will appear and deceive many people. </a:t>
            </a:r>
            <a:r>
              <a:rPr lang="en-US" sz="4800" b="0" baseline="30000" dirty="0">
                <a:effectLst>
                  <a:outerShdw blurRad="38100" dist="38100" dir="2700000" algn="tl">
                    <a:srgbClr val="000000"/>
                  </a:outerShdw>
                </a:effectLst>
                <a:latin typeface="+mj-lt"/>
              </a:rPr>
              <a:t>12</a:t>
            </a:r>
            <a:r>
              <a:rPr lang="en-US" sz="4800" b="0" dirty="0">
                <a:effectLst>
                  <a:outerShdw blurRad="38100" dist="38100" dir="2700000" algn="tl">
                    <a:srgbClr val="000000"/>
                  </a:outerShdw>
                </a:effectLst>
                <a:latin typeface="+mj-lt"/>
              </a:rPr>
              <a:t>And </a:t>
            </a:r>
            <a:r>
              <a:rPr lang="en-US" sz="4800" b="0" u="sng" dirty="0">
                <a:effectLst>
                  <a:outerShdw blurRad="38100" dist="38100" dir="2700000" algn="tl">
                    <a:srgbClr val="000000"/>
                  </a:outerShdw>
                </a:effectLst>
                <a:latin typeface="+mj-lt"/>
              </a:rPr>
              <a:t>because lawlessness is increased, most people’s love will grow cold</a:t>
            </a:r>
            <a:r>
              <a:rPr lang="en-US" sz="4800" b="0" dirty="0">
                <a:effectLst>
                  <a:outerShdw blurRad="38100" dist="38100" dir="2700000" algn="tl">
                    <a:srgbClr val="000000"/>
                  </a:outerShdw>
                </a:effectLst>
                <a:latin typeface="+mj-lt"/>
              </a:rPr>
              <a:t>.”</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None/>
              <a:defRPr/>
            </a:pPr>
            <a:r>
              <a:rPr lang="en-US" dirty="0" smtClean="0"/>
              <a:t>5. A time of moral anarchy</a:t>
            </a:r>
          </a:p>
          <a:p>
            <a:pPr>
              <a:buFont typeface="Wingdings" pitchFamily="2" charset="2"/>
              <a:buNone/>
              <a:defRPr/>
            </a:pPr>
            <a:endParaRPr lang="en-US" dirty="0" smtClean="0"/>
          </a:p>
          <a:p>
            <a:pPr>
              <a:buFont typeface="Wingdings" pitchFamily="2" charset="2"/>
              <a:buNone/>
              <a:defRPr/>
            </a:pPr>
            <a:endParaRPr lang="en-US" dirty="0" smtClean="0"/>
          </a:p>
        </p:txBody>
      </p:sp>
      <p:sp>
        <p:nvSpPr>
          <p:cNvPr id="4" name="Rectangle 4"/>
          <p:cNvSpPr>
            <a:spLocks noChangeArrowheads="1"/>
          </p:cNvSpPr>
          <p:nvPr/>
        </p:nvSpPr>
        <p:spPr bwMode="auto">
          <a:xfrm>
            <a:off x="838200" y="1295400"/>
            <a:ext cx="7620000" cy="4724400"/>
          </a:xfrm>
          <a:prstGeom prst="rect">
            <a:avLst/>
          </a:prstGeom>
          <a:gradFill rotWithShape="0">
            <a:gsLst>
              <a:gs pos="0">
                <a:srgbClr val="000000"/>
              </a:gs>
              <a:gs pos="50000">
                <a:srgbClr val="A80000"/>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0000"/>
              </a:lnSpc>
              <a:defRPr/>
            </a:pPr>
            <a:r>
              <a:rPr lang="en-US" sz="4800" b="0" dirty="0">
                <a:effectLst>
                  <a:outerShdw blurRad="38100" dist="38100" dir="2700000" algn="tl">
                    <a:srgbClr val="000000"/>
                  </a:outerShdw>
                </a:effectLst>
                <a:latin typeface="+mj-lt"/>
              </a:rPr>
              <a:t>Mat 24:10 </a:t>
            </a:r>
            <a:r>
              <a:rPr lang="en-US" sz="5400" b="0" dirty="0">
                <a:effectLst>
                  <a:outerShdw blurRad="38100" dist="38100" dir="2700000" algn="tl">
                    <a:srgbClr val="000000"/>
                  </a:outerShdw>
                </a:effectLst>
                <a:latin typeface="+mj-lt"/>
              </a:rPr>
              <a:t>“</a:t>
            </a:r>
            <a:r>
              <a:rPr lang="en-US" sz="4800" b="0" dirty="0">
                <a:effectLst>
                  <a:outerShdw blurRad="38100" dist="38100" dir="2700000" algn="tl">
                    <a:srgbClr val="000000"/>
                  </a:outerShdw>
                </a:effectLst>
                <a:latin typeface="+mj-lt"/>
              </a:rPr>
              <a:t>At that time many will turn away from the faith and will betray and hate each other, </a:t>
            </a:r>
            <a:r>
              <a:rPr lang="en-US" sz="4800" b="0" baseline="30000" dirty="0">
                <a:effectLst>
                  <a:outerShdw blurRad="38100" dist="38100" dir="2700000" algn="tl">
                    <a:srgbClr val="000000"/>
                  </a:outerShdw>
                </a:effectLst>
                <a:latin typeface="+mj-lt"/>
              </a:rPr>
              <a:t>11</a:t>
            </a:r>
            <a:r>
              <a:rPr lang="en-US" sz="4800" b="0" dirty="0">
                <a:effectLst>
                  <a:outerShdw blurRad="38100" dist="38100" dir="2700000" algn="tl">
                    <a:srgbClr val="000000"/>
                  </a:outerShdw>
                </a:effectLst>
                <a:latin typeface="+mj-lt"/>
              </a:rPr>
              <a:t> and many false prophets will appear and deceive many people. </a:t>
            </a:r>
            <a:r>
              <a:rPr lang="en-US" sz="4800" b="0" baseline="30000" dirty="0">
                <a:effectLst>
                  <a:outerShdw blurRad="38100" dist="38100" dir="2700000" algn="tl">
                    <a:srgbClr val="000000"/>
                  </a:outerShdw>
                </a:effectLst>
                <a:latin typeface="+mj-lt"/>
              </a:rPr>
              <a:t>12</a:t>
            </a:r>
            <a:r>
              <a:rPr lang="en-US" sz="4800" b="0" dirty="0">
                <a:effectLst>
                  <a:outerShdw blurRad="38100" dist="38100" dir="2700000" algn="tl">
                    <a:srgbClr val="000000"/>
                  </a:outerShdw>
                </a:effectLst>
                <a:latin typeface="+mj-lt"/>
              </a:rPr>
              <a:t>And </a:t>
            </a:r>
            <a:r>
              <a:rPr lang="en-US" sz="4800" b="0" u="sng" dirty="0">
                <a:effectLst>
                  <a:outerShdw blurRad="38100" dist="38100" dir="2700000" algn="tl">
                    <a:srgbClr val="000000"/>
                  </a:outerShdw>
                </a:effectLst>
                <a:latin typeface="+mj-lt"/>
              </a:rPr>
              <a:t>because lawlessness is increased, most people’s love will grow cold</a:t>
            </a:r>
            <a:r>
              <a:rPr lang="en-US" sz="4800" b="0" dirty="0">
                <a:effectLst>
                  <a:outerShdw blurRad="38100" dist="38100" dir="2700000" algn="tl">
                    <a:srgbClr val="000000"/>
                  </a:outerShdw>
                </a:effectLst>
                <a:latin typeface="+mj-lt"/>
              </a:rPr>
              <a:t>.”</a:t>
            </a:r>
          </a:p>
        </p:txBody>
      </p:sp>
      <p:cxnSp>
        <p:nvCxnSpPr>
          <p:cNvPr id="5" name="Straight Arrow Connector 4"/>
          <p:cNvCxnSpPr/>
          <p:nvPr/>
        </p:nvCxnSpPr>
        <p:spPr bwMode="auto">
          <a:xfrm rot="16200000" flipH="1">
            <a:off x="1981201" y="2133600"/>
            <a:ext cx="2438400" cy="24384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6" name="Rectangle 6"/>
          <p:cNvSpPr>
            <a:spLocks noChangeArrowheads="1"/>
          </p:cNvSpPr>
          <p:nvPr/>
        </p:nvSpPr>
        <p:spPr bwMode="auto">
          <a:xfrm>
            <a:off x="533400" y="1219200"/>
            <a:ext cx="6705600" cy="1143000"/>
          </a:xfrm>
          <a:prstGeom prst="rect">
            <a:avLst/>
          </a:prstGeom>
          <a:gradFill rotWithShape="0">
            <a:gsLst>
              <a:gs pos="0">
                <a:srgbClr val="000099"/>
              </a:gs>
              <a:gs pos="50000">
                <a:srgbClr val="000000"/>
              </a:gs>
              <a:gs pos="100000">
                <a:srgbClr val="000099"/>
              </a:gs>
            </a:gsLst>
            <a:lin ang="2700000" scaled="1"/>
          </a:gradFill>
          <a:ln w="12700">
            <a:solidFill>
              <a:schemeClr val="tx1"/>
            </a:solidFill>
            <a:miter lim="800000"/>
            <a:headEnd type="none" w="sm" len="sm"/>
            <a:tailEnd type="none" w="sm" len="sm"/>
          </a:ln>
          <a:effectLst/>
        </p:spPr>
        <p:txBody>
          <a:bodyPr/>
          <a:lstStyle/>
          <a:p>
            <a:pPr>
              <a:lnSpc>
                <a:spcPct val="70000"/>
              </a:lnSpc>
              <a:defRPr/>
            </a:pPr>
            <a:r>
              <a:rPr lang="en-US" sz="4800" b="0" i="1">
                <a:effectLst>
                  <a:outerShdw blurRad="38100" dist="38100" dir="2700000" algn="tl">
                    <a:srgbClr val="000000"/>
                  </a:outerShdw>
                </a:effectLst>
                <a:latin typeface="+mj-lt"/>
              </a:rPr>
              <a:t>anomos</a:t>
            </a:r>
            <a:r>
              <a:rPr lang="en-US" sz="4800" b="0">
                <a:effectLst>
                  <a:outerShdw blurRad="38100" dist="38100" dir="2700000" algn="tl">
                    <a:srgbClr val="000000"/>
                  </a:outerShdw>
                </a:effectLst>
                <a:latin typeface="+mj-lt"/>
              </a:rPr>
              <a:t> = without law</a:t>
            </a:r>
            <a:br>
              <a:rPr lang="en-US" sz="4800" b="0">
                <a:effectLst>
                  <a:outerShdw blurRad="38100" dist="38100" dir="2700000" algn="tl">
                    <a:srgbClr val="000000"/>
                  </a:outerShdw>
                </a:effectLst>
                <a:latin typeface="+mj-lt"/>
              </a:rPr>
            </a:br>
            <a:r>
              <a:rPr lang="en-US" sz="4800" b="0">
                <a:effectLst>
                  <a:outerShdw blurRad="38100" dist="38100" dir="2700000" algn="tl">
                    <a:srgbClr val="000000"/>
                  </a:outerShdw>
                </a:effectLst>
                <a:latin typeface="+mj-lt"/>
              </a:rPr>
              <a:t>              = moral anarchy</a:t>
            </a:r>
            <a:endParaRPr lang="en-US" sz="7200" b="0">
              <a:effectLst>
                <a:outerShdw blurRad="38100" dist="38100" dir="2700000" algn="tl">
                  <a:srgbClr val="000000"/>
                </a:outerShdw>
              </a:effectLst>
              <a:latin typeface="+mj-lt"/>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4" name="Rectangle 4"/>
          <p:cNvSpPr>
            <a:spLocks noChangeArrowheads="1"/>
          </p:cNvSpPr>
          <p:nvPr/>
        </p:nvSpPr>
        <p:spPr bwMode="auto">
          <a:xfrm>
            <a:off x="457200" y="304800"/>
            <a:ext cx="8229600" cy="2667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err="1" smtClean="0">
                <a:latin typeface="Times New Roman" pitchFamily="18" charset="0"/>
              </a:rPr>
              <a:t>Eliade</a:t>
            </a:r>
            <a:r>
              <a:rPr lang="en-US" sz="4400" b="0" dirty="0" smtClean="0">
                <a:latin typeface="Times New Roman" pitchFamily="18" charset="0"/>
              </a:rPr>
              <a:t>: All of traditional religion shares a common outlook upon the world—chiefly, the deprecation of history and the rejection of profane, mundane time.</a:t>
            </a:r>
            <a:endParaRPr lang="en-US" sz="4400" b="0" dirty="0">
              <a:latin typeface="Times New Roman" pitchFamily="18" charset="0"/>
            </a:endParaRPr>
          </a:p>
        </p:txBody>
      </p:sp>
      <p:sp>
        <p:nvSpPr>
          <p:cNvPr id="5" name="Rectangle 4"/>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rot="10800000">
            <a:off x="3505200" y="4038600"/>
            <a:ext cx="1371600" cy="9906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7" name="Rectangle 6"/>
          <p:cNvSpPr>
            <a:spLocks noChangeArrowheads="1"/>
          </p:cNvSpPr>
          <p:nvPr/>
        </p:nvSpPr>
        <p:spPr bwMode="auto">
          <a:xfrm>
            <a:off x="2362200" y="4800600"/>
            <a:ext cx="4800600" cy="1143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smtClean="0">
                <a:latin typeface="Times New Roman" pitchFamily="18" charset="0"/>
              </a:rPr>
              <a:t>Agrees with the scientific worldview</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None/>
              <a:defRPr/>
            </a:pPr>
            <a:r>
              <a:rPr lang="en-US" dirty="0" smtClean="0"/>
              <a:t>5. A time of moral anarchy</a:t>
            </a:r>
          </a:p>
          <a:p>
            <a:pPr>
              <a:buFont typeface="Wingdings" pitchFamily="2" charset="2"/>
              <a:buNone/>
              <a:defRPr/>
            </a:pPr>
            <a:endParaRPr lang="en-US" dirty="0" smtClean="0"/>
          </a:p>
          <a:p>
            <a:pPr>
              <a:buFont typeface="Wingdings" pitchFamily="2" charset="2"/>
              <a:buNone/>
              <a:defRPr/>
            </a:pPr>
            <a:endParaRPr lang="en-US" dirty="0" smtClean="0"/>
          </a:p>
        </p:txBody>
      </p:sp>
      <p:sp>
        <p:nvSpPr>
          <p:cNvPr id="4" name="Rectangle 5"/>
          <p:cNvSpPr>
            <a:spLocks noChangeArrowheads="1"/>
          </p:cNvSpPr>
          <p:nvPr/>
        </p:nvSpPr>
        <p:spPr bwMode="auto">
          <a:xfrm>
            <a:off x="3810000" y="152400"/>
            <a:ext cx="5105400" cy="4800600"/>
          </a:xfrm>
          <a:prstGeom prst="rect">
            <a:avLst/>
          </a:prstGeom>
          <a:gradFill rotWithShape="0">
            <a:gsLst>
              <a:gs pos="0">
                <a:srgbClr val="000000"/>
              </a:gs>
              <a:gs pos="50000">
                <a:srgbClr val="000064"/>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7000"/>
              </a:lnSpc>
              <a:defRPr/>
            </a:pPr>
            <a:r>
              <a:rPr lang="en-US" sz="6000" b="0" dirty="0">
                <a:effectLst>
                  <a:outerShdw blurRad="38100" dist="38100" dir="2700000" algn="tl">
                    <a:srgbClr val="000000"/>
                  </a:outerShdw>
                </a:effectLst>
                <a:latin typeface="+mj-lt"/>
              </a:rPr>
              <a:t>Mat 24:37 “As it was in the days of Noah…” </a:t>
            </a:r>
          </a:p>
        </p:txBody>
      </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None/>
              <a:defRPr/>
            </a:pPr>
            <a:r>
              <a:rPr lang="en-US" dirty="0" smtClean="0"/>
              <a:t>5. A time of moral anarchy</a:t>
            </a:r>
          </a:p>
          <a:p>
            <a:pPr>
              <a:buFont typeface="Wingdings" pitchFamily="2" charset="2"/>
              <a:buNone/>
              <a:defRPr/>
            </a:pPr>
            <a:endParaRPr lang="en-US" dirty="0" smtClean="0"/>
          </a:p>
          <a:p>
            <a:pPr>
              <a:buFont typeface="Wingdings" pitchFamily="2" charset="2"/>
              <a:buNone/>
              <a:defRPr/>
            </a:pPr>
            <a:endParaRPr lang="en-US" dirty="0" smtClean="0"/>
          </a:p>
        </p:txBody>
      </p:sp>
      <p:sp>
        <p:nvSpPr>
          <p:cNvPr id="4" name="Rectangle 5"/>
          <p:cNvSpPr>
            <a:spLocks noChangeArrowheads="1"/>
          </p:cNvSpPr>
          <p:nvPr/>
        </p:nvSpPr>
        <p:spPr bwMode="auto">
          <a:xfrm>
            <a:off x="3810000" y="152400"/>
            <a:ext cx="5105400" cy="4800600"/>
          </a:xfrm>
          <a:prstGeom prst="rect">
            <a:avLst/>
          </a:prstGeom>
          <a:gradFill rotWithShape="0">
            <a:gsLst>
              <a:gs pos="0">
                <a:srgbClr val="000000"/>
              </a:gs>
              <a:gs pos="50000">
                <a:srgbClr val="000064"/>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7000"/>
              </a:lnSpc>
              <a:defRPr/>
            </a:pPr>
            <a:r>
              <a:rPr lang="en-US" sz="6000" b="0" dirty="0">
                <a:effectLst>
                  <a:outerShdw blurRad="38100" dist="38100" dir="2700000" algn="tl">
                    <a:srgbClr val="000000"/>
                  </a:outerShdw>
                </a:effectLst>
                <a:latin typeface="+mj-lt"/>
              </a:rPr>
              <a:t>Mat 24:37 “As it was in the days of Noah…” </a:t>
            </a:r>
          </a:p>
          <a:p>
            <a:pPr>
              <a:lnSpc>
                <a:spcPct val="70000"/>
              </a:lnSpc>
              <a:defRPr/>
            </a:pPr>
            <a:r>
              <a:rPr lang="en-US" sz="6000" b="0" dirty="0">
                <a:effectLst>
                  <a:outerShdw blurRad="38100" dist="38100" dir="2700000" algn="tl">
                    <a:srgbClr val="000000"/>
                  </a:outerShdw>
                </a:effectLst>
                <a:latin typeface="+mj-lt"/>
              </a:rPr>
              <a:t>Luke 17:28 “As it was in the days of Lot…”</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None/>
              <a:defRPr/>
            </a:pPr>
            <a:r>
              <a:rPr lang="en-US" dirty="0" smtClean="0"/>
              <a:t>5. A time of moral anarchy</a:t>
            </a:r>
          </a:p>
          <a:p>
            <a:pPr>
              <a:buFont typeface="Wingdings" pitchFamily="2" charset="2"/>
              <a:buNone/>
              <a:defRPr/>
            </a:pPr>
            <a:endParaRPr lang="en-US" dirty="0" smtClean="0"/>
          </a:p>
          <a:p>
            <a:pPr>
              <a:buFont typeface="Wingdings" pitchFamily="2" charset="2"/>
              <a:buNone/>
              <a:defRPr/>
            </a:pPr>
            <a:endParaRPr lang="en-US" dirty="0" smtClean="0"/>
          </a:p>
        </p:txBody>
      </p:sp>
      <p:sp>
        <p:nvSpPr>
          <p:cNvPr id="4" name="Rectangle 5"/>
          <p:cNvSpPr>
            <a:spLocks noChangeArrowheads="1"/>
          </p:cNvSpPr>
          <p:nvPr/>
        </p:nvSpPr>
        <p:spPr bwMode="auto">
          <a:xfrm>
            <a:off x="3810000" y="152400"/>
            <a:ext cx="5105400" cy="4800600"/>
          </a:xfrm>
          <a:prstGeom prst="rect">
            <a:avLst/>
          </a:prstGeom>
          <a:gradFill rotWithShape="0">
            <a:gsLst>
              <a:gs pos="0">
                <a:srgbClr val="000000"/>
              </a:gs>
              <a:gs pos="50000">
                <a:srgbClr val="000064"/>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7000"/>
              </a:lnSpc>
              <a:defRPr/>
            </a:pPr>
            <a:r>
              <a:rPr lang="en-US" sz="6000" b="0" dirty="0">
                <a:effectLst>
                  <a:outerShdw blurRad="38100" dist="38100" dir="2700000" algn="tl">
                    <a:srgbClr val="000000"/>
                  </a:outerShdw>
                </a:effectLst>
                <a:latin typeface="+mj-lt"/>
              </a:rPr>
              <a:t>Mat 24:37 “As it was in the days of Noah…” </a:t>
            </a:r>
          </a:p>
          <a:p>
            <a:pPr>
              <a:lnSpc>
                <a:spcPct val="70000"/>
              </a:lnSpc>
              <a:defRPr/>
            </a:pPr>
            <a:r>
              <a:rPr lang="en-US" sz="6000" b="0" dirty="0">
                <a:effectLst>
                  <a:outerShdw blurRad="38100" dist="38100" dir="2700000" algn="tl">
                    <a:srgbClr val="000000"/>
                  </a:outerShdw>
                </a:effectLst>
                <a:latin typeface="+mj-lt"/>
              </a:rPr>
              <a:t>Luke 17:28 “As it was in the days of Lot…”</a:t>
            </a:r>
          </a:p>
        </p:txBody>
      </p:sp>
      <p:sp>
        <p:nvSpPr>
          <p:cNvPr id="5" name="AutoShape 6"/>
          <p:cNvSpPr>
            <a:spLocks noChangeArrowheads="1"/>
          </p:cNvSpPr>
          <p:nvPr/>
        </p:nvSpPr>
        <p:spPr bwMode="auto">
          <a:xfrm rot="-1584784">
            <a:off x="3765278" y="4969466"/>
            <a:ext cx="2655485" cy="533400"/>
          </a:xfrm>
          <a:prstGeom prst="rightArrow">
            <a:avLst>
              <a:gd name="adj1" fmla="val 50000"/>
              <a:gd name="adj2" fmla="val 103571"/>
            </a:avLst>
          </a:prstGeom>
          <a:solidFill>
            <a:schemeClr val="bg1"/>
          </a:solidFill>
          <a:ln w="19050">
            <a:solidFill>
              <a:schemeClr val="tx1"/>
            </a:solidFill>
            <a:miter lim="800000"/>
            <a:headEnd type="none" w="sm" len="sm"/>
            <a:tailEnd/>
          </a:ln>
        </p:spPr>
        <p:txBody>
          <a:bodyPr wrap="none" anchor="ctr"/>
          <a:lstStyle/>
          <a:p>
            <a:endParaRPr lang="en-US" b="0">
              <a:latin typeface="+mj-lt"/>
            </a:endParaRPr>
          </a:p>
        </p:txBody>
      </p:sp>
      <p:sp>
        <p:nvSpPr>
          <p:cNvPr id="6" name="AutoShape 7"/>
          <p:cNvSpPr>
            <a:spLocks noChangeArrowheads="1"/>
          </p:cNvSpPr>
          <p:nvPr/>
        </p:nvSpPr>
        <p:spPr bwMode="auto">
          <a:xfrm rot="-2813375">
            <a:off x="2136303" y="3124200"/>
            <a:ext cx="2209800" cy="533400"/>
          </a:xfrm>
          <a:prstGeom prst="rightArrow">
            <a:avLst>
              <a:gd name="adj1" fmla="val 50000"/>
              <a:gd name="adj2" fmla="val 103571"/>
            </a:avLst>
          </a:prstGeom>
          <a:solidFill>
            <a:schemeClr val="bg1"/>
          </a:solidFill>
          <a:ln w="19050">
            <a:solidFill>
              <a:schemeClr val="tx1"/>
            </a:solidFill>
            <a:miter lim="800000"/>
            <a:headEnd type="none" w="sm" len="sm"/>
            <a:tailEnd/>
          </a:ln>
        </p:spPr>
        <p:txBody>
          <a:bodyPr wrap="none" anchor="ctr"/>
          <a:lstStyle/>
          <a:p>
            <a:endParaRPr lang="en-US" b="0">
              <a:latin typeface="+mj-lt"/>
            </a:endParaRPr>
          </a:p>
        </p:txBody>
      </p:sp>
      <p:sp>
        <p:nvSpPr>
          <p:cNvPr id="7" name="Rectangle 8"/>
          <p:cNvSpPr>
            <a:spLocks noChangeArrowheads="1"/>
          </p:cNvSpPr>
          <p:nvPr/>
        </p:nvSpPr>
        <p:spPr bwMode="auto">
          <a:xfrm>
            <a:off x="152400" y="4038600"/>
            <a:ext cx="4038600" cy="2438400"/>
          </a:xfrm>
          <a:prstGeom prst="rect">
            <a:avLst/>
          </a:prstGeom>
          <a:gradFill rotWithShape="0">
            <a:gsLst>
              <a:gs pos="0">
                <a:srgbClr val="000000"/>
              </a:gs>
              <a:gs pos="50000">
                <a:srgbClr val="000064"/>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0000"/>
              </a:lnSpc>
              <a:defRPr/>
            </a:pPr>
            <a:r>
              <a:rPr lang="en-US" sz="5400" b="0">
                <a:effectLst>
                  <a:outerShdw blurRad="38100" dist="38100" dir="2700000" algn="tl">
                    <a:srgbClr val="000000"/>
                  </a:outerShdw>
                </a:effectLst>
                <a:latin typeface="+mj-lt"/>
              </a:rPr>
              <a:t>In both these cases, God rescued his own people</a:t>
            </a:r>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None/>
              <a:defRPr/>
            </a:pPr>
            <a:r>
              <a:rPr lang="en-US" dirty="0" smtClean="0"/>
              <a:t>5. A time of moral anarchy</a:t>
            </a:r>
          </a:p>
          <a:p>
            <a:pPr>
              <a:buFont typeface="Wingdings" pitchFamily="2" charset="2"/>
              <a:buNone/>
              <a:defRPr/>
            </a:pPr>
            <a:endParaRPr lang="en-US" dirty="0" smtClean="0"/>
          </a:p>
          <a:p>
            <a:pPr>
              <a:buFont typeface="Wingdings" pitchFamily="2" charset="2"/>
              <a:buNone/>
              <a:defRPr/>
            </a:pPr>
            <a:endParaRPr lang="en-US" dirty="0" smtClean="0"/>
          </a:p>
        </p:txBody>
      </p:sp>
      <p:sp>
        <p:nvSpPr>
          <p:cNvPr id="4" name="Rectangle 5"/>
          <p:cNvSpPr>
            <a:spLocks noChangeArrowheads="1"/>
          </p:cNvSpPr>
          <p:nvPr/>
        </p:nvSpPr>
        <p:spPr bwMode="auto">
          <a:xfrm>
            <a:off x="304800" y="1447800"/>
            <a:ext cx="7924800" cy="4267200"/>
          </a:xfrm>
          <a:prstGeom prst="rect">
            <a:avLst/>
          </a:prstGeom>
          <a:gradFill rotWithShape="0">
            <a:gsLst>
              <a:gs pos="0">
                <a:srgbClr val="000000"/>
              </a:gs>
              <a:gs pos="50000">
                <a:srgbClr val="000064"/>
              </a:gs>
              <a:gs pos="100000">
                <a:srgbClr val="000000"/>
              </a:gs>
            </a:gsLst>
            <a:lin ang="5400000" scaled="1"/>
          </a:gradFill>
          <a:ln w="12700">
            <a:solidFill>
              <a:schemeClr val="tx1"/>
            </a:solidFill>
            <a:miter lim="800000"/>
            <a:headEnd type="none" w="sm" len="sm"/>
            <a:tailEnd type="none" w="sm" len="sm"/>
          </a:ln>
          <a:effectLst/>
        </p:spPr>
        <p:txBody>
          <a:bodyPr/>
          <a:lstStyle/>
          <a:p>
            <a:pPr>
              <a:lnSpc>
                <a:spcPct val="77000"/>
              </a:lnSpc>
              <a:defRPr/>
            </a:pPr>
            <a:r>
              <a:rPr lang="en-US" sz="11500" b="0" dirty="0" smtClean="0">
                <a:effectLst>
                  <a:outerShdw blurRad="38100" dist="38100" dir="2700000" algn="tl">
                    <a:srgbClr val="000000"/>
                  </a:outerShdw>
                </a:effectLst>
                <a:latin typeface="+mj-lt"/>
              </a:rPr>
              <a:t>What if these are the last days?</a:t>
            </a:r>
            <a:endParaRPr lang="en-US" sz="11500" b="0" dirty="0">
              <a:effectLst>
                <a:outerShdw blurRad="38100" dist="38100" dir="2700000" algn="tl">
                  <a:srgbClr val="000000"/>
                </a:outerShdw>
              </a:effectLst>
              <a:latin typeface="+mj-lt"/>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a:defRPr/>
            </a:pPr>
            <a:r>
              <a:rPr lang="en-US" sz="7200" smtClean="0"/>
              <a:t>The Great Tribulation</a:t>
            </a:r>
          </a:p>
        </p:txBody>
      </p:sp>
      <p:sp>
        <p:nvSpPr>
          <p:cNvPr id="238595" name="Rectangle 3"/>
          <p:cNvSpPr>
            <a:spLocks noGrp="1" noChangeArrowheads="1"/>
          </p:cNvSpPr>
          <p:nvPr>
            <p:ph type="body" idx="1"/>
          </p:nvPr>
        </p:nvSpPr>
        <p:spPr/>
        <p:txBody>
          <a:bodyPr/>
          <a:lstStyle/>
          <a:p>
            <a:pPr>
              <a:defRPr/>
            </a:pPr>
            <a:r>
              <a:rPr lang="en-US" dirty="0" smtClean="0"/>
              <a:t>General Preconditions:</a:t>
            </a:r>
          </a:p>
          <a:p>
            <a:pPr>
              <a:buFont typeface="Wingdings" pitchFamily="2" charset="2"/>
              <a:buNone/>
              <a:defRPr/>
            </a:pPr>
            <a:r>
              <a:rPr lang="en-US" dirty="0" smtClean="0"/>
              <a:t>1. Israel back in their land</a:t>
            </a:r>
          </a:p>
          <a:p>
            <a:pPr>
              <a:buFont typeface="Wingdings" pitchFamily="2" charset="2"/>
              <a:buNone/>
              <a:defRPr/>
            </a:pPr>
            <a:r>
              <a:rPr lang="en-US" dirty="0" smtClean="0"/>
              <a:t>2. A time of great population</a:t>
            </a:r>
          </a:p>
          <a:p>
            <a:pPr>
              <a:buFont typeface="Wingdings" pitchFamily="2" charset="2"/>
              <a:buNone/>
              <a:defRPr/>
            </a:pPr>
            <a:r>
              <a:rPr lang="en-US" dirty="0" smtClean="0"/>
              <a:t>3. A time of amazing technology:</a:t>
            </a:r>
          </a:p>
          <a:p>
            <a:pPr>
              <a:buFont typeface="Wingdings" pitchFamily="2" charset="2"/>
              <a:buNone/>
              <a:defRPr/>
            </a:pPr>
            <a:r>
              <a:rPr lang="en-US" dirty="0" smtClean="0"/>
              <a:t>        - fiscal control systems</a:t>
            </a:r>
          </a:p>
          <a:p>
            <a:pPr>
              <a:buFont typeface="Wingdings" pitchFamily="2" charset="2"/>
              <a:buNone/>
              <a:defRPr/>
            </a:pPr>
            <a:r>
              <a:rPr lang="en-US" dirty="0" smtClean="0"/>
              <a:t>        - global communications</a:t>
            </a:r>
          </a:p>
          <a:p>
            <a:pPr>
              <a:buFont typeface="Wingdings" pitchFamily="2" charset="2"/>
              <a:buNone/>
              <a:defRPr/>
            </a:pPr>
            <a:r>
              <a:rPr lang="en-US" dirty="0" smtClean="0"/>
              <a:t>        - devastating weapons</a:t>
            </a:r>
          </a:p>
          <a:p>
            <a:pPr>
              <a:buFont typeface="Wingdings" pitchFamily="2" charset="2"/>
              <a:buNone/>
              <a:defRPr/>
            </a:pPr>
            <a:r>
              <a:rPr lang="en-US" dirty="0" smtClean="0"/>
              <a:t>4. Famine and pestilence</a:t>
            </a:r>
          </a:p>
          <a:p>
            <a:pPr>
              <a:buNone/>
              <a:defRPr/>
            </a:pPr>
            <a:r>
              <a:rPr lang="en-US" dirty="0" smtClean="0"/>
              <a:t>5. A time of moral anarchy</a:t>
            </a:r>
          </a:p>
          <a:p>
            <a:pPr>
              <a:buFont typeface="Wingdings" pitchFamily="2" charset="2"/>
              <a:buNone/>
              <a:defRPr/>
            </a:pPr>
            <a:endParaRPr lang="en-US" dirty="0" smtClean="0"/>
          </a:p>
          <a:p>
            <a:pPr>
              <a:buFont typeface="Wingdings" pitchFamily="2" charset="2"/>
              <a:buNone/>
              <a:defRPr/>
            </a:pPr>
            <a:endParaRPr lang="en-US" dirty="0" smtClean="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8" name="Rectangle 2"/>
          <p:cNvSpPr>
            <a:spLocks noGrp="1" noChangeArrowheads="1"/>
          </p:cNvSpPr>
          <p:nvPr>
            <p:ph type="title" idx="4294967295"/>
          </p:nvPr>
        </p:nvSpPr>
        <p:spPr/>
        <p:txBody>
          <a:bodyPr lIns="90488" tIns="44450" rIns="90488" bIns="44450"/>
          <a:lstStyle/>
          <a:p>
            <a:pPr>
              <a:defRPr/>
            </a:pPr>
            <a:r>
              <a:rPr lang="en-US" sz="8000" dirty="0" smtClean="0"/>
              <a:t>1 Thessalonians 5</a:t>
            </a:r>
          </a:p>
        </p:txBody>
      </p:sp>
      <p:sp>
        <p:nvSpPr>
          <p:cNvPr id="654339" name="Rectangle 3"/>
          <p:cNvSpPr>
            <a:spLocks noGrp="1" noChangeArrowheads="1"/>
          </p:cNvSpPr>
          <p:nvPr>
            <p:ph type="body" idx="4294967295"/>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4 But </a:t>
            </a:r>
            <a:r>
              <a:rPr lang="en-US" sz="4800" u="sng" dirty="0" smtClean="0"/>
              <a:t>you, brethren, are not in darkness</a:t>
            </a:r>
            <a:r>
              <a:rPr lang="en-US" sz="4800" dirty="0" smtClean="0"/>
              <a:t>, that the day would overtake you like a thief; </a:t>
            </a:r>
          </a:p>
          <a:p>
            <a:pPr>
              <a:spcBef>
                <a:spcPct val="5000"/>
              </a:spcBef>
              <a:buFont typeface="Wingdings" pitchFamily="2" charset="2"/>
              <a:buNone/>
              <a:defRPr/>
            </a:pPr>
            <a:r>
              <a:rPr lang="en-US" sz="4800" dirty="0" smtClean="0"/>
              <a:t>5 for you are all sons of light and sons of day. We are not of night nor of darkness; </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60483"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smtClean="0"/>
              <a:t>6 so then let us not sleep as others do, but let us be alert and sober. </a:t>
            </a:r>
          </a:p>
          <a:p>
            <a:pPr>
              <a:spcBef>
                <a:spcPct val="5000"/>
              </a:spcBef>
              <a:buFont typeface="Wingdings" pitchFamily="2" charset="2"/>
              <a:buNone/>
              <a:defRPr/>
            </a:pPr>
            <a:r>
              <a:rPr lang="en-US" sz="4800" smtClean="0"/>
              <a:t>7 For those who sleep do their sleeping at night, and those who get drunk get drunk at night. </a:t>
            </a:r>
          </a:p>
        </p:txBody>
      </p:sp>
      <p:sp>
        <p:nvSpPr>
          <p:cNvPr id="74756" name="Rectangle 4"/>
          <p:cNvSpPr>
            <a:spLocks noChangeArrowheads="1"/>
          </p:cNvSpPr>
          <p:nvPr/>
        </p:nvSpPr>
        <p:spPr bwMode="auto">
          <a:xfrm>
            <a:off x="685800" y="3962400"/>
            <a:ext cx="4038600" cy="27432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7000"/>
              </a:lnSpc>
              <a:spcBef>
                <a:spcPct val="5000"/>
              </a:spcBef>
            </a:pPr>
            <a:r>
              <a:rPr lang="en-US" sz="5400" b="0" dirty="0">
                <a:latin typeface="Times New Roman" pitchFamily="18" charset="0"/>
              </a:rPr>
              <a:t>Sleeping and drunkenness:</a:t>
            </a:r>
          </a:p>
          <a:p>
            <a:pPr>
              <a:lnSpc>
                <a:spcPct val="75000"/>
              </a:lnSpc>
              <a:spcBef>
                <a:spcPct val="5000"/>
              </a:spcBef>
            </a:pPr>
            <a:r>
              <a:rPr lang="en-US" sz="5400" b="0" dirty="0" smtClean="0">
                <a:latin typeface="Times New Roman" pitchFamily="18" charset="0"/>
              </a:rPr>
              <a:t>  = </a:t>
            </a:r>
            <a:r>
              <a:rPr lang="en-US" sz="5400" b="0" dirty="0">
                <a:latin typeface="Times New Roman" pitchFamily="18" charset="0"/>
              </a:rPr>
              <a:t>oblivion</a:t>
            </a:r>
          </a:p>
          <a:p>
            <a:pPr>
              <a:lnSpc>
                <a:spcPct val="75000"/>
              </a:lnSpc>
              <a:spcBef>
                <a:spcPct val="5000"/>
              </a:spcBef>
            </a:pPr>
            <a:r>
              <a:rPr lang="en-US" sz="5400" b="0" dirty="0" smtClean="0">
                <a:latin typeface="Times New Roman" pitchFamily="18" charset="0"/>
              </a:rPr>
              <a:t>  = </a:t>
            </a:r>
            <a:r>
              <a:rPr lang="en-US" sz="5400" b="0" dirty="0">
                <a:latin typeface="Times New Roman" pitchFamily="18" charset="0"/>
              </a:rPr>
              <a:t>escape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4756">
                                            <p:txEl>
                                              <p:pRg st="1" end="1"/>
                                            </p:txEl>
                                          </p:spTgt>
                                        </p:tgtEl>
                                        <p:attrNameLst>
                                          <p:attrName>style.visibility</p:attrName>
                                        </p:attrNameLst>
                                      </p:cBhvr>
                                      <p:to>
                                        <p:strVal val="visible"/>
                                      </p:to>
                                    </p:set>
                                    <p:animEffect transition="in" filter="wipe(left)">
                                      <p:cBhvr>
                                        <p:cTn id="7" dur="500"/>
                                        <p:tgtEl>
                                          <p:spTgt spid="7475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4756">
                                            <p:txEl>
                                              <p:pRg st="2" end="2"/>
                                            </p:txEl>
                                          </p:spTgt>
                                        </p:tgtEl>
                                        <p:attrNameLst>
                                          <p:attrName>style.visibility</p:attrName>
                                        </p:attrNameLst>
                                      </p:cBhvr>
                                      <p:to>
                                        <p:strVal val="visible"/>
                                      </p:to>
                                    </p:set>
                                    <p:animEffect transition="in" filter="wipe(left)">
                                      <p:cBhvr>
                                        <p:cTn id="12" dur="500"/>
                                        <p:tgtEl>
                                          <p:spTgt spid="747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37955"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smtClean="0"/>
              <a:t>6 so then let us not sleep as others do, but let us be alert and sober. </a:t>
            </a:r>
          </a:p>
          <a:p>
            <a:pPr>
              <a:spcBef>
                <a:spcPct val="5000"/>
              </a:spcBef>
              <a:buFont typeface="Wingdings" pitchFamily="2" charset="2"/>
              <a:buNone/>
              <a:defRPr/>
            </a:pPr>
            <a:r>
              <a:rPr lang="en-US" sz="4800" smtClean="0"/>
              <a:t>7 For those who sleep do their sleeping at night, and those who get drunk get drunk at night. </a:t>
            </a:r>
          </a:p>
        </p:txBody>
      </p:sp>
      <p:sp>
        <p:nvSpPr>
          <p:cNvPr id="75780" name="Rectangle 4"/>
          <p:cNvSpPr>
            <a:spLocks noChangeArrowheads="1"/>
          </p:cNvSpPr>
          <p:nvPr/>
        </p:nvSpPr>
        <p:spPr bwMode="auto">
          <a:xfrm>
            <a:off x="685800" y="3962400"/>
            <a:ext cx="4876800" cy="27432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7000"/>
              </a:lnSpc>
              <a:spcBef>
                <a:spcPct val="5000"/>
              </a:spcBef>
            </a:pPr>
            <a:r>
              <a:rPr lang="en-US" sz="5400" b="0" dirty="0">
                <a:latin typeface="Times New Roman" pitchFamily="18" charset="0"/>
              </a:rPr>
              <a:t>Sleeping and drunkenness:</a:t>
            </a:r>
          </a:p>
          <a:p>
            <a:pPr>
              <a:lnSpc>
                <a:spcPct val="75000"/>
              </a:lnSpc>
              <a:spcBef>
                <a:spcPct val="5000"/>
              </a:spcBef>
            </a:pPr>
            <a:r>
              <a:rPr lang="en-US" sz="5400" b="0" dirty="0" smtClean="0">
                <a:latin typeface="Times New Roman" pitchFamily="18" charset="0"/>
              </a:rPr>
              <a:t>  = </a:t>
            </a:r>
            <a:r>
              <a:rPr lang="en-US" sz="5400" b="0" dirty="0">
                <a:latin typeface="Times New Roman" pitchFamily="18" charset="0"/>
              </a:rPr>
              <a:t>associated </a:t>
            </a:r>
            <a:br>
              <a:rPr lang="en-US" sz="5400" b="0" dirty="0">
                <a:latin typeface="Times New Roman" pitchFamily="18" charset="0"/>
              </a:rPr>
            </a:br>
            <a:r>
              <a:rPr lang="en-US" sz="5400" b="0" dirty="0">
                <a:latin typeface="Times New Roman" pitchFamily="18" charset="0"/>
              </a:rPr>
              <a:t>   with darkness</a:t>
            </a:r>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38979"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smtClean="0"/>
              <a:t>8 But since we are of the day, let us be sober, having put on the </a:t>
            </a:r>
            <a:r>
              <a:rPr lang="en-US" sz="4800" u="sng" smtClean="0"/>
              <a:t>breastplate</a:t>
            </a:r>
            <a:r>
              <a:rPr lang="en-US" sz="4800" smtClean="0"/>
              <a:t> of faith and love, and as a </a:t>
            </a:r>
            <a:r>
              <a:rPr lang="en-US" sz="4800" u="sng" smtClean="0"/>
              <a:t>helmet</a:t>
            </a:r>
            <a:r>
              <a:rPr lang="en-US" sz="4800" smtClean="0"/>
              <a:t>, the anticipation of rescue. </a:t>
            </a:r>
          </a:p>
          <a:p>
            <a:pPr>
              <a:spcBef>
                <a:spcPct val="5000"/>
              </a:spcBef>
              <a:buFont typeface="Wingdings" pitchFamily="2" charset="2"/>
              <a:buNone/>
              <a:defRPr/>
            </a:pPr>
            <a:r>
              <a:rPr lang="en-US" sz="4800" smtClean="0"/>
              <a:t>9 For God has not destined us for wrath, but for obtaining rescue through our Lord Jesus Christ, </a:t>
            </a:r>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40003"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smtClean="0"/>
              <a:t>8 But since we are of the day, let us be sober, having put on the </a:t>
            </a:r>
            <a:r>
              <a:rPr lang="en-US" sz="4800" u="sng" smtClean="0"/>
              <a:t>breastplate</a:t>
            </a:r>
            <a:r>
              <a:rPr lang="en-US" sz="4800" smtClean="0"/>
              <a:t> of faith and love, and as a </a:t>
            </a:r>
            <a:r>
              <a:rPr lang="en-US" sz="4800" u="sng" smtClean="0"/>
              <a:t>helmet</a:t>
            </a:r>
            <a:r>
              <a:rPr lang="en-US" sz="4800" smtClean="0"/>
              <a:t>, the anticipation of rescue. </a:t>
            </a:r>
          </a:p>
          <a:p>
            <a:pPr>
              <a:spcBef>
                <a:spcPct val="5000"/>
              </a:spcBef>
              <a:buFont typeface="Wingdings" pitchFamily="2" charset="2"/>
              <a:buNone/>
              <a:defRPr/>
            </a:pPr>
            <a:r>
              <a:rPr lang="en-US" sz="4800" smtClean="0"/>
              <a:t>9 For God has not destined us for wrath, but for obtaining rescue through our Lord Jesus Christ, </a:t>
            </a:r>
          </a:p>
        </p:txBody>
      </p:sp>
      <p:sp>
        <p:nvSpPr>
          <p:cNvPr id="79876" name="Rectangle 5"/>
          <p:cNvSpPr>
            <a:spLocks noChangeArrowheads="1"/>
          </p:cNvSpPr>
          <p:nvPr/>
        </p:nvSpPr>
        <p:spPr bwMode="auto">
          <a:xfrm>
            <a:off x="3048000" y="3505200"/>
            <a:ext cx="5486400" cy="13716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7000"/>
              </a:lnSpc>
              <a:spcBef>
                <a:spcPct val="5000"/>
              </a:spcBef>
            </a:pPr>
            <a:r>
              <a:rPr lang="en-US" sz="5400" b="0" dirty="0">
                <a:latin typeface="Times New Roman" pitchFamily="18" charset="0"/>
              </a:rPr>
              <a:t>Pieces of armor used for protection</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4" name="Rectangle 4"/>
          <p:cNvSpPr>
            <a:spLocks noChangeArrowheads="1"/>
          </p:cNvSpPr>
          <p:nvPr/>
        </p:nvSpPr>
        <p:spPr bwMode="auto">
          <a:xfrm>
            <a:off x="457200" y="304800"/>
            <a:ext cx="8229600" cy="25908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err="1" smtClean="0">
                <a:latin typeface="Times New Roman" pitchFamily="18" charset="0"/>
              </a:rPr>
              <a:t>Eliade</a:t>
            </a:r>
            <a:r>
              <a:rPr lang="en-US" sz="4400" b="0" dirty="0" smtClean="0">
                <a:latin typeface="Times New Roman" pitchFamily="18" charset="0"/>
              </a:rPr>
              <a:t>: traditional humans are not interested in the unique and specific but rather exclusively in those things and actions that repeat and restore transcendental models.</a:t>
            </a:r>
          </a:p>
        </p:txBody>
      </p:sp>
      <p:sp>
        <p:nvSpPr>
          <p:cNvPr id="8" name="Rectangle 7"/>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9" name="Straight Arrow Connector 8"/>
          <p:cNvCxnSpPr/>
          <p:nvPr/>
        </p:nvCxnSpPr>
        <p:spPr bwMode="auto">
          <a:xfrm rot="10800000">
            <a:off x="3505200" y="4038600"/>
            <a:ext cx="1371600" cy="9906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10" name="Rectangle 9"/>
          <p:cNvSpPr>
            <a:spLocks noChangeArrowheads="1"/>
          </p:cNvSpPr>
          <p:nvPr/>
        </p:nvSpPr>
        <p:spPr bwMode="auto">
          <a:xfrm>
            <a:off x="2362200" y="4800600"/>
            <a:ext cx="4800600" cy="1143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smtClean="0">
                <a:latin typeface="Times New Roman" pitchFamily="18" charset="0"/>
              </a:rPr>
              <a:t>Agrees with the scientific worldview</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41027"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smtClean="0"/>
              <a:t>8 But since we are of the day, let us be sober, having put on the </a:t>
            </a:r>
            <a:r>
              <a:rPr lang="en-US" sz="4800" u="sng" smtClean="0"/>
              <a:t>breastplate</a:t>
            </a:r>
            <a:r>
              <a:rPr lang="en-US" sz="4800" smtClean="0"/>
              <a:t> of faith and love, and as a </a:t>
            </a:r>
            <a:r>
              <a:rPr lang="en-US" sz="4800" u="sng" smtClean="0"/>
              <a:t>helmet</a:t>
            </a:r>
            <a:r>
              <a:rPr lang="en-US" sz="4800" smtClean="0"/>
              <a:t>, the anticipation of rescue. </a:t>
            </a:r>
          </a:p>
          <a:p>
            <a:pPr>
              <a:spcBef>
                <a:spcPct val="5000"/>
              </a:spcBef>
              <a:buFont typeface="Wingdings" pitchFamily="2" charset="2"/>
              <a:buNone/>
              <a:defRPr/>
            </a:pPr>
            <a:r>
              <a:rPr lang="en-US" sz="4800" smtClean="0"/>
              <a:t>9 For God has not destined us for wrath, but for obtaining rescue through our Lord Jesus Christ, </a:t>
            </a:r>
          </a:p>
        </p:txBody>
      </p:sp>
      <p:sp>
        <p:nvSpPr>
          <p:cNvPr id="80900" name="Oval 5"/>
          <p:cNvSpPr>
            <a:spLocks noChangeArrowheads="1"/>
          </p:cNvSpPr>
          <p:nvPr/>
        </p:nvSpPr>
        <p:spPr bwMode="auto">
          <a:xfrm>
            <a:off x="3505200" y="2264980"/>
            <a:ext cx="1600200" cy="609600"/>
          </a:xfrm>
          <a:prstGeom prst="ellipse">
            <a:avLst/>
          </a:prstGeom>
          <a:noFill/>
          <a:ln w="57150">
            <a:solidFill>
              <a:schemeClr val="tx1"/>
            </a:solidFill>
            <a:round/>
            <a:headEnd type="none" w="sm" len="sm"/>
            <a:tailEnd/>
          </a:ln>
        </p:spPr>
        <p:txBody>
          <a:bodyPr wrap="none" anchor="ctr"/>
          <a:lstStyle/>
          <a:p>
            <a:endParaRPr lang="en-US"/>
          </a:p>
        </p:txBody>
      </p:sp>
      <p:sp>
        <p:nvSpPr>
          <p:cNvPr id="80901" name="Oval 6"/>
          <p:cNvSpPr>
            <a:spLocks noChangeArrowheads="1"/>
          </p:cNvSpPr>
          <p:nvPr/>
        </p:nvSpPr>
        <p:spPr bwMode="auto">
          <a:xfrm>
            <a:off x="5715000" y="2286000"/>
            <a:ext cx="1600200" cy="609600"/>
          </a:xfrm>
          <a:prstGeom prst="ellipse">
            <a:avLst/>
          </a:prstGeom>
          <a:noFill/>
          <a:ln w="57150">
            <a:solidFill>
              <a:schemeClr val="tx1"/>
            </a:solidFill>
            <a:round/>
            <a:headEnd type="none" w="sm" len="sm"/>
            <a:tailEnd/>
          </a:ln>
        </p:spPr>
        <p:txBody>
          <a:bodyPr wrap="none" anchor="ctr"/>
          <a:lstStyle/>
          <a:p>
            <a:endParaRPr lang="en-US"/>
          </a:p>
        </p:txBody>
      </p:sp>
      <p:sp>
        <p:nvSpPr>
          <p:cNvPr id="80902" name="Oval 7"/>
          <p:cNvSpPr>
            <a:spLocks noChangeArrowheads="1"/>
          </p:cNvSpPr>
          <p:nvPr/>
        </p:nvSpPr>
        <p:spPr bwMode="auto">
          <a:xfrm>
            <a:off x="3276600" y="2819400"/>
            <a:ext cx="3657600" cy="609600"/>
          </a:xfrm>
          <a:prstGeom prst="ellipse">
            <a:avLst/>
          </a:prstGeom>
          <a:noFill/>
          <a:ln w="57150">
            <a:solidFill>
              <a:schemeClr val="tx1"/>
            </a:solidFill>
            <a:round/>
            <a:headEnd type="none" w="sm" len="sm"/>
            <a:tailEnd/>
          </a:ln>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7170"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47171"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dirty="0" smtClean="0"/>
              <a:t>8 But since we are of the day, let us be sober, having put on the </a:t>
            </a:r>
            <a:r>
              <a:rPr lang="en-US" sz="4800" u="sng" dirty="0" smtClean="0"/>
              <a:t>breastplate</a:t>
            </a:r>
            <a:r>
              <a:rPr lang="en-US" sz="4800" dirty="0" smtClean="0"/>
              <a:t> of faith and love, and as a </a:t>
            </a:r>
            <a:r>
              <a:rPr lang="en-US" sz="4800" u="sng" dirty="0" smtClean="0"/>
              <a:t>helmet</a:t>
            </a:r>
            <a:r>
              <a:rPr lang="en-US" sz="4800" dirty="0" smtClean="0"/>
              <a:t>, the anticipation of rescue. </a:t>
            </a:r>
          </a:p>
          <a:p>
            <a:pPr>
              <a:spcBef>
                <a:spcPct val="5000"/>
              </a:spcBef>
              <a:buFont typeface="Wingdings" pitchFamily="2" charset="2"/>
              <a:buNone/>
              <a:defRPr/>
            </a:pPr>
            <a:r>
              <a:rPr lang="en-US" sz="4800" dirty="0" smtClean="0"/>
              <a:t>9 For God has not </a:t>
            </a:r>
            <a:r>
              <a:rPr lang="en-US" sz="4800" u="sng" dirty="0" smtClean="0"/>
              <a:t>destined</a:t>
            </a:r>
            <a:r>
              <a:rPr lang="en-US" sz="4800" dirty="0" smtClean="0"/>
              <a:t> us for wrath, but for obtaining rescue through our Lord Jesus Christ, </a:t>
            </a:r>
          </a:p>
        </p:txBody>
      </p:sp>
      <p:sp>
        <p:nvSpPr>
          <p:cNvPr id="83972" name="Rectangle 4"/>
          <p:cNvSpPr>
            <a:spLocks noChangeArrowheads="1"/>
          </p:cNvSpPr>
          <p:nvPr/>
        </p:nvSpPr>
        <p:spPr bwMode="auto">
          <a:xfrm>
            <a:off x="2209800" y="5410200"/>
            <a:ext cx="5105400" cy="12954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7000"/>
              </a:lnSpc>
              <a:spcBef>
                <a:spcPct val="5000"/>
              </a:spcBef>
            </a:pPr>
            <a:r>
              <a:rPr lang="en-US" sz="5400" b="0" dirty="0">
                <a:latin typeface="Times New Roman" pitchFamily="18" charset="0"/>
              </a:rPr>
              <a:t>Our destination is our protection</a:t>
            </a:r>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44099"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smtClean="0"/>
              <a:t>10 who died for us, so that whether we are awake or asleep [dead], we will live together with Him. </a:t>
            </a:r>
          </a:p>
        </p:txBody>
      </p:sp>
      <p:sp>
        <p:nvSpPr>
          <p:cNvPr id="87044" name="Rectangle 4"/>
          <p:cNvSpPr>
            <a:spLocks noChangeArrowheads="1"/>
          </p:cNvSpPr>
          <p:nvPr/>
        </p:nvSpPr>
        <p:spPr bwMode="auto">
          <a:xfrm>
            <a:off x="304800" y="3352800"/>
            <a:ext cx="8153400" cy="9144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7000"/>
              </a:lnSpc>
              <a:spcBef>
                <a:spcPct val="5000"/>
              </a:spcBef>
            </a:pPr>
            <a:r>
              <a:rPr lang="en-US" sz="8000" b="0">
                <a:latin typeface="Times New Roman" pitchFamily="18" charset="0"/>
              </a:rPr>
              <a:t>What a bold claim!</a:t>
            </a: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34883"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smtClean="0"/>
              <a:t>10 who died for us, so that whether we are awake or asleep [dead], we will live together with Him. </a:t>
            </a:r>
          </a:p>
        </p:txBody>
      </p:sp>
      <p:sp>
        <p:nvSpPr>
          <p:cNvPr id="4" name="Rectangle 4"/>
          <p:cNvSpPr>
            <a:spLocks noChangeArrowheads="1"/>
          </p:cNvSpPr>
          <p:nvPr/>
        </p:nvSpPr>
        <p:spPr bwMode="auto">
          <a:xfrm>
            <a:off x="228600" y="3352800"/>
            <a:ext cx="8001000" cy="2667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7000"/>
              </a:lnSpc>
              <a:spcBef>
                <a:spcPct val="5000"/>
              </a:spcBef>
            </a:pPr>
            <a:r>
              <a:rPr lang="en-US" sz="4400" b="0" dirty="0" smtClean="0">
                <a:latin typeface="Times New Roman" pitchFamily="18" charset="0"/>
              </a:rPr>
              <a:t>Jesus: Mat. 24:14 “This gospel of the kingdom shall be preached in the whole world as a testimony to all the nations, and then the end will come.”</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3074"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43075" name="Rectangle 3"/>
          <p:cNvSpPr>
            <a:spLocks noGrp="1" noChangeArrowheads="1"/>
          </p:cNvSpPr>
          <p:nvPr>
            <p:ph type="body" idx="1"/>
          </p:nvPr>
        </p:nvSpPr>
        <p:spPr>
          <a:xfrm>
            <a:off x="0" y="1295400"/>
            <a:ext cx="9144000" cy="4876800"/>
          </a:xfrm>
        </p:spPr>
        <p:txBody>
          <a:bodyPr lIns="90488" tIns="44450" rIns="90488" bIns="44450"/>
          <a:lstStyle/>
          <a:p>
            <a:pPr>
              <a:spcBef>
                <a:spcPct val="5000"/>
              </a:spcBef>
              <a:buFont typeface="Wingdings" pitchFamily="2" charset="2"/>
              <a:buNone/>
              <a:defRPr/>
            </a:pPr>
            <a:r>
              <a:rPr lang="en-US" sz="4800" smtClean="0"/>
              <a:t>10 who died for us, so that whether we are awake or asleep [dead], we will live together with Him. </a:t>
            </a:r>
          </a:p>
          <a:p>
            <a:pPr>
              <a:spcBef>
                <a:spcPct val="5000"/>
              </a:spcBef>
              <a:buFont typeface="Wingdings" pitchFamily="2" charset="2"/>
              <a:buNone/>
              <a:defRPr/>
            </a:pPr>
            <a:r>
              <a:rPr lang="en-US" sz="4800" smtClean="0"/>
              <a:t>11 Therefore encourage one another and build up one another, just as you also are doing.</a:t>
            </a: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lIns="90488" tIns="44450" rIns="90488" bIns="44450"/>
          <a:lstStyle/>
          <a:p>
            <a:pPr>
              <a:defRPr/>
            </a:pPr>
            <a:r>
              <a:rPr lang="en-US" sz="8000" dirty="0" smtClean="0"/>
              <a:t>1 Thessalonians 5</a:t>
            </a:r>
            <a:endParaRPr lang="en-US" sz="8800" dirty="0" smtClean="0"/>
          </a:p>
        </p:txBody>
      </p:sp>
      <p:sp>
        <p:nvSpPr>
          <p:cNvPr id="425987" name="Rectangle 3"/>
          <p:cNvSpPr>
            <a:spLocks noGrp="1" noChangeArrowheads="1"/>
          </p:cNvSpPr>
          <p:nvPr>
            <p:ph type="body" idx="1"/>
          </p:nvPr>
        </p:nvSpPr>
        <p:spPr>
          <a:xfrm>
            <a:off x="538163" y="2286000"/>
            <a:ext cx="7462837" cy="4114800"/>
          </a:xfrm>
        </p:spPr>
        <p:txBody>
          <a:bodyPr lIns="90488" tIns="44450" rIns="90488" bIns="44450"/>
          <a:lstStyle/>
          <a:p>
            <a:pPr>
              <a:defRPr/>
            </a:pPr>
            <a:r>
              <a:rPr lang="en-US" sz="6000" dirty="0" smtClean="0"/>
              <a:t>Observations?</a:t>
            </a:r>
          </a:p>
          <a:p>
            <a:pPr>
              <a:defRPr/>
            </a:pPr>
            <a:r>
              <a:rPr lang="en-US" sz="6000" dirty="0" smtClean="0"/>
              <a:t>Comments?</a:t>
            </a:r>
          </a:p>
          <a:p>
            <a:pPr>
              <a:defRPr/>
            </a:pPr>
            <a:r>
              <a:rPr lang="en-US" sz="6000" dirty="0" smtClean="0"/>
              <a:t>Questions?</a:t>
            </a:r>
          </a:p>
          <a:p>
            <a:pPr>
              <a:defRPr/>
            </a:pPr>
            <a:r>
              <a:rPr lang="en-US" sz="6000" dirty="0" smtClean="0"/>
              <a:t>Experiences?</a:t>
            </a:r>
          </a:p>
        </p:txBody>
      </p:sp>
    </p:spTree>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4" name="Rectangle 4"/>
          <p:cNvSpPr>
            <a:spLocks noChangeArrowheads="1"/>
          </p:cNvSpPr>
          <p:nvPr/>
        </p:nvSpPr>
        <p:spPr bwMode="auto">
          <a:xfrm>
            <a:off x="457200" y="304800"/>
            <a:ext cx="8229600" cy="25908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err="1" smtClean="0">
                <a:latin typeface="Times New Roman" pitchFamily="18" charset="0"/>
              </a:rPr>
              <a:t>Eliade</a:t>
            </a:r>
            <a:r>
              <a:rPr lang="en-US" sz="4400" b="0" dirty="0" smtClean="0">
                <a:latin typeface="Times New Roman" pitchFamily="18" charset="0"/>
              </a:rPr>
              <a:t>: religious activities of traditional human beings are the recurring attempts to return to the beginning… thus, their typical mode of expression is repetitive.</a:t>
            </a:r>
            <a:endParaRPr lang="en-US" sz="4400" b="0" dirty="0">
              <a:latin typeface="Times New Roman" pitchFamily="18" charset="0"/>
            </a:endParaRPr>
          </a:p>
        </p:txBody>
      </p:sp>
      <p:sp>
        <p:nvSpPr>
          <p:cNvPr id="5" name="Rectangle 4"/>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rot="10800000">
            <a:off x="3505200" y="4038600"/>
            <a:ext cx="1371600" cy="9906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7" name="Rectangle 6"/>
          <p:cNvSpPr>
            <a:spLocks noChangeArrowheads="1"/>
          </p:cNvSpPr>
          <p:nvPr/>
        </p:nvSpPr>
        <p:spPr bwMode="auto">
          <a:xfrm>
            <a:off x="2362200" y="4800600"/>
            <a:ext cx="4800600" cy="1143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smtClean="0">
                <a:latin typeface="Times New Roman" pitchFamily="18" charset="0"/>
              </a:rPr>
              <a:t>Agrees with the scientific worldview</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4" name="Rectangle 4"/>
          <p:cNvSpPr>
            <a:spLocks noChangeArrowheads="1"/>
          </p:cNvSpPr>
          <p:nvPr/>
        </p:nvSpPr>
        <p:spPr bwMode="auto">
          <a:xfrm>
            <a:off x="457200" y="304800"/>
            <a:ext cx="8229600" cy="25908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err="1" smtClean="0">
                <a:latin typeface="Times New Roman" pitchFamily="18" charset="0"/>
              </a:rPr>
              <a:t>Eliade</a:t>
            </a:r>
            <a:r>
              <a:rPr lang="en-US" sz="4400" b="0" dirty="0" smtClean="0">
                <a:latin typeface="Times New Roman" pitchFamily="18" charset="0"/>
              </a:rPr>
              <a:t>: History, as far as they are concerned with it at all, is cyclical.</a:t>
            </a:r>
          </a:p>
          <a:p>
            <a:pPr>
              <a:lnSpc>
                <a:spcPct val="75000"/>
              </a:lnSpc>
              <a:spcBef>
                <a:spcPct val="10000"/>
              </a:spcBef>
            </a:pPr>
            <a:r>
              <a:rPr lang="en-US" sz="4400" b="0" dirty="0" smtClean="0">
                <a:latin typeface="Times New Roman" pitchFamily="18" charset="0"/>
              </a:rPr>
              <a:t>The world and what happens in it are devalued…</a:t>
            </a:r>
          </a:p>
        </p:txBody>
      </p:sp>
      <p:sp>
        <p:nvSpPr>
          <p:cNvPr id="5" name="Rectangle 4"/>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rot="10800000">
            <a:off x="3505200" y="4038600"/>
            <a:ext cx="1371600" cy="9906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7" name="Rectangle 6"/>
          <p:cNvSpPr>
            <a:spLocks noChangeArrowheads="1"/>
          </p:cNvSpPr>
          <p:nvPr/>
        </p:nvSpPr>
        <p:spPr bwMode="auto">
          <a:xfrm>
            <a:off x="2362200" y="4800600"/>
            <a:ext cx="4800600" cy="1143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smtClean="0">
                <a:latin typeface="Times New Roman" pitchFamily="18" charset="0"/>
              </a:rPr>
              <a:t>Agrees with the scientific worldview</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9762" name="Rectangle 2"/>
          <p:cNvSpPr>
            <a:spLocks noGrp="1" noChangeArrowheads="1"/>
          </p:cNvSpPr>
          <p:nvPr>
            <p:ph type="title"/>
          </p:nvPr>
        </p:nvSpPr>
        <p:spPr/>
        <p:txBody>
          <a:bodyPr lIns="90488" tIns="44450" rIns="90488" bIns="44450"/>
          <a:lstStyle/>
          <a:p>
            <a:pPr>
              <a:defRPr/>
            </a:pPr>
            <a:r>
              <a:rPr lang="en-US" sz="8000" dirty="0" smtClean="0"/>
              <a:t>1 Thessalonians 5</a:t>
            </a:r>
          </a:p>
        </p:txBody>
      </p:sp>
      <p:sp>
        <p:nvSpPr>
          <p:cNvPr id="629763" name="Rectangle 3"/>
          <p:cNvSpPr>
            <a:spLocks noGrp="1" noChangeArrowheads="1"/>
          </p:cNvSpPr>
          <p:nvPr>
            <p:ph type="body" idx="1"/>
          </p:nvPr>
        </p:nvSpPr>
        <p:spPr>
          <a:xfrm>
            <a:off x="381000" y="1905000"/>
            <a:ext cx="8763000" cy="4267200"/>
          </a:xfrm>
        </p:spPr>
        <p:txBody>
          <a:bodyPr lIns="90488" tIns="44450" rIns="90488" bIns="44450"/>
          <a:lstStyle/>
          <a:p>
            <a:pPr>
              <a:spcBef>
                <a:spcPct val="5000"/>
              </a:spcBef>
              <a:buFont typeface="Wingdings" pitchFamily="2" charset="2"/>
              <a:buNone/>
              <a:defRPr/>
            </a:pPr>
            <a:r>
              <a:rPr lang="en-US" sz="6000" dirty="0" smtClean="0"/>
              <a:t>Worldviews and history:</a:t>
            </a:r>
          </a:p>
          <a:p>
            <a:pPr>
              <a:spcBef>
                <a:spcPct val="5000"/>
              </a:spcBef>
              <a:defRPr/>
            </a:pPr>
            <a:r>
              <a:rPr lang="en-US" sz="6000" dirty="0" smtClean="0"/>
              <a:t>Cyclical? </a:t>
            </a:r>
          </a:p>
          <a:p>
            <a:pPr>
              <a:spcBef>
                <a:spcPct val="5000"/>
              </a:spcBef>
              <a:defRPr/>
            </a:pPr>
            <a:r>
              <a:rPr lang="en-US" sz="6000" dirty="0" smtClean="0"/>
              <a:t>Linear?</a:t>
            </a:r>
          </a:p>
        </p:txBody>
      </p:sp>
      <p:sp>
        <p:nvSpPr>
          <p:cNvPr id="4" name="Rectangle 4"/>
          <p:cNvSpPr>
            <a:spLocks noChangeArrowheads="1"/>
          </p:cNvSpPr>
          <p:nvPr/>
        </p:nvSpPr>
        <p:spPr bwMode="auto">
          <a:xfrm>
            <a:off x="457200" y="304800"/>
            <a:ext cx="8229600" cy="25908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err="1" smtClean="0">
                <a:latin typeface="Times New Roman" pitchFamily="18" charset="0"/>
              </a:rPr>
              <a:t>Eliade</a:t>
            </a:r>
            <a:r>
              <a:rPr lang="en-US" sz="4400" b="0" dirty="0" smtClean="0">
                <a:latin typeface="Times New Roman" pitchFamily="18" charset="0"/>
              </a:rPr>
              <a:t>: Modern, </a:t>
            </a:r>
            <a:r>
              <a:rPr lang="en-US" sz="4400" b="0" dirty="0" err="1" smtClean="0">
                <a:latin typeface="Times New Roman" pitchFamily="18" charset="0"/>
              </a:rPr>
              <a:t>postarchaic</a:t>
            </a:r>
            <a:r>
              <a:rPr lang="en-US" sz="4400" b="0" dirty="0" smtClean="0">
                <a:latin typeface="Times New Roman" pitchFamily="18" charset="0"/>
              </a:rPr>
              <a:t>, or historical religions (e.g., Judaism, Christianity, Islam) show markedly other features.</a:t>
            </a:r>
          </a:p>
        </p:txBody>
      </p:sp>
      <p:sp>
        <p:nvSpPr>
          <p:cNvPr id="5" name="Rectangle 4"/>
          <p:cNvSpPr/>
          <p:nvPr/>
        </p:nvSpPr>
        <p:spPr bwMode="auto">
          <a:xfrm>
            <a:off x="838200" y="3155796"/>
            <a:ext cx="2667000" cy="784302"/>
          </a:xfrm>
          <a:prstGeom prst="rect">
            <a:avLst/>
          </a:prstGeom>
          <a:noFill/>
          <a:ln w="104775" cap="flat" cmpd="sng" algn="ctr">
            <a:solidFill>
              <a:schemeClr val="tx1"/>
            </a:solidFill>
            <a:prstDash val="solid"/>
            <a:round/>
            <a:headEnd type="none" w="sm" len="sm"/>
            <a:tailEnd type="triangl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cxnSp>
        <p:nvCxnSpPr>
          <p:cNvPr id="6" name="Straight Arrow Connector 5"/>
          <p:cNvCxnSpPr/>
          <p:nvPr/>
        </p:nvCxnSpPr>
        <p:spPr bwMode="auto">
          <a:xfrm rot="10800000">
            <a:off x="3505200" y="4038600"/>
            <a:ext cx="1371600" cy="990600"/>
          </a:xfrm>
          <a:prstGeom prst="straightConnector1">
            <a:avLst/>
          </a:prstGeom>
          <a:solidFill>
            <a:schemeClr val="bg1"/>
          </a:solidFill>
          <a:ln w="104775" cap="flat" cmpd="sng" algn="ctr">
            <a:solidFill>
              <a:schemeClr val="tx1"/>
            </a:solidFill>
            <a:prstDash val="solid"/>
            <a:round/>
            <a:headEnd type="none" w="sm" len="sm"/>
            <a:tailEnd type="arrow"/>
          </a:ln>
          <a:effectLst/>
        </p:spPr>
      </p:cxnSp>
      <p:sp>
        <p:nvSpPr>
          <p:cNvPr id="7" name="Rectangle 6"/>
          <p:cNvSpPr>
            <a:spLocks noChangeArrowheads="1"/>
          </p:cNvSpPr>
          <p:nvPr/>
        </p:nvSpPr>
        <p:spPr bwMode="auto">
          <a:xfrm>
            <a:off x="2362200" y="4800600"/>
            <a:ext cx="4800600" cy="1143000"/>
          </a:xfrm>
          <a:prstGeom prst="rect">
            <a:avLst/>
          </a:prstGeom>
          <a:gradFill rotWithShape="0">
            <a:gsLst>
              <a:gs pos="0">
                <a:srgbClr val="000000"/>
              </a:gs>
              <a:gs pos="50000">
                <a:srgbClr val="00007E"/>
              </a:gs>
              <a:gs pos="100000">
                <a:srgbClr val="000000"/>
              </a:gs>
            </a:gsLst>
            <a:lin ang="5400000" scaled="1"/>
          </a:gradFill>
          <a:ln w="19050">
            <a:solidFill>
              <a:schemeClr val="tx1"/>
            </a:solidFill>
            <a:miter lim="800000"/>
            <a:headEnd/>
            <a:tailEnd/>
          </a:ln>
        </p:spPr>
        <p:txBody>
          <a:bodyPr lIns="90488" tIns="44450" rIns="90488" bIns="44450"/>
          <a:lstStyle/>
          <a:p>
            <a:pPr>
              <a:lnSpc>
                <a:spcPct val="75000"/>
              </a:lnSpc>
              <a:spcBef>
                <a:spcPct val="10000"/>
              </a:spcBef>
            </a:pPr>
            <a:r>
              <a:rPr lang="en-US" sz="4400" b="0" dirty="0" smtClean="0">
                <a:latin typeface="Times New Roman" pitchFamily="18" charset="0"/>
              </a:rPr>
              <a:t>Agrees with the scientific worldview</a:t>
            </a:r>
            <a:endParaRPr lang="en-US" sz="4400" b="0" dirty="0">
              <a:latin typeface="Times New Roman" pitchFamily="18"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den1">
  <a:themeElements>
    <a:clrScheme name="">
      <a:dk1>
        <a:srgbClr val="919191"/>
      </a:dk1>
      <a:lt1>
        <a:srgbClr val="FFFFFF"/>
      </a:lt1>
      <a:dk2>
        <a:srgbClr val="0000F8"/>
      </a:dk2>
      <a:lt2>
        <a:srgbClr val="FAFD00"/>
      </a:lt2>
      <a:accent1>
        <a:srgbClr val="618FFD"/>
      </a:accent1>
      <a:accent2>
        <a:srgbClr val="FAFD00"/>
      </a:accent2>
      <a:accent3>
        <a:srgbClr val="AAAAFB"/>
      </a:accent3>
      <a:accent4>
        <a:srgbClr val="DADADA"/>
      </a:accent4>
      <a:accent5>
        <a:srgbClr val="B7C6FE"/>
      </a:accent5>
      <a:accent6>
        <a:srgbClr val="E3E500"/>
      </a:accent6>
      <a:hlink>
        <a:srgbClr val="FC0128"/>
      </a:hlink>
      <a:folHlink>
        <a:srgbClr val="CECECE"/>
      </a:folHlink>
    </a:clrScheme>
    <a:fontScheme name="den1.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04775" cap="flat" cmpd="sng" algn="ctr">
          <a:solidFill>
            <a:schemeClr val="tx1"/>
          </a:solidFill>
          <a:prstDash val="solid"/>
          <a:round/>
          <a:headEnd type="none" w="sm" len="sm"/>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04775" cap="flat" cmpd="sng" algn="ctr">
          <a:solidFill>
            <a:schemeClr val="tx1"/>
          </a:solidFill>
          <a:prstDash val="solid"/>
          <a:round/>
          <a:headEnd type="none" w="sm" len="sm"/>
          <a:tailEnd type="triangl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den1.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n1.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n1.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n1.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n1.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n1.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n1.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919191"/>
    </a:dk1>
    <a:lt1>
      <a:srgbClr val="FFFFFF"/>
    </a:lt1>
    <a:dk2>
      <a:srgbClr val="0000F8"/>
    </a:dk2>
    <a:lt2>
      <a:srgbClr val="FAFD00"/>
    </a:lt2>
    <a:accent1>
      <a:srgbClr val="618FFD"/>
    </a:accent1>
    <a:accent2>
      <a:srgbClr val="FAFD00"/>
    </a:accent2>
    <a:accent3>
      <a:srgbClr val="AAAAFB"/>
    </a:accent3>
    <a:accent4>
      <a:srgbClr val="DADADA"/>
    </a:accent4>
    <a:accent5>
      <a:srgbClr val="B7C6FE"/>
    </a:accent5>
    <a:accent6>
      <a:srgbClr val="E3E500"/>
    </a:accent6>
    <a:hlink>
      <a:srgbClr val="FC0128"/>
    </a:hlink>
    <a:folHlink>
      <a:srgbClr val="CECECE"/>
    </a:folHlink>
  </a:clrScheme>
  <a:fontScheme name="den1.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919191"/>
    </a:dk1>
    <a:lt1>
      <a:srgbClr val="FFFFFF"/>
    </a:lt1>
    <a:dk2>
      <a:srgbClr val="0000F8"/>
    </a:dk2>
    <a:lt2>
      <a:srgbClr val="FAFD00"/>
    </a:lt2>
    <a:accent1>
      <a:srgbClr val="618FFD"/>
    </a:accent1>
    <a:accent2>
      <a:srgbClr val="FAFD00"/>
    </a:accent2>
    <a:accent3>
      <a:srgbClr val="AAAAFB"/>
    </a:accent3>
    <a:accent4>
      <a:srgbClr val="DADADA"/>
    </a:accent4>
    <a:accent5>
      <a:srgbClr val="B7C6FE"/>
    </a:accent5>
    <a:accent6>
      <a:srgbClr val="E3E500"/>
    </a:accent6>
    <a:hlink>
      <a:srgbClr val="FC0128"/>
    </a:hlink>
    <a:folHlink>
      <a:srgbClr val="CECECE"/>
    </a:folHlink>
  </a:clrScheme>
  <a:fontScheme name="den1.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
    <a:dk1>
      <a:srgbClr val="919191"/>
    </a:dk1>
    <a:lt1>
      <a:srgbClr val="FFFFFF"/>
    </a:lt1>
    <a:dk2>
      <a:srgbClr val="0000F8"/>
    </a:dk2>
    <a:lt2>
      <a:srgbClr val="FAFD00"/>
    </a:lt2>
    <a:accent1>
      <a:srgbClr val="618FFD"/>
    </a:accent1>
    <a:accent2>
      <a:srgbClr val="FAFD00"/>
    </a:accent2>
    <a:accent3>
      <a:srgbClr val="AAAAFB"/>
    </a:accent3>
    <a:accent4>
      <a:srgbClr val="DADADA"/>
    </a:accent4>
    <a:accent5>
      <a:srgbClr val="B7C6FE"/>
    </a:accent5>
    <a:accent6>
      <a:srgbClr val="E3E500"/>
    </a:accent6>
    <a:hlink>
      <a:srgbClr val="FC0128"/>
    </a:hlink>
    <a:folHlink>
      <a:srgbClr val="CECECE"/>
    </a:folHlink>
  </a:clrScheme>
  <a:fontScheme name="den1.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Office\Templates\den1.pot</Template>
  <TotalTime>0</TotalTime>
  <Words>3518</Words>
  <Application>Microsoft Office PowerPoint</Application>
  <PresentationFormat>Letter Paper (8.5x11 in)</PresentationFormat>
  <Paragraphs>443</Paragraphs>
  <Slides>65</Slides>
  <Notes>65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Times New Roman</vt:lpstr>
      <vt:lpstr>Wingdings</vt:lpstr>
      <vt:lpstr>den1</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The Great Tribulation</vt:lpstr>
      <vt:lpstr>The Great Tribulation</vt:lpstr>
      <vt:lpstr>The Great Tribulation</vt:lpstr>
      <vt:lpstr>The Great Tribulation</vt:lpstr>
      <vt:lpstr>The Great Tribulation</vt:lpstr>
      <vt:lpstr>1 Thessalonians 5</vt:lpstr>
      <vt:lpstr>1 Thessalonians 5</vt:lpstr>
      <vt:lpstr>1 Thessalonians 5</vt:lpstr>
      <vt:lpstr>1 Thessalonians 5</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The Great Tribulation</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lpstr>1 Thessalonians 5</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2023-06-26T13:57:59Z</dcterms:created>
  <dcterms:modified xsi:type="dcterms:W3CDTF">2023-06-26T13:58:19Z</dcterms:modified>
</cp:coreProperties>
</file>