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54"/>
  </p:notesMasterIdLst>
  <p:sldIdLst>
    <p:sldId id="8971" r:id="rId2"/>
    <p:sldId id="8947" r:id="rId3"/>
    <p:sldId id="9161" r:id="rId4"/>
    <p:sldId id="9162" r:id="rId5"/>
    <p:sldId id="9163" r:id="rId6"/>
    <p:sldId id="9160" r:id="rId7"/>
    <p:sldId id="9129" r:id="rId8"/>
    <p:sldId id="9130" r:id="rId9"/>
    <p:sldId id="9188" r:id="rId10"/>
    <p:sldId id="9166" r:id="rId11"/>
    <p:sldId id="9167" r:id="rId12"/>
    <p:sldId id="9189" r:id="rId13"/>
    <p:sldId id="9131" r:id="rId14"/>
    <p:sldId id="9169" r:id="rId15"/>
    <p:sldId id="9132" r:id="rId16"/>
    <p:sldId id="9184" r:id="rId17"/>
    <p:sldId id="9170" r:id="rId18"/>
    <p:sldId id="9171" r:id="rId19"/>
    <p:sldId id="9139" r:id="rId20"/>
    <p:sldId id="9164" r:id="rId21"/>
    <p:sldId id="9140" r:id="rId22"/>
    <p:sldId id="9137" r:id="rId23"/>
    <p:sldId id="9185" r:id="rId24"/>
    <p:sldId id="9172" r:id="rId25"/>
    <p:sldId id="9141" r:id="rId26"/>
    <p:sldId id="9177" r:id="rId27"/>
    <p:sldId id="9143" r:id="rId28"/>
    <p:sldId id="9144" r:id="rId29"/>
    <p:sldId id="9174" r:id="rId30"/>
    <p:sldId id="9175" r:id="rId31"/>
    <p:sldId id="9176" r:id="rId32"/>
    <p:sldId id="9173" r:id="rId33"/>
    <p:sldId id="9159" r:id="rId34"/>
    <p:sldId id="9186" r:id="rId35"/>
    <p:sldId id="9146" r:id="rId36"/>
    <p:sldId id="9148" r:id="rId37"/>
    <p:sldId id="9150" r:id="rId38"/>
    <p:sldId id="9165" r:id="rId39"/>
    <p:sldId id="9151" r:id="rId40"/>
    <p:sldId id="9152" r:id="rId41"/>
    <p:sldId id="9154" r:id="rId42"/>
    <p:sldId id="9155" r:id="rId43"/>
    <p:sldId id="9156" r:id="rId44"/>
    <p:sldId id="9157" r:id="rId45"/>
    <p:sldId id="9158" r:id="rId46"/>
    <p:sldId id="9187" r:id="rId47"/>
    <p:sldId id="9178" r:id="rId48"/>
    <p:sldId id="9179" r:id="rId49"/>
    <p:sldId id="9180" r:id="rId50"/>
    <p:sldId id="9181" r:id="rId51"/>
    <p:sldId id="9182" r:id="rId52"/>
    <p:sldId id="9183" r:id="rId53"/>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EE0"/>
    <a:srgbClr val="1E1916"/>
    <a:srgbClr val="5286C4"/>
    <a:srgbClr val="254061"/>
    <a:srgbClr val="D3E6FF"/>
    <a:srgbClr val="B0E4CD"/>
    <a:srgbClr val="35A5C2"/>
    <a:srgbClr val="385D8A"/>
    <a:srgbClr val="386294"/>
    <a:srgbClr val="586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0A0011-77FD-EA4B-B053-2943949424ED}" v="1106" dt="2023-08-14T23:03:20.88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066"/>
    <p:restoredTop sz="67582"/>
  </p:normalViewPr>
  <p:slideViewPr>
    <p:cSldViewPr snapToGrid="0">
      <p:cViewPr varScale="1">
        <p:scale>
          <a:sx n="56" d="100"/>
          <a:sy n="56" d="100"/>
        </p:scale>
        <p:origin x="640" y="64"/>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62"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61"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larioC" userId="b790f688-0c99-421d-ad08-5e0c6e6e58c5" providerId="ADAL" clId="{2D0A0011-77FD-EA4B-B053-2943949424ED}"/>
    <pc:docChg chg="undo custSel addSld delSld modSld">
      <pc:chgData name="HilarioC" userId="b790f688-0c99-421d-ad08-5e0c6e6e58c5" providerId="ADAL" clId="{2D0A0011-77FD-EA4B-B053-2943949424ED}" dt="2023-08-14T23:03:20.884" v="106" actId="20577"/>
      <pc:docMkLst>
        <pc:docMk/>
      </pc:docMkLst>
      <pc:sldChg chg="modSp mod">
        <pc:chgData name="HilarioC" userId="b790f688-0c99-421d-ad08-5e0c6e6e58c5" providerId="ADAL" clId="{2D0A0011-77FD-EA4B-B053-2943949424ED}" dt="2023-08-14T22:56:37.970" v="5" actId="207"/>
        <pc:sldMkLst>
          <pc:docMk/>
          <pc:sldMk cId="3569095249" sldId="9132"/>
        </pc:sldMkLst>
        <pc:spChg chg="mod">
          <ac:chgData name="HilarioC" userId="b790f688-0c99-421d-ad08-5e0c6e6e58c5" providerId="ADAL" clId="{2D0A0011-77FD-EA4B-B053-2943949424ED}" dt="2023-08-14T22:56:37.970" v="5" actId="207"/>
          <ac:spMkLst>
            <pc:docMk/>
            <pc:sldMk cId="3569095249" sldId="9132"/>
            <ac:spMk id="19458" creationId="{00000000-0000-0000-0000-000000000000}"/>
          </ac:spMkLst>
        </pc:spChg>
      </pc:sldChg>
      <pc:sldChg chg="delSp modSp mod delAnim">
        <pc:chgData name="HilarioC" userId="b790f688-0c99-421d-ad08-5e0c6e6e58c5" providerId="ADAL" clId="{2D0A0011-77FD-EA4B-B053-2943949424ED}" dt="2023-08-14T22:57:30.002" v="9" actId="207"/>
        <pc:sldMkLst>
          <pc:docMk/>
          <pc:sldMk cId="2464815890" sldId="9137"/>
        </pc:sldMkLst>
        <pc:spChg chg="del">
          <ac:chgData name="HilarioC" userId="b790f688-0c99-421d-ad08-5e0c6e6e58c5" providerId="ADAL" clId="{2D0A0011-77FD-EA4B-B053-2943949424ED}" dt="2023-08-14T22:57:25.272" v="8" actId="478"/>
          <ac:spMkLst>
            <pc:docMk/>
            <pc:sldMk cId="2464815890" sldId="9137"/>
            <ac:spMk id="2" creationId="{92F890CD-190D-F326-93C5-990DB4B88752}"/>
          </ac:spMkLst>
        </pc:spChg>
        <pc:spChg chg="del">
          <ac:chgData name="HilarioC" userId="b790f688-0c99-421d-ad08-5e0c6e6e58c5" providerId="ADAL" clId="{2D0A0011-77FD-EA4B-B053-2943949424ED}" dt="2023-08-14T22:57:25.272" v="8" actId="478"/>
          <ac:spMkLst>
            <pc:docMk/>
            <pc:sldMk cId="2464815890" sldId="9137"/>
            <ac:spMk id="3" creationId="{C86B3613-147B-C41E-AE14-2A6B8BB55319}"/>
          </ac:spMkLst>
        </pc:spChg>
        <pc:spChg chg="mod">
          <ac:chgData name="HilarioC" userId="b790f688-0c99-421d-ad08-5e0c6e6e58c5" providerId="ADAL" clId="{2D0A0011-77FD-EA4B-B053-2943949424ED}" dt="2023-08-14T22:57:30.002" v="9" actId="207"/>
          <ac:spMkLst>
            <pc:docMk/>
            <pc:sldMk cId="2464815890" sldId="9137"/>
            <ac:spMk id="19458" creationId="{00000000-0000-0000-0000-000000000000}"/>
          </ac:spMkLst>
        </pc:spChg>
      </pc:sldChg>
      <pc:sldChg chg="modAnim">
        <pc:chgData name="HilarioC" userId="b790f688-0c99-421d-ad08-5e0c6e6e58c5" providerId="ADAL" clId="{2D0A0011-77FD-EA4B-B053-2943949424ED}" dt="2023-08-14T22:56:59.280" v="6"/>
        <pc:sldMkLst>
          <pc:docMk/>
          <pc:sldMk cId="3307780140" sldId="9139"/>
        </pc:sldMkLst>
      </pc:sldChg>
      <pc:sldChg chg="modAnim">
        <pc:chgData name="HilarioC" userId="b790f688-0c99-421d-ad08-5e0c6e6e58c5" providerId="ADAL" clId="{2D0A0011-77FD-EA4B-B053-2943949424ED}" dt="2023-08-14T22:57:56.289" v="10"/>
        <pc:sldMkLst>
          <pc:docMk/>
          <pc:sldMk cId="3151146566" sldId="9143"/>
        </pc:sldMkLst>
      </pc:sldChg>
      <pc:sldChg chg="add del">
        <pc:chgData name="HilarioC" userId="b790f688-0c99-421d-ad08-5e0c6e6e58c5" providerId="ADAL" clId="{2D0A0011-77FD-EA4B-B053-2943949424ED}" dt="2023-08-14T23:00:44.885" v="87" actId="2696"/>
        <pc:sldMkLst>
          <pc:docMk/>
          <pc:sldMk cId="4034932589" sldId="9158"/>
        </pc:sldMkLst>
      </pc:sldChg>
      <pc:sldChg chg="addSp modSp mod modAnim">
        <pc:chgData name="HilarioC" userId="b790f688-0c99-421d-ad08-5e0c6e6e58c5" providerId="ADAL" clId="{2D0A0011-77FD-EA4B-B053-2943949424ED}" dt="2023-08-14T22:59:49.634" v="84" actId="1035"/>
        <pc:sldMkLst>
          <pc:docMk/>
          <pc:sldMk cId="750601475" sldId="9159"/>
        </pc:sldMkLst>
        <pc:spChg chg="add mod">
          <ac:chgData name="HilarioC" userId="b790f688-0c99-421d-ad08-5e0c6e6e58c5" providerId="ADAL" clId="{2D0A0011-77FD-EA4B-B053-2943949424ED}" dt="2023-08-14T22:59:49.634" v="84" actId="1035"/>
          <ac:spMkLst>
            <pc:docMk/>
            <pc:sldMk cId="750601475" sldId="9159"/>
            <ac:spMk id="2" creationId="{A1F36CD1-22F9-27D9-7CB3-18BFADF599E3}"/>
          </ac:spMkLst>
        </pc:spChg>
        <pc:spChg chg="add mod">
          <ac:chgData name="HilarioC" userId="b790f688-0c99-421d-ad08-5e0c6e6e58c5" providerId="ADAL" clId="{2D0A0011-77FD-EA4B-B053-2943949424ED}" dt="2023-08-14T22:59:49.634" v="84" actId="1035"/>
          <ac:spMkLst>
            <pc:docMk/>
            <pc:sldMk cId="750601475" sldId="9159"/>
            <ac:spMk id="3" creationId="{85E482AA-B6DF-C72D-03C4-2B7A4B2FDFF1}"/>
          </ac:spMkLst>
        </pc:spChg>
        <pc:spChg chg="mod">
          <ac:chgData name="HilarioC" userId="b790f688-0c99-421d-ad08-5e0c6e6e58c5" providerId="ADAL" clId="{2D0A0011-77FD-EA4B-B053-2943949424ED}" dt="2023-08-14T22:58:51.398" v="13" actId="20577"/>
          <ac:spMkLst>
            <pc:docMk/>
            <pc:sldMk cId="750601475" sldId="9159"/>
            <ac:spMk id="19458" creationId="{00000000-0000-0000-0000-000000000000}"/>
          </ac:spMkLst>
        </pc:spChg>
      </pc:sldChg>
      <pc:sldChg chg="modAnim">
        <pc:chgData name="HilarioC" userId="b790f688-0c99-421d-ad08-5e0c6e6e58c5" providerId="ADAL" clId="{2D0A0011-77FD-EA4B-B053-2943949424ED}" dt="2023-08-14T22:56:06.784" v="3"/>
        <pc:sldMkLst>
          <pc:docMk/>
          <pc:sldMk cId="403810614" sldId="9166"/>
        </pc:sldMkLst>
      </pc:sldChg>
      <pc:sldChg chg="modAnim">
        <pc:chgData name="HilarioC" userId="b790f688-0c99-421d-ad08-5e0c6e6e58c5" providerId="ADAL" clId="{2D0A0011-77FD-EA4B-B053-2943949424ED}" dt="2023-08-14T22:58:24.589" v="11"/>
        <pc:sldMkLst>
          <pc:docMk/>
          <pc:sldMk cId="192115200" sldId="9176"/>
        </pc:sldMkLst>
      </pc:sldChg>
      <pc:sldChg chg="modSp modAnim">
        <pc:chgData name="HilarioC" userId="b790f688-0c99-421d-ad08-5e0c6e6e58c5" providerId="ADAL" clId="{2D0A0011-77FD-EA4B-B053-2943949424ED}" dt="2023-08-14T23:01:30.889" v="93" actId="20577"/>
        <pc:sldMkLst>
          <pc:docMk/>
          <pc:sldMk cId="1822530279" sldId="9178"/>
        </pc:sldMkLst>
        <pc:spChg chg="mod">
          <ac:chgData name="HilarioC" userId="b790f688-0c99-421d-ad08-5e0c6e6e58c5" providerId="ADAL" clId="{2D0A0011-77FD-EA4B-B053-2943949424ED}" dt="2023-08-14T23:01:30.889" v="93" actId="20577"/>
          <ac:spMkLst>
            <pc:docMk/>
            <pc:sldMk cId="1822530279" sldId="9178"/>
            <ac:spMk id="19458" creationId="{00000000-0000-0000-0000-000000000000}"/>
          </ac:spMkLst>
        </pc:spChg>
      </pc:sldChg>
      <pc:sldChg chg="modSp">
        <pc:chgData name="HilarioC" userId="b790f688-0c99-421d-ad08-5e0c6e6e58c5" providerId="ADAL" clId="{2D0A0011-77FD-EA4B-B053-2943949424ED}" dt="2023-08-14T23:03:20.884" v="106" actId="20577"/>
        <pc:sldMkLst>
          <pc:docMk/>
          <pc:sldMk cId="2084351400" sldId="9179"/>
        </pc:sldMkLst>
        <pc:spChg chg="mod">
          <ac:chgData name="HilarioC" userId="b790f688-0c99-421d-ad08-5e0c6e6e58c5" providerId="ADAL" clId="{2D0A0011-77FD-EA4B-B053-2943949424ED}" dt="2023-08-14T23:03:20.884" v="106" actId="20577"/>
          <ac:spMkLst>
            <pc:docMk/>
            <pc:sldMk cId="2084351400" sldId="9179"/>
            <ac:spMk id="12" creationId="{AD1FC38C-A441-E42C-60EF-DF3F62576C5A}"/>
          </ac:spMkLst>
        </pc:spChg>
      </pc:sldChg>
      <pc:sldChg chg="modSp">
        <pc:chgData name="HilarioC" userId="b790f688-0c99-421d-ad08-5e0c6e6e58c5" providerId="ADAL" clId="{2D0A0011-77FD-EA4B-B053-2943949424ED}" dt="2023-08-14T23:03:12.429" v="100" actId="20577"/>
        <pc:sldMkLst>
          <pc:docMk/>
          <pc:sldMk cId="2722185932" sldId="9180"/>
        </pc:sldMkLst>
        <pc:spChg chg="mod">
          <ac:chgData name="HilarioC" userId="b790f688-0c99-421d-ad08-5e0c6e6e58c5" providerId="ADAL" clId="{2D0A0011-77FD-EA4B-B053-2943949424ED}" dt="2023-08-14T23:03:12.429" v="100" actId="20577"/>
          <ac:spMkLst>
            <pc:docMk/>
            <pc:sldMk cId="2722185932" sldId="9180"/>
            <ac:spMk id="12" creationId="{AD1FC38C-A441-E42C-60EF-DF3F62576C5A}"/>
          </ac:spMkLst>
        </pc:spChg>
      </pc:sldChg>
      <pc:sldChg chg="modSp modAnim">
        <pc:chgData name="HilarioC" userId="b790f688-0c99-421d-ad08-5e0c6e6e58c5" providerId="ADAL" clId="{2D0A0011-77FD-EA4B-B053-2943949424ED}" dt="2023-08-14T23:03:08.274" v="99" actId="20577"/>
        <pc:sldMkLst>
          <pc:docMk/>
          <pc:sldMk cId="2111405838" sldId="9181"/>
        </pc:sldMkLst>
        <pc:spChg chg="mod">
          <ac:chgData name="HilarioC" userId="b790f688-0c99-421d-ad08-5e0c6e6e58c5" providerId="ADAL" clId="{2D0A0011-77FD-EA4B-B053-2943949424ED}" dt="2023-08-14T23:03:08.274" v="99" actId="20577"/>
          <ac:spMkLst>
            <pc:docMk/>
            <pc:sldMk cId="2111405838" sldId="9181"/>
            <ac:spMk id="12" creationId="{AD1FC38C-A441-E42C-60EF-DF3F62576C5A}"/>
          </ac:spMkLst>
        </pc:spChg>
      </pc:sldChg>
      <pc:sldChg chg="modAnim">
        <pc:chgData name="HilarioC" userId="b790f688-0c99-421d-ad08-5e0c6e6e58c5" providerId="ADAL" clId="{2D0A0011-77FD-EA4B-B053-2943949424ED}" dt="2023-08-14T23:02:30.951" v="98"/>
        <pc:sldMkLst>
          <pc:docMk/>
          <pc:sldMk cId="845704190" sldId="9182"/>
        </pc:sldMkLst>
      </pc:sldChg>
      <pc:sldChg chg="add">
        <pc:chgData name="HilarioC" userId="b790f688-0c99-421d-ad08-5e0c6e6e58c5" providerId="ADAL" clId="{2D0A0011-77FD-EA4B-B053-2943949424ED}" dt="2023-08-14T22:56:32.016" v="4" actId="2890"/>
        <pc:sldMkLst>
          <pc:docMk/>
          <pc:sldMk cId="3539249256" sldId="9184"/>
        </pc:sldMkLst>
      </pc:sldChg>
      <pc:sldChg chg="add">
        <pc:chgData name="HilarioC" userId="b790f688-0c99-421d-ad08-5e0c6e6e58c5" providerId="ADAL" clId="{2D0A0011-77FD-EA4B-B053-2943949424ED}" dt="2023-08-14T22:57:22.047" v="7" actId="2890"/>
        <pc:sldMkLst>
          <pc:docMk/>
          <pc:sldMk cId="4078301609" sldId="9185"/>
        </pc:sldMkLst>
      </pc:sldChg>
      <pc:sldChg chg="add modAnim">
        <pc:chgData name="HilarioC" userId="b790f688-0c99-421d-ad08-5e0c6e6e58c5" providerId="ADAL" clId="{2D0A0011-77FD-EA4B-B053-2943949424ED}" dt="2023-08-14T23:00:00.498" v="85"/>
        <pc:sldMkLst>
          <pc:docMk/>
          <pc:sldMk cId="3321449370" sldId="9186"/>
        </pc:sldMkLst>
      </pc:sldChg>
      <pc:sldChg chg="modSp add mod">
        <pc:chgData name="HilarioC" userId="b790f688-0c99-421d-ad08-5e0c6e6e58c5" providerId="ADAL" clId="{2D0A0011-77FD-EA4B-B053-2943949424ED}" dt="2023-08-14T23:01:10.260" v="90" actId="207"/>
        <pc:sldMkLst>
          <pc:docMk/>
          <pc:sldMk cId="2325024779" sldId="9187"/>
        </pc:sldMkLst>
        <pc:spChg chg="mod">
          <ac:chgData name="HilarioC" userId="b790f688-0c99-421d-ad08-5e0c6e6e58c5" providerId="ADAL" clId="{2D0A0011-77FD-EA4B-B053-2943949424ED}" dt="2023-08-14T23:01:10.260" v="90" actId="207"/>
          <ac:spMkLst>
            <pc:docMk/>
            <pc:sldMk cId="2325024779" sldId="9187"/>
            <ac:spMk id="19458"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08356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66782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234774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9754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3357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25919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09716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495813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08336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255656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25515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562556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486146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54312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0189954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98895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77296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59645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23295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58285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21255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71725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6686657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2332848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098524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582308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2204581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528758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6484779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813655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4043417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988889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748075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133958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789830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6479330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8624652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96903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1454052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157709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2100435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814813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8395261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06469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0076318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9502542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3984317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70240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049142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4708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8995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321862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8/26/2023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8/26/2023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8/26/2023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8/26/2023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8/26/2023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8/26/2023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8/26/2023</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8/26/2023</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8/26/2023</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8/26/2023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8/26/2023</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8/26/2023</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1 Samuel</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2217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So Peninnah would taunt Hannah and make fun of her because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had kept her from having children. </a:t>
            </a:r>
          </a:p>
          <a:p>
            <a:pPr marL="581025" indent="-581025">
              <a:lnSpc>
                <a:spcPct val="90000"/>
              </a:lnSpc>
            </a:pP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Year after year it was the same—Peninnah would taunt Hannah as they went to the Tabernacle. Each time, Hannah would be reduced to tears and would not even eat.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BDE964D-F13F-1F04-9B98-FEB20829DB6F}"/>
              </a:ext>
            </a:extLst>
          </p:cNvPr>
          <p:cNvSpPr>
            <a:spLocks noChangeArrowheads="1"/>
          </p:cNvSpPr>
          <p:nvPr/>
        </p:nvSpPr>
        <p:spPr bwMode="auto">
          <a:xfrm>
            <a:off x="165986" y="1215191"/>
            <a:ext cx="11663972" cy="537050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56870B5B-D5A1-6AFE-F8DC-A809A3928EFD}"/>
              </a:ext>
            </a:extLst>
          </p:cNvPr>
          <p:cNvSpPr txBox="1">
            <a:spLocks noChangeArrowheads="1"/>
          </p:cNvSpPr>
          <p:nvPr/>
        </p:nvSpPr>
        <p:spPr bwMode="auto">
          <a:xfrm>
            <a:off x="367090" y="1325992"/>
            <a:ext cx="11462868" cy="2744149"/>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What was the cause of Hannah’s sorrow?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a:t>
            </a:r>
            <a:r>
              <a:rPr lang="en-US" sz="3600" dirty="0">
                <a:solidFill>
                  <a:schemeClr val="bg1"/>
                </a:solidFill>
                <a:latin typeface="Garamond" panose="02020404030301010803" pitchFamily="18" charset="0"/>
                <a:cs typeface="Arial" charset="0"/>
              </a:rPr>
              <a:t>There are two voices addressing Hannah in this story.</a:t>
            </a:r>
          </a:p>
          <a:p>
            <a:pPr marL="990600" indent="-61913">
              <a:lnSpc>
                <a:spcPct val="90000"/>
              </a:lnSpc>
              <a:spcAft>
                <a:spcPts val="600"/>
              </a:spcAft>
              <a:buSzPct val="100000"/>
              <a:defRPr/>
            </a:pPr>
            <a:r>
              <a:rPr lang="en-US" sz="3600" dirty="0">
                <a:solidFill>
                  <a:schemeClr val="bg1"/>
                </a:solidFill>
                <a:latin typeface="Garamond" panose="02020404030301010803" pitchFamily="18" charset="0"/>
                <a:cs typeface="Arial" charset="0"/>
              </a:rPr>
              <a:t>	</a:t>
            </a:r>
            <a:r>
              <a:rPr lang="en-US" sz="3600" dirty="0" err="1">
                <a:solidFill>
                  <a:schemeClr val="bg1"/>
                </a:solidFill>
                <a:latin typeface="Garamond" panose="02020404030301010803" pitchFamily="18" charset="0"/>
                <a:cs typeface="Arial" charset="0"/>
              </a:rPr>
              <a:t>Elkanah</a:t>
            </a:r>
            <a:r>
              <a:rPr lang="en-US" sz="3600" dirty="0">
                <a:solidFill>
                  <a:schemeClr val="bg1"/>
                </a:solidFill>
                <a:latin typeface="Garamond" panose="02020404030301010803" pitchFamily="18" charset="0"/>
                <a:cs typeface="Arial" charset="0"/>
              </a:rPr>
              <a:t>: “Why aren’t you eating? Why be downhearted? You have me—isn’t that better than having ten sons?” (1:8). </a:t>
            </a:r>
          </a:p>
        </p:txBody>
      </p:sp>
      <p:sp>
        <p:nvSpPr>
          <p:cNvPr id="4" name="Rectangle 3">
            <a:extLst>
              <a:ext uri="{FF2B5EF4-FFF2-40B4-BE49-F238E27FC236}">
                <a16:creationId xmlns:a16="http://schemas.microsoft.com/office/drawing/2014/main" xmlns="" id="{1C99B76A-2331-18BE-638B-1F8C75A96904}"/>
              </a:ext>
            </a:extLst>
          </p:cNvPr>
          <p:cNvSpPr>
            <a:spLocks noChangeArrowheads="1"/>
          </p:cNvSpPr>
          <p:nvPr/>
        </p:nvSpPr>
        <p:spPr bwMode="auto">
          <a:xfrm>
            <a:off x="505904" y="4128513"/>
            <a:ext cx="11462868" cy="266072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2206DDDB-C15B-BDA8-9552-9587E012627D}"/>
              </a:ext>
            </a:extLst>
          </p:cNvPr>
          <p:cNvSpPr txBox="1">
            <a:spLocks noChangeArrowheads="1"/>
          </p:cNvSpPr>
          <p:nvPr/>
        </p:nvSpPr>
        <p:spPr bwMode="auto">
          <a:xfrm>
            <a:off x="540355" y="4138964"/>
            <a:ext cx="11462868" cy="2296847"/>
          </a:xfrm>
          <a:prstGeom prst="rect">
            <a:avLst/>
          </a:prstGeom>
          <a:noFill/>
          <a:ln w="38100">
            <a:noFill/>
            <a:miter lim="800000"/>
            <a:headEnd/>
            <a:tailEnd/>
          </a:ln>
        </p:spPr>
        <p:txBody>
          <a:bodyPr wrap="square">
            <a:spAutoFit/>
          </a:bodyPr>
          <a:lstStyle/>
          <a:p>
            <a:pPr marL="17463" indent="-17463">
              <a:lnSpc>
                <a:spcPct val="90000"/>
              </a:lnSpc>
              <a:spcBef>
                <a:spcPts val="600"/>
              </a:spcBef>
              <a:spcAft>
                <a:spcPts val="1000"/>
              </a:spcAft>
              <a:buSzPct val="100000"/>
              <a:defRPr/>
            </a:pPr>
            <a:r>
              <a:rPr lang="en-US" sz="3600" dirty="0">
                <a:solidFill>
                  <a:schemeClr val="bg1"/>
                </a:solidFill>
                <a:latin typeface="Garamond" panose="02020404030301010803" pitchFamily="18" charset="0"/>
                <a:cs typeface="Arial" charset="0"/>
              </a:rPr>
              <a:t>“Your girlfriend is silent for 10 minutes. You ask, “Is everything alright.” She says, ”I'm fine.” What do you say next?”</a:t>
            </a:r>
          </a:p>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Kid 1: “Ok, whatever” </a:t>
            </a:r>
          </a:p>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Kid 2: “Shut up, you’re not.”</a:t>
            </a:r>
          </a:p>
        </p:txBody>
      </p:sp>
    </p:spTree>
    <p:extLst>
      <p:ext uri="{BB962C8B-B14F-4D97-AF65-F5344CB8AC3E}">
        <p14:creationId xmlns:p14="http://schemas.microsoft.com/office/powerpoint/2010/main" val="40381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So Peninnah would taunt Hannah and make fun of her because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had kept her from having children. </a:t>
            </a:r>
          </a:p>
          <a:p>
            <a:pPr marL="581025" indent="-581025">
              <a:lnSpc>
                <a:spcPct val="90000"/>
              </a:lnSpc>
            </a:pP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Year after year it was the same—Peninnah would taunt Hannah as they went to the Tabernacle. Each time, Hannah would be reduced to tears and would not even eat.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BDE964D-F13F-1F04-9B98-FEB20829DB6F}"/>
              </a:ext>
            </a:extLst>
          </p:cNvPr>
          <p:cNvSpPr>
            <a:spLocks noChangeArrowheads="1"/>
          </p:cNvSpPr>
          <p:nvPr/>
        </p:nvSpPr>
        <p:spPr bwMode="auto">
          <a:xfrm>
            <a:off x="273269" y="1183660"/>
            <a:ext cx="11663972" cy="537050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56870B5B-D5A1-6AFE-F8DC-A809A3928EFD}"/>
              </a:ext>
            </a:extLst>
          </p:cNvPr>
          <p:cNvSpPr txBox="1">
            <a:spLocks noChangeArrowheads="1"/>
          </p:cNvSpPr>
          <p:nvPr/>
        </p:nvSpPr>
        <p:spPr bwMode="auto">
          <a:xfrm>
            <a:off x="367090" y="1325992"/>
            <a:ext cx="11462868" cy="2744149"/>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What was the cause of Hannah’s sorrow?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a:t>
            </a:r>
            <a:r>
              <a:rPr lang="en-US" sz="3600" dirty="0">
                <a:solidFill>
                  <a:schemeClr val="bg1"/>
                </a:solidFill>
                <a:latin typeface="Garamond" panose="02020404030301010803" pitchFamily="18" charset="0"/>
                <a:cs typeface="Arial" charset="0"/>
              </a:rPr>
              <a:t>There are two voices addressing Hannah in this story.</a:t>
            </a:r>
          </a:p>
          <a:p>
            <a:pPr marL="990600" indent="-61913">
              <a:lnSpc>
                <a:spcPct val="90000"/>
              </a:lnSpc>
              <a:spcAft>
                <a:spcPts val="600"/>
              </a:spcAft>
              <a:buSzPct val="100000"/>
              <a:defRPr/>
            </a:pPr>
            <a:r>
              <a:rPr lang="en-US" sz="3600" dirty="0">
                <a:solidFill>
                  <a:schemeClr val="bg1"/>
                </a:solidFill>
                <a:latin typeface="Garamond" panose="02020404030301010803" pitchFamily="18" charset="0"/>
                <a:cs typeface="Arial" charset="0"/>
              </a:rPr>
              <a:t>	</a:t>
            </a:r>
            <a:r>
              <a:rPr lang="en-US" sz="3600" dirty="0" err="1">
                <a:solidFill>
                  <a:schemeClr val="bg1"/>
                </a:solidFill>
                <a:latin typeface="Garamond" panose="02020404030301010803" pitchFamily="18" charset="0"/>
                <a:cs typeface="Arial" charset="0"/>
              </a:rPr>
              <a:t>Elkanah</a:t>
            </a:r>
            <a:r>
              <a:rPr lang="en-US" sz="3600" dirty="0">
                <a:solidFill>
                  <a:schemeClr val="bg1"/>
                </a:solidFill>
                <a:latin typeface="Garamond" panose="02020404030301010803" pitchFamily="18" charset="0"/>
                <a:cs typeface="Arial" charset="0"/>
              </a:rPr>
              <a:t>: “Why aren’t you eating? Why be downhearted? You have me—isn’t that better than having ten sons?” (1:8). </a:t>
            </a:r>
          </a:p>
        </p:txBody>
      </p:sp>
      <p:sp>
        <p:nvSpPr>
          <p:cNvPr id="4" name="Rectangle 3">
            <a:extLst>
              <a:ext uri="{FF2B5EF4-FFF2-40B4-BE49-F238E27FC236}">
                <a16:creationId xmlns:a16="http://schemas.microsoft.com/office/drawing/2014/main" xmlns="" id="{1C99B76A-2331-18BE-638B-1F8C75A96904}"/>
              </a:ext>
            </a:extLst>
          </p:cNvPr>
          <p:cNvSpPr>
            <a:spLocks noChangeArrowheads="1"/>
          </p:cNvSpPr>
          <p:nvPr/>
        </p:nvSpPr>
        <p:spPr bwMode="auto">
          <a:xfrm>
            <a:off x="407880" y="4016650"/>
            <a:ext cx="11462868" cy="2660728"/>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2206DDDB-C15B-BDA8-9552-9587E012627D}"/>
              </a:ext>
            </a:extLst>
          </p:cNvPr>
          <p:cNvSpPr txBox="1">
            <a:spLocks noChangeArrowheads="1"/>
          </p:cNvSpPr>
          <p:nvPr/>
        </p:nvSpPr>
        <p:spPr bwMode="auto">
          <a:xfrm>
            <a:off x="448670" y="4070141"/>
            <a:ext cx="11462868" cy="2296847"/>
          </a:xfrm>
          <a:prstGeom prst="rect">
            <a:avLst/>
          </a:prstGeom>
          <a:noFill/>
          <a:ln w="38100">
            <a:noFill/>
            <a:miter lim="800000"/>
            <a:headEnd/>
            <a:tailEnd/>
          </a:ln>
        </p:spPr>
        <p:txBody>
          <a:bodyPr wrap="square">
            <a:spAutoFit/>
          </a:bodyPr>
          <a:lstStyle/>
          <a:p>
            <a:pPr marL="17463" indent="-17463">
              <a:lnSpc>
                <a:spcPct val="90000"/>
              </a:lnSpc>
              <a:spcBef>
                <a:spcPts val="600"/>
              </a:spcBef>
              <a:spcAft>
                <a:spcPts val="1000"/>
              </a:spcAft>
              <a:buSzPct val="100000"/>
              <a:defRPr/>
            </a:pPr>
            <a:r>
              <a:rPr lang="en-US" sz="3600" dirty="0">
                <a:solidFill>
                  <a:schemeClr val="bg1"/>
                </a:solidFill>
                <a:latin typeface="Garamond" panose="02020404030301010803" pitchFamily="18" charset="0"/>
                <a:cs typeface="Arial" charset="0"/>
              </a:rPr>
              <a:t>“Your girlfriend is crying on your shoulder, and you don't know why. What do you say to her?” </a:t>
            </a:r>
          </a:p>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Kid 1: “Stop that.” </a:t>
            </a:r>
          </a:p>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Kid 2: “I don’t know!” “I don’t know!”</a:t>
            </a:r>
          </a:p>
        </p:txBody>
      </p:sp>
    </p:spTree>
    <p:extLst>
      <p:ext uri="{BB962C8B-B14F-4D97-AF65-F5344CB8AC3E}">
        <p14:creationId xmlns:p14="http://schemas.microsoft.com/office/powerpoint/2010/main" val="3905532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So Peninnah would taunt Hannah and make fun of her because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had kept her from having children. </a:t>
            </a:r>
          </a:p>
          <a:p>
            <a:pPr marL="581025" indent="-581025">
              <a:lnSpc>
                <a:spcPct val="90000"/>
              </a:lnSpc>
            </a:pP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Year after year it was the same—Peninnah would taunt Hannah as they went to the Tabernacle. Each time, Hannah would be reduced to tears and would not even eat.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BDE964D-F13F-1F04-9B98-FEB20829DB6F}"/>
              </a:ext>
            </a:extLst>
          </p:cNvPr>
          <p:cNvSpPr>
            <a:spLocks noChangeArrowheads="1"/>
          </p:cNvSpPr>
          <p:nvPr/>
        </p:nvSpPr>
        <p:spPr bwMode="auto">
          <a:xfrm>
            <a:off x="266538" y="1215191"/>
            <a:ext cx="11663972" cy="537050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56870B5B-D5A1-6AFE-F8DC-A809A3928EFD}"/>
              </a:ext>
            </a:extLst>
          </p:cNvPr>
          <p:cNvSpPr txBox="1">
            <a:spLocks noChangeArrowheads="1"/>
          </p:cNvSpPr>
          <p:nvPr/>
        </p:nvSpPr>
        <p:spPr bwMode="auto">
          <a:xfrm>
            <a:off x="367090" y="1325992"/>
            <a:ext cx="11462868" cy="1746953"/>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What was the cause of Hannah’s sorrow?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a:t>
            </a:r>
            <a:r>
              <a:rPr lang="en-US" sz="3600" dirty="0">
                <a:solidFill>
                  <a:schemeClr val="bg1"/>
                </a:solidFill>
                <a:latin typeface="Garamond" panose="02020404030301010803" pitchFamily="18" charset="0"/>
                <a:cs typeface="Arial" charset="0"/>
              </a:rPr>
              <a:t>There are two voices addressing Hannah in this story.</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It’s significant that Hannah doesn’t answer either voice.</a:t>
            </a:r>
            <a:endParaRPr lang="en-US" sz="3600" dirty="0">
              <a:solidFill>
                <a:schemeClr val="bg1"/>
              </a:solidFill>
              <a:latin typeface="Garamond" panose="02020404030301010803" pitchFamily="18" charset="0"/>
              <a:cs typeface="Arial" charset="0"/>
            </a:endParaRPr>
          </a:p>
        </p:txBody>
      </p:sp>
    </p:spTree>
    <p:extLst>
      <p:ext uri="{BB962C8B-B14F-4D97-AF65-F5344CB8AC3E}">
        <p14:creationId xmlns:p14="http://schemas.microsoft.com/office/powerpoint/2010/main" val="25776565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9 	</a:t>
            </a:r>
            <a:r>
              <a:rPr lang="en-US" sz="3800" dirty="0">
                <a:solidFill>
                  <a:schemeClr val="bg1"/>
                </a:solidFill>
                <a:latin typeface="Garamond" panose="02020404030301010803" pitchFamily="18" charset="0"/>
              </a:rPr>
              <a:t>Once after a sacrificial meal at Shiloh, Hannah stood up and went to pray.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030034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9 	</a:t>
            </a:r>
            <a:r>
              <a:rPr lang="en-US" sz="3800" dirty="0">
                <a:solidFill>
                  <a:schemeClr val="tx1">
                    <a:lumMod val="50000"/>
                    <a:lumOff val="50000"/>
                  </a:schemeClr>
                </a:solidFill>
                <a:latin typeface="Garamond" panose="02020404030301010803" pitchFamily="18" charset="0"/>
              </a:rPr>
              <a:t>Once after a sacrificial meal at Shiloh, Hannah</a:t>
            </a:r>
            <a:r>
              <a:rPr lang="en-US" sz="3800" dirty="0">
                <a:solidFill>
                  <a:schemeClr val="bg1"/>
                </a:solidFill>
                <a:latin typeface="Garamond" panose="02020404030301010803" pitchFamily="18" charset="0"/>
              </a:rPr>
              <a:t> stood up </a:t>
            </a:r>
            <a:r>
              <a:rPr lang="en-US" sz="3800" dirty="0">
                <a:solidFill>
                  <a:schemeClr val="tx1">
                    <a:lumMod val="50000"/>
                    <a:lumOff val="50000"/>
                  </a:schemeClr>
                </a:solidFill>
                <a:latin typeface="Garamond" panose="02020404030301010803" pitchFamily="18" charset="0"/>
              </a:rPr>
              <a:t>and went to pray.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9499849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834272"/>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Hannah was in deep anguish, crying bitterly as she prayed to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a:t>
            </a:r>
          </a:p>
          <a:p>
            <a:pPr marL="581025" indent="-581025">
              <a:lnSpc>
                <a:spcPct val="90000"/>
              </a:lnSpc>
            </a:pPr>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And she made this vow: “O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of Heaven’s Armies, if you will look upon my sorrow and answer my prayer and give me a son, then I will give him back to you. He will be yours for his entire lifetime, and as a sign that he has been dedicated to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his hair will never be cut.” </a:t>
            </a:r>
          </a:p>
          <a:p>
            <a:pPr marL="581025" indent="-581025">
              <a:lnSpc>
                <a:spcPct val="90000"/>
              </a:lnSpc>
            </a:pP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569095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834272"/>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10	 </a:t>
            </a:r>
            <a:r>
              <a:rPr lang="en-US" sz="3800" dirty="0">
                <a:solidFill>
                  <a:schemeClr val="tx1">
                    <a:lumMod val="50000"/>
                    <a:lumOff val="50000"/>
                  </a:schemeClr>
                </a:solidFill>
                <a:latin typeface="Garamond" panose="02020404030301010803" pitchFamily="18" charset="0"/>
              </a:rPr>
              <a:t>Hannah was in deep anguish, crying bitterly as she prayed to the </a:t>
            </a:r>
            <a:r>
              <a:rPr lang="en-US" sz="3800" cap="small" dirty="0">
                <a:solidFill>
                  <a:schemeClr val="tx1">
                    <a:lumMod val="50000"/>
                    <a:lumOff val="50000"/>
                  </a:schemeClr>
                </a:solidFill>
                <a:latin typeface="Garamond" panose="02020404030301010803" pitchFamily="18" charset="0"/>
              </a:rPr>
              <a:t>LORD</a:t>
            </a:r>
            <a:r>
              <a:rPr lang="en-US" sz="3800" dirty="0">
                <a:solidFill>
                  <a:schemeClr val="tx1">
                    <a:lumMod val="50000"/>
                    <a:lumOff val="50000"/>
                  </a:schemeClr>
                </a:solidFill>
                <a:latin typeface="Garamond" panose="02020404030301010803" pitchFamily="18" charset="0"/>
              </a:rPr>
              <a:t>.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11 	</a:t>
            </a:r>
            <a:r>
              <a:rPr lang="en-US" sz="3800" dirty="0">
                <a:solidFill>
                  <a:schemeClr val="tx1">
                    <a:lumMod val="50000"/>
                    <a:lumOff val="50000"/>
                  </a:schemeClr>
                </a:solidFill>
                <a:latin typeface="Garamond" panose="02020404030301010803" pitchFamily="18" charset="0"/>
              </a:rPr>
              <a:t>And she made this vow: “O </a:t>
            </a:r>
            <a:r>
              <a:rPr lang="en-US" sz="3800" cap="small" dirty="0">
                <a:solidFill>
                  <a:schemeClr val="tx1">
                    <a:lumMod val="50000"/>
                    <a:lumOff val="50000"/>
                  </a:schemeClr>
                </a:solidFill>
                <a:latin typeface="Garamond" panose="02020404030301010803" pitchFamily="18" charset="0"/>
              </a:rPr>
              <a:t>LORD</a:t>
            </a:r>
            <a:r>
              <a:rPr lang="en-US" sz="3800" dirty="0">
                <a:solidFill>
                  <a:schemeClr val="tx1">
                    <a:lumMod val="50000"/>
                    <a:lumOff val="50000"/>
                  </a:schemeClr>
                </a:solidFill>
                <a:latin typeface="Garamond" panose="02020404030301010803" pitchFamily="18" charset="0"/>
              </a:rPr>
              <a:t> of Heaven’s Armies, if you will look upon my sorrow and answer my prayer and</a:t>
            </a:r>
            <a:r>
              <a:rPr lang="en-US" sz="3800" dirty="0">
                <a:solidFill>
                  <a:schemeClr val="bg1"/>
                </a:solidFill>
                <a:latin typeface="Garamond" panose="02020404030301010803" pitchFamily="18" charset="0"/>
              </a:rPr>
              <a:t> give me a son</a:t>
            </a:r>
            <a:r>
              <a:rPr lang="en-US" sz="3800" dirty="0">
                <a:solidFill>
                  <a:schemeClr val="tx1">
                    <a:lumMod val="50000"/>
                    <a:lumOff val="50000"/>
                  </a:schemeClr>
                </a:solidFill>
                <a:latin typeface="Garamond" panose="02020404030301010803" pitchFamily="18" charset="0"/>
              </a:rPr>
              <a:t>, then I will give him back to you. He will be yours for his entire lifetime, and as a sign that he has been dedicated to the </a:t>
            </a:r>
            <a:r>
              <a:rPr lang="en-US" sz="3800" cap="small" dirty="0">
                <a:solidFill>
                  <a:schemeClr val="tx1">
                    <a:lumMod val="50000"/>
                    <a:lumOff val="50000"/>
                  </a:schemeClr>
                </a:solidFill>
                <a:latin typeface="Garamond" panose="02020404030301010803" pitchFamily="18" charset="0"/>
              </a:rPr>
              <a:t>LORD</a:t>
            </a:r>
            <a:r>
              <a:rPr lang="en-US" sz="3800" dirty="0">
                <a:solidFill>
                  <a:schemeClr val="tx1">
                    <a:lumMod val="50000"/>
                    <a:lumOff val="50000"/>
                  </a:schemeClr>
                </a:solidFill>
                <a:latin typeface="Garamond" panose="02020404030301010803" pitchFamily="18" charset="0"/>
              </a:rPr>
              <a:t>, his hair will never be cut.” </a:t>
            </a:r>
          </a:p>
          <a:p>
            <a:pPr marL="581025" indent="-581025">
              <a:lnSpc>
                <a:spcPct val="90000"/>
              </a:lnSpc>
            </a:pPr>
            <a:endParaRPr lang="en-US" sz="3800" dirty="0">
              <a:solidFill>
                <a:schemeClr val="tx1">
                  <a:lumMod val="50000"/>
                  <a:lumOff val="50000"/>
                </a:schemeClr>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5392492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834272"/>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10	 </a:t>
            </a:r>
            <a:r>
              <a:rPr lang="en-US" sz="3800" dirty="0">
                <a:solidFill>
                  <a:schemeClr val="tx1">
                    <a:lumMod val="50000"/>
                    <a:lumOff val="50000"/>
                  </a:schemeClr>
                </a:solidFill>
                <a:latin typeface="Garamond" panose="02020404030301010803" pitchFamily="18" charset="0"/>
              </a:rPr>
              <a:t>Hannah was in deep anguish, crying bitterly as she prayed to the </a:t>
            </a:r>
            <a:r>
              <a:rPr lang="en-US" sz="3800" cap="small" dirty="0">
                <a:solidFill>
                  <a:schemeClr val="tx1">
                    <a:lumMod val="50000"/>
                    <a:lumOff val="50000"/>
                  </a:schemeClr>
                </a:solidFill>
                <a:latin typeface="Garamond" panose="02020404030301010803" pitchFamily="18" charset="0"/>
              </a:rPr>
              <a:t>LORD</a:t>
            </a:r>
            <a:r>
              <a:rPr lang="en-US" sz="3800" dirty="0">
                <a:solidFill>
                  <a:schemeClr val="tx1">
                    <a:lumMod val="50000"/>
                    <a:lumOff val="50000"/>
                  </a:schemeClr>
                </a:solidFill>
                <a:latin typeface="Garamond" panose="02020404030301010803" pitchFamily="18" charset="0"/>
              </a:rPr>
              <a:t>. </a:t>
            </a:r>
          </a:p>
          <a:p>
            <a:pPr marL="581025" indent="-581025">
              <a:lnSpc>
                <a:spcPct val="90000"/>
              </a:lnSpc>
            </a:pPr>
            <a:r>
              <a:rPr lang="en-US" sz="3800" baseline="30000" dirty="0">
                <a:solidFill>
                  <a:schemeClr val="tx1">
                    <a:lumMod val="50000"/>
                    <a:lumOff val="50000"/>
                  </a:schemeClr>
                </a:solidFill>
                <a:latin typeface="Garamond" panose="02020404030301010803" pitchFamily="18" charset="0"/>
              </a:rPr>
              <a:t>11 	</a:t>
            </a:r>
            <a:r>
              <a:rPr lang="en-US" sz="3800" dirty="0">
                <a:solidFill>
                  <a:schemeClr val="tx1">
                    <a:lumMod val="50000"/>
                    <a:lumOff val="50000"/>
                  </a:schemeClr>
                </a:solidFill>
                <a:latin typeface="Garamond" panose="02020404030301010803" pitchFamily="18" charset="0"/>
              </a:rPr>
              <a:t>And she made this vow: “O </a:t>
            </a:r>
            <a:r>
              <a:rPr lang="en-US" sz="3800" cap="small" dirty="0">
                <a:solidFill>
                  <a:schemeClr val="tx1">
                    <a:lumMod val="50000"/>
                    <a:lumOff val="50000"/>
                  </a:schemeClr>
                </a:solidFill>
                <a:latin typeface="Garamond" panose="02020404030301010803" pitchFamily="18" charset="0"/>
              </a:rPr>
              <a:t>LORD</a:t>
            </a:r>
            <a:r>
              <a:rPr lang="en-US" sz="3800" dirty="0">
                <a:solidFill>
                  <a:schemeClr val="tx1">
                    <a:lumMod val="50000"/>
                    <a:lumOff val="50000"/>
                  </a:schemeClr>
                </a:solidFill>
                <a:latin typeface="Garamond" panose="02020404030301010803" pitchFamily="18" charset="0"/>
              </a:rPr>
              <a:t> of Heaven’s Armies, if you will look upon my sorrow and answer my prayer and give me a son, </a:t>
            </a:r>
            <a:r>
              <a:rPr lang="en-US" sz="3800" dirty="0">
                <a:solidFill>
                  <a:schemeClr val="bg1"/>
                </a:solidFill>
                <a:latin typeface="Garamond" panose="02020404030301010803" pitchFamily="18" charset="0"/>
              </a:rPr>
              <a:t>then I will give him back to you</a:t>
            </a:r>
            <a:r>
              <a:rPr lang="en-US" sz="3800" dirty="0">
                <a:solidFill>
                  <a:schemeClr val="tx1">
                    <a:lumMod val="50000"/>
                    <a:lumOff val="50000"/>
                  </a:schemeClr>
                </a:solidFill>
                <a:latin typeface="Garamond" panose="02020404030301010803" pitchFamily="18" charset="0"/>
              </a:rPr>
              <a:t>. He will be yours for his entire lifetime, and as a sign that he has been dedicated to the </a:t>
            </a:r>
            <a:r>
              <a:rPr lang="en-US" sz="3800" cap="small" dirty="0">
                <a:solidFill>
                  <a:schemeClr val="tx1">
                    <a:lumMod val="50000"/>
                    <a:lumOff val="50000"/>
                  </a:schemeClr>
                </a:solidFill>
                <a:latin typeface="Garamond" panose="02020404030301010803" pitchFamily="18" charset="0"/>
              </a:rPr>
              <a:t>LORD</a:t>
            </a:r>
            <a:r>
              <a:rPr lang="en-US" sz="3800" dirty="0">
                <a:solidFill>
                  <a:schemeClr val="tx1">
                    <a:lumMod val="50000"/>
                    <a:lumOff val="50000"/>
                  </a:schemeClr>
                </a:solidFill>
                <a:latin typeface="Garamond" panose="02020404030301010803" pitchFamily="18" charset="0"/>
              </a:rPr>
              <a:t>, his hair will never be cut.” </a:t>
            </a:r>
          </a:p>
          <a:p>
            <a:pPr marL="581025" indent="-581025">
              <a:lnSpc>
                <a:spcPct val="90000"/>
              </a:lnSpc>
            </a:pPr>
            <a:endParaRPr lang="en-US" sz="3800" dirty="0">
              <a:solidFill>
                <a:schemeClr val="tx1">
                  <a:lumMod val="50000"/>
                  <a:lumOff val="50000"/>
                </a:schemeClr>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762280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88686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10	 </a:t>
            </a:r>
            <a:r>
              <a:rPr lang="en-US" sz="3800" dirty="0">
                <a:solidFill>
                  <a:schemeClr val="bg1"/>
                </a:solidFill>
                <a:latin typeface="Garamond" panose="02020404030301010803" pitchFamily="18" charset="0"/>
              </a:rPr>
              <a:t>Hannah was in deep anguish, crying bitterly as she prayed to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a:t>
            </a:r>
          </a:p>
          <a:p>
            <a:pPr marL="581025" indent="-581025">
              <a:lnSpc>
                <a:spcPct val="90000"/>
              </a:lnSpc>
            </a:pPr>
            <a:r>
              <a:rPr lang="en-US" sz="3800" baseline="30000" dirty="0">
                <a:solidFill>
                  <a:schemeClr val="bg1"/>
                </a:solidFill>
                <a:latin typeface="Garamond" panose="02020404030301010803" pitchFamily="18" charset="0"/>
              </a:rPr>
              <a:t>11 	</a:t>
            </a:r>
            <a:r>
              <a:rPr lang="en-US" sz="3800" dirty="0">
                <a:solidFill>
                  <a:schemeClr val="bg1"/>
                </a:solidFill>
                <a:latin typeface="Garamond" panose="02020404030301010803" pitchFamily="18" charset="0"/>
              </a:rPr>
              <a:t>And she made this vow: “O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of Heaven’s Armies, if you will look upon my sorrow and answer my prayer and give me a son, then I will give him back to you. He will be yours for his entire lifetime, and as a sign that he has been dedicated to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his hair will never be cut.” </a:t>
            </a:r>
          </a:p>
          <a:p>
            <a:pPr marL="581025" indent="-581025">
              <a:lnSpc>
                <a:spcPct val="90000"/>
              </a:lnSpc>
            </a:pPr>
            <a:r>
              <a:rPr lang="en-US" sz="3800" baseline="30000" dirty="0">
                <a:solidFill>
                  <a:schemeClr val="bg1"/>
                </a:solidFill>
                <a:latin typeface="Garamond" panose="02020404030301010803" pitchFamily="18" charset="0"/>
              </a:rPr>
              <a:t>18	</a:t>
            </a:r>
            <a:r>
              <a:rPr lang="en-US" sz="3800" dirty="0">
                <a:solidFill>
                  <a:schemeClr val="bg1"/>
                </a:solidFill>
                <a:latin typeface="Garamond" panose="02020404030301010803" pitchFamily="18" charset="0"/>
              </a:rPr>
              <a:t>Then she went back and began to eat again, and she was no longer sad. </a:t>
            </a:r>
          </a:p>
          <a:p>
            <a:pPr marL="581025" indent="-581025">
              <a:lnSpc>
                <a:spcPct val="90000"/>
              </a:lnSpc>
            </a:pP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241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19	 </a:t>
            </a:r>
            <a:r>
              <a:rPr lang="en-US" sz="3800" dirty="0">
                <a:solidFill>
                  <a:schemeClr val="bg1"/>
                </a:solidFill>
                <a:latin typeface="Garamond" panose="02020404030301010803" pitchFamily="18" charset="0"/>
              </a:rPr>
              <a:t>The entire family got up early the next morning and went to worship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once more. Then they returned home to Ramah. When </a:t>
            </a:r>
            <a:r>
              <a:rPr lang="en-US" sz="3800" dirty="0" err="1">
                <a:solidFill>
                  <a:schemeClr val="bg1"/>
                </a:solidFill>
                <a:latin typeface="Garamond" panose="02020404030301010803" pitchFamily="18" charset="0"/>
              </a:rPr>
              <a:t>Elkanah</a:t>
            </a:r>
            <a:r>
              <a:rPr lang="en-US" sz="3800" dirty="0">
                <a:solidFill>
                  <a:schemeClr val="bg1"/>
                </a:solidFill>
                <a:latin typeface="Garamond" panose="02020404030301010803" pitchFamily="18" charset="0"/>
              </a:rPr>
              <a:t> slept with Hannah,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remembered her plea, </a:t>
            </a:r>
          </a:p>
          <a:p>
            <a:pPr marL="581025" indent="-581025">
              <a:lnSpc>
                <a:spcPct val="90000"/>
              </a:lnSpc>
            </a:pPr>
            <a:r>
              <a:rPr lang="en-US" sz="3800" baseline="30000" dirty="0">
                <a:solidFill>
                  <a:schemeClr val="bg1"/>
                </a:solidFill>
                <a:latin typeface="Garamond" panose="02020404030301010803" pitchFamily="18" charset="0"/>
              </a:rPr>
              <a:t>20	</a:t>
            </a:r>
            <a:r>
              <a:rPr lang="en-US" sz="3800" dirty="0">
                <a:solidFill>
                  <a:schemeClr val="bg1"/>
                </a:solidFill>
                <a:latin typeface="Garamond" panose="02020404030301010803" pitchFamily="18" charset="0"/>
              </a:rPr>
              <a:t>and in due time she gave birth to a son. She named him Samuel, for she said, “I asked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for him.”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16B9B51D-A13F-1690-DFFD-BBDBD9AB75AE}"/>
              </a:ext>
            </a:extLst>
          </p:cNvPr>
          <p:cNvSpPr>
            <a:spLocks noChangeArrowheads="1"/>
          </p:cNvSpPr>
          <p:nvPr/>
        </p:nvSpPr>
        <p:spPr bwMode="auto">
          <a:xfrm>
            <a:off x="268942" y="4943966"/>
            <a:ext cx="11759618" cy="143890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35E21288-4D98-55A5-82F6-1A09CDB2F220}"/>
              </a:ext>
            </a:extLst>
          </p:cNvPr>
          <p:cNvSpPr txBox="1">
            <a:spLocks noChangeArrowheads="1"/>
          </p:cNvSpPr>
          <p:nvPr/>
        </p:nvSpPr>
        <p:spPr bwMode="auto">
          <a:xfrm>
            <a:off x="366194" y="5104230"/>
            <a:ext cx="11556865"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“When the child was weaned, Hannah took him to the Tabernacle in Shiloh…And the boy served the Lord (1:24, 2:11)</a:t>
            </a:r>
          </a:p>
        </p:txBody>
      </p:sp>
    </p:spTree>
    <p:extLst>
      <p:ext uri="{BB962C8B-B14F-4D97-AF65-F5344CB8AC3E}">
        <p14:creationId xmlns:p14="http://schemas.microsoft.com/office/powerpoint/2010/main" val="3307780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618631"/>
          </a:xfrm>
          <a:prstGeom prst="rect">
            <a:avLst/>
          </a:prstGeom>
          <a:noFill/>
          <a:ln w="9525">
            <a:noFill/>
            <a:miter lim="800000"/>
            <a:headEnd/>
            <a:tailEnd/>
          </a:ln>
        </p:spPr>
        <p:txBody>
          <a:bodyPr wrap="square">
            <a:spAutoFit/>
          </a:bodyPr>
          <a:lstStyle/>
          <a:p>
            <a:pPr marL="581025" indent="-581025">
              <a:lnSpc>
                <a:spcPct val="90000"/>
              </a:lnSpc>
            </a:pPr>
            <a:r>
              <a:rPr lang="en-US" sz="3800" dirty="0">
                <a:solidFill>
                  <a:schemeClr val="bg1"/>
                </a:solidFill>
                <a:latin typeface="Garamond" panose="02020404030301010803" pitchFamily="18" charset="0"/>
              </a:rPr>
              <a:t>►	This is a dark time in Israel’s history.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Intro</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38D89D1B-83AF-E4FA-23C2-85CB7F3B08DC}"/>
              </a:ext>
            </a:extLst>
          </p:cNvPr>
          <p:cNvSpPr>
            <a:spLocks noChangeArrowheads="1"/>
          </p:cNvSpPr>
          <p:nvPr/>
        </p:nvSpPr>
        <p:spPr bwMode="auto">
          <a:xfrm>
            <a:off x="251013" y="1980671"/>
            <a:ext cx="11759618" cy="143890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A38F1E7-99ED-74BA-D8A1-70D87DEDA299}"/>
              </a:ext>
            </a:extLst>
          </p:cNvPr>
          <p:cNvSpPr txBox="1">
            <a:spLocks noChangeArrowheads="1"/>
          </p:cNvSpPr>
          <p:nvPr/>
        </p:nvSpPr>
        <p:spPr bwMode="auto">
          <a:xfrm>
            <a:off x="348265" y="2140935"/>
            <a:ext cx="11556865"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“Now in those days messages from the LORD were very rare, and visions were quite uncommon” (1 Samuel 3:1).</a:t>
            </a:r>
          </a:p>
        </p:txBody>
      </p:sp>
    </p:spTree>
    <p:extLst>
      <p:ext uri="{BB962C8B-B14F-4D97-AF65-F5344CB8AC3E}">
        <p14:creationId xmlns:p14="http://schemas.microsoft.com/office/powerpoint/2010/main" val="198945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Eli</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235933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8D1CE934-2918-ED9E-9230-630407CF043A}"/>
              </a:ext>
            </a:extLst>
          </p:cNvPr>
          <p:cNvSpPr>
            <a:spLocks noChangeArrowheads="1"/>
          </p:cNvSpPr>
          <p:nvPr/>
        </p:nvSpPr>
        <p:spPr bwMode="auto">
          <a:xfrm>
            <a:off x="251013" y="1160865"/>
            <a:ext cx="11759618" cy="143890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5B485CD9-4660-941A-DB5C-FF8E405E9D42}"/>
              </a:ext>
            </a:extLst>
          </p:cNvPr>
          <p:cNvSpPr txBox="1">
            <a:spLocks noChangeArrowheads="1"/>
          </p:cNvSpPr>
          <p:nvPr/>
        </p:nvSpPr>
        <p:spPr bwMode="auto">
          <a:xfrm>
            <a:off x="348265" y="1321129"/>
            <a:ext cx="11556865"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1:3 The priests of the LORD at that time were the two sons of Eli—Hophni and Phinehas. </a:t>
            </a:r>
          </a:p>
        </p:txBody>
      </p:sp>
    </p:spTree>
    <p:extLst>
      <p:ext uri="{BB962C8B-B14F-4D97-AF65-F5344CB8AC3E}">
        <p14:creationId xmlns:p14="http://schemas.microsoft.com/office/powerpoint/2010/main" val="3314542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Now the sons of Eli were scoundrels; they did not know the LORD.</a:t>
            </a:r>
            <a:endParaRPr lang="en-US" sz="3800" baseline="300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64815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tx1">
                    <a:lumMod val="50000"/>
                    <a:lumOff val="50000"/>
                  </a:schemeClr>
                </a:solidFill>
                <a:latin typeface="Garamond" panose="02020404030301010803" pitchFamily="18" charset="0"/>
              </a:rPr>
              <a:t>12 	</a:t>
            </a:r>
            <a:r>
              <a:rPr lang="en-US" sz="3800" dirty="0">
                <a:solidFill>
                  <a:schemeClr val="tx1">
                    <a:lumMod val="50000"/>
                    <a:lumOff val="50000"/>
                  </a:schemeClr>
                </a:solidFill>
                <a:latin typeface="Garamond" panose="02020404030301010803" pitchFamily="18" charset="0"/>
              </a:rPr>
              <a:t>Now the sons of Eli were scoundrels; </a:t>
            </a:r>
            <a:r>
              <a:rPr lang="en-US" sz="3800" dirty="0">
                <a:solidFill>
                  <a:schemeClr val="bg1"/>
                </a:solidFill>
                <a:latin typeface="Garamond" panose="02020404030301010803" pitchFamily="18" charset="0"/>
              </a:rPr>
              <a:t>they did not know the LORD</a:t>
            </a:r>
            <a:r>
              <a:rPr lang="en-US" sz="3800" dirty="0">
                <a:solidFill>
                  <a:schemeClr val="tx1">
                    <a:lumMod val="50000"/>
                    <a:lumOff val="50000"/>
                  </a:schemeClr>
                </a:solidFill>
                <a:latin typeface="Garamond" panose="02020404030301010803" pitchFamily="18" charset="0"/>
              </a:rPr>
              <a:t>.</a:t>
            </a:r>
            <a:endParaRPr lang="en-US" sz="3800" baseline="30000" dirty="0">
              <a:solidFill>
                <a:schemeClr val="tx1">
                  <a:lumMod val="50000"/>
                  <a:lumOff val="50000"/>
                </a:schemeClr>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92F890CD-190D-F326-93C5-990DB4B88752}"/>
              </a:ext>
            </a:extLst>
          </p:cNvPr>
          <p:cNvSpPr>
            <a:spLocks noChangeArrowheads="1"/>
          </p:cNvSpPr>
          <p:nvPr/>
        </p:nvSpPr>
        <p:spPr bwMode="auto">
          <a:xfrm>
            <a:off x="2868705" y="2490976"/>
            <a:ext cx="8677836" cy="147142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C86B3613-147B-C41E-AE14-2A6B8BB55319}"/>
              </a:ext>
            </a:extLst>
          </p:cNvPr>
          <p:cNvSpPr txBox="1">
            <a:spLocks noChangeArrowheads="1"/>
          </p:cNvSpPr>
          <p:nvPr/>
        </p:nvSpPr>
        <p:spPr bwMode="auto">
          <a:xfrm>
            <a:off x="2968367" y="2633311"/>
            <a:ext cx="8528218" cy="1205843"/>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Idiomatic for “they had not regard for the Lord”</a:t>
            </a:r>
          </a:p>
        </p:txBody>
      </p:sp>
    </p:spTree>
    <p:extLst>
      <p:ext uri="{BB962C8B-B14F-4D97-AF65-F5344CB8AC3E}">
        <p14:creationId xmlns:p14="http://schemas.microsoft.com/office/powerpoint/2010/main" val="4078301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360570"/>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12 	</a:t>
            </a:r>
            <a:r>
              <a:rPr lang="en-US" sz="3800" dirty="0">
                <a:solidFill>
                  <a:schemeClr val="bg1"/>
                </a:solidFill>
                <a:latin typeface="Garamond" panose="02020404030301010803" pitchFamily="18" charset="0"/>
              </a:rPr>
              <a:t>Now the sons of Eli were scoundrels; they did not know the LORD.</a:t>
            </a:r>
          </a:p>
          <a:p>
            <a:pPr marL="528638" indent="-528638">
              <a:lnSpc>
                <a:spcPct val="90000"/>
              </a:lnSpc>
            </a:pPr>
            <a:r>
              <a:rPr lang="en-US" sz="3800" baseline="30000" dirty="0">
                <a:solidFill>
                  <a:schemeClr val="bg1"/>
                </a:solidFill>
                <a:latin typeface="Garamond" panose="02020404030301010803" pitchFamily="18" charset="0"/>
              </a:rPr>
              <a:t>13	</a:t>
            </a:r>
            <a:r>
              <a:rPr lang="en-US" sz="3800" dirty="0">
                <a:solidFill>
                  <a:schemeClr val="bg1"/>
                </a:solidFill>
                <a:latin typeface="Garamond" panose="02020404030301010803" pitchFamily="18" charset="0"/>
              </a:rPr>
              <a:t>Whenever anyone offered a sacrifice, Eli’s sons would send over a servant with a three-pronged fork. While the meat of the sacrificed animal was still boiling,</a:t>
            </a:r>
            <a:endParaRPr lang="en-US" sz="3800" baseline="30000" dirty="0">
              <a:solidFill>
                <a:schemeClr val="bg1"/>
              </a:solidFill>
              <a:latin typeface="Garamond" panose="02020404030301010803" pitchFamily="18" charset="0"/>
            </a:endParaRPr>
          </a:p>
          <a:p>
            <a:pPr marL="528638" indent="-528638">
              <a:lnSpc>
                <a:spcPct val="90000"/>
              </a:lnSpc>
            </a:pPr>
            <a:r>
              <a:rPr lang="en-US" sz="3800" baseline="30000" dirty="0">
                <a:solidFill>
                  <a:schemeClr val="bg1"/>
                </a:solidFill>
                <a:latin typeface="Garamond" panose="02020404030301010803" pitchFamily="18" charset="0"/>
              </a:rPr>
              <a:t>14 	</a:t>
            </a:r>
            <a:r>
              <a:rPr lang="en-US" sz="3800" dirty="0">
                <a:solidFill>
                  <a:schemeClr val="bg1"/>
                </a:solidFill>
                <a:latin typeface="Garamond" panose="02020404030301010803" pitchFamily="18" charset="0"/>
              </a:rPr>
              <a:t>the servant would stick the fork into the pot and demand that whatever it brought up be given to Eli’s sons. All the Israelites who came to worship at Shiloh were treated this way.</a:t>
            </a:r>
            <a:endParaRPr lang="en-US" sz="3800" baseline="300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6203898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729080"/>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15 	</a:t>
            </a:r>
            <a:r>
              <a:rPr lang="en-US" sz="3800" dirty="0">
                <a:solidFill>
                  <a:schemeClr val="bg1"/>
                </a:solidFill>
                <a:latin typeface="Garamond" panose="02020404030301010803" pitchFamily="18" charset="0"/>
              </a:rPr>
              <a:t>Sometimes the servant would come even before the animal’s fat had been burned on the altar. He would demand raw meat before it had been boiled so that it could be used for roasting. </a:t>
            </a:r>
          </a:p>
          <a:p>
            <a:pPr marL="528638" indent="-528638">
              <a:lnSpc>
                <a:spcPct val="90000"/>
              </a:lnSpc>
            </a:pP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62C5ED56-EFE5-0363-B440-610DA26B37B2}"/>
              </a:ext>
            </a:extLst>
          </p:cNvPr>
          <p:cNvSpPr>
            <a:spLocks noChangeArrowheads="1"/>
          </p:cNvSpPr>
          <p:nvPr/>
        </p:nvSpPr>
        <p:spPr bwMode="auto">
          <a:xfrm>
            <a:off x="770021" y="3585408"/>
            <a:ext cx="10651958" cy="205740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A34AF1A8-4B83-3EAA-CD44-3E5FD68F435A}"/>
              </a:ext>
            </a:extLst>
          </p:cNvPr>
          <p:cNvSpPr txBox="1">
            <a:spLocks noChangeArrowheads="1"/>
          </p:cNvSpPr>
          <p:nvPr/>
        </p:nvSpPr>
        <p:spPr bwMode="auto">
          <a:xfrm>
            <a:off x="869682" y="3727744"/>
            <a:ext cx="10468303" cy="1759841"/>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They were abusing their position of power and authority to take from the people God called on them to serve. </a:t>
            </a:r>
          </a:p>
        </p:txBody>
      </p:sp>
    </p:spTree>
    <p:extLst>
      <p:ext uri="{BB962C8B-B14F-4D97-AF65-F5344CB8AC3E}">
        <p14:creationId xmlns:p14="http://schemas.microsoft.com/office/powerpoint/2010/main" val="1601915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834272"/>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15 	</a:t>
            </a:r>
            <a:r>
              <a:rPr lang="en-US" sz="3800" dirty="0">
                <a:solidFill>
                  <a:schemeClr val="bg1"/>
                </a:solidFill>
                <a:latin typeface="Garamond" panose="02020404030301010803" pitchFamily="18" charset="0"/>
              </a:rPr>
              <a:t>Sometimes the servant would come even before the animal’s fat had been burned on the altar. He would demand raw meat before it had been boiled so that it could be used for roasting. </a:t>
            </a:r>
          </a:p>
          <a:p>
            <a:pPr marL="528638" indent="-528638">
              <a:lnSpc>
                <a:spcPct val="90000"/>
              </a:lnSpc>
            </a:pPr>
            <a:r>
              <a:rPr lang="en-US" sz="3800" baseline="30000" dirty="0">
                <a:solidFill>
                  <a:schemeClr val="bg1"/>
                </a:solidFill>
                <a:latin typeface="Garamond" panose="02020404030301010803" pitchFamily="18" charset="0"/>
              </a:rPr>
              <a:t>16 	</a:t>
            </a:r>
            <a:r>
              <a:rPr lang="en-US" sz="3800" dirty="0">
                <a:solidFill>
                  <a:schemeClr val="bg1"/>
                </a:solidFill>
                <a:latin typeface="Garamond" panose="02020404030301010803" pitchFamily="18" charset="0"/>
              </a:rPr>
              <a:t>The man offering the sacrifice might reply, “Take as much as you want, but the fat must be burned first.” Then the servant would demand, “No, give it to me now, or I’ll take it by force.” </a:t>
            </a:r>
          </a:p>
          <a:p>
            <a:pPr marL="528638" indent="-528638">
              <a:lnSpc>
                <a:spcPct val="90000"/>
              </a:lnSpc>
            </a:pP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528815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676485"/>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17	 </a:t>
            </a:r>
            <a:r>
              <a:rPr lang="en-US" sz="3800" dirty="0">
                <a:solidFill>
                  <a:schemeClr val="bg1"/>
                </a:solidFill>
                <a:latin typeface="Garamond" panose="02020404030301010803" pitchFamily="18" charset="0"/>
              </a:rPr>
              <a:t>So the sin of these young men was very serious in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sight, for they treated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offerings with contempt.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151146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729080"/>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22 	</a:t>
            </a:r>
            <a:r>
              <a:rPr lang="en-US" sz="3800" dirty="0">
                <a:solidFill>
                  <a:schemeClr val="bg1"/>
                </a:solidFill>
                <a:latin typeface="Garamond" panose="02020404030301010803" pitchFamily="18" charset="0"/>
              </a:rPr>
              <a:t>Now Eli was very old, but he was aware of what his sons were doing to the people of Israel. He knew, for instance, that his sons were seducing the young women who assisted at the entrance of the Tabernacle.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7841976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729080"/>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tx1">
                    <a:lumMod val="50000"/>
                    <a:lumOff val="50000"/>
                  </a:schemeClr>
                </a:solidFill>
                <a:latin typeface="Garamond" panose="02020404030301010803" pitchFamily="18" charset="0"/>
              </a:rPr>
              <a:t>22 	</a:t>
            </a:r>
            <a:r>
              <a:rPr lang="en-US" sz="3800" dirty="0">
                <a:solidFill>
                  <a:schemeClr val="tx1">
                    <a:lumMod val="50000"/>
                    <a:lumOff val="50000"/>
                  </a:schemeClr>
                </a:solidFill>
                <a:latin typeface="Garamond" panose="02020404030301010803" pitchFamily="18" charset="0"/>
              </a:rPr>
              <a:t>Now Eli was very old, but he was aware of what his sons were doing to the people of Israel. He knew, for instance, that </a:t>
            </a:r>
            <a:r>
              <a:rPr lang="en-US" sz="3800" dirty="0">
                <a:solidFill>
                  <a:schemeClr val="bg1"/>
                </a:solidFill>
                <a:latin typeface="Garamond" panose="02020404030301010803" pitchFamily="18" charset="0"/>
              </a:rPr>
              <a:t>his sons were seducing the young women who assisted at the entrance of the Tabernacle</a:t>
            </a:r>
            <a:r>
              <a:rPr lang="en-US" sz="3800" dirty="0">
                <a:solidFill>
                  <a:schemeClr val="tx1">
                    <a:lumMod val="50000"/>
                    <a:lumOff val="50000"/>
                  </a:schemeClr>
                </a:solidFill>
                <a:latin typeface="Garamond" panose="02020404030301010803" pitchFamily="18" charset="0"/>
              </a:rPr>
              <a:t>.</a:t>
            </a:r>
            <a:r>
              <a:rPr lang="en-US" sz="3800" dirty="0">
                <a:solidFill>
                  <a:schemeClr val="bg1"/>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91901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172629"/>
          </a:xfrm>
          <a:prstGeom prst="rect">
            <a:avLst/>
          </a:prstGeom>
          <a:noFill/>
          <a:ln w="9525">
            <a:noFill/>
            <a:miter lim="800000"/>
            <a:headEnd/>
            <a:tailEnd/>
          </a:ln>
        </p:spPr>
        <p:txBody>
          <a:bodyPr wrap="square">
            <a:spAutoFit/>
          </a:bodyPr>
          <a:lstStyle/>
          <a:p>
            <a:pPr marL="581025" indent="-581025">
              <a:lnSpc>
                <a:spcPct val="90000"/>
              </a:lnSpc>
            </a:pPr>
            <a:r>
              <a:rPr lang="en-US" sz="3800" dirty="0">
                <a:solidFill>
                  <a:schemeClr val="bg1"/>
                </a:solidFill>
                <a:latin typeface="Garamond" panose="02020404030301010803" pitchFamily="18" charset="0"/>
              </a:rPr>
              <a:t>►	This is a dark time in Israel’s history. </a:t>
            </a:r>
          </a:p>
          <a:p>
            <a:pPr marL="581025" indent="-581025">
              <a:lnSpc>
                <a:spcPct val="90000"/>
              </a:lnSpc>
            </a:pPr>
            <a:r>
              <a:rPr lang="en-US" sz="3800" dirty="0">
                <a:solidFill>
                  <a:schemeClr val="bg1"/>
                </a:solidFill>
                <a:latin typeface="Garamond" panose="02020404030301010803" pitchFamily="18" charset="0"/>
              </a:rPr>
              <a:t>►	The background is the book of Judges.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Intro</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38D89D1B-83AF-E4FA-23C2-85CB7F3B08DC}"/>
              </a:ext>
            </a:extLst>
          </p:cNvPr>
          <p:cNvSpPr>
            <a:spLocks noChangeArrowheads="1"/>
          </p:cNvSpPr>
          <p:nvPr/>
        </p:nvSpPr>
        <p:spPr bwMode="auto">
          <a:xfrm>
            <a:off x="251013" y="2359043"/>
            <a:ext cx="11759618" cy="143890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7A38F1E7-99ED-74BA-D8A1-70D87DEDA299}"/>
              </a:ext>
            </a:extLst>
          </p:cNvPr>
          <p:cNvSpPr txBox="1">
            <a:spLocks noChangeArrowheads="1"/>
          </p:cNvSpPr>
          <p:nvPr/>
        </p:nvSpPr>
        <p:spPr bwMode="auto">
          <a:xfrm>
            <a:off x="348265" y="2519307"/>
            <a:ext cx="11556865" cy="1094467"/>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“In those days Israel had no king; all the people did whatever seemed right in their own eyes” (Judges 21:25). </a:t>
            </a:r>
          </a:p>
        </p:txBody>
      </p:sp>
    </p:spTree>
    <p:extLst>
      <p:ext uri="{BB962C8B-B14F-4D97-AF65-F5344CB8AC3E}">
        <p14:creationId xmlns:p14="http://schemas.microsoft.com/office/powerpoint/2010/main" val="4161343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729080"/>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tx1">
                    <a:lumMod val="50000"/>
                    <a:lumOff val="50000"/>
                  </a:schemeClr>
                </a:solidFill>
                <a:latin typeface="Garamond" panose="02020404030301010803" pitchFamily="18" charset="0"/>
              </a:rPr>
              <a:t>22 	</a:t>
            </a:r>
            <a:r>
              <a:rPr lang="en-US" sz="3800" dirty="0">
                <a:solidFill>
                  <a:schemeClr val="tx1">
                    <a:lumMod val="50000"/>
                    <a:lumOff val="50000"/>
                  </a:schemeClr>
                </a:solidFill>
                <a:latin typeface="Garamond" panose="02020404030301010803" pitchFamily="18" charset="0"/>
              </a:rPr>
              <a:t>Now Eli </a:t>
            </a:r>
            <a:r>
              <a:rPr lang="en-US" sz="3800" dirty="0">
                <a:solidFill>
                  <a:schemeClr val="bg1"/>
                </a:solidFill>
                <a:latin typeface="Garamond" panose="02020404030301010803" pitchFamily="18" charset="0"/>
              </a:rPr>
              <a:t>was very old</a:t>
            </a:r>
            <a:r>
              <a:rPr lang="en-US" sz="3800" dirty="0">
                <a:solidFill>
                  <a:schemeClr val="tx1">
                    <a:lumMod val="50000"/>
                    <a:lumOff val="50000"/>
                  </a:schemeClr>
                </a:solidFill>
                <a:latin typeface="Garamond" panose="02020404030301010803" pitchFamily="18" charset="0"/>
              </a:rPr>
              <a:t>, but he was aware of what his sons were doing to the people of Israel. He knew, for instance, that his sons were seducing the young women who assisted at the entrance of the Tabernacle.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C3E57BE4-DD19-25CD-2AA9-B14B72756A90}"/>
              </a:ext>
            </a:extLst>
          </p:cNvPr>
          <p:cNvSpPr>
            <a:spLocks noChangeArrowheads="1"/>
          </p:cNvSpPr>
          <p:nvPr/>
        </p:nvSpPr>
        <p:spPr bwMode="auto">
          <a:xfrm>
            <a:off x="261334" y="1854444"/>
            <a:ext cx="11670687" cy="4689791"/>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C191BC0C-4293-3C46-9288-C7183DA1ECE5}"/>
              </a:ext>
            </a:extLst>
          </p:cNvPr>
          <p:cNvSpPr txBox="1">
            <a:spLocks noChangeArrowheads="1"/>
          </p:cNvSpPr>
          <p:nvPr/>
        </p:nvSpPr>
        <p:spPr bwMode="auto">
          <a:xfrm>
            <a:off x="358587" y="2014706"/>
            <a:ext cx="11469467" cy="4162999"/>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Kenneth </a:t>
            </a:r>
            <a:r>
              <a:rPr lang="en-US" sz="3600" dirty="0" err="1">
                <a:solidFill>
                  <a:schemeClr val="bg1"/>
                </a:solidFill>
                <a:latin typeface="Garamond" panose="02020404030301010803" pitchFamily="18" charset="0"/>
                <a:cs typeface="Arial" charset="0"/>
              </a:rPr>
              <a:t>Chafin</a:t>
            </a:r>
            <a:r>
              <a:rPr lang="en-US" sz="3600" dirty="0">
                <a:solidFill>
                  <a:schemeClr val="bg1"/>
                </a:solidFill>
                <a:latin typeface="Garamond" panose="02020404030301010803" pitchFamily="18" charset="0"/>
                <a:cs typeface="Arial" charset="0"/>
              </a:rPr>
              <a:t>: The phrase “Eli was very old” suggests a kind of helplessness to control his sons at this point in their lives. There may have been a time when his words might have changed things, but that time is long past. His speech is but a reminder of the depths to which his sons had gone in their abuse of position. </a:t>
            </a:r>
          </a:p>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Proverbs 13:24 says, “Those who love their children care enough to discipline them.” </a:t>
            </a:r>
          </a:p>
        </p:txBody>
      </p:sp>
    </p:spTree>
    <p:extLst>
      <p:ext uri="{BB962C8B-B14F-4D97-AF65-F5344CB8AC3E}">
        <p14:creationId xmlns:p14="http://schemas.microsoft.com/office/powerpoint/2010/main" val="1763056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729080"/>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tx1">
                    <a:lumMod val="50000"/>
                    <a:lumOff val="50000"/>
                  </a:schemeClr>
                </a:solidFill>
                <a:latin typeface="Garamond" panose="02020404030301010803" pitchFamily="18" charset="0"/>
              </a:rPr>
              <a:t>22 	</a:t>
            </a:r>
            <a:r>
              <a:rPr lang="en-US" sz="3800" dirty="0">
                <a:solidFill>
                  <a:schemeClr val="tx1">
                    <a:lumMod val="50000"/>
                    <a:lumOff val="50000"/>
                  </a:schemeClr>
                </a:solidFill>
                <a:latin typeface="Garamond" panose="02020404030301010803" pitchFamily="18" charset="0"/>
              </a:rPr>
              <a:t>Now Eli was very old, but he</a:t>
            </a:r>
            <a:r>
              <a:rPr lang="en-US" sz="3800" dirty="0">
                <a:solidFill>
                  <a:schemeClr val="bg1"/>
                </a:solidFill>
                <a:latin typeface="Garamond" panose="02020404030301010803" pitchFamily="18" charset="0"/>
              </a:rPr>
              <a:t> was aware of what his sons were doing</a:t>
            </a:r>
            <a:r>
              <a:rPr lang="en-US" sz="3800" dirty="0">
                <a:solidFill>
                  <a:schemeClr val="tx1">
                    <a:lumMod val="50000"/>
                    <a:lumOff val="50000"/>
                  </a:schemeClr>
                </a:solidFill>
                <a:latin typeface="Garamond" panose="02020404030301010803" pitchFamily="18" charset="0"/>
              </a:rPr>
              <a:t> to the people of Israel. He knew, for instance, that his sons were seducing the young women who assisted at the entrance of the Tabernacle.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4" name="Rectangle 3">
            <a:extLst>
              <a:ext uri="{FF2B5EF4-FFF2-40B4-BE49-F238E27FC236}">
                <a16:creationId xmlns:a16="http://schemas.microsoft.com/office/drawing/2014/main" xmlns="" id="{5D06D490-E8E4-1235-4ED7-667BDCE2B7C1}"/>
              </a:ext>
            </a:extLst>
          </p:cNvPr>
          <p:cNvSpPr>
            <a:spLocks noChangeArrowheads="1"/>
          </p:cNvSpPr>
          <p:nvPr/>
        </p:nvSpPr>
        <p:spPr bwMode="auto">
          <a:xfrm>
            <a:off x="304800" y="2358147"/>
            <a:ext cx="11670687" cy="3092395"/>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B37DCC2A-BF6D-5FD8-352C-CB91AE761E08}"/>
              </a:ext>
            </a:extLst>
          </p:cNvPr>
          <p:cNvSpPr txBox="1">
            <a:spLocks noChangeArrowheads="1"/>
          </p:cNvSpPr>
          <p:nvPr/>
        </p:nvSpPr>
        <p:spPr bwMode="auto">
          <a:xfrm>
            <a:off x="402053" y="2518409"/>
            <a:ext cx="11469467" cy="2821093"/>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Why was Eli reluctant to discipline his sons? </a:t>
            </a:r>
          </a:p>
          <a:p>
            <a:pPr marL="474663" lvl="1" indent="-17463">
              <a:lnSpc>
                <a:spcPct val="90000"/>
              </a:lnSpc>
              <a:spcAft>
                <a:spcPts val="1200"/>
              </a:spcAft>
              <a:buSzPct val="100000"/>
              <a:defRPr/>
            </a:pPr>
            <a:r>
              <a:rPr lang="en-US" sz="3600" dirty="0">
                <a:solidFill>
                  <a:schemeClr val="bg1"/>
                </a:solidFill>
                <a:latin typeface="Garamond" panose="02020404030301010803" pitchFamily="18" charset="0"/>
                <a:cs typeface="Arial" charset="0"/>
              </a:rPr>
              <a:t>“Why do you give your sons more honor than you give me…” (2:29a)</a:t>
            </a:r>
          </a:p>
          <a:p>
            <a:pPr marL="474663" lvl="1" indent="-17463">
              <a:lnSpc>
                <a:spcPct val="90000"/>
              </a:lnSpc>
              <a:spcAft>
                <a:spcPts val="1200"/>
              </a:spcAft>
              <a:buSzPct val="100000"/>
              <a:defRPr/>
            </a:pPr>
            <a:r>
              <a:rPr lang="en-US" sz="3600" dirty="0">
                <a:solidFill>
                  <a:schemeClr val="bg1"/>
                </a:solidFill>
                <a:latin typeface="Garamond" panose="02020404030301010803" pitchFamily="18" charset="0"/>
                <a:cs typeface="Arial" charset="0"/>
              </a:rPr>
              <a:t>“For you and they have become fat from the best offerings of my people Israel!” 2:29b). </a:t>
            </a:r>
          </a:p>
        </p:txBody>
      </p:sp>
    </p:spTree>
    <p:extLst>
      <p:ext uri="{BB962C8B-B14F-4D97-AF65-F5344CB8AC3E}">
        <p14:creationId xmlns:p14="http://schemas.microsoft.com/office/powerpoint/2010/main" val="192115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729080"/>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23	</a:t>
            </a:r>
            <a:r>
              <a:rPr lang="en-US" sz="3800" dirty="0">
                <a:solidFill>
                  <a:schemeClr val="bg1"/>
                </a:solidFill>
                <a:latin typeface="Garamond" panose="02020404030301010803" pitchFamily="18" charset="0"/>
              </a:rPr>
              <a:t>Eli said to them, “I have been hearing reports from all the people about the wicked things you are doing. Why do you keep sinning? </a:t>
            </a:r>
          </a:p>
          <a:p>
            <a:pPr marL="528638" indent="-528638">
              <a:lnSpc>
                <a:spcPct val="90000"/>
              </a:lnSpc>
            </a:pPr>
            <a:r>
              <a:rPr lang="en-US" sz="3800" baseline="30000" dirty="0">
                <a:solidFill>
                  <a:schemeClr val="bg1"/>
                </a:solidFill>
                <a:latin typeface="Garamond" panose="02020404030301010803" pitchFamily="18" charset="0"/>
              </a:rPr>
              <a:t>24 	</a:t>
            </a:r>
            <a:r>
              <a:rPr lang="en-US" sz="3800" dirty="0">
                <a:solidFill>
                  <a:schemeClr val="bg1"/>
                </a:solidFill>
                <a:latin typeface="Garamond" panose="02020404030301010803" pitchFamily="18" charset="0"/>
              </a:rPr>
              <a:t>You must stop, my sons! The reports I hear among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’s people are not good.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058088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676421"/>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25	 </a:t>
            </a:r>
            <a:r>
              <a:rPr lang="en-US" sz="3800" dirty="0">
                <a:solidFill>
                  <a:schemeClr val="bg1"/>
                </a:solidFill>
                <a:latin typeface="Garamond" panose="02020404030301010803" pitchFamily="18" charset="0"/>
              </a:rPr>
              <a:t>If someone sins against another person, God can mediate for the guilty party. But if someone sins against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who can intercede?”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A1F36CD1-22F9-27D9-7CB3-18BFADF599E3}"/>
              </a:ext>
            </a:extLst>
          </p:cNvPr>
          <p:cNvSpPr>
            <a:spLocks noChangeArrowheads="1"/>
          </p:cNvSpPr>
          <p:nvPr/>
        </p:nvSpPr>
        <p:spPr bwMode="auto">
          <a:xfrm>
            <a:off x="3424517" y="2993004"/>
            <a:ext cx="8122023" cy="1015663"/>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85E482AA-B6DF-C72D-03C4-2B7A4B2FDFF1}"/>
              </a:ext>
            </a:extLst>
          </p:cNvPr>
          <p:cNvSpPr txBox="1">
            <a:spLocks noChangeArrowheads="1"/>
          </p:cNvSpPr>
          <p:nvPr/>
        </p:nvSpPr>
        <p:spPr bwMode="auto">
          <a:xfrm>
            <a:off x="3514597" y="3171197"/>
            <a:ext cx="7981988" cy="651781"/>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What’s missing from Eli’s rebuke?</a:t>
            </a:r>
          </a:p>
        </p:txBody>
      </p:sp>
    </p:spTree>
    <p:extLst>
      <p:ext uri="{BB962C8B-B14F-4D97-AF65-F5344CB8AC3E}">
        <p14:creationId xmlns:p14="http://schemas.microsoft.com/office/powerpoint/2010/main" val="75060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25	 </a:t>
            </a:r>
            <a:r>
              <a:rPr lang="en-US" sz="3800" dirty="0">
                <a:solidFill>
                  <a:schemeClr val="bg1"/>
                </a:solidFill>
                <a:latin typeface="Garamond" panose="02020404030301010803" pitchFamily="18" charset="0"/>
              </a:rPr>
              <a:t>If someone sins against another person, God can mediate for the guilty party. But if someone sins against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who can intercede?” </a:t>
            </a:r>
          </a:p>
          <a:p>
            <a:pPr marL="528638" indent="-528638">
              <a:lnSpc>
                <a:spcPct val="90000"/>
              </a:lnSpc>
            </a:pPr>
            <a:r>
              <a:rPr lang="en-US" sz="3800" dirty="0">
                <a:solidFill>
                  <a:schemeClr val="bg1"/>
                </a:solidFill>
                <a:latin typeface="Garamond" panose="02020404030301010803" pitchFamily="18" charset="0"/>
              </a:rPr>
              <a:t>	But Eli’s sons wouldn’t listen to their father.</a:t>
            </a:r>
          </a:p>
          <a:p>
            <a:pPr marL="528638" indent="-528638">
              <a:lnSpc>
                <a:spcPct val="90000"/>
              </a:lnSpc>
            </a:pPr>
            <a:r>
              <a:rPr lang="en-US" sz="3800" baseline="30000" dirty="0">
                <a:solidFill>
                  <a:schemeClr val="bg1"/>
                </a:solidFill>
                <a:latin typeface="Garamond" panose="02020404030301010803" pitchFamily="18" charset="0"/>
              </a:rPr>
              <a:t>26 	</a:t>
            </a:r>
            <a:r>
              <a:rPr lang="en-US" sz="3800" dirty="0">
                <a:solidFill>
                  <a:schemeClr val="bg1"/>
                </a:solidFill>
                <a:latin typeface="Garamond" panose="02020404030301010803" pitchFamily="18" charset="0"/>
              </a:rPr>
              <a:t>Meanwhile, the boy Samuel grew taller and grew in favor with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and with the people.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321449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27 	</a:t>
            </a:r>
            <a:r>
              <a:rPr lang="en-US" sz="3800" dirty="0">
                <a:solidFill>
                  <a:schemeClr val="bg1"/>
                </a:solidFill>
                <a:latin typeface="Garamond" panose="02020404030301010803" pitchFamily="18" charset="0"/>
              </a:rPr>
              <a:t>One day a man of God came to Eli and gave him this message from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“I revealed myself to your ancestors when they were Pharaoh’s slaves in Egypt. </a:t>
            </a:r>
          </a:p>
          <a:p>
            <a:pPr marL="528638" indent="-528638">
              <a:lnSpc>
                <a:spcPct val="90000"/>
              </a:lnSpc>
            </a:pPr>
            <a:r>
              <a:rPr lang="en-US" sz="3800" baseline="30000" dirty="0">
                <a:solidFill>
                  <a:schemeClr val="bg1"/>
                </a:solidFill>
                <a:latin typeface="Garamond" panose="02020404030301010803" pitchFamily="18" charset="0"/>
              </a:rPr>
              <a:t>28 	</a:t>
            </a:r>
            <a:r>
              <a:rPr lang="en-US" sz="3800" dirty="0">
                <a:solidFill>
                  <a:schemeClr val="bg1"/>
                </a:solidFill>
                <a:latin typeface="Garamond" panose="02020404030301010803" pitchFamily="18" charset="0"/>
              </a:rPr>
              <a:t>I chose your ancestor Aaron from among all the tribes of Israel to be my priest…And I assigned the sacrificial offerings to you priests.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7216101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29	 </a:t>
            </a:r>
            <a:r>
              <a:rPr lang="en-US" sz="3800" dirty="0">
                <a:solidFill>
                  <a:schemeClr val="bg1"/>
                </a:solidFill>
                <a:latin typeface="Garamond" panose="02020404030301010803" pitchFamily="18" charset="0"/>
              </a:rPr>
              <a:t>So why do you scorn my sacrifices and offerings? </a:t>
            </a:r>
          </a:p>
          <a:p>
            <a:pPr marL="528638" indent="-528638">
              <a:lnSpc>
                <a:spcPct val="90000"/>
              </a:lnSpc>
            </a:pPr>
            <a:r>
              <a:rPr lang="en-US" sz="3800" baseline="30000" dirty="0">
                <a:solidFill>
                  <a:schemeClr val="bg1"/>
                </a:solidFill>
                <a:latin typeface="Garamond" panose="02020404030301010803" pitchFamily="18" charset="0"/>
              </a:rPr>
              <a:t>30 	</a:t>
            </a:r>
            <a:r>
              <a:rPr lang="en-US" sz="3800" dirty="0">
                <a:solidFill>
                  <a:schemeClr val="bg1"/>
                </a:solidFill>
                <a:latin typeface="Garamond" panose="02020404030301010803" pitchFamily="18" charset="0"/>
              </a:rPr>
              <a:t>“Therefore,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the God of Israel, says: I promised that your branch of the tribe of Levi would always be my priests. But I will honor those who honor me, and I will despise those who think lightly of me.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25920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834272"/>
          </a:xfrm>
          <a:prstGeom prst="rect">
            <a:avLst/>
          </a:prstGeom>
          <a:noFill/>
          <a:ln w="9525">
            <a:noFill/>
            <a:miter lim="800000"/>
            <a:headEnd/>
            <a:tailEnd/>
          </a:ln>
        </p:spPr>
        <p:txBody>
          <a:bodyPr wrap="square">
            <a:spAutoFit/>
          </a:bodyPr>
          <a:lstStyle/>
          <a:p>
            <a:pPr marL="528638" indent="-528638">
              <a:lnSpc>
                <a:spcPct val="90000"/>
              </a:lnSpc>
            </a:pPr>
            <a:r>
              <a:rPr lang="en-US" sz="3800" baseline="30000" dirty="0">
                <a:solidFill>
                  <a:schemeClr val="bg1"/>
                </a:solidFill>
                <a:latin typeface="Garamond" panose="02020404030301010803" pitchFamily="18" charset="0"/>
              </a:rPr>
              <a:t>31	 </a:t>
            </a:r>
            <a:r>
              <a:rPr lang="en-US" sz="3800" dirty="0">
                <a:solidFill>
                  <a:schemeClr val="bg1"/>
                </a:solidFill>
                <a:latin typeface="Garamond" panose="02020404030301010803" pitchFamily="18" charset="0"/>
              </a:rPr>
              <a:t>The time is coming when I will put an end to your family, so it will no longer serve as my priests. All the members of your family will die before their time. None will reach old age. </a:t>
            </a:r>
          </a:p>
          <a:p>
            <a:pPr marL="528638" indent="-528638">
              <a:lnSpc>
                <a:spcPct val="90000"/>
              </a:lnSpc>
            </a:pPr>
            <a:r>
              <a:rPr lang="en-US" sz="3800" baseline="30000" dirty="0">
                <a:solidFill>
                  <a:schemeClr val="bg1"/>
                </a:solidFill>
                <a:latin typeface="Garamond" panose="02020404030301010803" pitchFamily="18" charset="0"/>
              </a:rPr>
              <a:t>35 	</a:t>
            </a:r>
            <a:r>
              <a:rPr lang="en-US" sz="3800" dirty="0">
                <a:solidFill>
                  <a:schemeClr val="bg1"/>
                </a:solidFill>
                <a:latin typeface="Garamond" panose="02020404030301010803" pitchFamily="18" charset="0"/>
              </a:rPr>
              <a:t>“Then I will raise up a faithful priest who will serve me and do what I desire. I will establish his family, and they will be priests to my anointed kings forever.</a:t>
            </a:r>
          </a:p>
          <a:p>
            <a:pPr marL="528638" indent="-528638">
              <a:lnSpc>
                <a:spcPct val="90000"/>
              </a:lnSpc>
            </a:pPr>
            <a:r>
              <a:rPr lang="en-US" sz="3800" baseline="30000" dirty="0">
                <a:solidFill>
                  <a:schemeClr val="bg1"/>
                </a:solidFill>
                <a:latin typeface="Garamond" panose="02020404030301010803" pitchFamily="18" charset="0"/>
              </a:rPr>
              <a:t>36</a:t>
            </a:r>
            <a:r>
              <a:rPr lang="en-US" sz="3800" dirty="0">
                <a:solidFill>
                  <a:schemeClr val="bg1"/>
                </a:solidFill>
                <a:latin typeface="Garamond" panose="02020404030301010803" pitchFamily="18" charset="0"/>
              </a:rPr>
              <a:t> Then all of your surviving family will bow before him, begging for money and food.</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2</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3437109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Samuel</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4564533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1170024" cy="4307974"/>
          </a:xfrm>
          <a:prstGeom prst="rect">
            <a:avLst/>
          </a:prstGeom>
          <a:noFill/>
          <a:ln w="9525">
            <a:noFill/>
            <a:miter lim="800000"/>
            <a:headEnd/>
            <a:tailEnd/>
          </a:ln>
        </p:spPr>
        <p:txBody>
          <a:bodyPr wrap="square">
            <a:spAutoFit/>
          </a:bodyPr>
          <a:lstStyle/>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Meanwhile, the boy Samuel served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by assisting Eli. Now in those days messages from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were very rare, and visions were quite uncommon.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2 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One night Eli, who was almost blind by now, had gone to bed. </a:t>
            </a: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3 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 lamp of God had not yet gone out, and Samuel was sleeping in the Tabernacle near the Ark of God.</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068275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dirty="0">
                <a:solidFill>
                  <a:schemeClr val="bg1"/>
                </a:solidFill>
                <a:latin typeface="Garamond" panose="02020404030301010803" pitchFamily="18" charset="0"/>
              </a:rPr>
              <a:t>►	This is a dark time in Israel’s history. </a:t>
            </a:r>
          </a:p>
          <a:p>
            <a:pPr marL="581025" indent="-581025">
              <a:lnSpc>
                <a:spcPct val="90000"/>
              </a:lnSpc>
            </a:pPr>
            <a:r>
              <a:rPr lang="en-US" sz="3800" dirty="0">
                <a:solidFill>
                  <a:schemeClr val="bg1"/>
                </a:solidFill>
                <a:latin typeface="Garamond" panose="02020404030301010803" pitchFamily="18" charset="0"/>
              </a:rPr>
              <a:t>►	The background is the book of Judges.</a:t>
            </a:r>
          </a:p>
          <a:p>
            <a:pPr marL="581025" indent="-581025">
              <a:lnSpc>
                <a:spcPct val="90000"/>
              </a:lnSpc>
            </a:pPr>
            <a:r>
              <a:rPr lang="en-US" sz="3800" dirty="0">
                <a:solidFill>
                  <a:schemeClr val="bg1"/>
                </a:solidFill>
                <a:latin typeface="Garamond" panose="02020404030301010803" pitchFamily="18" charset="0"/>
              </a:rPr>
              <a:t>►	This was a different period in the way God worked with people.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Intro</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1305383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307974"/>
          </a:xfrm>
          <a:prstGeom prst="rect">
            <a:avLst/>
          </a:prstGeom>
          <a:noFill/>
          <a:ln w="9525">
            <a:noFill/>
            <a:miter lim="800000"/>
            <a:headEnd/>
            <a:tailEnd/>
          </a:ln>
        </p:spPr>
        <p:txBody>
          <a:bodyPr wrap="square">
            <a:spAutoFit/>
          </a:bodyPr>
          <a:lstStyle/>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4 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Suddenly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called out, “Samuel!”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1025" marR="0" indent="-581025">
              <a:lnSpc>
                <a:spcPct val="90000"/>
              </a:lnSpc>
              <a:spcBef>
                <a:spcPts val="0"/>
              </a:spcBef>
              <a:spcAft>
                <a:spcPts val="0"/>
              </a:spcAft>
            </a:pP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“Yes?” Samuel replied. “What is it?” </a:t>
            </a: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5 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He got up and ran to Eli. “Here I am. Did you call me?”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1025" marR="0" indent="-581025">
              <a:lnSpc>
                <a:spcPct val="90000"/>
              </a:lnSpc>
              <a:spcBef>
                <a:spcPts val="0"/>
              </a:spcBef>
              <a:spcAft>
                <a:spcPts val="0"/>
              </a:spcAft>
            </a:pP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“I didn’t call you,” Eli replied. “Go back to bed.” So he did.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7 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Samuel did not yet know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because he had never had a message from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before.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4860124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5360570"/>
          </a:xfrm>
          <a:prstGeom prst="rect">
            <a:avLst/>
          </a:prstGeom>
          <a:noFill/>
          <a:ln w="9525">
            <a:noFill/>
            <a:miter lim="800000"/>
            <a:headEnd/>
            <a:tailEnd/>
          </a:ln>
        </p:spPr>
        <p:txBody>
          <a:bodyPr wrap="square">
            <a:spAutoFit/>
          </a:bodyPr>
          <a:lstStyle/>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8 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So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called a third time, and once more Samuel got up and went to Eli. “Here I am. Did you call me?”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1025" marR="0" indent="-581025">
              <a:lnSpc>
                <a:spcPct val="90000"/>
              </a:lnSpc>
              <a:spcBef>
                <a:spcPts val="0"/>
              </a:spcBef>
              <a:spcAft>
                <a:spcPts val="0"/>
              </a:spcAft>
            </a:pP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Then Eli realized it was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who was calling the boy. </a:t>
            </a: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9 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So he said to Samuel, “Go and lie down again, and if someone calls again, say, ‘Speak,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your servant is listening.’ ” So Samuel went back to bed.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10 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And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came and called as before, “Samuel! Samuel!”</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9302497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307974"/>
          </a:xfrm>
          <a:prstGeom prst="rect">
            <a:avLst/>
          </a:prstGeom>
          <a:noFill/>
          <a:ln w="9525">
            <a:noFill/>
            <a:miter lim="800000"/>
            <a:headEnd/>
            <a:tailEnd/>
          </a:ln>
        </p:spPr>
        <p:txBody>
          <a:bodyPr wrap="square">
            <a:spAutoFit/>
          </a:bodyPr>
          <a:lstStyle/>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10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And Samuel replied</a:t>
            </a:r>
            <a:r>
              <a:rPr lang="en-US" sz="3800" dirty="0">
                <a:solidFill>
                  <a:schemeClr val="bg1"/>
                </a:solidFill>
                <a:latin typeface="Garamond" panose="02020404030301010803" pitchFamily="18" charset="0"/>
                <a:ea typeface="Calibri" panose="020F0502020204030204" pitchFamily="34" charset="0"/>
                <a:cs typeface="Times New Roman" panose="02020603050405020304" pitchFamily="18" charset="0"/>
              </a:rPr>
              <a:t>.</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11 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Then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said to Samuel, “I am about to do a shocking thing in Israel. </a:t>
            </a: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12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I am going to carry out all my threats against Eli and his family, from beginning to end. </a:t>
            </a: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13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I have warned him that judgment is coming upon his family forever, because his sons are blaspheming God and he hasn’t disciplined them.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0163016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15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Samuel stayed in bed until morning, then got up and opened the doors of the Tabernacle as usual. He was afraid to tell Eli what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had said to him. </a:t>
            </a: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16 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But Eli called out to him, “Samuel, my son.” </a:t>
            </a:r>
            <a:endParaRPr lang="en-US" sz="3800" dirty="0">
              <a:solidFill>
                <a:schemeClr val="bg1"/>
              </a:solidFill>
              <a:effectLst/>
              <a:latin typeface="Garamond" panose="02020404030301010803" pitchFamily="18" charset="0"/>
              <a:ea typeface="Calibri" panose="020F0502020204030204" pitchFamily="34" charset="0"/>
              <a:cs typeface="Times New Roman (Body CS)"/>
            </a:endParaRPr>
          </a:p>
          <a:p>
            <a:pPr marL="581025" marR="0" indent="-581025">
              <a:lnSpc>
                <a:spcPct val="90000"/>
              </a:lnSpc>
              <a:spcBef>
                <a:spcPts val="0"/>
              </a:spcBef>
              <a:spcAft>
                <a:spcPts val="0"/>
              </a:spcAft>
            </a:pP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“Here I am,” Samuel replied.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2495627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17 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“What did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 say to you? Tell me everything. And may God strike you and even kill you if you hide anything from me!” </a:t>
            </a: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18	</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So Samuel told Eli everything; he didn’t hold anything back. “It is the </a:t>
            </a:r>
            <a:r>
              <a:rPr lang="en-US" sz="3800" cap="small"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LORD</a:t>
            </a:r>
            <a:r>
              <a:rPr lang="en-US" sz="3800" dirty="0">
                <a:solidFill>
                  <a:schemeClr val="bg1"/>
                </a:solidFill>
                <a:effectLst/>
                <a:latin typeface="Garamond" panose="02020404030301010803" pitchFamily="18" charset="0"/>
                <a:ea typeface="Calibri" panose="020F0502020204030204" pitchFamily="34" charset="0"/>
                <a:cs typeface="Times New Roman" panose="02020603050405020304" pitchFamily="18" charset="0"/>
              </a:rPr>
              <a:t>’s will,” Eli replied. “Let him do what he thinks best.”</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8619D2D8-90D7-48AF-BB37-C45C400F1B80}"/>
              </a:ext>
            </a:extLst>
          </p:cNvPr>
          <p:cNvSpPr>
            <a:spLocks noChangeArrowheads="1"/>
          </p:cNvSpPr>
          <p:nvPr/>
        </p:nvSpPr>
        <p:spPr bwMode="auto">
          <a:xfrm>
            <a:off x="3712748" y="4704227"/>
            <a:ext cx="6901463" cy="1194549"/>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6782FFC4-936C-CAC7-40C2-BDE6E4432A86}"/>
              </a:ext>
            </a:extLst>
          </p:cNvPr>
          <p:cNvSpPr txBox="1">
            <a:spLocks noChangeArrowheads="1"/>
          </p:cNvSpPr>
          <p:nvPr/>
        </p:nvSpPr>
        <p:spPr bwMode="auto">
          <a:xfrm>
            <a:off x="3810001" y="4972063"/>
            <a:ext cx="6782472" cy="651845"/>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God still calls his people today. </a:t>
            </a:r>
          </a:p>
        </p:txBody>
      </p:sp>
    </p:spTree>
    <p:extLst>
      <p:ext uri="{BB962C8B-B14F-4D97-AF65-F5344CB8AC3E}">
        <p14:creationId xmlns:p14="http://schemas.microsoft.com/office/powerpoint/2010/main" val="2099296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effectLst/>
                <a:latin typeface="Garamond" panose="02020404030301010803" pitchFamily="18" charset="0"/>
                <a:ea typeface="Calibri" panose="020F0502020204030204" pitchFamily="34" charset="0"/>
              </a:rPr>
              <a:t>19 	</a:t>
            </a:r>
            <a:r>
              <a:rPr lang="en-US" sz="3800" dirty="0">
                <a:solidFill>
                  <a:schemeClr val="bg1"/>
                </a:solidFill>
                <a:effectLst/>
                <a:latin typeface="Garamond" panose="02020404030301010803" pitchFamily="18" charset="0"/>
                <a:ea typeface="Calibri" panose="020F0502020204030204" pitchFamily="34" charset="0"/>
              </a:rPr>
              <a:t>As Samuel grew up,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was with him, and he let none of Samuel’s words fall to the ground.</a:t>
            </a:r>
            <a:endParaRPr lang="en-US" sz="3800" baseline="30000" dirty="0">
              <a:solidFill>
                <a:schemeClr val="bg1"/>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0349325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1150187"/>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tx1">
                    <a:lumMod val="50000"/>
                    <a:lumOff val="50000"/>
                  </a:schemeClr>
                </a:solidFill>
                <a:effectLst/>
                <a:latin typeface="Garamond" panose="02020404030301010803" pitchFamily="18" charset="0"/>
                <a:ea typeface="Calibri" panose="020F0502020204030204" pitchFamily="34" charset="0"/>
              </a:rPr>
              <a:t>19 	</a:t>
            </a:r>
            <a:r>
              <a:rPr lang="en-US" sz="3800" dirty="0">
                <a:solidFill>
                  <a:schemeClr val="tx1">
                    <a:lumMod val="50000"/>
                    <a:lumOff val="50000"/>
                  </a:schemeClr>
                </a:solidFill>
                <a:effectLst/>
                <a:latin typeface="Garamond" panose="02020404030301010803" pitchFamily="18" charset="0"/>
                <a:ea typeface="Calibri" panose="020F0502020204030204" pitchFamily="34" charset="0"/>
              </a:rPr>
              <a:t>As Samuel grew up, the </a:t>
            </a:r>
            <a:r>
              <a:rPr lang="en-US" sz="3800" cap="small" dirty="0">
                <a:solidFill>
                  <a:schemeClr val="tx1">
                    <a:lumMod val="50000"/>
                    <a:lumOff val="50000"/>
                  </a:schemeClr>
                </a:solidFill>
                <a:effectLst/>
                <a:latin typeface="Garamond" panose="02020404030301010803" pitchFamily="18" charset="0"/>
                <a:ea typeface="Calibri" panose="020F0502020204030204" pitchFamily="34" charset="0"/>
              </a:rPr>
              <a:t>LORD</a:t>
            </a:r>
            <a:r>
              <a:rPr lang="en-US" sz="3800" dirty="0">
                <a:solidFill>
                  <a:schemeClr val="tx1">
                    <a:lumMod val="50000"/>
                    <a:lumOff val="50000"/>
                  </a:schemeClr>
                </a:solidFill>
                <a:effectLst/>
                <a:latin typeface="Garamond" panose="02020404030301010803" pitchFamily="18" charset="0"/>
                <a:ea typeface="Calibri" panose="020F0502020204030204" pitchFamily="34" charset="0"/>
              </a:rPr>
              <a:t> was with him, and </a:t>
            </a:r>
            <a:r>
              <a:rPr lang="en-US" sz="3800" dirty="0">
                <a:solidFill>
                  <a:schemeClr val="bg1"/>
                </a:solidFill>
                <a:effectLst/>
                <a:latin typeface="Garamond" panose="02020404030301010803" pitchFamily="18" charset="0"/>
                <a:ea typeface="Calibri" panose="020F0502020204030204" pitchFamily="34" charset="0"/>
              </a:rPr>
              <a:t>he let none of Samuel’s words fall to the ground</a:t>
            </a:r>
            <a:r>
              <a:rPr lang="en-US" sz="3800" dirty="0">
                <a:solidFill>
                  <a:schemeClr val="tx1">
                    <a:lumMod val="50000"/>
                    <a:lumOff val="50000"/>
                  </a:schemeClr>
                </a:solidFill>
                <a:effectLst/>
                <a:latin typeface="Garamond" panose="02020404030301010803" pitchFamily="18" charset="0"/>
                <a:ea typeface="Calibri" panose="020F0502020204030204" pitchFamily="34" charset="0"/>
              </a:rPr>
              <a:t>.</a:t>
            </a:r>
            <a:endParaRPr lang="en-US" sz="3800" baseline="30000" dirty="0">
              <a:solidFill>
                <a:schemeClr val="tx1">
                  <a:lumMod val="50000"/>
                  <a:lumOff val="50000"/>
                </a:schemeClr>
              </a:solidFill>
              <a:effectLst/>
              <a:latin typeface="Garamond" panose="02020404030301010803" pitchFamily="18" charset="0"/>
              <a:ea typeface="Calibri" panose="020F0502020204030204" pitchFamily="34"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325024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255378"/>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effectLst/>
                <a:latin typeface="Garamond" panose="02020404030301010803" pitchFamily="18" charset="0"/>
                <a:ea typeface="Calibri" panose="020F0502020204030204" pitchFamily="34" charset="0"/>
              </a:rPr>
              <a:t>19 	</a:t>
            </a:r>
            <a:r>
              <a:rPr lang="en-US" sz="3800" dirty="0">
                <a:solidFill>
                  <a:schemeClr val="bg1"/>
                </a:solidFill>
                <a:effectLst/>
                <a:latin typeface="Garamond" panose="02020404030301010803" pitchFamily="18" charset="0"/>
                <a:ea typeface="Calibri" panose="020F0502020204030204" pitchFamily="34" charset="0"/>
              </a:rPr>
              <a:t>As Samuel grew up,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was with him, and he let none of Samuel’s words fall to the ground.</a:t>
            </a:r>
            <a:endParaRPr lang="en-US" sz="3800" baseline="30000" dirty="0">
              <a:solidFill>
                <a:schemeClr val="bg1"/>
              </a:solidFill>
              <a:effectLst/>
              <a:latin typeface="Garamond" panose="02020404030301010803" pitchFamily="18" charset="0"/>
              <a:ea typeface="Calibri" panose="020F0502020204030204" pitchFamily="34" charset="0"/>
            </a:endParaRP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20 	</a:t>
            </a:r>
            <a:r>
              <a:rPr lang="en-US" sz="3800" dirty="0">
                <a:solidFill>
                  <a:schemeClr val="bg1"/>
                </a:solidFill>
                <a:effectLst/>
                <a:latin typeface="Garamond" panose="02020404030301010803" pitchFamily="18" charset="0"/>
                <a:ea typeface="Calibri" panose="020F0502020204030204" pitchFamily="34" charset="0"/>
              </a:rPr>
              <a:t>And all Israel, knew that Samuel was confirmed as a prophet of 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a:t>
            </a:r>
          </a:p>
          <a:p>
            <a:pPr marL="581025" marR="0" indent="-581025">
              <a:lnSpc>
                <a:spcPct val="90000"/>
              </a:lnSpc>
              <a:spcBef>
                <a:spcPts val="0"/>
              </a:spcBef>
              <a:spcAft>
                <a:spcPts val="0"/>
              </a:spcAft>
            </a:pPr>
            <a:r>
              <a:rPr lang="en-US" sz="3800" baseline="30000" dirty="0">
                <a:solidFill>
                  <a:schemeClr val="bg1"/>
                </a:solidFill>
                <a:effectLst/>
                <a:latin typeface="Garamond" panose="02020404030301010803" pitchFamily="18" charset="0"/>
                <a:ea typeface="Calibri" panose="020F0502020204030204" pitchFamily="34" charset="0"/>
              </a:rPr>
              <a:t>21	</a:t>
            </a:r>
            <a:r>
              <a:rPr lang="en-US" sz="3800" dirty="0">
                <a:solidFill>
                  <a:schemeClr val="bg1"/>
                </a:solidFill>
                <a:effectLst/>
                <a:latin typeface="Garamond" panose="02020404030301010803" pitchFamily="18" charset="0"/>
                <a:ea typeface="Calibri" panose="020F0502020204030204" pitchFamily="34" charset="0"/>
              </a:rPr>
              <a:t>The </a:t>
            </a:r>
            <a:r>
              <a:rPr lang="en-US" sz="3800" cap="small" dirty="0">
                <a:solidFill>
                  <a:schemeClr val="bg1"/>
                </a:solidFill>
                <a:effectLst/>
                <a:latin typeface="Garamond" panose="02020404030301010803" pitchFamily="18" charset="0"/>
                <a:ea typeface="Calibri" panose="020F0502020204030204" pitchFamily="34" charset="0"/>
              </a:rPr>
              <a:t>LORD</a:t>
            </a:r>
            <a:r>
              <a:rPr lang="en-US" sz="3800" dirty="0">
                <a:solidFill>
                  <a:schemeClr val="bg1"/>
                </a:solidFill>
                <a:effectLst/>
                <a:latin typeface="Garamond" panose="02020404030301010803" pitchFamily="18" charset="0"/>
                <a:ea typeface="Calibri" panose="020F0502020204030204" pitchFamily="34" charset="0"/>
              </a:rPr>
              <a:t> continued to appear at Shiloh and gave messages to Samuel there at the Tabernacle</a:t>
            </a:r>
            <a:r>
              <a:rPr lang="en-US" sz="3800" dirty="0">
                <a:solidFill>
                  <a:schemeClr val="bg1"/>
                </a:solidFill>
                <a:effectLst/>
                <a:latin typeface="Garamond" panose="02020404030301010803" pitchFamily="18" charset="0"/>
              </a:rPr>
              <a:t> </a:t>
            </a:r>
            <a:endParaRPr lang="en-US" sz="3800" dirty="0">
              <a:solidFill>
                <a:schemeClr val="bg1"/>
              </a:solidFill>
              <a:latin typeface="Garamond" panose="02020404030301010803" pitchFamily="18" charset="0"/>
            </a:endParaRP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3</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182253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500"/>
                                  </p:stCondLst>
                                  <p:childTnLst>
                                    <p:set>
                                      <p:cBhvr>
                                        <p:cTn id="9"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F2E4DE6-9022-0641-3B52-8C07877C8EE0}"/>
              </a:ext>
            </a:extLst>
          </p:cNvPr>
          <p:cNvSpPr/>
          <p:nvPr/>
        </p:nvSpPr>
        <p:spPr>
          <a:xfrm>
            <a:off x="215153" y="304800"/>
            <a:ext cx="11833412" cy="62932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xmlns="" id="{A45F3308-FDD3-C2B4-0B7C-0B4E18198C4C}"/>
              </a:ext>
            </a:extLst>
          </p:cNvPr>
          <p:cNvCxnSpPr>
            <a:cxnSpLocks/>
          </p:cNvCxnSpPr>
          <p:nvPr/>
        </p:nvCxnSpPr>
        <p:spPr>
          <a:xfrm>
            <a:off x="6096000" y="304800"/>
            <a:ext cx="0" cy="629322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C77F9136-8837-029E-08A4-1C3E326168EC}"/>
              </a:ext>
            </a:extLst>
          </p:cNvPr>
          <p:cNvCxnSpPr/>
          <p:nvPr/>
        </p:nvCxnSpPr>
        <p:spPr>
          <a:xfrm>
            <a:off x="215153" y="1272997"/>
            <a:ext cx="1183341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01E4A5-9C8F-B785-BC4C-8FFEB95C155B}"/>
              </a:ext>
            </a:extLst>
          </p:cNvPr>
          <p:cNvSpPr txBox="1"/>
          <p:nvPr/>
        </p:nvSpPr>
        <p:spPr>
          <a:xfrm>
            <a:off x="215153" y="304800"/>
            <a:ext cx="5880847" cy="861774"/>
          </a:xfrm>
          <a:prstGeom prst="rect">
            <a:avLst/>
          </a:prstGeom>
          <a:noFill/>
        </p:spPr>
        <p:txBody>
          <a:bodyPr wrap="square" rtlCol="0">
            <a:spAutoFit/>
          </a:bodyPr>
          <a:lstStyle/>
          <a:p>
            <a:r>
              <a:rPr lang="en-US" sz="5000" dirty="0">
                <a:solidFill>
                  <a:schemeClr val="bg1"/>
                </a:solidFill>
                <a:latin typeface="Garamond" panose="02020404030301010803" pitchFamily="18" charset="0"/>
              </a:rPr>
              <a:t>Hannah</a:t>
            </a:r>
          </a:p>
        </p:txBody>
      </p:sp>
      <p:sp>
        <p:nvSpPr>
          <p:cNvPr id="10" name="TextBox 9">
            <a:extLst>
              <a:ext uri="{FF2B5EF4-FFF2-40B4-BE49-F238E27FC236}">
                <a16:creationId xmlns:a16="http://schemas.microsoft.com/office/drawing/2014/main" xmlns="" id="{93A552D2-29A6-8C1E-0BEA-2FD31585EE82}"/>
              </a:ext>
            </a:extLst>
          </p:cNvPr>
          <p:cNvSpPr txBox="1"/>
          <p:nvPr/>
        </p:nvSpPr>
        <p:spPr>
          <a:xfrm>
            <a:off x="6167719" y="304800"/>
            <a:ext cx="5880847" cy="861774"/>
          </a:xfrm>
          <a:prstGeom prst="rect">
            <a:avLst/>
          </a:prstGeom>
          <a:noFill/>
        </p:spPr>
        <p:txBody>
          <a:bodyPr wrap="square" rtlCol="0">
            <a:spAutoFit/>
          </a:bodyPr>
          <a:lstStyle/>
          <a:p>
            <a:r>
              <a:rPr lang="en-US" sz="5000" dirty="0">
                <a:solidFill>
                  <a:schemeClr val="bg1"/>
                </a:solidFill>
                <a:latin typeface="Garamond" panose="02020404030301010803" pitchFamily="18" charset="0"/>
              </a:rPr>
              <a:t>Eli</a:t>
            </a:r>
          </a:p>
        </p:txBody>
      </p:sp>
      <p:sp>
        <p:nvSpPr>
          <p:cNvPr id="11" name="TextBox 10">
            <a:extLst>
              <a:ext uri="{FF2B5EF4-FFF2-40B4-BE49-F238E27FC236}">
                <a16:creationId xmlns:a16="http://schemas.microsoft.com/office/drawing/2014/main" xmlns="" id="{405D7650-96E4-269A-8F7F-13DD9DC082E6}"/>
              </a:ext>
            </a:extLst>
          </p:cNvPr>
          <p:cNvSpPr txBox="1"/>
          <p:nvPr/>
        </p:nvSpPr>
        <p:spPr>
          <a:xfrm>
            <a:off x="215153" y="1272997"/>
            <a:ext cx="5916706" cy="1938992"/>
          </a:xfrm>
          <a:prstGeom prst="rect">
            <a:avLst/>
          </a:prstGeom>
          <a:noFill/>
        </p:spPr>
        <p:txBody>
          <a:bodyPr wrap="square" rtlCol="0">
            <a:spAutoFit/>
          </a:bodyPr>
          <a:lstStyle/>
          <a:p>
            <a:r>
              <a:rPr lang="en-US" sz="4000" dirty="0">
                <a:solidFill>
                  <a:schemeClr val="bg1"/>
                </a:solidFill>
                <a:latin typeface="Garamond" panose="02020404030301010803" pitchFamily="18" charset="0"/>
              </a:rPr>
              <a:t>► A woman, who for the most part in Jewish society, held a lower position. </a:t>
            </a:r>
          </a:p>
        </p:txBody>
      </p:sp>
      <p:sp>
        <p:nvSpPr>
          <p:cNvPr id="12" name="TextBox 11">
            <a:extLst>
              <a:ext uri="{FF2B5EF4-FFF2-40B4-BE49-F238E27FC236}">
                <a16:creationId xmlns:a16="http://schemas.microsoft.com/office/drawing/2014/main" xmlns="" id="{AD1FC38C-A441-E42C-60EF-DF3F62576C5A}"/>
              </a:ext>
            </a:extLst>
          </p:cNvPr>
          <p:cNvSpPr txBox="1"/>
          <p:nvPr/>
        </p:nvSpPr>
        <p:spPr>
          <a:xfrm>
            <a:off x="6176687" y="1272997"/>
            <a:ext cx="5871876" cy="2554545"/>
          </a:xfrm>
          <a:prstGeom prst="rect">
            <a:avLst/>
          </a:prstGeom>
          <a:noFill/>
        </p:spPr>
        <p:txBody>
          <a:bodyPr wrap="square" rtlCol="0">
            <a:spAutoFit/>
          </a:bodyPr>
          <a:lstStyle/>
          <a:p>
            <a:r>
              <a:rPr lang="en-US" sz="4000" dirty="0">
                <a:solidFill>
                  <a:schemeClr val="bg1"/>
                </a:solidFill>
                <a:latin typeface="Garamond" panose="02020404030301010803" pitchFamily="18" charset="0"/>
              </a:rPr>
              <a:t>► Men ruled society in the ancient world, as it still is in most parts of the </a:t>
            </a:r>
            <a:r>
              <a:rPr lang="en-US" sz="4000">
                <a:solidFill>
                  <a:schemeClr val="bg1"/>
                </a:solidFill>
                <a:latin typeface="Garamond" panose="02020404030301010803" pitchFamily="18" charset="0"/>
              </a:rPr>
              <a:t>world today. </a:t>
            </a:r>
            <a:endParaRPr lang="en-US" sz="4000" dirty="0">
              <a:solidFill>
                <a:schemeClr val="bg1"/>
              </a:solidFill>
              <a:latin typeface="Garamond" panose="02020404030301010803" pitchFamily="18" charset="0"/>
            </a:endParaRPr>
          </a:p>
        </p:txBody>
      </p:sp>
      <p:sp>
        <p:nvSpPr>
          <p:cNvPr id="13" name="Rectangle 12">
            <a:extLst>
              <a:ext uri="{FF2B5EF4-FFF2-40B4-BE49-F238E27FC236}">
                <a16:creationId xmlns:a16="http://schemas.microsoft.com/office/drawing/2014/main" xmlns="" id="{3D6FD79A-0FB7-93D4-8ACF-6F8C511187CE}"/>
              </a:ext>
            </a:extLst>
          </p:cNvPr>
          <p:cNvSpPr>
            <a:spLocks noChangeArrowheads="1"/>
          </p:cNvSpPr>
          <p:nvPr/>
        </p:nvSpPr>
        <p:spPr bwMode="auto">
          <a:xfrm>
            <a:off x="593031" y="3827542"/>
            <a:ext cx="10863863" cy="2071204"/>
          </a:xfrm>
          <a:prstGeom prst="rect">
            <a:avLst/>
          </a:prstGeom>
          <a:solidFill>
            <a:schemeClr val="tx1">
              <a:lumMod val="85000"/>
              <a:lumOff val="15000"/>
            </a:schemeClr>
          </a:solidFill>
          <a:ln w="3175">
            <a:solidFill>
              <a:schemeClr val="bg1"/>
            </a:solidFill>
            <a:round/>
            <a:headEnd/>
            <a:tailEnd/>
          </a:ln>
        </p:spPr>
        <p:txBody>
          <a:bodyPr/>
          <a:lstStyle/>
          <a:p>
            <a:pPr algn="ct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14" name="TextBox 13">
            <a:extLst>
              <a:ext uri="{FF2B5EF4-FFF2-40B4-BE49-F238E27FC236}">
                <a16:creationId xmlns:a16="http://schemas.microsoft.com/office/drawing/2014/main" xmlns="" id="{B394152D-DB3D-C482-87AC-93F35390E7A0}"/>
              </a:ext>
            </a:extLst>
          </p:cNvPr>
          <p:cNvSpPr txBox="1">
            <a:spLocks noChangeArrowheads="1"/>
          </p:cNvSpPr>
          <p:nvPr/>
        </p:nvSpPr>
        <p:spPr bwMode="auto">
          <a:xfrm>
            <a:off x="672354" y="3987804"/>
            <a:ext cx="10676555" cy="1759841"/>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The story of Hannah presents a sharp contrast with that of Deborah, another significant woman of Ephraim. </a:t>
            </a:r>
          </a:p>
        </p:txBody>
      </p:sp>
    </p:spTree>
    <p:extLst>
      <p:ext uri="{BB962C8B-B14F-4D97-AF65-F5344CB8AC3E}">
        <p14:creationId xmlns:p14="http://schemas.microsoft.com/office/powerpoint/2010/main" val="2084351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childTnLst>
                          </p:cTn>
                        </p:par>
                        <p:par>
                          <p:cTn id="16" fill="hold">
                            <p:stCondLst>
                              <p:cond delay="500"/>
                            </p:stCondLst>
                            <p:childTnLst>
                              <p:par>
                                <p:cTn id="17" presetID="1" presetClass="entr" presetSubtype="0" fill="hold" grpId="0" nodeType="after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F2E4DE6-9022-0641-3B52-8C07877C8EE0}"/>
              </a:ext>
            </a:extLst>
          </p:cNvPr>
          <p:cNvSpPr/>
          <p:nvPr/>
        </p:nvSpPr>
        <p:spPr>
          <a:xfrm>
            <a:off x="215153" y="304800"/>
            <a:ext cx="11833412" cy="62932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xmlns="" id="{A45F3308-FDD3-C2B4-0B7C-0B4E18198C4C}"/>
              </a:ext>
            </a:extLst>
          </p:cNvPr>
          <p:cNvCxnSpPr>
            <a:cxnSpLocks/>
          </p:cNvCxnSpPr>
          <p:nvPr/>
        </p:nvCxnSpPr>
        <p:spPr>
          <a:xfrm>
            <a:off x="6096000" y="304800"/>
            <a:ext cx="0" cy="629322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C77F9136-8837-029E-08A4-1C3E326168EC}"/>
              </a:ext>
            </a:extLst>
          </p:cNvPr>
          <p:cNvCxnSpPr/>
          <p:nvPr/>
        </p:nvCxnSpPr>
        <p:spPr>
          <a:xfrm>
            <a:off x="215153" y="1272997"/>
            <a:ext cx="1183341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01E4A5-9C8F-B785-BC4C-8FFEB95C155B}"/>
              </a:ext>
            </a:extLst>
          </p:cNvPr>
          <p:cNvSpPr txBox="1"/>
          <p:nvPr/>
        </p:nvSpPr>
        <p:spPr>
          <a:xfrm>
            <a:off x="215153" y="304800"/>
            <a:ext cx="5880847" cy="861774"/>
          </a:xfrm>
          <a:prstGeom prst="rect">
            <a:avLst/>
          </a:prstGeom>
          <a:noFill/>
        </p:spPr>
        <p:txBody>
          <a:bodyPr wrap="square" rtlCol="0">
            <a:spAutoFit/>
          </a:bodyPr>
          <a:lstStyle/>
          <a:p>
            <a:r>
              <a:rPr lang="en-US" sz="5000" dirty="0">
                <a:solidFill>
                  <a:schemeClr val="bg1"/>
                </a:solidFill>
                <a:latin typeface="Garamond" panose="02020404030301010803" pitchFamily="18" charset="0"/>
              </a:rPr>
              <a:t>Hannah</a:t>
            </a:r>
          </a:p>
        </p:txBody>
      </p:sp>
      <p:sp>
        <p:nvSpPr>
          <p:cNvPr id="10" name="TextBox 9">
            <a:extLst>
              <a:ext uri="{FF2B5EF4-FFF2-40B4-BE49-F238E27FC236}">
                <a16:creationId xmlns:a16="http://schemas.microsoft.com/office/drawing/2014/main" xmlns="" id="{93A552D2-29A6-8C1E-0BEA-2FD31585EE82}"/>
              </a:ext>
            </a:extLst>
          </p:cNvPr>
          <p:cNvSpPr txBox="1"/>
          <p:nvPr/>
        </p:nvSpPr>
        <p:spPr>
          <a:xfrm>
            <a:off x="6167719" y="304800"/>
            <a:ext cx="5880847" cy="861774"/>
          </a:xfrm>
          <a:prstGeom prst="rect">
            <a:avLst/>
          </a:prstGeom>
          <a:noFill/>
        </p:spPr>
        <p:txBody>
          <a:bodyPr wrap="square" rtlCol="0">
            <a:spAutoFit/>
          </a:bodyPr>
          <a:lstStyle/>
          <a:p>
            <a:r>
              <a:rPr lang="en-US" sz="5000" dirty="0">
                <a:solidFill>
                  <a:schemeClr val="bg1"/>
                </a:solidFill>
                <a:latin typeface="Garamond" panose="02020404030301010803" pitchFamily="18" charset="0"/>
              </a:rPr>
              <a:t>Eli</a:t>
            </a:r>
          </a:p>
        </p:txBody>
      </p:sp>
      <p:sp>
        <p:nvSpPr>
          <p:cNvPr id="11" name="TextBox 10">
            <a:extLst>
              <a:ext uri="{FF2B5EF4-FFF2-40B4-BE49-F238E27FC236}">
                <a16:creationId xmlns:a16="http://schemas.microsoft.com/office/drawing/2014/main" xmlns="" id="{405D7650-96E4-269A-8F7F-13DD9DC082E6}"/>
              </a:ext>
            </a:extLst>
          </p:cNvPr>
          <p:cNvSpPr txBox="1"/>
          <p:nvPr/>
        </p:nvSpPr>
        <p:spPr>
          <a:xfrm>
            <a:off x="215153" y="1272997"/>
            <a:ext cx="5916706" cy="3323987"/>
          </a:xfrm>
          <a:prstGeom prst="rect">
            <a:avLst/>
          </a:prstGeom>
          <a:noFill/>
        </p:spPr>
        <p:txBody>
          <a:bodyPr wrap="square" rtlCol="0">
            <a:spAutoFit/>
          </a:bodyPr>
          <a:lstStyle/>
          <a:p>
            <a:r>
              <a:rPr lang="en-US" sz="4000" dirty="0">
                <a:solidFill>
                  <a:schemeClr val="bg1"/>
                </a:solidFill>
                <a:latin typeface="Garamond" panose="02020404030301010803" pitchFamily="18" charset="0"/>
              </a:rPr>
              <a:t>► A woman, who for the most part in Jewish society, held a lower position. </a:t>
            </a:r>
          </a:p>
          <a:p>
            <a:pPr>
              <a:spcAft>
                <a:spcPts val="1200"/>
              </a:spcAft>
            </a:pPr>
            <a:endParaRPr lang="en-US" sz="4000" dirty="0">
              <a:solidFill>
                <a:schemeClr val="bg1"/>
              </a:solidFill>
              <a:latin typeface="Garamond" panose="02020404030301010803" pitchFamily="18" charset="0"/>
            </a:endParaRPr>
          </a:p>
          <a:p>
            <a:r>
              <a:rPr lang="en-US" sz="4000" dirty="0">
                <a:solidFill>
                  <a:schemeClr val="bg1"/>
                </a:solidFill>
                <a:latin typeface="Garamond" panose="02020404030301010803" pitchFamily="18" charset="0"/>
              </a:rPr>
              <a:t>► “Powerless” </a:t>
            </a:r>
          </a:p>
        </p:txBody>
      </p:sp>
      <p:sp>
        <p:nvSpPr>
          <p:cNvPr id="12" name="TextBox 11">
            <a:extLst>
              <a:ext uri="{FF2B5EF4-FFF2-40B4-BE49-F238E27FC236}">
                <a16:creationId xmlns:a16="http://schemas.microsoft.com/office/drawing/2014/main" xmlns="" id="{AD1FC38C-A441-E42C-60EF-DF3F62576C5A}"/>
              </a:ext>
            </a:extLst>
          </p:cNvPr>
          <p:cNvSpPr txBox="1"/>
          <p:nvPr/>
        </p:nvSpPr>
        <p:spPr>
          <a:xfrm>
            <a:off x="6176687" y="1272997"/>
            <a:ext cx="5871876" cy="3939540"/>
          </a:xfrm>
          <a:prstGeom prst="rect">
            <a:avLst/>
          </a:prstGeom>
          <a:noFill/>
        </p:spPr>
        <p:txBody>
          <a:bodyPr wrap="square" rtlCol="0">
            <a:spAutoFit/>
          </a:bodyPr>
          <a:lstStyle/>
          <a:p>
            <a:pPr>
              <a:spcAft>
                <a:spcPts val="1200"/>
              </a:spcAft>
            </a:pPr>
            <a:r>
              <a:rPr lang="en-US" sz="4000" dirty="0">
                <a:solidFill>
                  <a:schemeClr val="bg1"/>
                </a:solidFill>
                <a:latin typeface="Garamond" panose="02020404030301010803" pitchFamily="18" charset="0"/>
              </a:rPr>
              <a:t>► Men ruled society in the ancient world, as it still is in most parts of the world today. </a:t>
            </a:r>
          </a:p>
          <a:p>
            <a:r>
              <a:rPr lang="en-US" sz="4000" dirty="0">
                <a:solidFill>
                  <a:schemeClr val="bg1"/>
                </a:solidFill>
                <a:latin typeface="Garamond" panose="02020404030301010803" pitchFamily="18" charset="0"/>
              </a:rPr>
              <a:t>►In a position of authority in Israel. </a:t>
            </a:r>
          </a:p>
        </p:txBody>
      </p:sp>
    </p:spTree>
    <p:extLst>
      <p:ext uri="{BB962C8B-B14F-4D97-AF65-F5344CB8AC3E}">
        <p14:creationId xmlns:p14="http://schemas.microsoft.com/office/powerpoint/2010/main" val="2722185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08431" y="2674423"/>
            <a:ext cx="11375137" cy="1323439"/>
          </a:xfrm>
          <a:prstGeom prst="rect">
            <a:avLst/>
          </a:prstGeom>
          <a:noFill/>
        </p:spPr>
        <p:txBody>
          <a:bodyPr wrap="square">
            <a:spAutoFit/>
          </a:bodyPr>
          <a:lstStyle/>
          <a:p>
            <a:pPr marL="17463" marR="0" lvl="0" algn="ctr" defTabSz="914400" rtl="0" eaLnBrk="1" fontAlgn="base" latinLnBrk="0" hangingPunct="1">
              <a:lnSpc>
                <a:spcPct val="100000"/>
              </a:lnSpc>
              <a:spcBef>
                <a:spcPct val="0"/>
              </a:spcBef>
              <a:spcAft>
                <a:spcPct val="0"/>
              </a:spcAft>
              <a:buClrTx/>
              <a:buSzTx/>
              <a:buFontTx/>
              <a:buNone/>
              <a:defRPr/>
            </a:pPr>
            <a:r>
              <a:rPr lang="en-US" sz="8000" i="1" dirty="0">
                <a:solidFill>
                  <a:prstClr val="white"/>
                </a:solidFill>
                <a:latin typeface="Garamond" panose="02020404030301010803" pitchFamily="18" charset="0"/>
                <a:cs typeface="Arial" charset="0"/>
              </a:rPr>
              <a:t>Hannah</a:t>
            </a:r>
            <a:endParaRPr kumimoji="0" lang="en-US" sz="8000" i="1"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0903283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F2E4DE6-9022-0641-3B52-8C07877C8EE0}"/>
              </a:ext>
            </a:extLst>
          </p:cNvPr>
          <p:cNvSpPr/>
          <p:nvPr/>
        </p:nvSpPr>
        <p:spPr>
          <a:xfrm>
            <a:off x="215153" y="304800"/>
            <a:ext cx="11833412" cy="62932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xmlns="" id="{A45F3308-FDD3-C2B4-0B7C-0B4E18198C4C}"/>
              </a:ext>
            </a:extLst>
          </p:cNvPr>
          <p:cNvCxnSpPr>
            <a:cxnSpLocks/>
          </p:cNvCxnSpPr>
          <p:nvPr/>
        </p:nvCxnSpPr>
        <p:spPr>
          <a:xfrm>
            <a:off x="6096000" y="304800"/>
            <a:ext cx="0" cy="629322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C77F9136-8837-029E-08A4-1C3E326168EC}"/>
              </a:ext>
            </a:extLst>
          </p:cNvPr>
          <p:cNvCxnSpPr/>
          <p:nvPr/>
        </p:nvCxnSpPr>
        <p:spPr>
          <a:xfrm>
            <a:off x="215153" y="1272997"/>
            <a:ext cx="1183341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01E4A5-9C8F-B785-BC4C-8FFEB95C155B}"/>
              </a:ext>
            </a:extLst>
          </p:cNvPr>
          <p:cNvSpPr txBox="1"/>
          <p:nvPr/>
        </p:nvSpPr>
        <p:spPr>
          <a:xfrm>
            <a:off x="215153" y="304800"/>
            <a:ext cx="5880847" cy="861774"/>
          </a:xfrm>
          <a:prstGeom prst="rect">
            <a:avLst/>
          </a:prstGeom>
          <a:noFill/>
        </p:spPr>
        <p:txBody>
          <a:bodyPr wrap="square" rtlCol="0">
            <a:spAutoFit/>
          </a:bodyPr>
          <a:lstStyle/>
          <a:p>
            <a:r>
              <a:rPr lang="en-US" sz="5000" dirty="0">
                <a:solidFill>
                  <a:schemeClr val="bg1"/>
                </a:solidFill>
                <a:latin typeface="Garamond" panose="02020404030301010803" pitchFamily="18" charset="0"/>
              </a:rPr>
              <a:t>Hannah</a:t>
            </a:r>
          </a:p>
        </p:txBody>
      </p:sp>
      <p:sp>
        <p:nvSpPr>
          <p:cNvPr id="10" name="TextBox 9">
            <a:extLst>
              <a:ext uri="{FF2B5EF4-FFF2-40B4-BE49-F238E27FC236}">
                <a16:creationId xmlns:a16="http://schemas.microsoft.com/office/drawing/2014/main" xmlns="" id="{93A552D2-29A6-8C1E-0BEA-2FD31585EE82}"/>
              </a:ext>
            </a:extLst>
          </p:cNvPr>
          <p:cNvSpPr txBox="1"/>
          <p:nvPr/>
        </p:nvSpPr>
        <p:spPr>
          <a:xfrm>
            <a:off x="6167719" y="304800"/>
            <a:ext cx="5880847" cy="861774"/>
          </a:xfrm>
          <a:prstGeom prst="rect">
            <a:avLst/>
          </a:prstGeom>
          <a:noFill/>
        </p:spPr>
        <p:txBody>
          <a:bodyPr wrap="square" rtlCol="0">
            <a:spAutoFit/>
          </a:bodyPr>
          <a:lstStyle/>
          <a:p>
            <a:r>
              <a:rPr lang="en-US" sz="5000" dirty="0">
                <a:solidFill>
                  <a:schemeClr val="bg1"/>
                </a:solidFill>
                <a:latin typeface="Garamond" panose="02020404030301010803" pitchFamily="18" charset="0"/>
              </a:rPr>
              <a:t>Eli</a:t>
            </a:r>
          </a:p>
        </p:txBody>
      </p:sp>
      <p:sp>
        <p:nvSpPr>
          <p:cNvPr id="11" name="TextBox 10">
            <a:extLst>
              <a:ext uri="{FF2B5EF4-FFF2-40B4-BE49-F238E27FC236}">
                <a16:creationId xmlns:a16="http://schemas.microsoft.com/office/drawing/2014/main" xmlns="" id="{405D7650-96E4-269A-8F7F-13DD9DC082E6}"/>
              </a:ext>
            </a:extLst>
          </p:cNvPr>
          <p:cNvSpPr txBox="1"/>
          <p:nvPr/>
        </p:nvSpPr>
        <p:spPr>
          <a:xfrm>
            <a:off x="215153" y="1272997"/>
            <a:ext cx="5916706" cy="3939540"/>
          </a:xfrm>
          <a:prstGeom prst="rect">
            <a:avLst/>
          </a:prstGeom>
          <a:noFill/>
        </p:spPr>
        <p:txBody>
          <a:bodyPr wrap="square" rtlCol="0">
            <a:spAutoFit/>
          </a:bodyPr>
          <a:lstStyle/>
          <a:p>
            <a:r>
              <a:rPr lang="en-US" sz="4000" dirty="0">
                <a:solidFill>
                  <a:schemeClr val="bg1"/>
                </a:solidFill>
                <a:latin typeface="Garamond" panose="02020404030301010803" pitchFamily="18" charset="0"/>
              </a:rPr>
              <a:t>► Socially impotent person from the rural outskirts of Ephraim. </a:t>
            </a:r>
          </a:p>
          <a:p>
            <a:pPr>
              <a:spcAft>
                <a:spcPts val="1200"/>
              </a:spcAft>
            </a:pPr>
            <a:endParaRPr lang="en-US" sz="4000" dirty="0">
              <a:solidFill>
                <a:schemeClr val="bg1"/>
              </a:solidFill>
              <a:latin typeface="Garamond" panose="02020404030301010803" pitchFamily="18" charset="0"/>
            </a:endParaRPr>
          </a:p>
          <a:p>
            <a:r>
              <a:rPr lang="en-US" sz="4000" dirty="0">
                <a:solidFill>
                  <a:schemeClr val="bg1"/>
                </a:solidFill>
                <a:latin typeface="Garamond" panose="02020404030301010803" pitchFamily="18" charset="0"/>
              </a:rPr>
              <a:t>► Dedicated her son to God’s service. </a:t>
            </a:r>
          </a:p>
        </p:txBody>
      </p:sp>
      <p:sp>
        <p:nvSpPr>
          <p:cNvPr id="12" name="TextBox 11">
            <a:extLst>
              <a:ext uri="{FF2B5EF4-FFF2-40B4-BE49-F238E27FC236}">
                <a16:creationId xmlns:a16="http://schemas.microsoft.com/office/drawing/2014/main" xmlns="" id="{AD1FC38C-A441-E42C-60EF-DF3F62576C5A}"/>
              </a:ext>
            </a:extLst>
          </p:cNvPr>
          <p:cNvSpPr txBox="1"/>
          <p:nvPr/>
        </p:nvSpPr>
        <p:spPr>
          <a:xfrm>
            <a:off x="6176687" y="1272997"/>
            <a:ext cx="5871876" cy="3939540"/>
          </a:xfrm>
          <a:prstGeom prst="rect">
            <a:avLst/>
          </a:prstGeom>
          <a:noFill/>
        </p:spPr>
        <p:txBody>
          <a:bodyPr wrap="square" rtlCol="0">
            <a:spAutoFit/>
          </a:bodyPr>
          <a:lstStyle/>
          <a:p>
            <a:pPr>
              <a:spcAft>
                <a:spcPts val="1200"/>
              </a:spcAft>
            </a:pPr>
            <a:r>
              <a:rPr lang="en-US" sz="4000" dirty="0">
                <a:solidFill>
                  <a:schemeClr val="bg1"/>
                </a:solidFill>
                <a:latin typeface="Garamond" panose="02020404030301010803" pitchFamily="18" charset="0"/>
              </a:rPr>
              <a:t>► Supposed to be “spiritually competent” because of his office and prominent position. </a:t>
            </a:r>
          </a:p>
          <a:p>
            <a:r>
              <a:rPr lang="en-US" sz="4000" dirty="0">
                <a:solidFill>
                  <a:schemeClr val="bg1"/>
                </a:solidFill>
                <a:latin typeface="Garamond" panose="02020404030301010803" pitchFamily="18" charset="0"/>
              </a:rPr>
              <a:t>► Gave his “sons more honor” than God. </a:t>
            </a:r>
          </a:p>
        </p:txBody>
      </p:sp>
    </p:spTree>
    <p:extLst>
      <p:ext uri="{BB962C8B-B14F-4D97-AF65-F5344CB8AC3E}">
        <p14:creationId xmlns:p14="http://schemas.microsoft.com/office/powerpoint/2010/main" val="211140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CF2E4DE6-9022-0641-3B52-8C07877C8EE0}"/>
              </a:ext>
            </a:extLst>
          </p:cNvPr>
          <p:cNvSpPr/>
          <p:nvPr/>
        </p:nvSpPr>
        <p:spPr>
          <a:xfrm>
            <a:off x="215153" y="304800"/>
            <a:ext cx="11833412" cy="6293224"/>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xmlns="" id="{A45F3308-FDD3-C2B4-0B7C-0B4E18198C4C}"/>
              </a:ext>
            </a:extLst>
          </p:cNvPr>
          <p:cNvCxnSpPr>
            <a:cxnSpLocks/>
          </p:cNvCxnSpPr>
          <p:nvPr/>
        </p:nvCxnSpPr>
        <p:spPr>
          <a:xfrm>
            <a:off x="6096000" y="304800"/>
            <a:ext cx="0" cy="629322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C77F9136-8837-029E-08A4-1C3E326168EC}"/>
              </a:ext>
            </a:extLst>
          </p:cNvPr>
          <p:cNvCxnSpPr/>
          <p:nvPr/>
        </p:nvCxnSpPr>
        <p:spPr>
          <a:xfrm>
            <a:off x="215153" y="1272997"/>
            <a:ext cx="1183341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901E4A5-9C8F-B785-BC4C-8FFEB95C155B}"/>
              </a:ext>
            </a:extLst>
          </p:cNvPr>
          <p:cNvSpPr txBox="1"/>
          <p:nvPr/>
        </p:nvSpPr>
        <p:spPr>
          <a:xfrm>
            <a:off x="215153" y="304800"/>
            <a:ext cx="5880847" cy="861774"/>
          </a:xfrm>
          <a:prstGeom prst="rect">
            <a:avLst/>
          </a:prstGeom>
          <a:noFill/>
        </p:spPr>
        <p:txBody>
          <a:bodyPr wrap="square" rtlCol="0">
            <a:spAutoFit/>
          </a:bodyPr>
          <a:lstStyle/>
          <a:p>
            <a:r>
              <a:rPr lang="en-US" sz="5000" dirty="0">
                <a:solidFill>
                  <a:schemeClr val="bg1"/>
                </a:solidFill>
                <a:latin typeface="Garamond" panose="02020404030301010803" pitchFamily="18" charset="0"/>
              </a:rPr>
              <a:t>Hannah</a:t>
            </a:r>
          </a:p>
        </p:txBody>
      </p:sp>
      <p:sp>
        <p:nvSpPr>
          <p:cNvPr id="10" name="TextBox 9">
            <a:extLst>
              <a:ext uri="{FF2B5EF4-FFF2-40B4-BE49-F238E27FC236}">
                <a16:creationId xmlns:a16="http://schemas.microsoft.com/office/drawing/2014/main" xmlns="" id="{93A552D2-29A6-8C1E-0BEA-2FD31585EE82}"/>
              </a:ext>
            </a:extLst>
          </p:cNvPr>
          <p:cNvSpPr txBox="1"/>
          <p:nvPr/>
        </p:nvSpPr>
        <p:spPr>
          <a:xfrm>
            <a:off x="6167719" y="304800"/>
            <a:ext cx="5880847" cy="861774"/>
          </a:xfrm>
          <a:prstGeom prst="rect">
            <a:avLst/>
          </a:prstGeom>
          <a:noFill/>
        </p:spPr>
        <p:txBody>
          <a:bodyPr wrap="square" rtlCol="0">
            <a:spAutoFit/>
          </a:bodyPr>
          <a:lstStyle/>
          <a:p>
            <a:r>
              <a:rPr lang="en-US" sz="5000" dirty="0">
                <a:solidFill>
                  <a:schemeClr val="bg1"/>
                </a:solidFill>
                <a:latin typeface="Garamond" panose="02020404030301010803" pitchFamily="18" charset="0"/>
              </a:rPr>
              <a:t>Eli</a:t>
            </a:r>
          </a:p>
        </p:txBody>
      </p:sp>
      <p:sp>
        <p:nvSpPr>
          <p:cNvPr id="11" name="TextBox 10">
            <a:extLst>
              <a:ext uri="{FF2B5EF4-FFF2-40B4-BE49-F238E27FC236}">
                <a16:creationId xmlns:a16="http://schemas.microsoft.com/office/drawing/2014/main" xmlns="" id="{405D7650-96E4-269A-8F7F-13DD9DC082E6}"/>
              </a:ext>
            </a:extLst>
          </p:cNvPr>
          <p:cNvSpPr txBox="1"/>
          <p:nvPr/>
        </p:nvSpPr>
        <p:spPr>
          <a:xfrm>
            <a:off x="215153" y="1272997"/>
            <a:ext cx="5916706" cy="4555093"/>
          </a:xfrm>
          <a:prstGeom prst="rect">
            <a:avLst/>
          </a:prstGeom>
          <a:noFill/>
        </p:spPr>
        <p:txBody>
          <a:bodyPr wrap="square" rtlCol="0">
            <a:spAutoFit/>
          </a:bodyPr>
          <a:lstStyle/>
          <a:p>
            <a:pPr>
              <a:spcAft>
                <a:spcPts val="1200"/>
              </a:spcAft>
            </a:pPr>
            <a:r>
              <a:rPr lang="en-US" sz="4000" dirty="0">
                <a:solidFill>
                  <a:schemeClr val="bg1"/>
                </a:solidFill>
                <a:latin typeface="Garamond" panose="02020404030301010803" pitchFamily="18" charset="0"/>
              </a:rPr>
              <a:t>► Showed integrity by not caving cultural expectations or centering her happiness on the love of a man.</a:t>
            </a:r>
          </a:p>
          <a:p>
            <a:r>
              <a:rPr lang="en-US" sz="4000" dirty="0">
                <a:solidFill>
                  <a:schemeClr val="bg1"/>
                </a:solidFill>
                <a:latin typeface="Garamond" panose="02020404030301010803" pitchFamily="18" charset="0"/>
              </a:rPr>
              <a:t>► Intimate relationship with God </a:t>
            </a:r>
            <a:r>
              <a:rPr lang="en-US" sz="4000" dirty="0" smtClean="0">
                <a:solidFill>
                  <a:schemeClr val="bg1"/>
                </a:solidFill>
                <a:latin typeface="Garamond" panose="02020404030301010803" pitchFamily="18" charset="0"/>
              </a:rPr>
              <a:t>(“Yahweh”).</a:t>
            </a:r>
            <a:endParaRPr lang="en-US" sz="4000" dirty="0">
              <a:solidFill>
                <a:schemeClr val="bg1"/>
              </a:solidFill>
              <a:latin typeface="Garamond" panose="02020404030301010803" pitchFamily="18" charset="0"/>
            </a:endParaRPr>
          </a:p>
          <a:p>
            <a:endParaRPr lang="en-US" sz="4000" dirty="0">
              <a:solidFill>
                <a:schemeClr val="bg1"/>
              </a:solidFill>
              <a:latin typeface="Garamond" panose="02020404030301010803" pitchFamily="18" charset="0"/>
            </a:endParaRPr>
          </a:p>
        </p:txBody>
      </p:sp>
      <p:sp>
        <p:nvSpPr>
          <p:cNvPr id="12" name="TextBox 11">
            <a:extLst>
              <a:ext uri="{FF2B5EF4-FFF2-40B4-BE49-F238E27FC236}">
                <a16:creationId xmlns:a16="http://schemas.microsoft.com/office/drawing/2014/main" xmlns="" id="{AD1FC38C-A441-E42C-60EF-DF3F62576C5A}"/>
              </a:ext>
            </a:extLst>
          </p:cNvPr>
          <p:cNvSpPr txBox="1"/>
          <p:nvPr/>
        </p:nvSpPr>
        <p:spPr>
          <a:xfrm>
            <a:off x="6176687" y="1272997"/>
            <a:ext cx="5871876" cy="4555093"/>
          </a:xfrm>
          <a:prstGeom prst="rect">
            <a:avLst/>
          </a:prstGeom>
          <a:noFill/>
        </p:spPr>
        <p:txBody>
          <a:bodyPr wrap="square" rtlCol="0">
            <a:spAutoFit/>
          </a:bodyPr>
          <a:lstStyle/>
          <a:p>
            <a:r>
              <a:rPr lang="en-US" sz="4000" dirty="0">
                <a:solidFill>
                  <a:schemeClr val="bg1"/>
                </a:solidFill>
                <a:latin typeface="Garamond" panose="02020404030301010803" pitchFamily="18" charset="0"/>
              </a:rPr>
              <a:t>► Was complicit in his sons’ corruption.</a:t>
            </a:r>
          </a:p>
          <a:p>
            <a:endParaRPr lang="en-US" sz="4000" dirty="0">
              <a:solidFill>
                <a:schemeClr val="bg1"/>
              </a:solidFill>
              <a:latin typeface="Garamond" panose="02020404030301010803" pitchFamily="18" charset="0"/>
            </a:endParaRPr>
          </a:p>
          <a:p>
            <a:pPr>
              <a:spcAft>
                <a:spcPts val="1200"/>
              </a:spcAft>
            </a:pPr>
            <a:endParaRPr lang="en-US" sz="4000" dirty="0">
              <a:solidFill>
                <a:schemeClr val="bg1"/>
              </a:solidFill>
              <a:latin typeface="Garamond" panose="02020404030301010803" pitchFamily="18" charset="0"/>
            </a:endParaRPr>
          </a:p>
          <a:p>
            <a:r>
              <a:rPr lang="en-US" sz="4000" dirty="0">
                <a:solidFill>
                  <a:schemeClr val="bg1"/>
                </a:solidFill>
                <a:latin typeface="Garamond" panose="02020404030301010803" pitchFamily="18" charset="0"/>
              </a:rPr>
              <a:t>► Seemed distant from God (“God of Israel”).</a:t>
            </a:r>
          </a:p>
          <a:p>
            <a:endParaRPr lang="en-US" sz="40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845704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581025" indent="-581025">
              <a:lnSpc>
                <a:spcPct val="90000"/>
              </a:lnSpc>
            </a:pPr>
            <a:r>
              <a:rPr lang="en-US" sz="3800" dirty="0">
                <a:solidFill>
                  <a:schemeClr val="bg1"/>
                </a:solidFill>
                <a:latin typeface="Garamond" panose="02020404030301010803" pitchFamily="18" charset="0"/>
              </a:rPr>
              <a:t>►	True power is to be found not in one’s position in society but in one’s posture before God.</a:t>
            </a:r>
          </a:p>
          <a:p>
            <a:pPr marL="581025" indent="-581025">
              <a:lnSpc>
                <a:spcPct val="90000"/>
              </a:lnSpc>
            </a:pPr>
            <a:r>
              <a:rPr lang="en-US" sz="3800" dirty="0">
                <a:solidFill>
                  <a:schemeClr val="bg1"/>
                </a:solidFill>
                <a:latin typeface="Garamond" panose="02020404030301010803" pitchFamily="18" charset="0"/>
              </a:rPr>
              <a:t>►	The motif of appearance vs. reality shows up over and over again.</a:t>
            </a:r>
          </a:p>
          <a:p>
            <a:pPr marL="581025" indent="-581025">
              <a:lnSpc>
                <a:spcPct val="90000"/>
              </a:lnSpc>
            </a:pPr>
            <a:r>
              <a:rPr lang="en-US" sz="3800" dirty="0">
                <a:solidFill>
                  <a:schemeClr val="bg1"/>
                </a:solidFill>
                <a:latin typeface="Garamond" panose="02020404030301010803" pitchFamily="18" charset="0"/>
              </a:rPr>
              <a:t>►	Spiritual power triumphs over social power. </a:t>
            </a:r>
          </a:p>
          <a:p>
            <a:pPr marL="581025" indent="-581025">
              <a:lnSpc>
                <a:spcPct val="90000"/>
              </a:lnSpc>
            </a:pPr>
            <a:r>
              <a:rPr lang="en-US" sz="3800" dirty="0">
                <a:solidFill>
                  <a:schemeClr val="bg1"/>
                </a:solidFill>
                <a:latin typeface="Garamond" panose="02020404030301010803" pitchFamily="18" charset="0"/>
              </a:rPr>
              <a:t>►	God speaks to people and calls them.</a:t>
            </a:r>
          </a:p>
          <a:p>
            <a:pPr marL="581025" indent="-581025">
              <a:lnSpc>
                <a:spcPct val="90000"/>
              </a:lnSpc>
            </a:pPr>
            <a:r>
              <a:rPr lang="en-US" sz="3800" dirty="0">
                <a:solidFill>
                  <a:schemeClr val="bg1"/>
                </a:solidFill>
                <a:latin typeface="Garamond" panose="02020404030301010803" pitchFamily="18" charset="0"/>
              </a:rPr>
              <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Conclusions</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453850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5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2202783"/>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1 	</a:t>
            </a:r>
            <a:r>
              <a:rPr lang="en-US" sz="3800" dirty="0">
                <a:solidFill>
                  <a:schemeClr val="bg1"/>
                </a:solidFill>
                <a:latin typeface="Garamond" panose="02020404030301010803" pitchFamily="18" charset="0"/>
              </a:rPr>
              <a:t>There was a man named </a:t>
            </a:r>
            <a:r>
              <a:rPr lang="en-US" sz="3800" dirty="0" err="1">
                <a:solidFill>
                  <a:schemeClr val="bg1"/>
                </a:solidFill>
                <a:latin typeface="Garamond" panose="02020404030301010803" pitchFamily="18" charset="0"/>
              </a:rPr>
              <a:t>Elkanah</a:t>
            </a:r>
            <a:r>
              <a:rPr lang="en-US" sz="3800" dirty="0">
                <a:solidFill>
                  <a:schemeClr val="bg1"/>
                </a:solidFill>
                <a:latin typeface="Garamond" panose="02020404030301010803" pitchFamily="18" charset="0"/>
              </a:rPr>
              <a:t> who lived in Ramah…in the hill country of Ephraim. </a:t>
            </a:r>
          </a:p>
          <a:p>
            <a:pPr marL="581025" indent="-581025">
              <a:lnSpc>
                <a:spcPct val="90000"/>
              </a:lnSpc>
            </a:pPr>
            <a:r>
              <a:rPr lang="en-US" sz="3800" baseline="30000" dirty="0">
                <a:solidFill>
                  <a:schemeClr val="bg1"/>
                </a:solidFill>
                <a:latin typeface="Garamond" panose="02020404030301010803" pitchFamily="18" charset="0"/>
              </a:rPr>
              <a:t>2 	</a:t>
            </a:r>
            <a:r>
              <a:rPr lang="en-US" sz="3800" dirty="0" err="1">
                <a:solidFill>
                  <a:schemeClr val="bg1"/>
                </a:solidFill>
                <a:latin typeface="Garamond" panose="02020404030301010803" pitchFamily="18" charset="0"/>
              </a:rPr>
              <a:t>Elkanah</a:t>
            </a:r>
            <a:r>
              <a:rPr lang="en-US" sz="3800" dirty="0">
                <a:solidFill>
                  <a:schemeClr val="bg1"/>
                </a:solidFill>
                <a:latin typeface="Garamond" panose="02020404030301010803" pitchFamily="18" charset="0"/>
              </a:rPr>
              <a:t> had two wives, Hannah and Peninnah. Peninnah had children, but Hannah did not.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255175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4834272"/>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3	</a:t>
            </a:r>
            <a:r>
              <a:rPr lang="en-US" sz="3800" dirty="0">
                <a:solidFill>
                  <a:schemeClr val="bg1"/>
                </a:solidFill>
                <a:latin typeface="Garamond" panose="02020404030301010803" pitchFamily="18" charset="0"/>
              </a:rPr>
              <a:t>Each year </a:t>
            </a:r>
            <a:r>
              <a:rPr lang="en-US" sz="3800" dirty="0" err="1">
                <a:solidFill>
                  <a:schemeClr val="bg1"/>
                </a:solidFill>
                <a:latin typeface="Garamond" panose="02020404030301010803" pitchFamily="18" charset="0"/>
              </a:rPr>
              <a:t>Elkanah</a:t>
            </a:r>
            <a:r>
              <a:rPr lang="en-US" sz="3800" dirty="0">
                <a:solidFill>
                  <a:schemeClr val="bg1"/>
                </a:solidFill>
                <a:latin typeface="Garamond" panose="02020404030301010803" pitchFamily="18" charset="0"/>
              </a:rPr>
              <a:t> would travel to Shiloh to worship and sacrifice to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of Heaven’s Armies at the Tabernacle. </a:t>
            </a:r>
          </a:p>
          <a:p>
            <a:pPr marL="581025" indent="-581025">
              <a:lnSpc>
                <a:spcPct val="90000"/>
              </a:lnSpc>
            </a:pPr>
            <a:r>
              <a:rPr lang="en-US" sz="3800" baseline="30000" dirty="0">
                <a:solidFill>
                  <a:schemeClr val="bg1"/>
                </a:solidFill>
                <a:latin typeface="Garamond" panose="02020404030301010803" pitchFamily="18" charset="0"/>
              </a:rPr>
              <a:t>4 	</a:t>
            </a:r>
            <a:r>
              <a:rPr lang="en-US" sz="3800" dirty="0">
                <a:solidFill>
                  <a:schemeClr val="bg1"/>
                </a:solidFill>
                <a:latin typeface="Garamond" panose="02020404030301010803" pitchFamily="18" charset="0"/>
              </a:rPr>
              <a:t>On the days </a:t>
            </a:r>
            <a:r>
              <a:rPr lang="en-US" sz="3800" dirty="0" err="1">
                <a:solidFill>
                  <a:schemeClr val="bg1"/>
                </a:solidFill>
                <a:latin typeface="Garamond" panose="02020404030301010803" pitchFamily="18" charset="0"/>
              </a:rPr>
              <a:t>Elkanah</a:t>
            </a:r>
            <a:r>
              <a:rPr lang="en-US" sz="3800" dirty="0">
                <a:solidFill>
                  <a:schemeClr val="bg1"/>
                </a:solidFill>
                <a:latin typeface="Garamond" panose="02020404030301010803" pitchFamily="18" charset="0"/>
              </a:rPr>
              <a:t> presented his sacrifice, he would give portions of the meat to Peninnah and each of her children. </a:t>
            </a:r>
          </a:p>
          <a:p>
            <a:pPr marL="581025" indent="-581025">
              <a:lnSpc>
                <a:spcPct val="90000"/>
              </a:lnSpc>
            </a:pPr>
            <a:r>
              <a:rPr lang="en-US" sz="3800" baseline="30000" dirty="0">
                <a:solidFill>
                  <a:schemeClr val="bg1"/>
                </a:solidFill>
                <a:latin typeface="Garamond" panose="02020404030301010803" pitchFamily="18" charset="0"/>
              </a:rPr>
              <a:t>5 	</a:t>
            </a:r>
            <a:r>
              <a:rPr lang="en-US" sz="3800" dirty="0">
                <a:solidFill>
                  <a:schemeClr val="bg1"/>
                </a:solidFill>
                <a:latin typeface="Garamond" panose="02020404030301010803" pitchFamily="18" charset="0"/>
              </a:rPr>
              <a:t>And though he loved Hannah, he would give her only one choice portion because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had given her no children.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152797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So Peninnah would taunt Hannah and make fun of her because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had kept her from having children. </a:t>
            </a:r>
          </a:p>
          <a:p>
            <a:pPr marL="581025" indent="-581025">
              <a:lnSpc>
                <a:spcPct val="90000"/>
              </a:lnSpc>
            </a:pP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Year after year it was the same—Peninnah would taunt Hannah as they went to the Tabernacle. Each time, Hannah would be reduced to tears and would not even eat.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Tree>
    <p:extLst>
      <p:ext uri="{BB962C8B-B14F-4D97-AF65-F5344CB8AC3E}">
        <p14:creationId xmlns:p14="http://schemas.microsoft.com/office/powerpoint/2010/main" val="31046593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8"/>
          <p:cNvSpPr txBox="1">
            <a:spLocks noChangeArrowheads="1"/>
          </p:cNvSpPr>
          <p:nvPr/>
        </p:nvSpPr>
        <p:spPr bwMode="auto">
          <a:xfrm>
            <a:off x="304800" y="1215191"/>
            <a:ext cx="10651958" cy="3781676"/>
          </a:xfrm>
          <a:prstGeom prst="rect">
            <a:avLst/>
          </a:prstGeom>
          <a:noFill/>
          <a:ln w="9525">
            <a:noFill/>
            <a:miter lim="800000"/>
            <a:headEnd/>
            <a:tailEnd/>
          </a:ln>
        </p:spPr>
        <p:txBody>
          <a:bodyPr wrap="square">
            <a:spAutoFit/>
          </a:bodyPr>
          <a:lstStyle/>
          <a:p>
            <a:pPr marL="581025" indent="-581025">
              <a:lnSpc>
                <a:spcPct val="90000"/>
              </a:lnSpc>
            </a:pPr>
            <a:r>
              <a:rPr lang="en-US" sz="3800" baseline="30000" dirty="0">
                <a:solidFill>
                  <a:schemeClr val="bg1"/>
                </a:solidFill>
                <a:latin typeface="Garamond" panose="02020404030301010803" pitchFamily="18" charset="0"/>
              </a:rPr>
              <a:t>6 	</a:t>
            </a:r>
            <a:r>
              <a:rPr lang="en-US" sz="3800" dirty="0">
                <a:solidFill>
                  <a:schemeClr val="bg1"/>
                </a:solidFill>
                <a:latin typeface="Garamond" panose="02020404030301010803" pitchFamily="18" charset="0"/>
              </a:rPr>
              <a:t>So Peninnah would taunt Hannah and make fun of her because the </a:t>
            </a:r>
            <a:r>
              <a:rPr lang="en-US" sz="3800" cap="small" dirty="0">
                <a:solidFill>
                  <a:schemeClr val="bg1"/>
                </a:solidFill>
                <a:latin typeface="Garamond" panose="02020404030301010803" pitchFamily="18" charset="0"/>
              </a:rPr>
              <a:t>LORD</a:t>
            </a:r>
            <a:r>
              <a:rPr lang="en-US" sz="3800" dirty="0">
                <a:solidFill>
                  <a:schemeClr val="bg1"/>
                </a:solidFill>
                <a:latin typeface="Garamond" panose="02020404030301010803" pitchFamily="18" charset="0"/>
              </a:rPr>
              <a:t> had kept her from having children. </a:t>
            </a:r>
          </a:p>
          <a:p>
            <a:pPr marL="581025" indent="-581025">
              <a:lnSpc>
                <a:spcPct val="90000"/>
              </a:lnSpc>
            </a:pPr>
            <a:r>
              <a:rPr lang="en-US" sz="3800" baseline="30000" dirty="0">
                <a:solidFill>
                  <a:schemeClr val="bg1"/>
                </a:solidFill>
                <a:latin typeface="Garamond" panose="02020404030301010803" pitchFamily="18" charset="0"/>
              </a:rPr>
              <a:t>7 	</a:t>
            </a:r>
            <a:r>
              <a:rPr lang="en-US" sz="3800" dirty="0">
                <a:solidFill>
                  <a:schemeClr val="bg1"/>
                </a:solidFill>
                <a:latin typeface="Garamond" panose="02020404030301010803" pitchFamily="18" charset="0"/>
              </a:rPr>
              <a:t>Year after year it was the same—Peninnah would taunt Hannah as they went to the Tabernacle. Each time, Hannah would be reduced to tears and would not even eat. </a:t>
            </a:r>
          </a:p>
        </p:txBody>
      </p:sp>
      <p:sp>
        <p:nvSpPr>
          <p:cNvPr id="8" name="TextBox 7"/>
          <p:cNvSpPr txBox="1"/>
          <p:nvPr/>
        </p:nvSpPr>
        <p:spPr>
          <a:xfrm>
            <a:off x="134754" y="97725"/>
            <a:ext cx="12009120" cy="1015663"/>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6000" dirty="0">
                <a:solidFill>
                  <a:prstClr val="white"/>
                </a:solidFill>
                <a:latin typeface="Garamond" panose="02020404030301010803" pitchFamily="18" charset="0"/>
                <a:cs typeface="Arial" charset="0"/>
              </a:rPr>
              <a:t>1 Samuel 1</a:t>
            </a:r>
            <a:endParaRPr kumimoji="0" lang="en-US" sz="6000" u="none" strike="noStrike" kern="1200" cap="all" spc="0" normalizeH="0" baseline="0" noProof="0" dirty="0">
              <a:ln>
                <a:noFill/>
              </a:ln>
              <a:solidFill>
                <a:prstClr val="white"/>
              </a:solidFill>
              <a:effectLst/>
              <a:uLnTx/>
              <a:uFillTx/>
              <a:latin typeface="Garamond" panose="02020404030301010803" pitchFamily="18" charset="0"/>
              <a:cs typeface="Calibri" panose="020F0502020204030204" pitchFamily="34" charset="0"/>
            </a:endParaRPr>
          </a:p>
        </p:txBody>
      </p:sp>
      <p:sp>
        <p:nvSpPr>
          <p:cNvPr id="2" name="Rectangle 1">
            <a:extLst>
              <a:ext uri="{FF2B5EF4-FFF2-40B4-BE49-F238E27FC236}">
                <a16:creationId xmlns:a16="http://schemas.microsoft.com/office/drawing/2014/main" xmlns="" id="{4BDE964D-F13F-1F04-9B98-FEB20829DB6F}"/>
              </a:ext>
            </a:extLst>
          </p:cNvPr>
          <p:cNvSpPr>
            <a:spLocks noChangeArrowheads="1"/>
          </p:cNvSpPr>
          <p:nvPr/>
        </p:nvSpPr>
        <p:spPr bwMode="auto">
          <a:xfrm>
            <a:off x="165986" y="1082709"/>
            <a:ext cx="11663972" cy="5370504"/>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3" name="TextBox 2">
            <a:extLst>
              <a:ext uri="{FF2B5EF4-FFF2-40B4-BE49-F238E27FC236}">
                <a16:creationId xmlns:a16="http://schemas.microsoft.com/office/drawing/2014/main" xmlns="" id="{56870B5B-D5A1-6AFE-F8DC-A809A3928EFD}"/>
              </a:ext>
            </a:extLst>
          </p:cNvPr>
          <p:cNvSpPr txBox="1">
            <a:spLocks noChangeArrowheads="1"/>
          </p:cNvSpPr>
          <p:nvPr/>
        </p:nvSpPr>
        <p:spPr bwMode="auto">
          <a:xfrm>
            <a:off x="367090" y="1325992"/>
            <a:ext cx="11462868" cy="2821093"/>
          </a:xfrm>
          <a:prstGeom prst="rect">
            <a:avLst/>
          </a:prstGeom>
          <a:noFill/>
          <a:ln w="38100">
            <a:noFill/>
            <a:miter lim="800000"/>
            <a:headEnd/>
            <a:tailEnd/>
          </a:ln>
        </p:spPr>
        <p:txBody>
          <a:bodyPr wrap="square">
            <a:spAutoFit/>
          </a:bodyPr>
          <a:lstStyle/>
          <a:p>
            <a:pPr marL="17463" indent="-17463">
              <a:lnSpc>
                <a:spcPct val="90000"/>
              </a:lnSpc>
              <a:spcAft>
                <a:spcPts val="600"/>
              </a:spcAft>
              <a:buSzPct val="100000"/>
              <a:defRPr/>
            </a:pPr>
            <a:r>
              <a:rPr lang="en-US" sz="3600" dirty="0">
                <a:solidFill>
                  <a:schemeClr val="bg1"/>
                </a:solidFill>
                <a:latin typeface="Garamond" panose="02020404030301010803" pitchFamily="18" charset="0"/>
                <a:cs typeface="Arial" charset="0"/>
              </a:rPr>
              <a:t>What was the cause of Hannah’s sorrow?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a:t>
            </a:r>
            <a:r>
              <a:rPr lang="en-US" sz="3600" dirty="0">
                <a:solidFill>
                  <a:schemeClr val="bg1"/>
                </a:solidFill>
                <a:latin typeface="Garamond" panose="02020404030301010803" pitchFamily="18" charset="0"/>
                <a:cs typeface="Arial" charset="0"/>
              </a:rPr>
              <a:t>She is in a polygamous marriage.  </a:t>
            </a:r>
          </a:p>
          <a:p>
            <a:pPr marL="587375" indent="-587375">
              <a:lnSpc>
                <a:spcPct val="90000"/>
              </a:lnSpc>
              <a:spcAft>
                <a:spcPts val="600"/>
              </a:spcAft>
              <a:buSzPct val="100000"/>
              <a:defRPr/>
            </a:pPr>
            <a:r>
              <a:rPr lang="en-US" sz="3600" dirty="0">
                <a:solidFill>
                  <a:schemeClr val="bg1"/>
                </a:solidFill>
                <a:latin typeface="Garamond" panose="02020404030301010803" pitchFamily="18" charset="0"/>
              </a:rPr>
              <a:t>►	She’s not fitting with the cultural ideal.</a:t>
            </a:r>
          </a:p>
          <a:p>
            <a:pPr marL="1206500" indent="-587375">
              <a:lnSpc>
                <a:spcPct val="90000"/>
              </a:lnSpc>
              <a:spcAft>
                <a:spcPts val="600"/>
              </a:spcAft>
              <a:buSzPct val="100000"/>
              <a:buFont typeface="Arial" panose="020B0604020202020204" pitchFamily="34" charset="0"/>
              <a:buChar char="•"/>
              <a:defRPr/>
            </a:pPr>
            <a:r>
              <a:rPr lang="en-US" sz="3600" dirty="0">
                <a:solidFill>
                  <a:schemeClr val="bg1"/>
                </a:solidFill>
                <a:latin typeface="Garamond" panose="02020404030301010803" pitchFamily="18" charset="0"/>
                <a:cs typeface="Arial" charset="0"/>
              </a:rPr>
              <a:t>Every culture tends to put a lot of pressure on the individual. </a:t>
            </a:r>
          </a:p>
        </p:txBody>
      </p:sp>
      <p:sp>
        <p:nvSpPr>
          <p:cNvPr id="4" name="Rectangle 3">
            <a:extLst>
              <a:ext uri="{FF2B5EF4-FFF2-40B4-BE49-F238E27FC236}">
                <a16:creationId xmlns:a16="http://schemas.microsoft.com/office/drawing/2014/main" xmlns="" id="{1C99B76A-2331-18BE-638B-1F8C75A96904}"/>
              </a:ext>
            </a:extLst>
          </p:cNvPr>
          <p:cNvSpPr>
            <a:spLocks noChangeArrowheads="1"/>
          </p:cNvSpPr>
          <p:nvPr/>
        </p:nvSpPr>
        <p:spPr bwMode="auto">
          <a:xfrm>
            <a:off x="1545021" y="4257886"/>
            <a:ext cx="10194989" cy="1985259"/>
          </a:xfrm>
          <a:prstGeom prst="rect">
            <a:avLst/>
          </a:prstGeom>
          <a:solidFill>
            <a:schemeClr val="tx1">
              <a:lumMod val="85000"/>
              <a:lumOff val="15000"/>
            </a:schemeClr>
          </a:solidFill>
          <a:ln w="3175">
            <a:solidFill>
              <a:schemeClr val="bg1"/>
            </a:solidFill>
            <a:round/>
            <a:headEnd/>
            <a:tailEnd/>
          </a:ln>
        </p:spPr>
        <p:txBody>
          <a:bodyPr/>
          <a:lstStyle/>
          <a:p>
            <a:pPr eaLnBrk="0" fontAlgn="auto" hangingPunct="0">
              <a:spcBef>
                <a:spcPts val="0"/>
              </a:spcBef>
              <a:spcAft>
                <a:spcPts val="0"/>
              </a:spcAft>
              <a:defRPr/>
            </a:pPr>
            <a:endParaRPr lang="en-US" kern="0">
              <a:solidFill>
                <a:sysClr val="windowText" lastClr="000000"/>
              </a:solidFill>
              <a:latin typeface="Arial" charset="0"/>
              <a:cs typeface="Arial" charset="0"/>
            </a:endParaRPr>
          </a:p>
        </p:txBody>
      </p:sp>
      <p:sp>
        <p:nvSpPr>
          <p:cNvPr id="5" name="TextBox 4">
            <a:extLst>
              <a:ext uri="{FF2B5EF4-FFF2-40B4-BE49-F238E27FC236}">
                <a16:creationId xmlns:a16="http://schemas.microsoft.com/office/drawing/2014/main" xmlns="" id="{2206DDDB-C15B-BDA8-9552-9587E012627D}"/>
              </a:ext>
            </a:extLst>
          </p:cNvPr>
          <p:cNvSpPr txBox="1">
            <a:spLocks noChangeArrowheads="1"/>
          </p:cNvSpPr>
          <p:nvPr/>
        </p:nvSpPr>
        <p:spPr bwMode="auto">
          <a:xfrm>
            <a:off x="1765738" y="4379010"/>
            <a:ext cx="9837683" cy="1759841"/>
          </a:xfrm>
          <a:prstGeom prst="rect">
            <a:avLst/>
          </a:prstGeom>
          <a:noFill/>
          <a:ln w="38100">
            <a:noFill/>
            <a:miter lim="800000"/>
            <a:headEnd/>
            <a:tailEnd/>
          </a:ln>
        </p:spPr>
        <p:txBody>
          <a:bodyPr wrap="square">
            <a:spAutoFit/>
          </a:bodyPr>
          <a:lstStyle/>
          <a:p>
            <a:pPr marL="17463" indent="-17463" algn="ctr">
              <a:lnSpc>
                <a:spcPct val="90000"/>
              </a:lnSpc>
              <a:spcAft>
                <a:spcPts val="600"/>
              </a:spcAft>
              <a:buSzPct val="100000"/>
              <a:defRPr/>
            </a:pPr>
            <a:r>
              <a:rPr lang="en-US" sz="4000" dirty="0">
                <a:solidFill>
                  <a:schemeClr val="bg1"/>
                </a:solidFill>
                <a:latin typeface="Garamond" panose="02020404030301010803" pitchFamily="18" charset="0"/>
                <a:cs typeface="Arial" charset="0"/>
              </a:rPr>
              <a:t>Her story is a reminder that the world is full of people who feel inadequate or incomplete for one reason or another. </a:t>
            </a:r>
          </a:p>
        </p:txBody>
      </p:sp>
    </p:spTree>
    <p:extLst>
      <p:ext uri="{BB962C8B-B14F-4D97-AF65-F5344CB8AC3E}">
        <p14:creationId xmlns:p14="http://schemas.microsoft.com/office/powerpoint/2010/main" val="3578827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animBg="1"/>
      <p:bldP spid="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850</Words>
  <Application>Microsoft Office PowerPoint</Application>
  <PresentationFormat>Widescreen</PresentationFormat>
  <Paragraphs>251</Paragraphs>
  <Slides>52</Slides>
  <Notes>52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52</vt:i4>
      </vt:variant>
    </vt:vector>
  </HeadingPairs>
  <TitlesOfParts>
    <vt:vector size="59" baseType="lpstr">
      <vt:lpstr>ＭＳ Ｐゴシック</vt:lpstr>
      <vt:lpstr>Arial</vt:lpstr>
      <vt:lpstr>Calibri</vt:lpstr>
      <vt:lpstr>Garamond</vt:lpstr>
      <vt:lpstr>Times New Roman</vt:lpstr>
      <vt:lpstr>Times New Roman (Body CS)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2023-08-26T22:49:00Z</dcterms:created>
  <dcterms:modified xsi:type="dcterms:W3CDTF">2023-08-26T22:49:09Z</dcterms:modified>
</cp:coreProperties>
</file>